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85" r:id="rId3"/>
    <p:sldMasterId id="2147483698" r:id="rId4"/>
  </p:sldMasterIdLst>
  <p:notesMasterIdLst>
    <p:notesMasterId r:id="rId54"/>
  </p:notesMasterIdLst>
  <p:handoutMasterIdLst>
    <p:handoutMasterId r:id="rId55"/>
  </p:handoutMasterIdLst>
  <p:sldIdLst>
    <p:sldId id="545" r:id="rId5"/>
    <p:sldId id="518" r:id="rId6"/>
    <p:sldId id="436" r:id="rId7"/>
    <p:sldId id="519" r:id="rId8"/>
    <p:sldId id="520" r:id="rId9"/>
    <p:sldId id="479" r:id="rId10"/>
    <p:sldId id="480" r:id="rId11"/>
    <p:sldId id="481" r:id="rId12"/>
    <p:sldId id="482" r:id="rId13"/>
    <p:sldId id="483" r:id="rId14"/>
    <p:sldId id="502" r:id="rId15"/>
    <p:sldId id="427" r:id="rId16"/>
    <p:sldId id="434" r:id="rId17"/>
    <p:sldId id="485" r:id="rId18"/>
    <p:sldId id="521" r:id="rId19"/>
    <p:sldId id="432" r:id="rId20"/>
    <p:sldId id="454" r:id="rId21"/>
    <p:sldId id="437" r:id="rId22"/>
    <p:sldId id="508" r:id="rId23"/>
    <p:sldId id="395" r:id="rId24"/>
    <p:sldId id="411" r:id="rId25"/>
    <p:sldId id="262" r:id="rId26"/>
    <p:sldId id="455" r:id="rId27"/>
    <p:sldId id="548" r:id="rId28"/>
    <p:sldId id="550" r:id="rId29"/>
    <p:sldId id="549" r:id="rId30"/>
    <p:sldId id="547" r:id="rId31"/>
    <p:sldId id="456" r:id="rId32"/>
    <p:sldId id="433" r:id="rId33"/>
    <p:sldId id="499" r:id="rId34"/>
    <p:sldId id="500" r:id="rId35"/>
    <p:sldId id="501" r:id="rId36"/>
    <p:sldId id="522" r:id="rId37"/>
    <p:sldId id="523" r:id="rId38"/>
    <p:sldId id="524" r:id="rId39"/>
    <p:sldId id="525" r:id="rId40"/>
    <p:sldId id="527" r:id="rId41"/>
    <p:sldId id="528" r:id="rId42"/>
    <p:sldId id="529" r:id="rId43"/>
    <p:sldId id="531" r:id="rId44"/>
    <p:sldId id="532" r:id="rId45"/>
    <p:sldId id="533" r:id="rId46"/>
    <p:sldId id="536" r:id="rId47"/>
    <p:sldId id="537" r:id="rId48"/>
    <p:sldId id="538" r:id="rId49"/>
    <p:sldId id="539" r:id="rId50"/>
    <p:sldId id="540" r:id="rId51"/>
    <p:sldId id="541" r:id="rId52"/>
    <p:sldId id="546" r:id="rId53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3232"/>
    <a:srgbClr val="003399"/>
    <a:srgbClr val="4D4D4D"/>
    <a:srgbClr val="000000"/>
    <a:srgbClr val="FF0000"/>
    <a:srgbClr val="1F497D"/>
    <a:srgbClr val="D16309"/>
    <a:srgbClr val="7EF68C"/>
    <a:srgbClr val="FF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8" autoAdjust="0"/>
    <p:restoredTop sz="92208" autoAdjust="0"/>
  </p:normalViewPr>
  <p:slideViewPr>
    <p:cSldViewPr>
      <p:cViewPr>
        <p:scale>
          <a:sx n="100" d="100"/>
          <a:sy n="100" d="100"/>
        </p:scale>
        <p:origin x="-1860" y="-102"/>
      </p:cViewPr>
      <p:guideLst>
        <p:guide orient="horz" pos="247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>
              <a:gsLst>
                <a:gs pos="0">
                  <a:schemeClr val="tx2"/>
                </a:gs>
                <a:gs pos="50000">
                  <a:schemeClr val="bg1"/>
                </a:gs>
                <a:gs pos="56000">
                  <a:schemeClr val="bg1"/>
                </a:gs>
                <a:gs pos="100000">
                  <a:schemeClr val="tx2"/>
                </a:gs>
              </a:gsLst>
              <a:lin ang="0" scaled="0"/>
            </a:gradFill>
          </c:spPr>
          <c:invertIfNegative val="0"/>
          <c:cat>
            <c:strRef>
              <c:f>Лист1!$A$2:$A$13</c:f>
              <c:strCache>
                <c:ptCount val="12"/>
                <c:pt idx="0">
                  <c:v>Франция</c:v>
                </c:pt>
                <c:pt idx="1">
                  <c:v>Украина</c:v>
                </c:pt>
                <c:pt idx="2">
                  <c:v>Швеция</c:v>
                </c:pt>
                <c:pt idx="3">
                  <c:v>Республика Корея</c:v>
                </c:pt>
                <c:pt idx="4">
                  <c:v>Япония</c:v>
                </c:pt>
                <c:pt idx="5">
                  <c:v>Германия</c:v>
                </c:pt>
                <c:pt idx="6">
                  <c:v>Великобритания</c:v>
                </c:pt>
                <c:pt idx="7">
                  <c:v>США</c:v>
                </c:pt>
                <c:pt idx="8">
                  <c:v>Россия</c:v>
                </c:pt>
                <c:pt idx="9">
                  <c:v>Канада</c:v>
                </c:pt>
                <c:pt idx="10">
                  <c:v>Остальные страны</c:v>
                </c:pt>
                <c:pt idx="11">
                  <c:v>Всего в мире</c:v>
                </c:pt>
              </c:strCache>
            </c:strRef>
          </c:cat>
          <c:val>
            <c:numRef>
              <c:f>Лист1!$B$2:$B$13</c:f>
              <c:numCache>
                <c:formatCode>0.0%</c:formatCode>
                <c:ptCount val="12"/>
                <c:pt idx="0">
                  <c:v>0.79</c:v>
                </c:pt>
                <c:pt idx="1">
                  <c:v>0.48</c:v>
                </c:pt>
                <c:pt idx="2">
                  <c:v>0.46</c:v>
                </c:pt>
                <c:pt idx="3">
                  <c:v>0.38</c:v>
                </c:pt>
                <c:pt idx="4">
                  <c:v>0.28000000000000003</c:v>
                </c:pt>
                <c:pt idx="5">
                  <c:v>0.26</c:v>
                </c:pt>
                <c:pt idx="6">
                  <c:v>0.2</c:v>
                </c:pt>
                <c:pt idx="7">
                  <c:v>0.19</c:v>
                </c:pt>
                <c:pt idx="8">
                  <c:v>0.16</c:v>
                </c:pt>
                <c:pt idx="9">
                  <c:v>0.15</c:v>
                </c:pt>
                <c:pt idx="10">
                  <c:v>0.08</c:v>
                </c:pt>
                <c:pt idx="11">
                  <c:v>0.15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Франция</c:v>
                </c:pt>
                <c:pt idx="1">
                  <c:v>Украина</c:v>
                </c:pt>
                <c:pt idx="2">
                  <c:v>Швеция</c:v>
                </c:pt>
                <c:pt idx="3">
                  <c:v>Республика Корея</c:v>
                </c:pt>
                <c:pt idx="4">
                  <c:v>Япония</c:v>
                </c:pt>
                <c:pt idx="5">
                  <c:v>Германия</c:v>
                </c:pt>
                <c:pt idx="6">
                  <c:v>Великобритания</c:v>
                </c:pt>
                <c:pt idx="7">
                  <c:v>США</c:v>
                </c:pt>
                <c:pt idx="8">
                  <c:v>Россия</c:v>
                </c:pt>
                <c:pt idx="9">
                  <c:v>Канада</c:v>
                </c:pt>
                <c:pt idx="10">
                  <c:v>Остальные страны</c:v>
                </c:pt>
                <c:pt idx="11">
                  <c:v>Всего в мире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1959040"/>
        <c:axId val="151960576"/>
      </c:barChart>
      <c:catAx>
        <c:axId val="1519590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51960576"/>
        <c:crosses val="autoZero"/>
        <c:auto val="1"/>
        <c:lblAlgn val="ctr"/>
        <c:lblOffset val="100"/>
        <c:noMultiLvlLbl val="0"/>
      </c:catAx>
      <c:valAx>
        <c:axId val="151960576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51959040"/>
        <c:crosses val="autoZero"/>
        <c:crossBetween val="between"/>
        <c:majorUnit val="0.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9.0638756753836786E-2"/>
          <c:y val="3.2790344628996201E-2"/>
          <c:w val="0.90596483163440611"/>
          <c:h val="0.86658264007771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ЧАЭС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&gt; 1 Ки/кв.км</c:v>
                </c:pt>
                <c:pt idx="1">
                  <c:v>&gt; 15 Ки/кв.км</c:v>
                </c:pt>
                <c:pt idx="2">
                  <c:v>&gt; 40 Ки/кв.км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160</c:v>
                </c:pt>
                <c:pt idx="1">
                  <c:v>11</c:v>
                </c:pt>
                <c:pt idx="2">
                  <c:v>3.6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Фукусима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&gt; 1 Ки/кв.км</c:v>
                </c:pt>
                <c:pt idx="1">
                  <c:v>&gt; 15 Ки/кв.км</c:v>
                </c:pt>
                <c:pt idx="2">
                  <c:v>&gt; 40 Ки/кв.км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18</c:v>
                </c:pt>
                <c:pt idx="1">
                  <c:v>0.97</c:v>
                </c:pt>
                <c:pt idx="2">
                  <c:v>0.44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7794432"/>
        <c:axId val="197812608"/>
      </c:barChart>
      <c:catAx>
        <c:axId val="197794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7812608"/>
        <c:crosses val="autoZero"/>
        <c:auto val="1"/>
        <c:lblAlgn val="ctr"/>
        <c:lblOffset val="100"/>
        <c:noMultiLvlLbl val="0"/>
      </c:catAx>
      <c:valAx>
        <c:axId val="197812608"/>
        <c:scaling>
          <c:orientation val="minMax"/>
          <c:max val="18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7794432"/>
        <c:crosses val="autoZero"/>
        <c:crossBetween val="between"/>
      </c:valAx>
      <c:spPr>
        <a:noFill/>
        <a:ln w="25401">
          <a:noFill/>
        </a:ln>
      </c:spPr>
    </c:plotArea>
    <c:legend>
      <c:legendPos val="r"/>
      <c:layout>
        <c:manualLayout>
          <c:xMode val="edge"/>
          <c:yMode val="edge"/>
          <c:x val="0.56457971844428545"/>
          <c:y val="4.3099480985929396E-2"/>
          <c:w val="0.17005736101169167"/>
          <c:h val="0.1301507706273558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image" Target="../media/image6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02F312-46AC-4B26-8383-F11CC212139B}" type="datetimeFigureOut">
              <a:rPr lang="ru-RU"/>
              <a:pPr>
                <a:defRPr/>
              </a:pPr>
              <a:t>16.10.2012</a:t>
            </a:fld>
            <a:endParaRPr lang="ru-RU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F59BC8C-CA98-4804-99E3-B981B9A516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083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1BABBDAB-649E-4857-A77D-E9A5B45B0CC9}" type="datetimeFigureOut">
              <a:rPr lang="ru-RU"/>
              <a:pPr>
                <a:defRPr/>
              </a:pPr>
              <a:t>16.10.2012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C5D335E6-233F-4A77-A27E-F353EF0F80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03377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Arial" charset="0"/>
              </a:rPr>
              <a:t>Прошло 25 лет. Нужно подвести итоги, что мы делали правильно на острой и на последующих стадиях, какие допущены ошибки. Насколько уроки Чернобыля, и хорошие, и, особенно, плохие стали всеобщим достоянием внутри страны и за ее пределами. Последнее особенно актуально в свете событий в Японии. Думаю, что предварительный анализ последствий аварии на АЭС Фукусима- 1 будет уместным для нашего симпозиума.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65175"/>
            <a:ext cx="4906963" cy="3679825"/>
          </a:xfrm>
          <a:ln/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232" y="4749800"/>
            <a:ext cx="4953030" cy="4445000"/>
          </a:xfrm>
          <a:noFill/>
          <a:ln/>
        </p:spPr>
        <p:txBody>
          <a:bodyPr/>
          <a:lstStyle/>
          <a:p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27F25E-2912-470B-9041-2F4E6064E42B}" type="slidenum">
              <a:rPr lang="ru-RU"/>
              <a:pPr/>
              <a:t>21</a:t>
            </a:fld>
            <a:endParaRPr lang="ru-RU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0938" cy="37211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820" y="4715274"/>
            <a:ext cx="4990036" cy="4466433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Arial" charset="0"/>
              </a:rPr>
              <a:t>Завершая рассмотрение данного аспекта проблемы констатируем. </a:t>
            </a:r>
          </a:p>
          <a:p>
            <a:r>
              <a:rPr lang="ru-RU" smtClean="0">
                <a:latin typeface="Arial" charset="0"/>
              </a:rPr>
              <a:t>Собственно радиологические последствия аварии ограничены. О них сегодня расскажут авторитетнейшие специалисты. Однако надо напомнить, что их масштаб – это следствие упущений в острой фазе. Их несколько:</a:t>
            </a:r>
          </a:p>
          <a:p>
            <a:r>
              <a:rPr lang="ru-RU" smtClean="0">
                <a:latin typeface="Arial" charset="0"/>
              </a:rPr>
              <a:t>Персонал АЭС и пожарные не имели должных инструкций и оснащения.</a:t>
            </a:r>
          </a:p>
          <a:p>
            <a:r>
              <a:rPr lang="ru-RU" smtClean="0">
                <a:latin typeface="Arial" charset="0"/>
              </a:rPr>
              <a:t>За исключением ближней зоны не были своевременно введены меры по йодной защите. </a:t>
            </a:r>
          </a:p>
          <a:p>
            <a:r>
              <a:rPr lang="ru-RU" smtClean="0">
                <a:latin typeface="Arial" charset="0"/>
              </a:rPr>
              <a:t>В 30-ти километровой зоне за три года побывало 250 тыс. человек. Зачастую перед ними ставились нереальные задачи.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Arial" charset="0"/>
              </a:rPr>
              <a:t>Начата работа на территориальном уровне. В ряде регионов созданы специализированные системы мониторинга и аварийного реагирования. Это Мурманская и Архангельская, Калужская и Тверская. Работа ведется и за счет средств ФЦП «Обеспечение ЯРБ» и за счет средств Евробанка и при поддержке субъектов РФ.</a:t>
            </a:r>
          </a:p>
          <a:p>
            <a:r>
              <a:rPr lang="ru-RU" smtClean="0">
                <a:latin typeface="Arial" charset="0"/>
              </a:rPr>
              <a:t>Обеспечение своевременной и выверенной реакции органов власти на местах - это наиболее важная и трудоемкая составляющая системы реагирования. </a:t>
            </a:r>
          </a:p>
          <a:p>
            <a:r>
              <a:rPr lang="ru-RU" smtClean="0">
                <a:latin typeface="Arial" charset="0"/>
              </a:rPr>
              <a:t>В идеале система под эгидой МЧС России должна охватывать всю территорию России и, безусловно, территории вокруг ядерных объектов, а также защищать от возможных угроз с сопредельных территорий.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7"/>
          <p:cNvSpPr txBox="1">
            <a:spLocks noGrp="1" noChangeArrowheads="1"/>
          </p:cNvSpPr>
          <p:nvPr/>
        </p:nvSpPr>
        <p:spPr bwMode="auto">
          <a:xfrm>
            <a:off x="3849482" y="9431338"/>
            <a:ext cx="2946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64" tIns="45382" rIns="90764" bIns="45382" anchor="b"/>
          <a:lstStyle/>
          <a:p>
            <a:pPr algn="r" defTabSz="908050"/>
            <a:fld id="{4F49288C-1323-4958-83F8-D6BBDE3EFDDB}" type="slidenum">
              <a:rPr lang="ru-RU" sz="1200"/>
              <a:pPr algn="r" defTabSz="908050"/>
              <a:t>28</a:t>
            </a:fld>
            <a:endParaRPr lang="ru-RU" sz="1200"/>
          </a:p>
        </p:txBody>
      </p:sp>
      <p:sp>
        <p:nvSpPr>
          <p:cNvPr id="377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77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6" y="4714876"/>
            <a:ext cx="5438464" cy="4468813"/>
          </a:xfrm>
          <a:noFill/>
          <a:ln/>
        </p:spPr>
        <p:txBody>
          <a:bodyPr lIns="90764" tIns="45382" rIns="90764" bIns="45382"/>
          <a:lstStyle/>
          <a:p>
            <a:r>
              <a:rPr lang="en-US" smtClean="0">
                <a:cs typeface="Arial" pitchFamily="34" charset="0"/>
              </a:rPr>
              <a:t>		</a:t>
            </a:r>
            <a:r>
              <a:rPr lang="ru-RU" smtClean="0">
                <a:cs typeface="Arial" pitchFamily="34" charset="0"/>
              </a:rPr>
              <a:t>Завершая тему нижней границы по жидким отходам отмечу, что многие считают, что правильнее её решать позже – на уровне подзаконных актов.</a:t>
            </a:r>
          </a:p>
          <a:p>
            <a:r>
              <a:rPr lang="ru-RU" smtClean="0">
                <a:cs typeface="Arial" pitchFamily="34" charset="0"/>
              </a:rPr>
              <a:t>Требуется решение.   </a:t>
            </a:r>
            <a:r>
              <a:rPr lang="en-US" smtClean="0">
                <a:cs typeface="Arial" pitchFamily="34" charset="0"/>
              </a:rPr>
              <a:t>	</a:t>
            </a:r>
            <a:endParaRPr lang="ru-RU" smtClean="0">
              <a:cs typeface="Arial" pitchFamily="34" charset="0"/>
            </a:endParaRPr>
          </a:p>
          <a:p>
            <a:endParaRPr lang="ru-RU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6" y="4714876"/>
            <a:ext cx="5438464" cy="4468813"/>
          </a:xfrm>
          <a:noFill/>
          <a:ln/>
        </p:spPr>
        <p:txBody>
          <a:bodyPr/>
          <a:lstStyle/>
          <a:p>
            <a:endParaRPr lang="ru-RU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Прошло 25 лет. Нужно подвести итоги, что мы делали правильно на острой и на последующих стадиях, какие допущены ошибки. Насколько уроки Чернобыля, и хорошие, и, особенно, плохие стали всеобщим достоянием внутри страны и за ее пределами. Последнее особенно актуально в свете событий в Японии. Думаю, что предварительный анализ последствий аварии на АЭС Фукусима- 1 будет уместным для нашего симпозиума.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D335E6-233F-4A77-A27E-F353EF0F800C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4399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F63CEB-CC45-43F1-ABB3-5E14F6E3AED5}" type="slidenum">
              <a:rPr lang="ru-RU"/>
              <a:pPr/>
              <a:t>5</a:t>
            </a:fld>
            <a:endParaRPr lang="ru-RU"/>
          </a:p>
        </p:txBody>
      </p:sp>
      <p:sp>
        <p:nvSpPr>
          <p:cNvPr id="70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6" y="4714876"/>
            <a:ext cx="5438464" cy="4468813"/>
          </a:xfrm>
          <a:noFill/>
          <a:ln/>
        </p:spPr>
        <p:txBody>
          <a:bodyPr/>
          <a:lstStyle/>
          <a:p>
            <a:endParaRPr lang="ru-RU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141" y="4714876"/>
            <a:ext cx="4985393" cy="4468813"/>
          </a:xfrm>
          <a:noFill/>
          <a:ln/>
        </p:spPr>
        <p:txBody>
          <a:bodyPr/>
          <a:lstStyle/>
          <a:p>
            <a:endParaRPr lang="ru-RU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6" y="4714876"/>
            <a:ext cx="5438464" cy="4468813"/>
          </a:xfrm>
          <a:noFill/>
          <a:ln/>
        </p:spPr>
        <p:txBody>
          <a:bodyPr/>
          <a:lstStyle/>
          <a:p>
            <a:endParaRPr lang="ru-RU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66763"/>
            <a:ext cx="4903788" cy="3676650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232" y="4749800"/>
            <a:ext cx="4953030" cy="4445000"/>
          </a:xfrm>
          <a:noFill/>
          <a:ln/>
        </p:spPr>
        <p:txBody>
          <a:bodyPr/>
          <a:lstStyle/>
          <a:p>
            <a:endParaRPr lang="ru-RU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 txBox="1">
            <a:spLocks noGrp="1" noChangeArrowheads="1"/>
          </p:cNvSpPr>
          <p:nvPr/>
        </p:nvSpPr>
        <p:spPr bwMode="auto">
          <a:xfrm>
            <a:off x="3848869" y="9430091"/>
            <a:ext cx="2947233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632" tIns="45316" rIns="90632" bIns="45316" anchor="b"/>
          <a:lstStyle/>
          <a:p>
            <a:pPr algn="r" defTabSz="906463"/>
            <a:fld id="{35D1FC8D-5CC4-4FDD-A994-9945BD15F1E1}" type="slidenum">
              <a:rPr lang="ru-RU" sz="1200">
                <a:latin typeface="Calibri" pitchFamily="34" charset="0"/>
              </a:rPr>
              <a:pPr algn="r" defTabSz="906463"/>
              <a:t>16</a:t>
            </a:fld>
            <a:endParaRPr lang="ru-RU" sz="1200">
              <a:latin typeface="Calibri" pitchFamily="34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8" y="4714184"/>
            <a:ext cx="5438140" cy="4469424"/>
          </a:xfrm>
          <a:noFill/>
        </p:spPr>
        <p:txBody>
          <a:bodyPr wrap="square" lIns="90632" tIns="45316" rIns="90632" bIns="45316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>
                <a:latin typeface="Arial" charset="0"/>
              </a:rPr>
              <a:t>Угольная энергетика США остается значительным фактором негативного воздействия на здоровье нации.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7"/>
          <p:cNvSpPr txBox="1">
            <a:spLocks noGrp="1" noChangeArrowheads="1"/>
          </p:cNvSpPr>
          <p:nvPr/>
        </p:nvSpPr>
        <p:spPr bwMode="auto">
          <a:xfrm>
            <a:off x="3849482" y="9429750"/>
            <a:ext cx="2946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632" tIns="45316" rIns="90632" bIns="45316" anchor="b"/>
          <a:lstStyle/>
          <a:p>
            <a:pPr algn="r" defTabSz="906463"/>
            <a:fld id="{DE748458-E1A7-423D-8A7B-CDFD4FE3C622}" type="slidenum">
              <a:rPr lang="ru-RU" sz="1200"/>
              <a:pPr algn="r" defTabSz="906463"/>
              <a:t>17</a:t>
            </a:fld>
            <a:endParaRPr lang="ru-RU" sz="1200"/>
          </a:p>
        </p:txBody>
      </p:sp>
      <p:sp>
        <p:nvSpPr>
          <p:cNvPr id="412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4563" y="768350"/>
            <a:ext cx="4899025" cy="3675063"/>
          </a:xfrm>
          <a:ln/>
        </p:spPr>
      </p:sp>
      <p:sp>
        <p:nvSpPr>
          <p:cNvPr id="412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232" y="4748213"/>
            <a:ext cx="4953030" cy="4446587"/>
          </a:xfrm>
          <a:noFill/>
          <a:ln/>
        </p:spPr>
        <p:txBody>
          <a:bodyPr lIns="90632" tIns="45316" rIns="90632" bIns="45316"/>
          <a:lstStyle/>
          <a:p>
            <a:r>
              <a:rPr lang="ru-RU" smtClean="0">
                <a:cs typeface="Arial" pitchFamily="34" charset="0"/>
              </a:rPr>
              <a:t>Загрязнение воздуха летучей угольной золой является причиной преждевременных смертей от сердечно-сосудистых и респираторных заболеваний.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37388" y="1600200"/>
            <a:ext cx="22860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9388" y="1600200"/>
            <a:ext cx="6705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1638"/>
            <a:ext cx="9144000" cy="3635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2924175"/>
            <a:ext cx="8229600" cy="17907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4925" y="6565900"/>
            <a:ext cx="611188" cy="1873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1E260-34D2-41B4-B395-2497FDAB7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7650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5F5DF-271D-4C2E-B3EE-99640B1B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13F85-238C-4477-92C8-152540473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997200"/>
            <a:ext cx="4038600" cy="1619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997200"/>
            <a:ext cx="4038600" cy="1619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24771-CE35-44C1-BF47-2D2455FF5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056FA-0780-428B-8C9B-475F3CB16B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D48EF-1613-4CA9-B202-EA5277D57D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BF278-E5F9-4D82-B061-3B7133BA3B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34C74-D7E8-4CBF-8AF1-F3FEF93E3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DF039-BFFA-40AE-B4F1-347A225B9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D2AF4-8201-4071-96C0-DF502BD69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333375"/>
            <a:ext cx="2286000" cy="42830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333375"/>
            <a:ext cx="6705600" cy="42830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D1D3C-0E32-425A-8E76-2B59EF34F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0" y="333375"/>
            <a:ext cx="9144000" cy="42830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36A63-15B8-4068-8745-E66CE3973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1638"/>
            <a:ext cx="9144000" cy="3635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2924175"/>
            <a:ext cx="8229600" cy="17907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4925" y="6565900"/>
            <a:ext cx="611188" cy="1873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1E260-34D2-41B4-B395-2497FDAB7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586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5" descr="HG_NUKEM_pantone2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9188"/>
            <a:ext cx="91440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57200" y="1458913"/>
            <a:ext cx="8470900" cy="427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80000" tIns="0" rIns="0" bIns="0" anchor="b">
            <a:spAutoFit/>
          </a:bodyPr>
          <a:lstStyle/>
          <a:p>
            <a:pPr algn="ctr">
              <a:defRPr/>
            </a:pPr>
            <a:r>
              <a:rPr lang="de-DE" sz="2800">
                <a:solidFill>
                  <a:schemeClr val="tx2"/>
                </a:solidFill>
                <a:cs typeface="+mn-cs"/>
              </a:rPr>
              <a:t>Titelmasterformat durch Klicken bearbeiten</a:t>
            </a:r>
          </a:p>
        </p:txBody>
      </p:sp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468313" y="908050"/>
            <a:ext cx="8675687" cy="217488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>
            <a:off x="7092950" y="919163"/>
            <a:ext cx="13382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>
            <a:spAutoFit/>
          </a:bodyPr>
          <a:lstStyle/>
          <a:p>
            <a:pPr>
              <a:defRPr/>
            </a:pPr>
            <a:r>
              <a:rPr lang="de-DE" sz="700">
                <a:solidFill>
                  <a:schemeClr val="bg1"/>
                </a:solidFill>
                <a:latin typeface="Verdana" pitchFamily="34" charset="0"/>
              </a:rPr>
              <a:t>www.nukemtechnologies.de</a:t>
            </a:r>
          </a:p>
        </p:txBody>
      </p:sp>
      <p:sp>
        <p:nvSpPr>
          <p:cNvPr id="8" name="Text Box 11"/>
          <p:cNvSpPr txBox="1">
            <a:spLocks noChangeArrowheads="1"/>
          </p:cNvSpPr>
          <p:nvPr userDrawn="1"/>
        </p:nvSpPr>
        <p:spPr bwMode="auto">
          <a:xfrm>
            <a:off x="5651500" y="908050"/>
            <a:ext cx="129063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>
                <a:solidFill>
                  <a:schemeClr val="bg1"/>
                </a:solidFill>
              </a:rPr>
              <a:t>© NUKEM Technologies</a:t>
            </a:r>
          </a:p>
        </p:txBody>
      </p:sp>
      <p:sp>
        <p:nvSpPr>
          <p:cNvPr id="9" name="Rectangle 12"/>
          <p:cNvSpPr>
            <a:spLocks noChangeArrowheads="1"/>
          </p:cNvSpPr>
          <p:nvPr userDrawn="1"/>
        </p:nvSpPr>
        <p:spPr bwMode="auto">
          <a:xfrm>
            <a:off x="8928100" y="1768475"/>
            <a:ext cx="215900" cy="214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4484688" y="919163"/>
            <a:ext cx="1004887" cy="198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180000">
            <a:spAutoFit/>
          </a:bodyPr>
          <a:lstStyle/>
          <a:p>
            <a:pPr algn="r">
              <a:defRPr/>
            </a:pPr>
            <a:endParaRPr lang="de-DE" sz="7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468313" y="908050"/>
            <a:ext cx="3959225" cy="198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80000">
            <a:spAutoFit/>
          </a:bodyPr>
          <a:lstStyle/>
          <a:p>
            <a:pPr>
              <a:defRPr/>
            </a:pPr>
            <a:endParaRPr lang="de-DE" sz="7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8356600" y="908050"/>
            <a:ext cx="657225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180000">
            <a:spAutoFit/>
          </a:bodyPr>
          <a:lstStyle/>
          <a:p>
            <a:pPr algn="r">
              <a:defRPr/>
            </a:pPr>
            <a:r>
              <a:rPr lang="ru-RU" sz="800">
                <a:solidFill>
                  <a:schemeClr val="bg1"/>
                </a:solidFill>
              </a:rPr>
              <a:t>Стр.</a:t>
            </a:r>
            <a:r>
              <a:rPr lang="de-DE" sz="800">
                <a:solidFill>
                  <a:schemeClr val="bg1"/>
                </a:solidFill>
              </a:rPr>
              <a:t> </a:t>
            </a:r>
            <a:fld id="{8EE5931E-A748-44DB-86E9-BDE967271621}" type="slidenum">
              <a:rPr lang="de-DE" sz="700">
                <a:solidFill>
                  <a:schemeClr val="bg1"/>
                </a:solidFill>
                <a:latin typeface="Verdana" pitchFamily="34" charset="0"/>
              </a:rPr>
              <a:pPr algn="r">
                <a:defRPr/>
              </a:pPr>
              <a:t>‹#›</a:t>
            </a:fld>
            <a:endParaRPr lang="de-DE" sz="7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3" name="Rectangle 16"/>
          <p:cNvSpPr>
            <a:spLocks noChangeArrowheads="1"/>
          </p:cNvSpPr>
          <p:nvPr userDrawn="1"/>
        </p:nvSpPr>
        <p:spPr bwMode="auto">
          <a:xfrm>
            <a:off x="468313" y="908050"/>
            <a:ext cx="8675687" cy="217488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4" name="Rectangle 19"/>
          <p:cNvSpPr>
            <a:spLocks noChangeArrowheads="1"/>
          </p:cNvSpPr>
          <p:nvPr userDrawn="1"/>
        </p:nvSpPr>
        <p:spPr bwMode="auto">
          <a:xfrm>
            <a:off x="8928100" y="1768475"/>
            <a:ext cx="215900" cy="214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ln/>
        </p:spPr>
        <p:txBody>
          <a:bodyPr lIns="91440" tIns="45720" rIns="91440" bIns="45720" anchor="ctr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ln/>
        </p:spPr>
        <p:txBody>
          <a:bodyPr lIns="91440" tIns="45720" rIns="91440" bIns="45720"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 wrap="square" lIns="91440"/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 lIns="91440"/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304800"/>
          </a:xfrm>
        </p:spPr>
        <p:txBody>
          <a:bodyPr wrap="square" lIns="91440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064502A-3773-45A1-AD4A-490BE81809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Стр.</a:t>
            </a:r>
            <a:r>
              <a:rPr lang="de-DE"/>
              <a:t> </a:t>
            </a:r>
            <a:fld id="{FDAA4066-9B64-4FBA-86D4-621DBA5290F4}" type="slidenum">
              <a:rPr lang="de-DE" sz="700">
                <a:latin typeface="Verdana" pitchFamily="34" charset="0"/>
              </a:rPr>
              <a:pPr>
                <a:defRPr/>
              </a:pPr>
              <a:t>‹#›</a:t>
            </a:fld>
            <a:endParaRPr lang="de-DE" sz="700"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Стр.</a:t>
            </a:r>
            <a:r>
              <a:rPr lang="de-DE"/>
              <a:t> </a:t>
            </a:r>
            <a:fld id="{67DA4750-B593-4E44-B494-F85D2F465426}" type="slidenum">
              <a:rPr lang="de-DE" sz="700">
                <a:latin typeface="Verdana" pitchFamily="34" charset="0"/>
              </a:rPr>
              <a:pPr>
                <a:defRPr/>
              </a:pPr>
              <a:t>‹#›</a:t>
            </a:fld>
            <a:endParaRPr lang="de-DE" sz="700"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2312988"/>
            <a:ext cx="4135437" cy="765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0" y="2312988"/>
            <a:ext cx="4137025" cy="765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Стр.</a:t>
            </a:r>
            <a:r>
              <a:rPr lang="de-DE"/>
              <a:t> </a:t>
            </a:r>
            <a:fld id="{D75C1070-0662-49A9-AB12-D99A71547F9C}" type="slidenum">
              <a:rPr lang="de-DE" sz="700">
                <a:latin typeface="Verdana" pitchFamily="34" charset="0"/>
              </a:rPr>
              <a:pPr>
                <a:defRPr/>
              </a:pPr>
              <a:t>‹#›</a:t>
            </a:fld>
            <a:endParaRPr lang="de-DE" sz="700"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Стр.</a:t>
            </a:r>
            <a:r>
              <a:rPr lang="de-DE"/>
              <a:t> </a:t>
            </a:r>
            <a:fld id="{998292E1-33B3-48A2-BEA9-8E6F8EF35C41}" type="slidenum">
              <a:rPr lang="de-DE" sz="700">
                <a:latin typeface="Verdana" pitchFamily="34" charset="0"/>
              </a:rPr>
              <a:pPr>
                <a:defRPr/>
              </a:pPr>
              <a:t>‹#›</a:t>
            </a:fld>
            <a:endParaRPr lang="de-DE" sz="700"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Стр.</a:t>
            </a:r>
            <a:r>
              <a:rPr lang="de-DE"/>
              <a:t> </a:t>
            </a:r>
            <a:fld id="{6350F4F2-46D2-458D-B408-059FBEE75560}" type="slidenum">
              <a:rPr lang="de-DE" sz="700">
                <a:latin typeface="Verdana" pitchFamily="34" charset="0"/>
              </a:rPr>
              <a:pPr>
                <a:defRPr/>
              </a:pPr>
              <a:t>‹#›</a:t>
            </a:fld>
            <a:endParaRPr lang="de-DE" sz="700"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Стр.</a:t>
            </a:r>
            <a:r>
              <a:rPr lang="de-DE"/>
              <a:t> </a:t>
            </a:r>
            <a:fld id="{B434C243-4F3A-4BF9-B951-2C14785BCFB1}" type="slidenum">
              <a:rPr lang="de-DE" sz="700">
                <a:latin typeface="Verdana" pitchFamily="34" charset="0"/>
              </a:rPr>
              <a:pPr>
                <a:defRPr/>
              </a:pPr>
              <a:t>‹#›</a:t>
            </a:fld>
            <a:endParaRPr lang="de-DE" sz="700"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Стр.</a:t>
            </a:r>
            <a:r>
              <a:rPr lang="de-DE"/>
              <a:t> </a:t>
            </a:r>
            <a:fld id="{193FBD1F-7B92-4A79-A751-9112AB72D8EF}" type="slidenum">
              <a:rPr lang="de-DE" sz="700">
                <a:latin typeface="Verdana" pitchFamily="34" charset="0"/>
              </a:rPr>
              <a:pPr>
                <a:defRPr/>
              </a:pPr>
              <a:t>‹#›</a:t>
            </a:fld>
            <a:endParaRPr lang="de-DE" sz="700"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Стр.</a:t>
            </a:r>
            <a:r>
              <a:rPr lang="de-DE"/>
              <a:t> </a:t>
            </a:r>
            <a:fld id="{7DFF061D-AC02-4DCD-B6AC-089640497637}" type="slidenum">
              <a:rPr lang="de-DE" sz="700">
                <a:latin typeface="Verdana" pitchFamily="34" charset="0"/>
              </a:rPr>
              <a:pPr>
                <a:defRPr/>
              </a:pPr>
              <a:t>‹#›</a:t>
            </a:fld>
            <a:endParaRPr lang="de-DE" sz="700"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Стр.</a:t>
            </a:r>
            <a:r>
              <a:rPr lang="de-DE"/>
              <a:t> </a:t>
            </a:r>
            <a:fld id="{C5191EE8-168C-426C-A69A-9AAD304F51CF}" type="slidenum">
              <a:rPr lang="de-DE" sz="700">
                <a:latin typeface="Verdana" pitchFamily="34" charset="0"/>
              </a:rPr>
              <a:pPr>
                <a:defRPr/>
              </a:pPr>
              <a:t>‹#›</a:t>
            </a:fld>
            <a:endParaRPr lang="de-DE" sz="700"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10375" y="1458913"/>
            <a:ext cx="2117725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58913"/>
            <a:ext cx="6200775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Стр.</a:t>
            </a:r>
            <a:r>
              <a:rPr lang="de-DE"/>
              <a:t> </a:t>
            </a:r>
            <a:fld id="{DC50D420-66D3-48E9-A8B5-FA4331C2CA60}" type="slidenum">
              <a:rPr lang="de-DE" sz="700">
                <a:latin typeface="Verdana" pitchFamily="34" charset="0"/>
              </a:rPr>
              <a:pPr>
                <a:defRPr/>
              </a:pPr>
              <a:t>‹#›</a:t>
            </a:fld>
            <a:endParaRPr lang="de-DE" sz="700"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0" y="333375"/>
            <a:ext cx="9144000" cy="42830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8538" y="908050"/>
            <a:ext cx="395287" cy="2143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A9105-8162-4FCF-AFA6-D6CE062D3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dra Titr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7"/>
          <p:cNvSpPr txBox="1"/>
          <p:nvPr userDrawn="1"/>
        </p:nvSpPr>
        <p:spPr>
          <a:xfrm>
            <a:off x="2500313" y="6519863"/>
            <a:ext cx="785812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900" dirty="0">
                <a:solidFill>
                  <a:schemeClr val="bg1"/>
                </a:solidFill>
                <a:latin typeface="Lucida Sans" pitchFamily="34" charset="0"/>
                <a:cs typeface="+mn-cs"/>
              </a:rPr>
              <a:t>© Andra</a:t>
            </a:r>
          </a:p>
        </p:txBody>
      </p:sp>
      <p:sp>
        <p:nvSpPr>
          <p:cNvPr id="5" name="Espace réservé de la date 3"/>
          <p:cNvSpPr txBox="1">
            <a:spLocks/>
          </p:cNvSpPr>
          <p:nvPr userDrawn="1"/>
        </p:nvSpPr>
        <p:spPr>
          <a:xfrm>
            <a:off x="2571750" y="6215063"/>
            <a:ext cx="4000500" cy="579437"/>
          </a:xfrm>
          <a:prstGeom prst="rect">
            <a:avLst/>
          </a:prstGeom>
        </p:spPr>
        <p:txBody>
          <a:bodyPr anchor="ctr"/>
          <a:lstStyle>
            <a:lvl1pPr algn="r">
              <a:defRPr sz="650" b="1">
                <a:solidFill>
                  <a:srgbClr val="003B8E"/>
                </a:solidFill>
                <a:latin typeface="Lucida Sans" pitchFamily="34" charset="0"/>
              </a:defRPr>
            </a:lvl1pPr>
          </a:lstStyle>
          <a:p>
            <a:pPr algn="ctr">
              <a:defRPr/>
            </a:pPr>
            <a:r>
              <a:rPr lang="fr-FR" sz="900" dirty="0" smtClean="0">
                <a:solidFill>
                  <a:schemeClr val="bg1"/>
                </a:solidFill>
                <a:cs typeface="+mn-cs"/>
              </a:rPr>
              <a:t>ANDRA – IBRAE  – 17 &amp; 17 </a:t>
            </a:r>
            <a:r>
              <a:rPr lang="fr-FR" sz="900" dirty="0" err="1" smtClean="0">
                <a:solidFill>
                  <a:schemeClr val="bg1"/>
                </a:solidFill>
                <a:cs typeface="+mn-cs"/>
              </a:rPr>
              <a:t>November</a:t>
            </a:r>
            <a:r>
              <a:rPr lang="fr-FR" sz="900" dirty="0" smtClean="0">
                <a:solidFill>
                  <a:schemeClr val="bg1"/>
                </a:solidFill>
                <a:cs typeface="+mn-cs"/>
              </a:rPr>
              <a:t> 2010</a:t>
            </a:r>
          </a:p>
          <a:p>
            <a:pPr algn="ctr">
              <a:defRPr/>
            </a:pPr>
            <a:endParaRPr lang="fr-FR" dirty="0" smtClean="0">
              <a:solidFill>
                <a:schemeClr val="bg1"/>
              </a:solidFill>
              <a:cs typeface="+mn-cs"/>
            </a:endParaRPr>
          </a:p>
          <a:p>
            <a:pPr algn="ctr">
              <a:defRPr/>
            </a:pPr>
            <a:r>
              <a:rPr lang="fr-FR" dirty="0" smtClean="0">
                <a:solidFill>
                  <a:schemeClr val="bg1"/>
                </a:solidFill>
                <a:cs typeface="+mn-cs"/>
              </a:rPr>
              <a:t>AGENCE NATIONALE POUR LA GESTION DES DÉCHETS RADIOACTIFS</a:t>
            </a:r>
            <a:endParaRPr lang="fr-FR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67111"/>
            <a:ext cx="6400800" cy="545777"/>
          </a:xfrm>
        </p:spPr>
        <p:txBody>
          <a:bodyPr/>
          <a:lstStyle>
            <a:lvl1pPr marL="0" indent="0" algn="ctr">
              <a:buNone/>
              <a:defRPr sz="2800">
                <a:solidFill>
                  <a:srgbClr val="C40098"/>
                </a:solidFill>
                <a:latin typeface="Lucida Sans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457200" y="3286125"/>
            <a:ext cx="8229600" cy="571504"/>
          </a:xfrm>
        </p:spPr>
        <p:txBody>
          <a:bodyPr/>
          <a:lstStyle>
            <a:lvl1pPr algn="ctr">
              <a:defRPr sz="2800" b="1">
                <a:solidFill>
                  <a:srgbClr val="003B8E"/>
                </a:solidFill>
                <a:latin typeface="Lucida Sans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6" name="Espace réservé de la date 9"/>
          <p:cNvSpPr>
            <a:spLocks noGrp="1"/>
          </p:cNvSpPr>
          <p:nvPr>
            <p:ph type="dt" sz="half" idx="10"/>
          </p:nvPr>
        </p:nvSpPr>
        <p:spPr>
          <a:xfrm>
            <a:off x="2857500" y="4430713"/>
            <a:ext cx="34290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rgbClr val="C40098"/>
                </a:solidFill>
                <a:latin typeface="Lucida Sans" pitchFamily="3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ndra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0" y="6215063"/>
            <a:ext cx="9144000" cy="642937"/>
          </a:xfrm>
          <a:prstGeom prst="rect">
            <a:avLst/>
          </a:prstGeom>
          <a:solidFill>
            <a:srgbClr val="948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5" name="Image 9" descr="ANDRA1_rvb[7]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5863" y="714375"/>
            <a:ext cx="1692275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0"/>
          <p:cNvSpPr/>
          <p:nvPr userDrawn="1"/>
        </p:nvSpPr>
        <p:spPr>
          <a:xfrm>
            <a:off x="2500313" y="6500813"/>
            <a:ext cx="655637" cy="2301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900" dirty="0">
                <a:solidFill>
                  <a:schemeClr val="bg1"/>
                </a:solidFill>
                <a:latin typeface="Lucida Sans" pitchFamily="34" charset="0"/>
                <a:cs typeface="+mn-cs"/>
              </a:rPr>
              <a:t>© Andra</a:t>
            </a:r>
          </a:p>
        </p:txBody>
      </p:sp>
      <p:sp>
        <p:nvSpPr>
          <p:cNvPr id="7" name="Espace réservé de la date 3"/>
          <p:cNvSpPr txBox="1">
            <a:spLocks/>
          </p:cNvSpPr>
          <p:nvPr userDrawn="1"/>
        </p:nvSpPr>
        <p:spPr>
          <a:xfrm>
            <a:off x="2571750" y="6215063"/>
            <a:ext cx="4000500" cy="579437"/>
          </a:xfrm>
          <a:prstGeom prst="rect">
            <a:avLst/>
          </a:prstGeom>
        </p:spPr>
        <p:txBody>
          <a:bodyPr anchor="ctr"/>
          <a:lstStyle>
            <a:lvl1pPr algn="r">
              <a:defRPr sz="650" b="1">
                <a:solidFill>
                  <a:srgbClr val="003B8E"/>
                </a:solidFill>
                <a:latin typeface="Lucida Sans" pitchFamily="34" charset="0"/>
              </a:defRPr>
            </a:lvl1pPr>
          </a:lstStyle>
          <a:p>
            <a:pPr algn="ctr">
              <a:defRPr/>
            </a:pPr>
            <a:r>
              <a:rPr lang="fr-FR" sz="900" dirty="0" smtClean="0">
                <a:solidFill>
                  <a:schemeClr val="bg1"/>
                </a:solidFill>
                <a:cs typeface="+mn-cs"/>
              </a:rPr>
              <a:t>ANDRA – IBRAE  – 17 &amp; 17 </a:t>
            </a:r>
            <a:r>
              <a:rPr lang="fr-FR" sz="900" dirty="0" err="1" smtClean="0">
                <a:solidFill>
                  <a:schemeClr val="bg1"/>
                </a:solidFill>
                <a:cs typeface="+mn-cs"/>
              </a:rPr>
              <a:t>November</a:t>
            </a:r>
            <a:r>
              <a:rPr lang="fr-FR" sz="900" dirty="0" smtClean="0">
                <a:solidFill>
                  <a:schemeClr val="bg1"/>
                </a:solidFill>
                <a:cs typeface="+mn-cs"/>
              </a:rPr>
              <a:t> 2010</a:t>
            </a:r>
          </a:p>
          <a:p>
            <a:pPr algn="ctr">
              <a:defRPr/>
            </a:pPr>
            <a:endParaRPr lang="fr-FR" dirty="0" smtClean="0">
              <a:solidFill>
                <a:schemeClr val="bg1"/>
              </a:solidFill>
              <a:cs typeface="+mn-cs"/>
            </a:endParaRPr>
          </a:p>
          <a:p>
            <a:pPr algn="ctr">
              <a:defRPr/>
            </a:pPr>
            <a:r>
              <a:rPr lang="fr-FR" dirty="0" smtClean="0">
                <a:solidFill>
                  <a:schemeClr val="bg1"/>
                </a:solidFill>
                <a:cs typeface="+mn-cs"/>
              </a:rPr>
              <a:t>AGENCE NATIONALE POUR LA GESTION DES DÉCHETS RADIOACTIFS</a:t>
            </a:r>
            <a:endParaRPr lang="fr-FR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286124"/>
            <a:ext cx="7772400" cy="500066"/>
          </a:xfrm>
        </p:spPr>
        <p:txBody>
          <a:bodyPr anchor="t"/>
          <a:lstStyle>
            <a:lvl1pPr algn="ctr">
              <a:defRPr sz="2500" b="1" cap="none" baseline="0">
                <a:solidFill>
                  <a:srgbClr val="003B8E"/>
                </a:solidFill>
                <a:latin typeface="Lucida Sans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786190"/>
            <a:ext cx="7772400" cy="620710"/>
          </a:xfrm>
        </p:spPr>
        <p:txBody>
          <a:bodyPr>
            <a:noAutofit/>
          </a:bodyPr>
          <a:lstStyle>
            <a:lvl1pPr marL="0" indent="0" algn="ctr">
              <a:buNone/>
              <a:defRPr sz="2500">
                <a:solidFill>
                  <a:srgbClr val="C40098"/>
                </a:solidFill>
                <a:latin typeface="Lucida Sans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700" b="1">
                <a:solidFill>
                  <a:schemeClr val="bg1"/>
                </a:solidFill>
                <a:latin typeface="Lucida Sans" pitchFamily="34" charset="0"/>
              </a:defRPr>
            </a:lvl1pPr>
          </a:lstStyle>
          <a:p>
            <a:pPr>
              <a:defRPr/>
            </a:pPr>
            <a:fld id="{FD864275-8E88-48C6-8F45-03ECD59E49F1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ndra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tabLst>
                <a:tab pos="714375" algn="l"/>
              </a:tabLst>
              <a:defRPr>
                <a:latin typeface="Lucida Sans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Lucida Sans" pitchFamily="34" charset="0"/>
              </a:defRPr>
            </a:lvl1pPr>
            <a:lvl2pPr>
              <a:defRPr>
                <a:latin typeface="Lucida Sans" pitchFamily="34" charset="0"/>
              </a:defRPr>
            </a:lvl2pPr>
            <a:lvl3pPr>
              <a:defRPr>
                <a:latin typeface="Lucida Sans" pitchFamily="34" charset="0"/>
              </a:defRPr>
            </a:lvl3pPr>
            <a:lvl4pPr>
              <a:defRPr>
                <a:latin typeface="Lucida Sans" pitchFamily="34" charset="0"/>
              </a:defRPr>
            </a:lvl4pPr>
            <a:lvl5pPr>
              <a:defRPr>
                <a:latin typeface="Lucida Sans" pitchFamily="34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CBFC9-01EC-4574-8CB2-18F6A001D31B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ndra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ucida Sans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000">
                <a:latin typeface="Lucida Sans" pitchFamily="34" charset="0"/>
              </a:defRPr>
            </a:lvl1pPr>
            <a:lvl2pPr marL="177800" indent="-177800">
              <a:defRPr sz="1750">
                <a:latin typeface="Lucida Sans" pitchFamily="34" charset="0"/>
              </a:defRPr>
            </a:lvl2pPr>
            <a:lvl3pPr marL="531813" indent="-258763">
              <a:defRPr sz="1600">
                <a:latin typeface="Lucida Sans" pitchFamily="34" charset="0"/>
              </a:defRPr>
            </a:lvl3pPr>
            <a:lvl4pPr marL="804863" indent="-177800">
              <a:defRPr sz="1500">
                <a:latin typeface="Lucida Sans" pitchFamily="34" charset="0"/>
              </a:defRPr>
            </a:lvl4pPr>
            <a:lvl5pPr marL="982663" indent="-177800">
              <a:defRPr sz="1400">
                <a:latin typeface="Lucida Sans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48242" y="1268413"/>
            <a:ext cx="4038600" cy="4857750"/>
          </a:xfrm>
        </p:spPr>
        <p:txBody>
          <a:bodyPr/>
          <a:lstStyle>
            <a:lvl1pPr>
              <a:defRPr sz="2000">
                <a:latin typeface="Lucida Sans" pitchFamily="34" charset="0"/>
              </a:defRPr>
            </a:lvl1pPr>
            <a:lvl2pPr>
              <a:defRPr lang="fr-FR" sz="1750" kern="1200" dirty="0" smtClean="0">
                <a:solidFill>
                  <a:srgbClr val="003B8E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defRPr lang="fr-FR" sz="1600" kern="1200" dirty="0" smtClean="0">
                <a:solidFill>
                  <a:srgbClr val="C40098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defRPr lang="fr-FR" sz="1500" i="1" kern="1200" dirty="0" smtClean="0">
                <a:solidFill>
                  <a:srgbClr val="33892D"/>
                </a:solidFill>
                <a:latin typeface="Lucida Sans" pitchFamily="34" charset="0"/>
                <a:ea typeface="+mn-ea"/>
                <a:cs typeface="+mn-cs"/>
              </a:defRPr>
            </a:lvl4pPr>
            <a:lvl5pPr marL="982663" indent="-177800">
              <a:defRPr sz="1400">
                <a:latin typeface="Lucida Sans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4AFE7-C32D-4309-964D-DEAFB5815CEB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0" descr="tetiere_marron_texte v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2071688" y="6519863"/>
            <a:ext cx="785812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 dirty="0">
                <a:solidFill>
                  <a:srgbClr val="003B8E"/>
                </a:solidFill>
                <a:latin typeface="Lucida Sans" pitchFamily="34" charset="0"/>
                <a:cs typeface="+mn-cs"/>
              </a:rPr>
              <a:t>©</a:t>
            </a:r>
            <a:r>
              <a:rPr lang="fr-FR" sz="900" dirty="0">
                <a:solidFill>
                  <a:schemeClr val="bg1"/>
                </a:solidFill>
                <a:latin typeface="Lucida Sans" pitchFamily="34" charset="0"/>
                <a:cs typeface="+mn-cs"/>
              </a:rPr>
              <a:t> </a:t>
            </a:r>
            <a:r>
              <a:rPr lang="fr-FR" sz="900" dirty="0">
                <a:solidFill>
                  <a:srgbClr val="003B8E"/>
                </a:solidFill>
                <a:latin typeface="Lucida Sans" pitchFamily="34" charset="0"/>
                <a:cs typeface="+mn-cs"/>
              </a:rPr>
              <a:t>Andra</a:t>
            </a:r>
          </a:p>
        </p:txBody>
      </p:sp>
      <p:sp>
        <p:nvSpPr>
          <p:cNvPr id="4" name="Espace réservé de la date 3"/>
          <p:cNvSpPr txBox="1">
            <a:spLocks/>
          </p:cNvSpPr>
          <p:nvPr userDrawn="1"/>
        </p:nvSpPr>
        <p:spPr>
          <a:xfrm>
            <a:off x="2571750" y="6215063"/>
            <a:ext cx="4000500" cy="579437"/>
          </a:xfrm>
          <a:prstGeom prst="rect">
            <a:avLst/>
          </a:prstGeom>
        </p:spPr>
        <p:txBody>
          <a:bodyPr anchor="ctr"/>
          <a:lstStyle>
            <a:lvl1pPr algn="r">
              <a:defRPr sz="650" b="1">
                <a:solidFill>
                  <a:srgbClr val="003B8E"/>
                </a:solidFill>
                <a:latin typeface="Lucida Sans" pitchFamily="34" charset="0"/>
              </a:defRPr>
            </a:lvl1pPr>
          </a:lstStyle>
          <a:p>
            <a:pPr algn="ctr">
              <a:defRPr/>
            </a:pPr>
            <a:r>
              <a:rPr lang="fr-FR" sz="900" dirty="0" smtClean="0">
                <a:cs typeface="+mn-cs"/>
              </a:rPr>
              <a:t>ANDRA – IBRAE  – 17 &amp; 17 </a:t>
            </a:r>
            <a:r>
              <a:rPr lang="fr-FR" sz="900" dirty="0" err="1" smtClean="0">
                <a:cs typeface="+mn-cs"/>
              </a:rPr>
              <a:t>November</a:t>
            </a:r>
            <a:r>
              <a:rPr lang="fr-FR" sz="900" dirty="0" smtClean="0">
                <a:cs typeface="+mn-cs"/>
              </a:rPr>
              <a:t> 2010</a:t>
            </a:r>
          </a:p>
          <a:p>
            <a:pPr algn="ctr">
              <a:defRPr/>
            </a:pPr>
            <a:endParaRPr lang="fr-FR" dirty="0" smtClean="0">
              <a:cs typeface="+mn-cs"/>
            </a:endParaRPr>
          </a:p>
          <a:p>
            <a:pPr algn="ctr">
              <a:defRPr/>
            </a:pPr>
            <a:r>
              <a:rPr lang="fr-FR" dirty="0" smtClean="0">
                <a:cs typeface="+mn-cs"/>
              </a:rPr>
              <a:t>AGENCE NATIONALE POUR LA GESTION DES DÉCHETS RADIOACTIFS</a:t>
            </a:r>
            <a:endParaRPr lang="fr-FR" dirty="0">
              <a:cs typeface="+mn-cs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700" b="1">
                <a:solidFill>
                  <a:srgbClr val="003B8E"/>
                </a:solidFill>
                <a:latin typeface="Lucida Sans" pitchFamily="34" charset="0"/>
              </a:defRPr>
            </a:lvl1pPr>
          </a:lstStyle>
          <a:p>
            <a:pPr>
              <a:defRPr/>
            </a:pPr>
            <a:fld id="{D883449F-0F4A-4B09-851B-82E4B56622B0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0" y="333375"/>
            <a:ext cx="9144000" cy="42830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78AEB-432D-4E0E-88F2-13046D6AA3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2"/>
          <p:cNvSpPr txBox="1">
            <a:spLocks/>
          </p:cNvSpPr>
          <p:nvPr userDrawn="1"/>
        </p:nvSpPr>
        <p:spPr bwMode="auto">
          <a:xfrm>
            <a:off x="0" y="1"/>
            <a:ext cx="9163050" cy="6858000"/>
          </a:xfrm>
          <a:prstGeom prst="rect">
            <a:avLst/>
          </a:prstGeom>
          <a:gradFill>
            <a:gsLst>
              <a:gs pos="31000">
                <a:srgbClr val="003399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 w="25400" cap="flat" cmpd="sng" algn="ctr">
            <a:noFill/>
            <a:prstDash val="solid"/>
            <a:miter lim="800000"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0" tIns="0" rIns="0" bIns="0" numCol="1" anchor="ctr" anchorCtr="1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3" name="Рисунок 3" descr="Chernobyl_800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7504" y="332656"/>
            <a:ext cx="2735709" cy="2125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Picture 11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gray">
          <a:xfrm>
            <a:off x="539552" y="1875895"/>
            <a:ext cx="2894007" cy="217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9794" name="Picture 2" descr="D:\IBRAE\Картинки\MINATOM_14_JULY\15\balakovo_6.bmp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58790"/>
            <a:ext cx="2736304" cy="2202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3"/>
          <p:cNvSpPr>
            <a:spLocks/>
          </p:cNvSpPr>
          <p:nvPr/>
        </p:nvSpPr>
        <p:spPr bwMode="gray">
          <a:xfrm>
            <a:off x="0" y="4483100"/>
            <a:ext cx="4122738" cy="2368550"/>
          </a:xfrm>
          <a:custGeom>
            <a:avLst/>
            <a:gdLst/>
            <a:ahLst/>
            <a:cxnLst>
              <a:cxn ang="0">
                <a:pos x="0" y="489"/>
              </a:cxn>
              <a:cxn ang="0">
                <a:pos x="1328" y="840"/>
              </a:cxn>
              <a:cxn ang="0">
                <a:pos x="2488" y="0"/>
              </a:cxn>
              <a:cxn ang="0">
                <a:pos x="1712" y="1124"/>
              </a:cxn>
              <a:cxn ang="0">
                <a:pos x="636" y="1492"/>
              </a:cxn>
              <a:cxn ang="0">
                <a:pos x="1" y="1492"/>
              </a:cxn>
              <a:cxn ang="0">
                <a:pos x="0" y="489"/>
              </a:cxn>
            </a:cxnLst>
            <a:rect l="0" t="0" r="r" b="b"/>
            <a:pathLst>
              <a:path w="2597" h="1492">
                <a:moveTo>
                  <a:pt x="0" y="489"/>
                </a:moveTo>
                <a:cubicBezTo>
                  <a:pt x="247" y="671"/>
                  <a:pt x="632" y="920"/>
                  <a:pt x="1328" y="840"/>
                </a:cubicBezTo>
                <a:cubicBezTo>
                  <a:pt x="2024" y="760"/>
                  <a:pt x="2360" y="131"/>
                  <a:pt x="2488" y="0"/>
                </a:cubicBezTo>
                <a:cubicBezTo>
                  <a:pt x="2597" y="53"/>
                  <a:pt x="1792" y="1068"/>
                  <a:pt x="1712" y="1124"/>
                </a:cubicBezTo>
                <a:cubicBezTo>
                  <a:pt x="1632" y="1180"/>
                  <a:pt x="921" y="1431"/>
                  <a:pt x="636" y="1492"/>
                </a:cubicBezTo>
                <a:lnTo>
                  <a:pt x="1" y="1492"/>
                </a:lnTo>
                <a:lnTo>
                  <a:pt x="0" y="489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24314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5" name="Freeform 4"/>
          <p:cNvSpPr>
            <a:spLocks/>
          </p:cNvSpPr>
          <p:nvPr/>
        </p:nvSpPr>
        <p:spPr bwMode="gray">
          <a:xfrm>
            <a:off x="-12700" y="4149725"/>
            <a:ext cx="4152900" cy="2708275"/>
          </a:xfrm>
          <a:custGeom>
            <a:avLst/>
            <a:gdLst/>
            <a:ahLst/>
            <a:cxnLst>
              <a:cxn ang="0">
                <a:pos x="0" y="1688"/>
              </a:cxn>
              <a:cxn ang="0">
                <a:pos x="0" y="1112"/>
              </a:cxn>
              <a:cxn ang="0">
                <a:pos x="2576" y="0"/>
              </a:cxn>
              <a:cxn ang="0">
                <a:pos x="2135" y="826"/>
              </a:cxn>
              <a:cxn ang="0">
                <a:pos x="635" y="1688"/>
              </a:cxn>
              <a:cxn ang="0">
                <a:pos x="0" y="1688"/>
              </a:cxn>
            </a:cxnLst>
            <a:rect l="0" t="0" r="r" b="b"/>
            <a:pathLst>
              <a:path w="2576" h="1688">
                <a:moveTo>
                  <a:pt x="0" y="1688"/>
                </a:moveTo>
                <a:lnTo>
                  <a:pt x="0" y="1112"/>
                </a:lnTo>
                <a:cubicBezTo>
                  <a:pt x="1960" y="1464"/>
                  <a:pt x="2419" y="304"/>
                  <a:pt x="2576" y="0"/>
                </a:cubicBezTo>
                <a:lnTo>
                  <a:pt x="2135" y="826"/>
                </a:lnTo>
                <a:cubicBezTo>
                  <a:pt x="1618" y="1315"/>
                  <a:pt x="1286" y="1456"/>
                  <a:pt x="635" y="1688"/>
                </a:cubicBezTo>
                <a:lnTo>
                  <a:pt x="0" y="1688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6" name="Freeform 5"/>
          <p:cNvSpPr>
            <a:spLocks/>
          </p:cNvSpPr>
          <p:nvPr/>
        </p:nvSpPr>
        <p:spPr bwMode="white">
          <a:xfrm>
            <a:off x="2230438" y="-11113"/>
            <a:ext cx="6950075" cy="6880226"/>
          </a:xfrm>
          <a:custGeom>
            <a:avLst/>
            <a:gdLst/>
            <a:ahLst/>
            <a:cxnLst>
              <a:cxn ang="0">
                <a:pos x="148" y="0"/>
              </a:cxn>
              <a:cxn ang="0">
                <a:pos x="561" y="193"/>
              </a:cxn>
              <a:cxn ang="0">
                <a:pos x="943" y="501"/>
              </a:cxn>
              <a:cxn ang="0">
                <a:pos x="1221" y="967"/>
              </a:cxn>
              <a:cxn ang="0">
                <a:pos x="1413" y="1630"/>
              </a:cxn>
              <a:cxn ang="0">
                <a:pos x="1290" y="2660"/>
              </a:cxn>
              <a:cxn ang="0">
                <a:pos x="0" y="4342"/>
              </a:cxn>
              <a:cxn ang="0">
                <a:pos x="4349" y="4342"/>
              </a:cxn>
              <a:cxn ang="0">
                <a:pos x="4362" y="7"/>
              </a:cxn>
              <a:cxn ang="0">
                <a:pos x="148" y="0"/>
              </a:cxn>
            </a:cxnLst>
            <a:rect l="0" t="0" r="r" b="b"/>
            <a:pathLst>
              <a:path w="4362" h="4342">
                <a:moveTo>
                  <a:pt x="148" y="0"/>
                </a:moveTo>
                <a:lnTo>
                  <a:pt x="561" y="193"/>
                </a:lnTo>
                <a:lnTo>
                  <a:pt x="943" y="501"/>
                </a:lnTo>
                <a:lnTo>
                  <a:pt x="1221" y="967"/>
                </a:lnTo>
                <a:lnTo>
                  <a:pt x="1413" y="1630"/>
                </a:lnTo>
                <a:lnTo>
                  <a:pt x="1290" y="2660"/>
                </a:lnTo>
                <a:lnTo>
                  <a:pt x="0" y="4342"/>
                </a:lnTo>
                <a:lnTo>
                  <a:pt x="4349" y="4342"/>
                </a:lnTo>
                <a:lnTo>
                  <a:pt x="4362" y="7"/>
                </a:lnTo>
                <a:lnTo>
                  <a:pt x="148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7" name="Freeform 8"/>
          <p:cNvSpPr>
            <a:spLocks/>
          </p:cNvSpPr>
          <p:nvPr/>
        </p:nvSpPr>
        <p:spPr bwMode="gray">
          <a:xfrm>
            <a:off x="827088" y="-11113"/>
            <a:ext cx="4032250" cy="6881813"/>
          </a:xfrm>
          <a:custGeom>
            <a:avLst/>
            <a:gdLst/>
            <a:ahLst/>
            <a:cxnLst>
              <a:cxn ang="0">
                <a:pos x="858" y="0"/>
              </a:cxn>
              <a:cxn ang="0">
                <a:pos x="1984" y="2583"/>
              </a:cxn>
              <a:cxn ang="0">
                <a:pos x="0" y="4327"/>
              </a:cxn>
              <a:cxn ang="0">
                <a:pos x="1208" y="4335"/>
              </a:cxn>
              <a:cxn ang="0">
                <a:pos x="2272" y="2567"/>
              </a:cxn>
              <a:cxn ang="0">
                <a:pos x="998" y="3"/>
              </a:cxn>
              <a:cxn ang="0">
                <a:pos x="858" y="0"/>
              </a:cxn>
            </a:cxnLst>
            <a:rect l="0" t="0" r="r" b="b"/>
            <a:pathLst>
              <a:path w="2408" h="4335">
                <a:moveTo>
                  <a:pt x="858" y="0"/>
                </a:moveTo>
                <a:cubicBezTo>
                  <a:pt x="2020" y="270"/>
                  <a:pt x="2408" y="1631"/>
                  <a:pt x="1984" y="2583"/>
                </a:cubicBezTo>
                <a:cubicBezTo>
                  <a:pt x="1560" y="3535"/>
                  <a:pt x="880" y="3976"/>
                  <a:pt x="0" y="4327"/>
                </a:cubicBezTo>
                <a:lnTo>
                  <a:pt x="1208" y="4335"/>
                </a:lnTo>
                <a:cubicBezTo>
                  <a:pt x="1520" y="4079"/>
                  <a:pt x="2144" y="3343"/>
                  <a:pt x="2272" y="2567"/>
                </a:cubicBezTo>
                <a:cubicBezTo>
                  <a:pt x="2400" y="1791"/>
                  <a:pt x="2278" y="419"/>
                  <a:pt x="998" y="3"/>
                </a:cubicBezTo>
                <a:lnTo>
                  <a:pt x="858" y="0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27451"/>
                  <a:invGamma/>
                </a:schemeClr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756025" y="127000"/>
            <a:ext cx="4491038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sz="1200" b="1" dirty="0">
                <a:solidFill>
                  <a:schemeClr val="bg1"/>
                </a:solidFill>
                <a:cs typeface="+mn-cs"/>
              </a:rPr>
              <a:t>РОССИЙСКАЯ АКАДЕМИЯ НАУК</a:t>
            </a:r>
          </a:p>
          <a:p>
            <a:pPr algn="r">
              <a:defRPr/>
            </a:pPr>
            <a:r>
              <a:rPr lang="ru-RU" sz="1100" b="1" dirty="0">
                <a:solidFill>
                  <a:schemeClr val="bg1"/>
                </a:solidFill>
                <a:cs typeface="+mn-cs"/>
              </a:rPr>
              <a:t>Институт проблем безопасного развития атомной энергетики</a:t>
            </a:r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5491163" y="587375"/>
            <a:ext cx="275590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200" b="1" dirty="0">
                <a:solidFill>
                  <a:schemeClr val="bg1"/>
                </a:solidFill>
                <a:cs typeface="+mn-cs"/>
              </a:rPr>
              <a:t>RUSSIAN ACADEMY OF SCIENCES</a:t>
            </a:r>
            <a:endParaRPr lang="ru-RU" sz="1200" b="1" dirty="0">
              <a:solidFill>
                <a:schemeClr val="bg1"/>
              </a:solidFill>
              <a:cs typeface="+mn-cs"/>
            </a:endParaRPr>
          </a:p>
          <a:p>
            <a:pPr algn="r">
              <a:defRPr/>
            </a:pPr>
            <a:r>
              <a:rPr lang="en-US" sz="1100" b="1" dirty="0">
                <a:solidFill>
                  <a:schemeClr val="bg1"/>
                </a:solidFill>
                <a:cs typeface="+mn-cs"/>
              </a:rPr>
              <a:t>Nuclear Safety Institute (IBRAE)</a:t>
            </a:r>
            <a:endParaRPr lang="ru-RU" sz="1100" b="1" dirty="0">
              <a:solidFill>
                <a:schemeClr val="bg1"/>
              </a:solidFill>
              <a:cs typeface="+mn-cs"/>
            </a:endParaRPr>
          </a:p>
        </p:txBody>
      </p:sp>
      <p:grpSp>
        <p:nvGrpSpPr>
          <p:cNvPr id="1033" name="Group 70"/>
          <p:cNvGrpSpPr>
            <a:grpSpLocks/>
          </p:cNvGrpSpPr>
          <p:nvPr/>
        </p:nvGrpSpPr>
        <p:grpSpPr bwMode="auto">
          <a:xfrm>
            <a:off x="3635375" y="76200"/>
            <a:ext cx="5470525" cy="673100"/>
            <a:chOff x="2290" y="48"/>
            <a:chExt cx="3446" cy="424"/>
          </a:xfrm>
        </p:grpSpPr>
        <p:sp>
          <p:nvSpPr>
            <p:cNvPr id="21" name="Line 67"/>
            <p:cNvSpPr>
              <a:spLocks noChangeShapeType="1"/>
            </p:cNvSpPr>
            <p:nvPr/>
          </p:nvSpPr>
          <p:spPr bwMode="auto">
            <a:xfrm>
              <a:off x="2290" y="358"/>
              <a:ext cx="3357" cy="0"/>
            </a:xfrm>
            <a:prstGeom prst="line">
              <a:avLst/>
            </a:prstGeom>
            <a:noFill/>
            <a:ln w="19050">
              <a:solidFill>
                <a:srgbClr val="0089E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lIns="90488" tIns="44450" rIns="90488" bIns="44450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grpSp>
          <p:nvGrpSpPr>
            <p:cNvPr id="1037" name="Group 69"/>
            <p:cNvGrpSpPr>
              <a:grpSpLocks/>
            </p:cNvGrpSpPr>
            <p:nvPr/>
          </p:nvGrpSpPr>
          <p:grpSpPr bwMode="auto">
            <a:xfrm>
              <a:off x="5169" y="48"/>
              <a:ext cx="567" cy="424"/>
              <a:chOff x="5064" y="0"/>
              <a:chExt cx="696" cy="521"/>
            </a:xfrm>
          </p:grpSpPr>
          <p:sp>
            <p:nvSpPr>
              <p:cNvPr id="23" name="Freeform 30"/>
              <p:cNvSpPr>
                <a:spLocks/>
              </p:cNvSpPr>
              <p:nvPr/>
            </p:nvSpPr>
            <p:spPr bwMode="auto">
              <a:xfrm flipH="1">
                <a:off x="5064" y="0"/>
                <a:ext cx="696" cy="521"/>
              </a:xfrm>
              <a:custGeom>
                <a:avLst/>
                <a:gdLst/>
                <a:ahLst/>
                <a:cxnLst>
                  <a:cxn ang="0">
                    <a:pos x="13" y="44"/>
                  </a:cxn>
                  <a:cxn ang="0">
                    <a:pos x="0" y="33"/>
                  </a:cxn>
                  <a:cxn ang="0">
                    <a:pos x="20" y="17"/>
                  </a:cxn>
                  <a:cxn ang="0">
                    <a:pos x="52" y="23"/>
                  </a:cxn>
                  <a:cxn ang="0">
                    <a:pos x="74" y="39"/>
                  </a:cxn>
                  <a:cxn ang="0">
                    <a:pos x="74" y="50"/>
                  </a:cxn>
                  <a:cxn ang="0">
                    <a:pos x="59" y="50"/>
                  </a:cxn>
                  <a:cxn ang="0">
                    <a:pos x="40" y="36"/>
                  </a:cxn>
                  <a:cxn ang="0">
                    <a:pos x="28" y="22"/>
                  </a:cxn>
                  <a:cxn ang="0">
                    <a:pos x="31" y="2"/>
                  </a:cxn>
                  <a:cxn ang="0">
                    <a:pos x="49" y="10"/>
                  </a:cxn>
                  <a:cxn ang="0">
                    <a:pos x="57" y="46"/>
                  </a:cxn>
                  <a:cxn ang="0">
                    <a:pos x="46" y="58"/>
                  </a:cxn>
                  <a:cxn ang="0">
                    <a:pos x="36" y="48"/>
                  </a:cxn>
                  <a:cxn ang="0">
                    <a:pos x="42" y="25"/>
                  </a:cxn>
                  <a:cxn ang="0">
                    <a:pos x="66" y="8"/>
                  </a:cxn>
                  <a:cxn ang="0">
                    <a:pos x="81" y="10"/>
                  </a:cxn>
                  <a:cxn ang="0">
                    <a:pos x="80" y="23"/>
                  </a:cxn>
                  <a:cxn ang="0">
                    <a:pos x="59" y="42"/>
                  </a:cxn>
                  <a:cxn ang="0">
                    <a:pos x="25" y="59"/>
                  </a:cxn>
                  <a:cxn ang="0">
                    <a:pos x="10" y="55"/>
                  </a:cxn>
                  <a:cxn ang="0">
                    <a:pos x="12" y="43"/>
                  </a:cxn>
                  <a:cxn ang="0">
                    <a:pos x="33" y="25"/>
                  </a:cxn>
                </a:cxnLst>
                <a:rect l="0" t="0" r="r" b="b"/>
                <a:pathLst>
                  <a:path w="83" h="60">
                    <a:moveTo>
                      <a:pt x="13" y="44"/>
                    </a:moveTo>
                    <a:cubicBezTo>
                      <a:pt x="7" y="44"/>
                      <a:pt x="0" y="42"/>
                      <a:pt x="0" y="33"/>
                    </a:cubicBezTo>
                    <a:cubicBezTo>
                      <a:pt x="0" y="24"/>
                      <a:pt x="7" y="18"/>
                      <a:pt x="20" y="17"/>
                    </a:cubicBezTo>
                    <a:cubicBezTo>
                      <a:pt x="33" y="16"/>
                      <a:pt x="43" y="20"/>
                      <a:pt x="52" y="23"/>
                    </a:cubicBezTo>
                    <a:cubicBezTo>
                      <a:pt x="61" y="27"/>
                      <a:pt x="72" y="35"/>
                      <a:pt x="74" y="39"/>
                    </a:cubicBezTo>
                    <a:cubicBezTo>
                      <a:pt x="76" y="43"/>
                      <a:pt x="77" y="46"/>
                      <a:pt x="74" y="50"/>
                    </a:cubicBezTo>
                    <a:cubicBezTo>
                      <a:pt x="71" y="54"/>
                      <a:pt x="65" y="53"/>
                      <a:pt x="59" y="50"/>
                    </a:cubicBezTo>
                    <a:cubicBezTo>
                      <a:pt x="56" y="49"/>
                      <a:pt x="45" y="42"/>
                      <a:pt x="40" y="36"/>
                    </a:cubicBezTo>
                    <a:cubicBezTo>
                      <a:pt x="34" y="31"/>
                      <a:pt x="31" y="28"/>
                      <a:pt x="28" y="22"/>
                    </a:cubicBezTo>
                    <a:cubicBezTo>
                      <a:pt x="24" y="15"/>
                      <a:pt x="26" y="4"/>
                      <a:pt x="31" y="2"/>
                    </a:cubicBezTo>
                    <a:cubicBezTo>
                      <a:pt x="37" y="0"/>
                      <a:pt x="45" y="3"/>
                      <a:pt x="49" y="10"/>
                    </a:cubicBezTo>
                    <a:cubicBezTo>
                      <a:pt x="54" y="16"/>
                      <a:pt x="58" y="35"/>
                      <a:pt x="57" y="46"/>
                    </a:cubicBezTo>
                    <a:cubicBezTo>
                      <a:pt x="56" y="57"/>
                      <a:pt x="49" y="58"/>
                      <a:pt x="46" y="58"/>
                    </a:cubicBezTo>
                    <a:cubicBezTo>
                      <a:pt x="42" y="58"/>
                      <a:pt x="37" y="54"/>
                      <a:pt x="36" y="48"/>
                    </a:cubicBezTo>
                    <a:cubicBezTo>
                      <a:pt x="35" y="43"/>
                      <a:pt x="35" y="33"/>
                      <a:pt x="42" y="25"/>
                    </a:cubicBezTo>
                    <a:cubicBezTo>
                      <a:pt x="48" y="18"/>
                      <a:pt x="59" y="11"/>
                      <a:pt x="66" y="8"/>
                    </a:cubicBezTo>
                    <a:cubicBezTo>
                      <a:pt x="73" y="6"/>
                      <a:pt x="79" y="7"/>
                      <a:pt x="81" y="10"/>
                    </a:cubicBezTo>
                    <a:cubicBezTo>
                      <a:pt x="83" y="12"/>
                      <a:pt x="82" y="18"/>
                      <a:pt x="80" y="23"/>
                    </a:cubicBezTo>
                    <a:cubicBezTo>
                      <a:pt x="78" y="25"/>
                      <a:pt x="72" y="33"/>
                      <a:pt x="59" y="42"/>
                    </a:cubicBezTo>
                    <a:cubicBezTo>
                      <a:pt x="47" y="50"/>
                      <a:pt x="34" y="57"/>
                      <a:pt x="25" y="59"/>
                    </a:cubicBezTo>
                    <a:cubicBezTo>
                      <a:pt x="16" y="60"/>
                      <a:pt x="12" y="58"/>
                      <a:pt x="10" y="55"/>
                    </a:cubicBezTo>
                    <a:cubicBezTo>
                      <a:pt x="7" y="53"/>
                      <a:pt x="8" y="48"/>
                      <a:pt x="12" y="43"/>
                    </a:cubicBezTo>
                    <a:cubicBezTo>
                      <a:pt x="15" y="37"/>
                      <a:pt x="28" y="29"/>
                      <a:pt x="33" y="25"/>
                    </a:cubicBezTo>
                  </a:path>
                </a:pathLst>
              </a:custGeom>
              <a:noFill/>
              <a:ln w="28575" cap="flat" cmpd="sng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grpSp>
            <p:nvGrpSpPr>
              <p:cNvPr id="1039" name="Group 66"/>
              <p:cNvGrpSpPr>
                <a:grpSpLocks/>
              </p:cNvGrpSpPr>
              <p:nvPr/>
            </p:nvGrpSpPr>
            <p:grpSpPr bwMode="auto">
              <a:xfrm>
                <a:off x="5426" y="192"/>
                <a:ext cx="199" cy="203"/>
                <a:chOff x="4053" y="945"/>
                <a:chExt cx="180" cy="186"/>
              </a:xfrm>
            </p:grpSpPr>
            <p:sp>
              <p:nvSpPr>
                <p:cNvPr id="25" name="Oval 31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61" cy="154"/>
                </a:xfrm>
                <a:prstGeom prst="ellipse">
                  <a:avLst/>
                </a:prstGeom>
                <a:solidFill>
                  <a:srgbClr val="1A1B1C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26" name="Oval 32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52" cy="154"/>
                </a:xfrm>
                <a:prstGeom prst="ellipse">
                  <a:avLst/>
                </a:prstGeom>
                <a:solidFill>
                  <a:srgbClr val="0091E3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27" name="Oval 33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52" cy="154"/>
                </a:xfrm>
                <a:prstGeom prst="ellipse">
                  <a:avLst/>
                </a:prstGeom>
                <a:solidFill>
                  <a:srgbClr val="0099E6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28" name="Oval 34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52" cy="154"/>
                </a:xfrm>
                <a:prstGeom prst="ellipse">
                  <a:avLst/>
                </a:prstGeom>
                <a:solidFill>
                  <a:srgbClr val="00A0E9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29" name="Oval 35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42" cy="154"/>
                </a:xfrm>
                <a:prstGeom prst="ellipse">
                  <a:avLst/>
                </a:prstGeom>
                <a:solidFill>
                  <a:srgbClr val="00A8EB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30" name="Oval 36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42" cy="135"/>
                </a:xfrm>
                <a:prstGeom prst="ellipse">
                  <a:avLst/>
                </a:prstGeom>
                <a:solidFill>
                  <a:srgbClr val="00B0EE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31" name="Oval 37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42" cy="135"/>
                </a:xfrm>
                <a:prstGeom prst="ellipse">
                  <a:avLst/>
                </a:prstGeom>
                <a:solidFill>
                  <a:srgbClr val="4AB9F1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32" name="Oval 38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34" cy="135"/>
                </a:xfrm>
                <a:prstGeom prst="ellipse">
                  <a:avLst/>
                </a:prstGeom>
                <a:solidFill>
                  <a:srgbClr val="6FC4F4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33" name="Oval 39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34" cy="135"/>
                </a:xfrm>
                <a:prstGeom prst="ellipse">
                  <a:avLst/>
                </a:prstGeom>
                <a:solidFill>
                  <a:srgbClr val="8FCFF6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34" name="Oval 40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34" cy="135"/>
                </a:xfrm>
                <a:prstGeom prst="ellipse">
                  <a:avLst/>
                </a:prstGeom>
                <a:solidFill>
                  <a:srgbClr val="B1DDFA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35" name="Oval 41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24" cy="126"/>
                </a:xfrm>
                <a:prstGeom prst="ellipse">
                  <a:avLst/>
                </a:prstGeom>
                <a:solidFill>
                  <a:srgbClr val="D7EDFC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36" name="Oval 42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24" cy="126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37" name="Freeform 43"/>
                <p:cNvSpPr>
                  <a:spLocks/>
                </p:cNvSpPr>
                <p:nvPr/>
              </p:nvSpPr>
              <p:spPr bwMode="auto">
                <a:xfrm flipH="1">
                  <a:off x="4053" y="945"/>
                  <a:ext cx="180" cy="177"/>
                </a:xfrm>
                <a:custGeom>
                  <a:avLst/>
                  <a:gdLst/>
                  <a:ahLst/>
                  <a:cxnLst>
                    <a:cxn ang="0">
                      <a:pos x="5" y="2"/>
                    </a:cxn>
                    <a:cxn ang="0">
                      <a:pos x="17" y="4"/>
                    </a:cxn>
                    <a:cxn ang="0">
                      <a:pos x="15" y="16"/>
                    </a:cxn>
                    <a:cxn ang="0">
                      <a:pos x="3" y="14"/>
                    </a:cxn>
                    <a:cxn ang="0">
                      <a:pos x="5" y="2"/>
                    </a:cxn>
                  </a:cxnLst>
                  <a:rect l="0" t="0" r="r" b="b"/>
                  <a:pathLst>
                    <a:path w="19" h="18">
                      <a:moveTo>
                        <a:pt x="5" y="2"/>
                      </a:moveTo>
                      <a:cubicBezTo>
                        <a:pt x="8" y="0"/>
                        <a:pt x="14" y="0"/>
                        <a:pt x="17" y="4"/>
                      </a:cubicBezTo>
                      <a:cubicBezTo>
                        <a:pt x="19" y="8"/>
                        <a:pt x="19" y="13"/>
                        <a:pt x="15" y="16"/>
                      </a:cubicBezTo>
                      <a:cubicBezTo>
                        <a:pt x="11" y="18"/>
                        <a:pt x="6" y="18"/>
                        <a:pt x="3" y="14"/>
                      </a:cubicBezTo>
                      <a:cubicBezTo>
                        <a:pt x="0" y="10"/>
                        <a:pt x="1" y="5"/>
                        <a:pt x="5" y="2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38" name="Freeform 44"/>
                <p:cNvSpPr>
                  <a:spLocks/>
                </p:cNvSpPr>
                <p:nvPr/>
              </p:nvSpPr>
              <p:spPr bwMode="auto">
                <a:xfrm flipH="1">
                  <a:off x="4062" y="954"/>
                  <a:ext cx="161" cy="154"/>
                </a:xfrm>
                <a:custGeom>
                  <a:avLst/>
                  <a:gdLst/>
                  <a:ahLst/>
                  <a:cxnLst>
                    <a:cxn ang="0">
                      <a:pos x="9" y="0"/>
                    </a:cxn>
                    <a:cxn ang="0">
                      <a:pos x="17" y="8"/>
                    </a:cxn>
                    <a:cxn ang="0">
                      <a:pos x="9" y="16"/>
                    </a:cxn>
                    <a:cxn ang="0">
                      <a:pos x="0" y="8"/>
                    </a:cxn>
                    <a:cxn ang="0">
                      <a:pos x="9" y="0"/>
                    </a:cxn>
                  </a:cxnLst>
                  <a:rect l="0" t="0" r="r" b="b"/>
                  <a:pathLst>
                    <a:path w="17" h="16">
                      <a:moveTo>
                        <a:pt x="9" y="0"/>
                      </a:moveTo>
                      <a:cubicBezTo>
                        <a:pt x="13" y="0"/>
                        <a:pt x="17" y="3"/>
                        <a:pt x="17" y="8"/>
                      </a:cubicBezTo>
                      <a:cubicBezTo>
                        <a:pt x="17" y="13"/>
                        <a:pt x="13" y="16"/>
                        <a:pt x="9" y="16"/>
                      </a:cubicBezTo>
                      <a:cubicBezTo>
                        <a:pt x="4" y="16"/>
                        <a:pt x="0" y="13"/>
                        <a:pt x="0" y="8"/>
                      </a:cubicBezTo>
                      <a:cubicBezTo>
                        <a:pt x="0" y="4"/>
                        <a:pt x="4" y="0"/>
                        <a:pt x="9" y="0"/>
                      </a:cubicBez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39" name="Freeform 45"/>
                <p:cNvSpPr>
                  <a:spLocks/>
                </p:cNvSpPr>
                <p:nvPr/>
              </p:nvSpPr>
              <p:spPr bwMode="auto">
                <a:xfrm flipH="1">
                  <a:off x="4053" y="945"/>
                  <a:ext cx="180" cy="186"/>
                </a:xfrm>
                <a:custGeom>
                  <a:avLst/>
                  <a:gdLst/>
                  <a:ahLst/>
                  <a:cxnLst>
                    <a:cxn ang="0">
                      <a:pos x="5" y="3"/>
                    </a:cxn>
                    <a:cxn ang="0">
                      <a:pos x="16" y="4"/>
                    </a:cxn>
                    <a:cxn ang="0">
                      <a:pos x="15" y="16"/>
                    </a:cxn>
                    <a:cxn ang="0">
                      <a:pos x="3" y="14"/>
                    </a:cxn>
                    <a:cxn ang="0">
                      <a:pos x="5" y="3"/>
                    </a:cxn>
                  </a:cxnLst>
                  <a:rect l="0" t="0" r="r" b="b"/>
                  <a:pathLst>
                    <a:path w="19" h="19">
                      <a:moveTo>
                        <a:pt x="5" y="3"/>
                      </a:moveTo>
                      <a:cubicBezTo>
                        <a:pt x="8" y="0"/>
                        <a:pt x="14" y="1"/>
                        <a:pt x="16" y="4"/>
                      </a:cubicBezTo>
                      <a:cubicBezTo>
                        <a:pt x="19" y="8"/>
                        <a:pt x="18" y="13"/>
                        <a:pt x="15" y="16"/>
                      </a:cubicBezTo>
                      <a:cubicBezTo>
                        <a:pt x="11" y="19"/>
                        <a:pt x="6" y="18"/>
                        <a:pt x="3" y="14"/>
                      </a:cubicBezTo>
                      <a:cubicBezTo>
                        <a:pt x="0" y="11"/>
                        <a:pt x="1" y="5"/>
                        <a:pt x="5" y="3"/>
                      </a:cubicBezTo>
                    </a:path>
                  </a:pathLst>
                </a:custGeom>
                <a:noFill/>
                <a:ln w="12700" cap="flat">
                  <a:solidFill>
                    <a:srgbClr val="0089E1"/>
                  </a:solidFill>
                  <a:prstDash val="solid"/>
                  <a:miter lim="800000"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40" name="Freeform 46"/>
                <p:cNvSpPr>
                  <a:spLocks/>
                </p:cNvSpPr>
                <p:nvPr/>
              </p:nvSpPr>
              <p:spPr bwMode="auto">
                <a:xfrm flipH="1">
                  <a:off x="4072" y="954"/>
                  <a:ext cx="132" cy="154"/>
                </a:xfrm>
                <a:custGeom>
                  <a:avLst/>
                  <a:gdLst/>
                  <a:ahLst/>
                  <a:cxnLst>
                    <a:cxn ang="0">
                      <a:pos x="2" y="1"/>
                    </a:cxn>
                    <a:cxn ang="0">
                      <a:pos x="10" y="5"/>
                    </a:cxn>
                    <a:cxn ang="0">
                      <a:pos x="12" y="15"/>
                    </a:cxn>
                    <a:cxn ang="0">
                      <a:pos x="3" y="10"/>
                    </a:cxn>
                    <a:cxn ang="0">
                      <a:pos x="2" y="1"/>
                    </a:cxn>
                  </a:cxnLst>
                  <a:rect l="0" t="0" r="r" b="b"/>
                  <a:pathLst>
                    <a:path w="14" h="16">
                      <a:moveTo>
                        <a:pt x="2" y="1"/>
                      </a:moveTo>
                      <a:cubicBezTo>
                        <a:pt x="4" y="0"/>
                        <a:pt x="7" y="2"/>
                        <a:pt x="10" y="5"/>
                      </a:cubicBezTo>
                      <a:cubicBezTo>
                        <a:pt x="13" y="9"/>
                        <a:pt x="14" y="13"/>
                        <a:pt x="12" y="15"/>
                      </a:cubicBezTo>
                      <a:cubicBezTo>
                        <a:pt x="10" y="16"/>
                        <a:pt x="6" y="14"/>
                        <a:pt x="3" y="10"/>
                      </a:cubicBezTo>
                      <a:cubicBezTo>
                        <a:pt x="1" y="7"/>
                        <a:pt x="0" y="3"/>
                        <a:pt x="2" y="1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41" name="Freeform 47"/>
                <p:cNvSpPr>
                  <a:spLocks/>
                </p:cNvSpPr>
                <p:nvPr/>
              </p:nvSpPr>
              <p:spPr bwMode="auto">
                <a:xfrm flipH="1">
                  <a:off x="4062" y="945"/>
                  <a:ext cx="152" cy="177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13" y="5"/>
                    </a:cxn>
                    <a:cxn ang="0">
                      <a:pos x="13" y="16"/>
                    </a:cxn>
                    <a:cxn ang="0">
                      <a:pos x="3" y="13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16" h="18">
                      <a:moveTo>
                        <a:pt x="3" y="2"/>
                      </a:moveTo>
                      <a:cubicBezTo>
                        <a:pt x="6" y="0"/>
                        <a:pt x="10" y="2"/>
                        <a:pt x="13" y="5"/>
                      </a:cubicBezTo>
                      <a:cubicBezTo>
                        <a:pt x="16" y="9"/>
                        <a:pt x="16" y="14"/>
                        <a:pt x="13" y="16"/>
                      </a:cubicBezTo>
                      <a:cubicBezTo>
                        <a:pt x="10" y="18"/>
                        <a:pt x="6" y="16"/>
                        <a:pt x="3" y="13"/>
                      </a:cubicBezTo>
                      <a:cubicBezTo>
                        <a:pt x="0" y="9"/>
                        <a:pt x="0" y="4"/>
                        <a:pt x="3" y="2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42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4091" y="965"/>
                  <a:ext cx="95" cy="135"/>
                </a:xfrm>
                <a:prstGeom prst="line">
                  <a:avLst/>
                </a:prstGeom>
                <a:noFill/>
                <a:ln w="0">
                  <a:solidFill>
                    <a:srgbClr val="0089E1"/>
                  </a:solidFill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43" name="Freeform 49"/>
                <p:cNvSpPr>
                  <a:spLocks/>
                </p:cNvSpPr>
                <p:nvPr/>
              </p:nvSpPr>
              <p:spPr bwMode="auto">
                <a:xfrm flipH="1">
                  <a:off x="4129" y="954"/>
                  <a:ext cx="85" cy="69"/>
                </a:xfrm>
                <a:custGeom>
                  <a:avLst/>
                  <a:gdLst/>
                  <a:ahLst/>
                  <a:cxnLst>
                    <a:cxn ang="0">
                      <a:pos x="9" y="0"/>
                    </a:cxn>
                    <a:cxn ang="0">
                      <a:pos x="5" y="5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9" h="7">
                      <a:moveTo>
                        <a:pt x="9" y="0"/>
                      </a:moveTo>
                      <a:cubicBezTo>
                        <a:pt x="9" y="1"/>
                        <a:pt x="8" y="3"/>
                        <a:pt x="5" y="5"/>
                      </a:cubicBezTo>
                      <a:cubicBezTo>
                        <a:pt x="3" y="6"/>
                        <a:pt x="1" y="7"/>
                        <a:pt x="0" y="7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44" name="Freeform 50"/>
                <p:cNvSpPr>
                  <a:spLocks/>
                </p:cNvSpPr>
                <p:nvPr/>
              </p:nvSpPr>
              <p:spPr bwMode="auto">
                <a:xfrm flipH="1">
                  <a:off x="4062" y="1011"/>
                  <a:ext cx="114" cy="89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5" y="3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12" h="9">
                      <a:moveTo>
                        <a:pt x="0" y="9"/>
                      </a:moveTo>
                      <a:cubicBezTo>
                        <a:pt x="0" y="7"/>
                        <a:pt x="3" y="5"/>
                        <a:pt x="5" y="3"/>
                      </a:cubicBezTo>
                      <a:cubicBezTo>
                        <a:pt x="7" y="2"/>
                        <a:pt x="10" y="0"/>
                        <a:pt x="12" y="0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45" name="Freeform 51"/>
                <p:cNvSpPr>
                  <a:spLocks/>
                </p:cNvSpPr>
                <p:nvPr/>
              </p:nvSpPr>
              <p:spPr bwMode="auto">
                <a:xfrm flipH="1">
                  <a:off x="4149" y="954"/>
                  <a:ext cx="70" cy="50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4" y="3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7" h="5">
                      <a:moveTo>
                        <a:pt x="7" y="0"/>
                      </a:moveTo>
                      <a:cubicBezTo>
                        <a:pt x="7" y="1"/>
                        <a:pt x="6" y="2"/>
                        <a:pt x="4" y="3"/>
                      </a:cubicBezTo>
                      <a:cubicBezTo>
                        <a:pt x="3" y="4"/>
                        <a:pt x="1" y="5"/>
                        <a:pt x="0" y="4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46" name="Line 52"/>
                <p:cNvSpPr>
                  <a:spLocks noChangeShapeType="1"/>
                </p:cNvSpPr>
                <p:nvPr/>
              </p:nvSpPr>
              <p:spPr bwMode="auto">
                <a:xfrm flipH="1" flipV="1">
                  <a:off x="4072" y="984"/>
                  <a:ext cx="132" cy="98"/>
                </a:xfrm>
                <a:prstGeom prst="line">
                  <a:avLst/>
                </a:prstGeom>
                <a:noFill/>
                <a:ln w="0">
                  <a:solidFill>
                    <a:srgbClr val="0089E1"/>
                  </a:solidFill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47" name="Freeform 53"/>
                <p:cNvSpPr>
                  <a:spLocks/>
                </p:cNvSpPr>
                <p:nvPr/>
              </p:nvSpPr>
              <p:spPr bwMode="auto">
                <a:xfrm flipH="1">
                  <a:off x="4101" y="965"/>
                  <a:ext cx="113" cy="88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7" y="5"/>
                    </a:cxn>
                    <a:cxn ang="0">
                      <a:pos x="0" y="8"/>
                    </a:cxn>
                  </a:cxnLst>
                  <a:rect l="0" t="0" r="r" b="b"/>
                  <a:pathLst>
                    <a:path w="12" h="9">
                      <a:moveTo>
                        <a:pt x="12" y="0"/>
                      </a:moveTo>
                      <a:cubicBezTo>
                        <a:pt x="11" y="2"/>
                        <a:pt x="8" y="4"/>
                        <a:pt x="7" y="5"/>
                      </a:cubicBezTo>
                      <a:cubicBezTo>
                        <a:pt x="5" y="7"/>
                        <a:pt x="1" y="9"/>
                        <a:pt x="0" y="8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48" name="Freeform 54"/>
                <p:cNvSpPr>
                  <a:spLocks/>
                </p:cNvSpPr>
                <p:nvPr/>
              </p:nvSpPr>
              <p:spPr bwMode="auto">
                <a:xfrm flipH="1">
                  <a:off x="4062" y="1043"/>
                  <a:ext cx="95" cy="68"/>
                </a:xfrm>
                <a:custGeom>
                  <a:avLst/>
                  <a:gdLst/>
                  <a:ahLst/>
                  <a:cxnLst>
                    <a:cxn ang="0">
                      <a:pos x="1" y="7"/>
                    </a:cxn>
                    <a:cxn ang="0">
                      <a:pos x="4" y="2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0" h="7">
                      <a:moveTo>
                        <a:pt x="1" y="7"/>
                      </a:moveTo>
                      <a:cubicBezTo>
                        <a:pt x="0" y="6"/>
                        <a:pt x="2" y="4"/>
                        <a:pt x="4" y="2"/>
                      </a:cubicBezTo>
                      <a:cubicBezTo>
                        <a:pt x="7" y="0"/>
                        <a:pt x="9" y="0"/>
                        <a:pt x="10" y="0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49" name="Freeform 55"/>
                <p:cNvSpPr>
                  <a:spLocks/>
                </p:cNvSpPr>
                <p:nvPr/>
              </p:nvSpPr>
              <p:spPr bwMode="auto">
                <a:xfrm flipH="1">
                  <a:off x="4072" y="1062"/>
                  <a:ext cx="57" cy="46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3" y="2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6" h="5">
                      <a:moveTo>
                        <a:pt x="0" y="5"/>
                      </a:moveTo>
                      <a:cubicBezTo>
                        <a:pt x="0" y="4"/>
                        <a:pt x="1" y="3"/>
                        <a:pt x="3" y="2"/>
                      </a:cubicBezTo>
                      <a:cubicBezTo>
                        <a:pt x="4" y="1"/>
                        <a:pt x="6" y="0"/>
                        <a:pt x="6" y="0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50" name="Freeform 56"/>
                <p:cNvSpPr>
                  <a:spLocks/>
                </p:cNvSpPr>
                <p:nvPr/>
              </p:nvSpPr>
              <p:spPr bwMode="auto">
                <a:xfrm flipH="1">
                  <a:off x="4082" y="965"/>
                  <a:ext cx="114" cy="135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7" y="6"/>
                    </a:cxn>
                    <a:cxn ang="0">
                      <a:pos x="11" y="14"/>
                    </a:cxn>
                    <a:cxn ang="0">
                      <a:pos x="4" y="8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2" h="14">
                      <a:moveTo>
                        <a:pt x="1" y="0"/>
                      </a:moveTo>
                      <a:cubicBezTo>
                        <a:pt x="2" y="0"/>
                        <a:pt x="5" y="2"/>
                        <a:pt x="7" y="6"/>
                      </a:cubicBezTo>
                      <a:cubicBezTo>
                        <a:pt x="10" y="9"/>
                        <a:pt x="12" y="13"/>
                        <a:pt x="11" y="14"/>
                      </a:cubicBezTo>
                      <a:cubicBezTo>
                        <a:pt x="10" y="14"/>
                        <a:pt x="7" y="12"/>
                        <a:pt x="4" y="8"/>
                      </a:cubicBezTo>
                      <a:cubicBezTo>
                        <a:pt x="1" y="4"/>
                        <a:pt x="0" y="1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</p:grpSp>
        </p:grpSp>
      </p:grpSp>
      <p:sp>
        <p:nvSpPr>
          <p:cNvPr id="16077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3031495"/>
            <a:ext cx="9144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>
                <a:alpha val="50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51" name="Rectangle 6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477000"/>
            <a:ext cx="2133600" cy="2444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bg1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5" r:id="rId2"/>
    <p:sldLayoutId id="2147483714" r:id="rId3"/>
    <p:sldLayoutId id="2147483713" r:id="rId4"/>
    <p:sldLayoutId id="2147483712" r:id="rId5"/>
    <p:sldLayoutId id="2147483711" r:id="rId6"/>
    <p:sldLayoutId id="2147483710" r:id="rId7"/>
    <p:sldLayoutId id="2147483709" r:id="rId8"/>
    <p:sldLayoutId id="2147483708" r:id="rId9"/>
    <p:sldLayoutId id="2147483707" r:id="rId10"/>
    <p:sldLayoutId id="2147483706" r:id="rId11"/>
    <p:sldLayoutId id="2147483749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5pPr>
      <a:lvl6pPr marL="4572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6pPr>
      <a:lvl7pPr marL="9144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7pPr>
      <a:lvl8pPr marL="13716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8pPr>
      <a:lvl9pPr marL="18288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Freeform 3"/>
          <p:cNvSpPr>
            <a:spLocks/>
          </p:cNvSpPr>
          <p:nvPr/>
        </p:nvSpPr>
        <p:spPr bwMode="gray">
          <a:xfrm>
            <a:off x="0" y="6413500"/>
            <a:ext cx="4205288" cy="444500"/>
          </a:xfrm>
          <a:custGeom>
            <a:avLst/>
            <a:gdLst/>
            <a:ahLst/>
            <a:cxnLst>
              <a:cxn ang="0">
                <a:pos x="2649" y="280"/>
              </a:cxn>
              <a:cxn ang="0">
                <a:pos x="1337" y="184"/>
              </a:cxn>
              <a:cxn ang="0">
                <a:pos x="1" y="0"/>
              </a:cxn>
              <a:cxn ang="0">
                <a:pos x="0" y="279"/>
              </a:cxn>
              <a:cxn ang="0">
                <a:pos x="2649" y="280"/>
              </a:cxn>
            </a:cxnLst>
            <a:rect l="0" t="0" r="r" b="b"/>
            <a:pathLst>
              <a:path w="2649" h="280">
                <a:moveTo>
                  <a:pt x="2649" y="280"/>
                </a:moveTo>
                <a:cubicBezTo>
                  <a:pt x="2211" y="248"/>
                  <a:pt x="2061" y="246"/>
                  <a:pt x="1337" y="184"/>
                </a:cubicBezTo>
                <a:cubicBezTo>
                  <a:pt x="610" y="123"/>
                  <a:pt x="9" y="0"/>
                  <a:pt x="1" y="0"/>
                </a:cubicBezTo>
                <a:lnTo>
                  <a:pt x="0" y="279"/>
                </a:lnTo>
                <a:lnTo>
                  <a:pt x="2649" y="28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60772" name="Freeform 4"/>
          <p:cNvSpPr>
            <a:spLocks/>
          </p:cNvSpPr>
          <p:nvPr/>
        </p:nvSpPr>
        <p:spPr bwMode="gray">
          <a:xfrm>
            <a:off x="4932363" y="6337300"/>
            <a:ext cx="4211637" cy="520700"/>
          </a:xfrm>
          <a:custGeom>
            <a:avLst/>
            <a:gdLst/>
            <a:ahLst/>
            <a:cxnLst>
              <a:cxn ang="0">
                <a:pos x="0" y="328"/>
              </a:cxn>
              <a:cxn ang="0">
                <a:pos x="1321" y="224"/>
              </a:cxn>
              <a:cxn ang="0">
                <a:pos x="2653" y="0"/>
              </a:cxn>
              <a:cxn ang="0">
                <a:pos x="2653" y="328"/>
              </a:cxn>
              <a:cxn ang="0">
                <a:pos x="0" y="328"/>
              </a:cxn>
            </a:cxnLst>
            <a:rect l="0" t="0" r="r" b="b"/>
            <a:pathLst>
              <a:path w="2653" h="328">
                <a:moveTo>
                  <a:pt x="0" y="328"/>
                </a:moveTo>
                <a:cubicBezTo>
                  <a:pt x="428" y="297"/>
                  <a:pt x="612" y="285"/>
                  <a:pt x="1321" y="224"/>
                </a:cubicBezTo>
                <a:cubicBezTo>
                  <a:pt x="2031" y="163"/>
                  <a:pt x="2595" y="29"/>
                  <a:pt x="2653" y="0"/>
                </a:cubicBezTo>
                <a:lnTo>
                  <a:pt x="2653" y="328"/>
                </a:lnTo>
                <a:lnTo>
                  <a:pt x="0" y="328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60773" name="Freeform 5"/>
          <p:cNvSpPr>
            <a:spLocks/>
          </p:cNvSpPr>
          <p:nvPr/>
        </p:nvSpPr>
        <p:spPr bwMode="gray">
          <a:xfrm>
            <a:off x="4978400" y="874713"/>
            <a:ext cx="4165600" cy="44450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1288" y="120"/>
              </a:cxn>
              <a:cxn ang="0">
                <a:pos x="2624" y="280"/>
              </a:cxn>
              <a:cxn ang="0">
                <a:pos x="2624" y="0"/>
              </a:cxn>
              <a:cxn ang="0">
                <a:pos x="0" y="8"/>
              </a:cxn>
            </a:cxnLst>
            <a:rect l="0" t="0" r="r" b="b"/>
            <a:pathLst>
              <a:path w="2624" h="280">
                <a:moveTo>
                  <a:pt x="0" y="8"/>
                </a:moveTo>
                <a:cubicBezTo>
                  <a:pt x="438" y="40"/>
                  <a:pt x="564" y="59"/>
                  <a:pt x="1288" y="120"/>
                </a:cubicBezTo>
                <a:cubicBezTo>
                  <a:pt x="2015" y="181"/>
                  <a:pt x="2616" y="280"/>
                  <a:pt x="2624" y="280"/>
                </a:cubicBezTo>
                <a:lnTo>
                  <a:pt x="2624" y="0"/>
                </a:lnTo>
                <a:lnTo>
                  <a:pt x="0" y="8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60774" name="Freeform 6"/>
          <p:cNvSpPr>
            <a:spLocks/>
          </p:cNvSpPr>
          <p:nvPr/>
        </p:nvSpPr>
        <p:spPr bwMode="invGray">
          <a:xfrm>
            <a:off x="0" y="-26988"/>
            <a:ext cx="9144000" cy="908051"/>
          </a:xfrm>
          <a:custGeom>
            <a:avLst/>
            <a:gdLst/>
            <a:ahLst/>
            <a:cxnLst>
              <a:cxn ang="0">
                <a:pos x="0" y="512"/>
              </a:cxn>
              <a:cxn ang="0">
                <a:pos x="5760" y="512"/>
              </a:cxn>
              <a:cxn ang="0">
                <a:pos x="5760" y="0"/>
              </a:cxn>
              <a:cxn ang="0">
                <a:pos x="2804" y="134"/>
              </a:cxn>
              <a:cxn ang="0">
                <a:pos x="0" y="9"/>
              </a:cxn>
              <a:cxn ang="0">
                <a:pos x="0" y="512"/>
              </a:cxn>
            </a:cxnLst>
            <a:rect l="0" t="0" r="r" b="b"/>
            <a:pathLst>
              <a:path w="5760" h="512">
                <a:moveTo>
                  <a:pt x="0" y="512"/>
                </a:moveTo>
                <a:lnTo>
                  <a:pt x="5760" y="512"/>
                </a:lnTo>
                <a:lnTo>
                  <a:pt x="5760" y="0"/>
                </a:lnTo>
                <a:cubicBezTo>
                  <a:pt x="5554" y="37"/>
                  <a:pt x="3760" y="147"/>
                  <a:pt x="2804" y="134"/>
                </a:cubicBezTo>
                <a:cubicBezTo>
                  <a:pt x="1848" y="121"/>
                  <a:pt x="582" y="97"/>
                  <a:pt x="0" y="9"/>
                </a:cubicBezTo>
                <a:lnTo>
                  <a:pt x="0" y="512"/>
                </a:lnTo>
                <a:close/>
              </a:path>
            </a:pathLst>
          </a:custGeom>
          <a:gradFill rotWithShape="1">
            <a:gsLst>
              <a:gs pos="0">
                <a:schemeClr val="tx2"/>
              </a:gs>
              <a:gs pos="50000">
                <a:schemeClr val="tx2">
                  <a:gamma/>
                  <a:shade val="46275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331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924175"/>
            <a:ext cx="82296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60778" name="Rectangle 10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925" y="6565900"/>
            <a:ext cx="611188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>
              <a:defRPr sz="1600" b="1">
                <a:solidFill>
                  <a:srgbClr val="4D4D4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C550CB1-0CF2-406D-8FBE-3C3906DBA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0780" name="Freeform 12"/>
          <p:cNvSpPr>
            <a:spLocks/>
          </p:cNvSpPr>
          <p:nvPr/>
        </p:nvSpPr>
        <p:spPr bwMode="gray">
          <a:xfrm flipH="1">
            <a:off x="0" y="862013"/>
            <a:ext cx="3635375" cy="444500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1000" y="104"/>
              </a:cxn>
              <a:cxn ang="0">
                <a:pos x="2096" y="280"/>
              </a:cxn>
              <a:cxn ang="0">
                <a:pos x="2096" y="0"/>
              </a:cxn>
              <a:cxn ang="0">
                <a:pos x="0" y="16"/>
              </a:cxn>
            </a:cxnLst>
            <a:rect l="0" t="0" r="r" b="b"/>
            <a:pathLst>
              <a:path w="2096" h="280">
                <a:moveTo>
                  <a:pt x="0" y="16"/>
                </a:moveTo>
                <a:cubicBezTo>
                  <a:pt x="352" y="48"/>
                  <a:pt x="418" y="43"/>
                  <a:pt x="1000" y="104"/>
                </a:cubicBezTo>
                <a:cubicBezTo>
                  <a:pt x="1584" y="165"/>
                  <a:pt x="2048" y="251"/>
                  <a:pt x="2096" y="280"/>
                </a:cubicBezTo>
                <a:lnTo>
                  <a:pt x="2096" y="0"/>
                </a:lnTo>
                <a:lnTo>
                  <a:pt x="0" y="16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pic>
        <p:nvPicPr>
          <p:cNvPr id="13321" name="Picture 1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0" y="401638"/>
            <a:ext cx="9144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>
                <a:alpha val="50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6" r:id="rId2"/>
    <p:sldLayoutId id="2147483725" r:id="rId3"/>
    <p:sldLayoutId id="2147483724" r:id="rId4"/>
    <p:sldLayoutId id="2147483723" r:id="rId5"/>
    <p:sldLayoutId id="2147483722" r:id="rId6"/>
    <p:sldLayoutId id="2147483721" r:id="rId7"/>
    <p:sldLayoutId id="2147483720" r:id="rId8"/>
    <p:sldLayoutId id="2147483719" r:id="rId9"/>
    <p:sldLayoutId id="2147483718" r:id="rId10"/>
    <p:sldLayoutId id="2147483717" r:id="rId11"/>
    <p:sldLayoutId id="2147483740" r:id="rId12"/>
    <p:sldLayoutId id="2147483747" r:id="rId13"/>
  </p:sldLayoutIdLst>
  <p:transition/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600"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rgbClr val="4D4D4D"/>
          </a:solidFill>
          <a:latin typeface="+mn-lt"/>
        </a:defRPr>
      </a:lvl2pPr>
      <a:lvl3pPr marL="1143000" indent="-228600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4D4D4D"/>
          </a:solidFill>
          <a:latin typeface="+mn-lt"/>
        </a:defRPr>
      </a:lvl3pPr>
      <a:lvl4pPr marL="1600200" indent="-228600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har char="–"/>
        <a:defRPr sz="2000">
          <a:solidFill>
            <a:srgbClr val="4D4D4D"/>
          </a:solidFill>
          <a:latin typeface="+mn-lt"/>
        </a:defRPr>
      </a:lvl4pPr>
      <a:lvl5pPr marL="2057400" indent="-228600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har char="»"/>
        <a:defRPr sz="2000">
          <a:solidFill>
            <a:srgbClr val="4D4D4D"/>
          </a:solidFill>
          <a:latin typeface="+mn-lt"/>
        </a:defRPr>
      </a:lvl5pPr>
      <a:lvl6pPr marL="25146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Bild 15" descr="HG_NUKEM_pantone2.pn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119188"/>
            <a:ext cx="91440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58913"/>
            <a:ext cx="8470900" cy="427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8000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33796" name="Rectangle 4"/>
          <p:cNvSpPr>
            <a:spLocks noChangeArrowheads="1"/>
          </p:cNvSpPr>
          <p:nvPr userDrawn="1"/>
        </p:nvSpPr>
        <p:spPr bwMode="auto">
          <a:xfrm>
            <a:off x="468313" y="908050"/>
            <a:ext cx="8675687" cy="217488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3797" name="Text Box 5"/>
          <p:cNvSpPr txBox="1">
            <a:spLocks noChangeArrowheads="1"/>
          </p:cNvSpPr>
          <p:nvPr userDrawn="1"/>
        </p:nvSpPr>
        <p:spPr bwMode="auto">
          <a:xfrm>
            <a:off x="7092950" y="919163"/>
            <a:ext cx="13382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>
            <a:spAutoFit/>
          </a:bodyPr>
          <a:lstStyle/>
          <a:p>
            <a:pPr>
              <a:defRPr/>
            </a:pPr>
            <a:r>
              <a:rPr lang="de-DE" sz="700">
                <a:solidFill>
                  <a:schemeClr val="bg1"/>
                </a:solidFill>
                <a:latin typeface="Verdana" pitchFamily="34" charset="0"/>
              </a:rPr>
              <a:t>www.nukemtechnologies.de</a:t>
            </a:r>
          </a:p>
        </p:txBody>
      </p:sp>
      <p:sp>
        <p:nvSpPr>
          <p:cNvPr id="33798" name="Text Box 6"/>
          <p:cNvSpPr txBox="1">
            <a:spLocks noChangeArrowheads="1"/>
          </p:cNvSpPr>
          <p:nvPr userDrawn="1"/>
        </p:nvSpPr>
        <p:spPr bwMode="auto">
          <a:xfrm>
            <a:off x="5651500" y="908050"/>
            <a:ext cx="129063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>
                <a:solidFill>
                  <a:schemeClr val="bg1"/>
                </a:solidFill>
              </a:rPr>
              <a:t>© NUKEM Technologies</a:t>
            </a: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8928100" y="1768475"/>
            <a:ext cx="215900" cy="214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66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2312988"/>
            <a:ext cx="8424862" cy="765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8000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33801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484688" y="919163"/>
            <a:ext cx="1004887" cy="198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18000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7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3802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3" y="908050"/>
            <a:ext cx="3959225" cy="198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18000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sz="7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380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908050"/>
            <a:ext cx="657225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18000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800">
                <a:solidFill>
                  <a:schemeClr val="bg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Стр.</a:t>
            </a:r>
            <a:r>
              <a:rPr lang="de-DE"/>
              <a:t> </a:t>
            </a:r>
            <a:fld id="{9C3892F2-E2CC-4813-BC77-6294E1E4E88A}" type="slidenum">
              <a:rPr lang="de-DE" sz="700">
                <a:latin typeface="Verdana" pitchFamily="34" charset="0"/>
              </a:rPr>
              <a:pPr>
                <a:defRPr/>
              </a:pPr>
              <a:t>‹#›</a:t>
            </a:fld>
            <a:endParaRPr lang="de-DE" sz="700">
              <a:latin typeface="Verdana" pitchFamily="34" charset="0"/>
            </a:endParaRPr>
          </a:p>
        </p:txBody>
      </p:sp>
      <p:pic>
        <p:nvPicPr>
          <p:cNvPr id="26636" name="Bild 27" descr="Nukem_Technologies_Logo_rgb ALT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56388" y="269875"/>
            <a:ext cx="2159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6" name="Rectangle 14"/>
          <p:cNvSpPr>
            <a:spLocks noChangeArrowheads="1"/>
          </p:cNvSpPr>
          <p:nvPr userDrawn="1"/>
        </p:nvSpPr>
        <p:spPr bwMode="auto">
          <a:xfrm>
            <a:off x="468313" y="908050"/>
            <a:ext cx="8675687" cy="217488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3807" name="Text Box 15"/>
          <p:cNvSpPr txBox="1">
            <a:spLocks noChangeArrowheads="1"/>
          </p:cNvSpPr>
          <p:nvPr userDrawn="1"/>
        </p:nvSpPr>
        <p:spPr bwMode="auto">
          <a:xfrm>
            <a:off x="7092950" y="919163"/>
            <a:ext cx="13382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>
            <a:spAutoFit/>
          </a:bodyPr>
          <a:lstStyle/>
          <a:p>
            <a:pPr>
              <a:defRPr/>
            </a:pPr>
            <a:r>
              <a:rPr lang="de-DE" sz="700">
                <a:solidFill>
                  <a:schemeClr val="bg1"/>
                </a:solidFill>
                <a:latin typeface="Verdana" pitchFamily="34" charset="0"/>
              </a:rPr>
              <a:t>www.nukemtechnologies.de</a:t>
            </a:r>
          </a:p>
        </p:txBody>
      </p:sp>
      <p:sp>
        <p:nvSpPr>
          <p:cNvPr id="33808" name="Text Box 16"/>
          <p:cNvSpPr txBox="1">
            <a:spLocks noChangeArrowheads="1"/>
          </p:cNvSpPr>
          <p:nvPr userDrawn="1"/>
        </p:nvSpPr>
        <p:spPr bwMode="auto">
          <a:xfrm>
            <a:off x="5651500" y="908050"/>
            <a:ext cx="129063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>
                <a:solidFill>
                  <a:schemeClr val="bg1"/>
                </a:solidFill>
              </a:rPr>
              <a:t>© NUKEM Technologies</a:t>
            </a:r>
          </a:p>
        </p:txBody>
      </p:sp>
      <p:sp>
        <p:nvSpPr>
          <p:cNvPr id="33809" name="Rectangle 17"/>
          <p:cNvSpPr>
            <a:spLocks noChangeArrowheads="1"/>
          </p:cNvSpPr>
          <p:nvPr userDrawn="1"/>
        </p:nvSpPr>
        <p:spPr bwMode="auto">
          <a:xfrm>
            <a:off x="8928100" y="1768475"/>
            <a:ext cx="215900" cy="214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pic>
        <p:nvPicPr>
          <p:cNvPr id="26641" name="Bild 27" descr="Nukem_Technologies_Logo_rgb ALT.png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56388" y="269875"/>
            <a:ext cx="2159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37" r:id="rId2"/>
    <p:sldLayoutId id="2147483736" r:id="rId3"/>
    <p:sldLayoutId id="2147483735" r:id="rId4"/>
    <p:sldLayoutId id="2147483734" r:id="rId5"/>
    <p:sldLayoutId id="2147483733" r:id="rId6"/>
    <p:sldLayoutId id="2147483732" r:id="rId7"/>
    <p:sldLayoutId id="2147483731" r:id="rId8"/>
    <p:sldLayoutId id="2147483730" r:id="rId9"/>
    <p:sldLayoutId id="2147483729" r:id="rId10"/>
    <p:sldLayoutId id="2147483728" r:id="rId11"/>
    <p:sldLayoutId id="214748374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 10" descr="tetiere_marron_texte v2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714500" y="71438"/>
            <a:ext cx="70770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39940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268413"/>
            <a:ext cx="83343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266700" y="6454775"/>
            <a:ext cx="519113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700" b="1">
                <a:solidFill>
                  <a:srgbClr val="003B8E"/>
                </a:solidFill>
                <a:latin typeface="Lucida Sans" pitchFamily="34" charset="0"/>
                <a:cs typeface="+mn-cs"/>
              </a:defRPr>
            </a:lvl1pPr>
          </a:lstStyle>
          <a:p>
            <a:pPr>
              <a:defRPr/>
            </a:pPr>
            <a:fld id="{43CA2BDD-47B0-4E93-95F3-3DD096E2F716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500313" y="6519863"/>
            <a:ext cx="785812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900" dirty="0">
                <a:solidFill>
                  <a:srgbClr val="003B8E"/>
                </a:solidFill>
                <a:latin typeface="Lucida Sans" pitchFamily="34" charset="0"/>
                <a:cs typeface="+mn-cs"/>
              </a:rPr>
              <a:t>©</a:t>
            </a:r>
            <a:r>
              <a:rPr lang="fr-FR" sz="900" dirty="0">
                <a:solidFill>
                  <a:schemeClr val="bg1"/>
                </a:solidFill>
                <a:latin typeface="Lucida Sans" pitchFamily="34" charset="0"/>
                <a:cs typeface="+mn-cs"/>
              </a:rPr>
              <a:t> </a:t>
            </a:r>
            <a:r>
              <a:rPr lang="fr-FR" sz="900" dirty="0">
                <a:solidFill>
                  <a:srgbClr val="003B8E"/>
                </a:solidFill>
                <a:latin typeface="Lucida Sans" pitchFamily="34" charset="0"/>
                <a:cs typeface="+mn-cs"/>
              </a:rPr>
              <a:t>Andra</a:t>
            </a:r>
          </a:p>
        </p:txBody>
      </p:sp>
      <p:sp>
        <p:nvSpPr>
          <p:cNvPr id="8" name="Espace réservé de la date 3"/>
          <p:cNvSpPr txBox="1">
            <a:spLocks/>
          </p:cNvSpPr>
          <p:nvPr userDrawn="1"/>
        </p:nvSpPr>
        <p:spPr>
          <a:xfrm>
            <a:off x="2571750" y="6215063"/>
            <a:ext cx="4000500" cy="579437"/>
          </a:xfrm>
          <a:prstGeom prst="rect">
            <a:avLst/>
          </a:prstGeom>
        </p:spPr>
        <p:txBody>
          <a:bodyPr anchor="ctr"/>
          <a:lstStyle>
            <a:lvl1pPr algn="r">
              <a:defRPr sz="650" b="1">
                <a:solidFill>
                  <a:srgbClr val="003B8E"/>
                </a:solidFill>
                <a:latin typeface="Lucida Sans" pitchFamily="34" charset="0"/>
              </a:defRPr>
            </a:lvl1pPr>
          </a:lstStyle>
          <a:p>
            <a:pPr algn="ctr">
              <a:defRPr/>
            </a:pPr>
            <a:r>
              <a:rPr lang="fr-FR" sz="900" dirty="0" smtClean="0">
                <a:cs typeface="+mn-cs"/>
              </a:rPr>
              <a:t>ANDRA – IBRAE  – 17 &amp; 17 </a:t>
            </a:r>
            <a:r>
              <a:rPr lang="fr-FR" sz="900" dirty="0" err="1" smtClean="0">
                <a:cs typeface="+mn-cs"/>
              </a:rPr>
              <a:t>November</a:t>
            </a:r>
            <a:r>
              <a:rPr lang="fr-FR" sz="900" dirty="0" smtClean="0">
                <a:cs typeface="+mn-cs"/>
              </a:rPr>
              <a:t> 2010</a:t>
            </a:r>
          </a:p>
          <a:p>
            <a:pPr algn="ctr">
              <a:defRPr/>
            </a:pPr>
            <a:endParaRPr lang="fr-FR" dirty="0" smtClean="0">
              <a:cs typeface="+mn-cs"/>
            </a:endParaRPr>
          </a:p>
          <a:p>
            <a:pPr algn="ctr">
              <a:defRPr/>
            </a:pPr>
            <a:r>
              <a:rPr lang="fr-FR" dirty="0" smtClean="0">
                <a:cs typeface="+mn-cs"/>
              </a:rPr>
              <a:t>AGENCE NATIONALE POUR LA GESTION DES DÉCHETS RADIOACTIFS</a:t>
            </a:r>
            <a:endParaRPr lang="fr-FR" dirty="0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39" r:id="rId3"/>
    <p:sldLayoutId id="2147483738" r:id="rId4"/>
    <p:sldLayoutId id="2147483745" r:id="rId5"/>
    <p:sldLayoutId id="2147483746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714375" algn="l"/>
        </a:tabLst>
        <a:defRPr sz="1900" kern="1200">
          <a:solidFill>
            <a:schemeClr val="bg1"/>
          </a:solidFill>
          <a:latin typeface="Lucida Sans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714375" algn="l"/>
        </a:tabLst>
        <a:defRPr sz="1900">
          <a:solidFill>
            <a:schemeClr val="bg1"/>
          </a:solidFill>
          <a:latin typeface="Lucida San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714375" algn="l"/>
        </a:tabLst>
        <a:defRPr sz="1900">
          <a:solidFill>
            <a:schemeClr val="bg1"/>
          </a:solidFill>
          <a:latin typeface="Lucida San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714375" algn="l"/>
        </a:tabLst>
        <a:defRPr sz="1900">
          <a:solidFill>
            <a:schemeClr val="bg1"/>
          </a:solidFill>
          <a:latin typeface="Lucida San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714375" algn="l"/>
        </a:tabLst>
        <a:defRPr sz="1900">
          <a:solidFill>
            <a:schemeClr val="bg1"/>
          </a:solidFill>
          <a:latin typeface="Lucida San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714375" algn="l"/>
        </a:tabLst>
        <a:defRPr sz="1900">
          <a:solidFill>
            <a:schemeClr val="bg1"/>
          </a:solidFill>
          <a:latin typeface="Lucida San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714375" algn="l"/>
        </a:tabLst>
        <a:defRPr sz="1900">
          <a:solidFill>
            <a:schemeClr val="bg1"/>
          </a:solidFill>
          <a:latin typeface="Lucida San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714375" algn="l"/>
        </a:tabLst>
        <a:defRPr sz="1900">
          <a:solidFill>
            <a:schemeClr val="bg1"/>
          </a:solidFill>
          <a:latin typeface="Lucida San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714375" algn="l"/>
        </a:tabLst>
        <a:defRPr sz="1900">
          <a:solidFill>
            <a:schemeClr val="bg1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ts val="1800"/>
        </a:spcBef>
        <a:spcAft>
          <a:spcPct val="0"/>
        </a:spcAft>
        <a:buFont typeface="Arial" charset="0"/>
        <a:buChar char="•"/>
        <a:defRPr sz="2000" b="1" kern="1200">
          <a:solidFill>
            <a:srgbClr val="003B8E"/>
          </a:solidFill>
          <a:latin typeface="Lucida Sans" pitchFamily="34" charset="0"/>
          <a:ea typeface="+mn-ea"/>
          <a:cs typeface="+mn-cs"/>
        </a:defRPr>
      </a:lvl1pPr>
      <a:lvl2pPr marL="363538" indent="-176213" algn="l" rtl="0" eaLnBrk="0" fontAlgn="base" hangingPunct="0">
        <a:spcBef>
          <a:spcPts val="600"/>
        </a:spcBef>
        <a:spcAft>
          <a:spcPct val="0"/>
        </a:spcAft>
        <a:buBlip>
          <a:blip r:embed="rId9"/>
        </a:buBlip>
        <a:defRPr sz="1700" kern="1200">
          <a:solidFill>
            <a:srgbClr val="003B8E"/>
          </a:solidFill>
          <a:latin typeface="Lucida Sans" pitchFamily="34" charset="0"/>
          <a:ea typeface="+mn-ea"/>
          <a:cs typeface="+mn-cs"/>
        </a:defRPr>
      </a:lvl2pPr>
      <a:lvl3pPr marL="804863" indent="-228600" algn="l" rtl="0" eaLnBrk="0" fontAlgn="base" hangingPunct="0">
        <a:spcBef>
          <a:spcPts val="400"/>
        </a:spcBef>
        <a:spcAft>
          <a:spcPct val="0"/>
        </a:spcAft>
        <a:buBlip>
          <a:blip r:embed="rId10"/>
        </a:buBlip>
        <a:defRPr sz="1600" kern="1200">
          <a:solidFill>
            <a:srgbClr val="C40098"/>
          </a:solidFill>
          <a:latin typeface="Lucida Sans" pitchFamily="34" charset="0"/>
          <a:ea typeface="+mn-ea"/>
          <a:cs typeface="+mn-cs"/>
        </a:defRPr>
      </a:lvl3pPr>
      <a:lvl4pPr marL="1528763" indent="-188913" algn="l" rtl="0" eaLnBrk="0" fontAlgn="base" hangingPunct="0">
        <a:spcBef>
          <a:spcPts val="300"/>
        </a:spcBef>
        <a:spcAft>
          <a:spcPct val="0"/>
        </a:spcAft>
        <a:buBlip>
          <a:blip r:embed="rId11"/>
        </a:buBlip>
        <a:defRPr sz="1500" i="1" kern="1200">
          <a:solidFill>
            <a:srgbClr val="33892D"/>
          </a:solidFill>
          <a:latin typeface="Lucida Sans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Lucida San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hyperlink" Target="//upload.wikimedia.org/wikipedia/commons/2/20/Hamaoka_NPP_201005.jpg" TargetMode="External"/><Relationship Id="rId9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8.e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67.emf"/><Relationship Id="rId4" Type="http://schemas.openxmlformats.org/officeDocument/2006/relationships/oleObject" Target="../embeddings/oleObject7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0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69.emf"/><Relationship Id="rId4" Type="http://schemas.openxmlformats.org/officeDocument/2006/relationships/oleObject" Target="../embeddings/Microsoft_Excel_97-2003_Worksheet3.xls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3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http://win.mail.ru/cgi-bin/getattach?file=%d0%98%d0%bd%d1%82%d0%b5%d0%b3%d1%80%d0%b0%d0%bb%20Cs%20137.bmp&amp;id=13004333280000000086;0;4&amp;mode=attachment&amp;channel=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5" Type="http://schemas.openxmlformats.org/officeDocument/2006/relationships/image" Target="http://win.mail.ru/cgi-bin/getattach?file=%d0%9a%d0%be%d0%bd%d1%86%d0%b5%d0%bd%d1%82%d1%80%d0%b0%d1%86%d0%b8%d1%8f%20Cs%20137.bmp&amp;id=13006533210000001002;0;1&amp;mode=attachment&amp;channel=" TargetMode="External"/><Relationship Id="rId4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2.xls"/><Relationship Id="rId5" Type="http://schemas.openxmlformats.org/officeDocument/2006/relationships/image" Target="../media/image35.emf"/><Relationship Id="rId4" Type="http://schemas.openxmlformats.org/officeDocument/2006/relationships/oleObject" Target="../embeddings/Microsoft_Excel_97-2003_Worksheet1.xls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ctrTitle"/>
          </p:nvPr>
        </p:nvSpPr>
        <p:spPr>
          <a:xfrm>
            <a:off x="4139952" y="2676023"/>
            <a:ext cx="4980322" cy="889474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АЭ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 база 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конструктивной 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общественной дискуссии? </a:t>
            </a:r>
          </a:p>
        </p:txBody>
      </p:sp>
      <p:sp>
        <p:nvSpPr>
          <p:cNvPr id="4" name="Подзаголовок 12"/>
          <p:cNvSpPr txBox="1">
            <a:spLocks/>
          </p:cNvSpPr>
          <p:nvPr/>
        </p:nvSpPr>
        <p:spPr>
          <a:xfrm>
            <a:off x="4270295" y="4392803"/>
            <a:ext cx="4719637" cy="778675"/>
          </a:xfrm>
          <a:prstGeom prst="rect">
            <a:avLst/>
          </a:prstGeom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Arial" pitchFamily="34" charset="0"/>
              </a:rPr>
              <a:t>Р.В. Арутюнян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Arial" pitchFamily="34" charset="0"/>
            </a:endParaRPr>
          </a:p>
          <a:p>
            <a:pPr marL="342900" indent="-342900" algn="ctr" eaLnBrk="0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/>
            </a:pPr>
            <a:r>
              <a:rPr lang="ru-RU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д. ф.-м. н</a:t>
            </a:r>
            <a:r>
              <a:rPr lang="en-US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</a:t>
            </a:r>
            <a:r>
              <a:rPr lang="ru-RU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, </a:t>
            </a:r>
            <a:r>
              <a:rPr lang="ru-RU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профессор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44113" y="16288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VI</a:t>
            </a:r>
            <a:r>
              <a:rPr lang="ru-RU" sz="1400" b="1" dirty="0">
                <a:solidFill>
                  <a:schemeClr val="bg1"/>
                </a:solidFill>
              </a:rPr>
              <a:t> Международная выставка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и конференция «АтомЭко-2012</a:t>
            </a:r>
            <a:r>
              <a:rPr lang="ru-RU" sz="1400" b="1" dirty="0" smtClean="0">
                <a:solidFill>
                  <a:schemeClr val="bg1"/>
                </a:solidFill>
              </a:rPr>
              <a:t>»</a:t>
            </a:r>
            <a:endParaRPr lang="ru-RU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028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144000" cy="732508"/>
          </a:xfrm>
          <a:noFill/>
          <a:ln/>
        </p:spPr>
        <p:txBody>
          <a:bodyPr/>
          <a:lstStyle/>
          <a:p>
            <a:r>
              <a:rPr lang="ru-RU" dirty="0" smtClean="0"/>
              <a:t>Нормативные уровни и фактические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дозы</a:t>
            </a:r>
            <a:r>
              <a:rPr lang="en-US" dirty="0" smtClean="0"/>
              <a:t> </a:t>
            </a:r>
            <a:r>
              <a:rPr lang="ru-RU" dirty="0" smtClean="0"/>
              <a:t>облучения населения 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565900"/>
            <a:ext cx="611188" cy="187325"/>
          </a:xfrm>
          <a:prstGeom prst="rect">
            <a:avLst/>
          </a:prstGeom>
          <a:ln/>
        </p:spPr>
        <p:txBody>
          <a:bodyPr/>
          <a:lstStyle/>
          <a:p>
            <a:pPr>
              <a:defRPr/>
            </a:pPr>
            <a:fld id="{7CA12D75-4D63-477D-AC27-B5C09BDF6B37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433155" name="Rectangle 3"/>
          <p:cNvSpPr>
            <a:spLocks noChangeArrowheads="1"/>
          </p:cNvSpPr>
          <p:nvPr/>
        </p:nvSpPr>
        <p:spPr bwMode="auto">
          <a:xfrm>
            <a:off x="6000750" y="1606550"/>
            <a:ext cx="3130550" cy="4581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3" dist="53882" dir="13500000">
              <a:srgbClr val="000000">
                <a:alpha val="50000"/>
              </a:srgbClr>
            </a:prstShdw>
          </a:effectLst>
        </p:spPr>
        <p:txBody>
          <a:bodyPr anchor="ctr"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ru-RU" sz="1000" b="1" dirty="0">
                <a:solidFill>
                  <a:srgbClr val="000000"/>
                </a:solidFill>
              </a:rPr>
              <a:t>Доза-Радон (МКРЗ-103) – допустимая годовая доза облучения населения за счет радона в помещениях; 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ru-RU" sz="1000" b="1" dirty="0">
                <a:solidFill>
                  <a:srgbClr val="000000"/>
                </a:solidFill>
              </a:rPr>
              <a:t>ФЗ РБ – согласно Федеральному закону «О радиационной безопасности населения» допустимый предел дозы облучения на территории РФ в результате использования ИИИ для населения – средняя годовая доза – 0,001 Зв; 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ru-RU" sz="1000" b="1" dirty="0">
                <a:solidFill>
                  <a:srgbClr val="000000"/>
                </a:solidFill>
              </a:rPr>
              <a:t>Республика Алтай, Финляндия (500 тыс. чел.), Бельгия (730 тыс. чел.)  – среднегодовые дозы облучения населения; 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ru-RU" sz="1000" b="1" dirty="0">
                <a:solidFill>
                  <a:srgbClr val="000000"/>
                </a:solidFill>
              </a:rPr>
              <a:t>СП АС-03 (Квота Действ.) – квота дозы от предельно допустимых сбросов и выбросов действующих АЭС России (Согласно </a:t>
            </a:r>
            <a:r>
              <a:rPr lang="ru-RU" sz="1000" b="1" dirty="0" err="1">
                <a:solidFill>
                  <a:srgbClr val="000000"/>
                </a:solidFill>
              </a:rPr>
              <a:t>СанПиН</a:t>
            </a:r>
            <a:r>
              <a:rPr lang="ru-RU" sz="1000" b="1" dirty="0">
                <a:solidFill>
                  <a:srgbClr val="000000"/>
                </a:solidFill>
              </a:rPr>
              <a:t> 2.6.1.24-03 – СП АС-03); 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ru-RU" sz="1000" b="1" dirty="0">
                <a:solidFill>
                  <a:srgbClr val="000000"/>
                </a:solidFill>
              </a:rPr>
              <a:t>СП АС-03 (Квота </a:t>
            </a:r>
            <a:r>
              <a:rPr lang="ru-RU" sz="1000" b="1" dirty="0" err="1">
                <a:solidFill>
                  <a:srgbClr val="000000"/>
                </a:solidFill>
              </a:rPr>
              <a:t>Стр.+Проект</a:t>
            </a:r>
            <a:r>
              <a:rPr lang="ru-RU" sz="1000" b="1" dirty="0">
                <a:solidFill>
                  <a:srgbClr val="000000"/>
                </a:solidFill>
              </a:rPr>
              <a:t>.) – </a:t>
            </a:r>
            <a:r>
              <a:rPr lang="ru-RU" sz="1000" b="1" dirty="0" err="1">
                <a:solidFill>
                  <a:srgbClr val="000000"/>
                </a:solidFill>
              </a:rPr>
              <a:t>квота</a:t>
            </a:r>
            <a:r>
              <a:rPr lang="ru-RU" sz="1000" b="1" dirty="0">
                <a:solidFill>
                  <a:srgbClr val="000000"/>
                </a:solidFill>
              </a:rPr>
              <a:t> дозы на население от предельно допустимых сбросов и выбросов для строящихся и проектируемых АЭС (Согласно </a:t>
            </a:r>
            <a:r>
              <a:rPr lang="ru-RU" sz="1000" b="1" dirty="0" err="1">
                <a:solidFill>
                  <a:srgbClr val="000000"/>
                </a:solidFill>
              </a:rPr>
              <a:t>СанПиН</a:t>
            </a:r>
            <a:r>
              <a:rPr lang="ru-RU" sz="1000" b="1" dirty="0">
                <a:solidFill>
                  <a:srgbClr val="000000"/>
                </a:solidFill>
              </a:rPr>
              <a:t> 2.6.1.24-03 – СП АС-03); 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ru-RU" sz="1000" b="1" dirty="0">
                <a:solidFill>
                  <a:srgbClr val="000000"/>
                </a:solidFill>
              </a:rPr>
              <a:t>СПАС-ДВ – дозы облучения критических групп населения (10+10 </a:t>
            </a:r>
            <a:r>
              <a:rPr lang="ru-RU" sz="1000" b="1" dirty="0" err="1">
                <a:solidFill>
                  <a:srgbClr val="000000"/>
                </a:solidFill>
              </a:rPr>
              <a:t>мкЗв</a:t>
            </a:r>
            <a:r>
              <a:rPr lang="ru-RU" sz="1000" b="1" dirty="0">
                <a:solidFill>
                  <a:srgbClr val="000000"/>
                </a:solidFill>
              </a:rPr>
              <a:t>) от допустимых сбросов и выбросов для проектируемых и строящихся АЭС (согласно </a:t>
            </a:r>
            <a:r>
              <a:rPr lang="ru-RU" sz="1000" b="1" dirty="0" err="1">
                <a:solidFill>
                  <a:srgbClr val="000000"/>
                </a:solidFill>
              </a:rPr>
              <a:t>СанПиН</a:t>
            </a:r>
            <a:r>
              <a:rPr lang="ru-RU" sz="1000" b="1" dirty="0">
                <a:solidFill>
                  <a:srgbClr val="000000"/>
                </a:solidFill>
              </a:rPr>
              <a:t> 2.6.1.24-03 – СП  АС-03);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ru-RU" sz="1000" b="1" dirty="0">
                <a:solidFill>
                  <a:srgbClr val="000000"/>
                </a:solidFill>
              </a:rPr>
              <a:t>Маяк, ГХК, СХК– годовые дозы на критические группы населения, проживающих в районе расположения предприятий; 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ru-RU" sz="1000" b="1" dirty="0" err="1">
                <a:solidFill>
                  <a:srgbClr val="000000"/>
                </a:solidFill>
              </a:rPr>
              <a:t>КурАЭС</a:t>
            </a:r>
            <a:r>
              <a:rPr lang="ru-RU" sz="1000" b="1" dirty="0">
                <a:solidFill>
                  <a:srgbClr val="000000"/>
                </a:solidFill>
              </a:rPr>
              <a:t> (г.Курчатов), </a:t>
            </a:r>
            <a:r>
              <a:rPr lang="ru-RU" sz="1000" b="1" dirty="0" err="1">
                <a:solidFill>
                  <a:srgbClr val="000000"/>
                </a:solidFill>
              </a:rPr>
              <a:t>КолАЭС</a:t>
            </a:r>
            <a:r>
              <a:rPr lang="ru-RU" sz="1000" b="1" dirty="0">
                <a:solidFill>
                  <a:srgbClr val="000000"/>
                </a:solidFill>
              </a:rPr>
              <a:t> (Полярные зори), </a:t>
            </a:r>
            <a:r>
              <a:rPr lang="ru-RU" sz="1000" b="1" dirty="0" err="1">
                <a:solidFill>
                  <a:srgbClr val="000000"/>
                </a:solidFill>
              </a:rPr>
              <a:t>БалАЭС</a:t>
            </a:r>
            <a:r>
              <a:rPr lang="ru-RU" sz="1000" b="1" dirty="0">
                <a:solidFill>
                  <a:srgbClr val="000000"/>
                </a:solidFill>
              </a:rPr>
              <a:t> (Балаково) – фактические годовые дозы облучения населения от выбросов Курской, Кольской и </a:t>
            </a:r>
            <a:r>
              <a:rPr lang="ru-RU" sz="1000" b="1" dirty="0" err="1">
                <a:solidFill>
                  <a:srgbClr val="000000"/>
                </a:solidFill>
              </a:rPr>
              <a:t>Балаковской</a:t>
            </a:r>
            <a:r>
              <a:rPr lang="ru-RU" sz="1000" b="1" dirty="0">
                <a:solidFill>
                  <a:srgbClr val="000000"/>
                </a:solidFill>
              </a:rPr>
              <a:t> АЭС.</a:t>
            </a:r>
          </a:p>
        </p:txBody>
      </p:sp>
      <p:pic>
        <p:nvPicPr>
          <p:cNvPr id="433156" name="Picture 4" descr="Рисунок в стать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" y="1600200"/>
            <a:ext cx="593407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582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727075"/>
          </a:xfrm>
          <a:noFill/>
          <a:ln/>
        </p:spPr>
        <p:txBody>
          <a:bodyPr/>
          <a:lstStyle/>
          <a:p>
            <a:r>
              <a:rPr lang="en-GB" smtClean="0"/>
              <a:t>Challenges in average annual individual doses </a:t>
            </a:r>
            <a:br>
              <a:rPr lang="en-GB" smtClean="0"/>
            </a:br>
            <a:r>
              <a:rPr lang="en-GB" smtClean="0"/>
              <a:t>due to insufficient control in the medical sector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565900"/>
            <a:ext cx="611188" cy="187325"/>
          </a:xfrm>
          <a:prstGeom prst="rect">
            <a:avLst/>
          </a:prstGeom>
          <a:ln/>
        </p:spPr>
        <p:txBody>
          <a:bodyPr/>
          <a:lstStyle/>
          <a:p>
            <a:pPr>
              <a:defRPr/>
            </a:pPr>
            <a:fld id="{A9B5072F-AEE8-40B1-99B9-AFB231F73398}" type="slidenum">
              <a:rPr lang="en-US"/>
              <a:pPr>
                <a:defRPr/>
              </a:pPr>
              <a:t>11</a:t>
            </a:fld>
            <a:endParaRPr lang="en-US"/>
          </a:p>
        </p:txBody>
      </p:sp>
      <p:pic>
        <p:nvPicPr>
          <p:cNvPr id="2990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403350"/>
            <a:ext cx="8243887" cy="4833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3779838" y="883568"/>
            <a:ext cx="1522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sz="2400" b="1" dirty="0">
                <a:solidFill>
                  <a:srgbClr val="4D4D4D"/>
                </a:solidFill>
              </a:rPr>
              <a:t>(US data)</a:t>
            </a:r>
            <a:endParaRPr lang="ru-RU" sz="2400" b="1" dirty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546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196557"/>
              </p:ext>
            </p:extLst>
          </p:nvPr>
        </p:nvGraphicFramePr>
        <p:xfrm>
          <a:off x="251520" y="1340769"/>
          <a:ext cx="8568953" cy="4608510"/>
        </p:xfrm>
        <a:graphic>
          <a:graphicData uri="http://schemas.openxmlformats.org/drawingml/2006/table">
            <a:tbl>
              <a:tblPr/>
              <a:tblGrid>
                <a:gridCol w="1984117"/>
                <a:gridCol w="1012879"/>
                <a:gridCol w="1012879"/>
                <a:gridCol w="1012879"/>
                <a:gridCol w="1012879"/>
                <a:gridCol w="2533320"/>
              </a:tblGrid>
              <a:tr h="5146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Times New Roman"/>
                        </a:rPr>
                        <a:t>Тип аварии</a:t>
                      </a:r>
                      <a:endParaRPr lang="ru-RU" sz="1200" dirty="0">
                        <a:latin typeface="+mn-lt"/>
                        <a:ea typeface="Times New Roman"/>
                      </a:endParaRPr>
                    </a:p>
                  </a:txBody>
                  <a:tcPr marL="43751" marR="43751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Times New Roman"/>
                        </a:rPr>
                        <a:t>1945-1965</a:t>
                      </a:r>
                      <a:endParaRPr lang="ru-RU" sz="1200" dirty="0">
                        <a:latin typeface="+mn-lt"/>
                        <a:ea typeface="Times New Roman"/>
                      </a:endParaRPr>
                    </a:p>
                  </a:txBody>
                  <a:tcPr marL="43751" marR="43751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Times New Roman"/>
                        </a:rPr>
                        <a:t>1966-1986</a:t>
                      </a:r>
                      <a:endParaRPr lang="ru-RU" sz="1200" dirty="0">
                        <a:latin typeface="+mn-lt"/>
                        <a:ea typeface="Times New Roman"/>
                      </a:endParaRPr>
                    </a:p>
                  </a:txBody>
                  <a:tcPr marL="43751" marR="43751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Times New Roman"/>
                        </a:rPr>
                        <a:t>1987-2007</a:t>
                      </a:r>
                      <a:endParaRPr lang="ru-RU" sz="1200" dirty="0">
                        <a:latin typeface="+mn-lt"/>
                        <a:ea typeface="Times New Roman"/>
                      </a:endParaRPr>
                    </a:p>
                  </a:txBody>
                  <a:tcPr marL="43751" marR="43751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Times New Roman"/>
                        </a:rPr>
                        <a:t>Всего </a:t>
                      </a:r>
                      <a:endParaRPr lang="ru-RU" sz="1200" dirty="0">
                        <a:latin typeface="+mn-lt"/>
                        <a:ea typeface="Times New Roman"/>
                      </a:endParaRPr>
                    </a:p>
                  </a:txBody>
                  <a:tcPr marL="43751" marR="43751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Times New Roman"/>
                        </a:rPr>
                        <a:t>Заключение Комитета </a:t>
                      </a:r>
                      <a:endParaRPr lang="ru-RU" sz="1200" dirty="0">
                        <a:latin typeface="+mn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Times New Roman"/>
                        </a:rPr>
                        <a:t>относительно полноты отчета</a:t>
                      </a:r>
                      <a:endParaRPr lang="ru-RU" sz="1200" dirty="0">
                        <a:latin typeface="+mn-lt"/>
                        <a:ea typeface="Times New Roman"/>
                      </a:endParaRPr>
                    </a:p>
                  </a:txBody>
                  <a:tcPr marL="43751" marR="43751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643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Аварии на ядерных объектах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46 ранних эффектов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227 ранних эффектов</a:t>
                      </a:r>
                      <a:r>
                        <a:rPr lang="en-US" sz="1200">
                          <a:latin typeface="+mn-lt"/>
                          <a:ea typeface="Times New Roman"/>
                        </a:rPr>
                        <a:t> *</a:t>
                      </a:r>
                      <a:endParaRPr lang="ru-RU" sz="1200">
                        <a:latin typeface="+mn-lt"/>
                        <a:ea typeface="Times New Roman"/>
                      </a:endParaRP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2 ранних воздействия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275 ранних эффектов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</a:rPr>
                        <a:t>Есть вероятность того, что сообщено о большей части смертей многих травмах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0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16 смертей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40 смертей</a:t>
                      </a:r>
                      <a:r>
                        <a:rPr lang="en-US" sz="1200">
                          <a:latin typeface="+mn-lt"/>
                          <a:ea typeface="Times New Roman"/>
                        </a:rPr>
                        <a:t> *</a:t>
                      </a:r>
                      <a:endParaRPr lang="ru-RU" sz="1200">
                        <a:latin typeface="+mn-lt"/>
                        <a:ea typeface="Times New Roman"/>
                      </a:endParaRP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3 смерти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</a:rPr>
                        <a:t>59 смертей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4003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Несчастные случаи на производстве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8 ранних эффектов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109 ранних эффектов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49 ранних эффектов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166 ранних эффектов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</a:rPr>
                        <a:t>Вероятно, о ряде смертей и травм не было сообщено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1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0 смертей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20 смертей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5 смертей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</a:rPr>
                        <a:t>25 смертей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4003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latin typeface="+mn-lt"/>
                          <a:ea typeface="Times New Roman"/>
                        </a:rPr>
                        <a:t>Инциденты с б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</a:rPr>
                        <a:t>есхозными ИИИ</a:t>
                      </a:r>
                      <a:r>
                        <a:rPr lang="ru-RU" sz="1200" baseline="0" dirty="0" smtClean="0">
                          <a:latin typeface="+mn-lt"/>
                          <a:ea typeface="Times New Roman"/>
                        </a:rPr>
                        <a:t> </a:t>
                      </a:r>
                      <a:endParaRPr lang="ru-RU" sz="1200" dirty="0">
                        <a:latin typeface="+mn-lt"/>
                        <a:ea typeface="Times New Roman"/>
                      </a:endParaRP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5 ранних эффектов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60 ранних эффектов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204 ранних эффектов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269 ранних эффектов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</a:rPr>
                        <a:t>Вероятно, о ряде смертей и травм не было сообщено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1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7 смертей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10 смертей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16 смертей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</a:rPr>
                        <a:t>33 смерти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4003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</a:rPr>
                        <a:t>Аварии при научно-исследовательских работах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</a:rPr>
                        <a:t>1 ранний эффект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21 ранний эффект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5 ранних эффектов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27 ранних эффектов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</a:rPr>
                        <a:t>Вероятно, о ряде смертей и травм не было сообщено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1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0 смертей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0 смертей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0 смертей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</a:rPr>
                        <a:t>0 смертей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4003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Несчастные случаи при медицинском применении 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Неизвестно 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470 ранних эффектов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143 ранних эффектов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613 ранних эффектов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</a:rPr>
                        <a:t>Очевидно, что о многих смертях и о значительном  количестве травм не было сообщено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1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Неизвестно 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3 смерти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42 смерти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</a:rPr>
                        <a:t>45 смертей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02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ИТОГО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>
                        <a:latin typeface="+mn-lt"/>
                        <a:ea typeface="Times New Roman"/>
                      </a:endParaRP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>
                        <a:latin typeface="+mn-lt"/>
                        <a:ea typeface="Times New Roman"/>
                      </a:endParaRP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>
                        <a:latin typeface="+mn-lt"/>
                        <a:ea typeface="Times New Roman"/>
                      </a:endParaRP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>
                        <a:latin typeface="+mn-lt"/>
                        <a:ea typeface="Times New Roman"/>
                      </a:endParaRP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+mn-lt"/>
                        <a:ea typeface="Times New Roman"/>
                      </a:endParaRP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6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Ранних эффектов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60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887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403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1350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+mn-lt"/>
                        <a:ea typeface="Times New Roman"/>
                      </a:endParaRP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Смертей 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23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73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66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</a:rPr>
                        <a:t>162</a:t>
                      </a: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+mn-lt"/>
                        <a:ea typeface="Times New Roman"/>
                      </a:endParaRPr>
                    </a:p>
                  </a:txBody>
                  <a:tcPr marL="43751" marR="437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0" y="54960"/>
            <a:ext cx="9144000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Число смертей и ранних эффектов при радиационных авариях.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На основе опубликованной информации 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(за исключением злоумышленных действий и ядерных испытаний)   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1835696" y="6248345"/>
            <a:ext cx="54726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CYR"/>
                <a:ea typeface="Times New Roman" pitchFamily="18" charset="0"/>
                <a:cs typeface="Times New Roman" pitchFamily="18" charset="0"/>
              </a:rPr>
              <a:t>табл.10 стр.52 из приложения R.671 к докладу НКДАР ООН за 2008 г.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0" y="6565900"/>
            <a:ext cx="611188" cy="187325"/>
          </a:xfrm>
          <a:prstGeom prst="rect">
            <a:avLst/>
          </a:prstGeom>
          <a:ln/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7CA12D75-4D63-477D-AC27-B5C09BDF6B3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3825"/>
            <a:ext cx="9144000" cy="727075"/>
          </a:xfrm>
          <a:noFill/>
          <a:ln/>
        </p:spPr>
        <p:txBody>
          <a:bodyPr/>
          <a:lstStyle/>
          <a:p>
            <a:r>
              <a:rPr lang="ru-RU" smtClean="0"/>
              <a:t>Сводные данные по крупным (&gt; 5 жертв)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авариям в энергетике в 1969</a:t>
            </a:r>
            <a:r>
              <a:rPr lang="en-US" smtClean="0"/>
              <a:t>–</a:t>
            </a:r>
            <a:r>
              <a:rPr lang="ru-RU" smtClean="0"/>
              <a:t>2000</a:t>
            </a:r>
            <a:r>
              <a:rPr lang="en-US" smtClean="0"/>
              <a:t> </a:t>
            </a:r>
            <a:r>
              <a:rPr lang="ru-RU" smtClean="0"/>
              <a:t>гг</a:t>
            </a:r>
          </a:p>
        </p:txBody>
      </p:sp>
      <p:sp>
        <p:nvSpPr>
          <p:cNvPr id="99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565900"/>
            <a:ext cx="611188" cy="187325"/>
          </a:xfrm>
          <a:prstGeom prst="rect">
            <a:avLst/>
          </a:prstGeom>
          <a:ln/>
        </p:spPr>
        <p:txBody>
          <a:bodyPr/>
          <a:lstStyle/>
          <a:p>
            <a:pPr>
              <a:defRPr/>
            </a:pPr>
            <a:fld id="{6FBFE4D4-69BB-44EF-9AAA-3A65C71E2C04}" type="slidenum">
              <a:rPr lang="en-US"/>
              <a:pPr>
                <a:defRPr/>
              </a:pPr>
              <a:t>13</a:t>
            </a:fld>
            <a:endParaRPr lang="en-US"/>
          </a:p>
        </p:txBody>
      </p:sp>
      <p:graphicFrame>
        <p:nvGraphicFramePr>
          <p:cNvPr id="480259" name="Group 3"/>
          <p:cNvGraphicFramePr>
            <a:graphicFrameLocks noGrp="1"/>
          </p:cNvGraphicFramePr>
          <p:nvPr>
            <p:ph idx="4294967295"/>
          </p:nvPr>
        </p:nvGraphicFramePr>
        <p:xfrm>
          <a:off x="400372" y="1436709"/>
          <a:ext cx="8420100" cy="4800603"/>
        </p:xfrm>
        <a:graphic>
          <a:graphicData uri="http://schemas.openxmlformats.org/drawingml/2006/table">
            <a:tbl>
              <a:tblPr/>
              <a:tblGrid>
                <a:gridCol w="1723356"/>
                <a:gridCol w="924594"/>
                <a:gridCol w="1028700"/>
                <a:gridCol w="1359074"/>
                <a:gridCol w="957089"/>
                <a:gridCol w="1112837"/>
                <a:gridCol w="1314450"/>
              </a:tblGrid>
              <a:tr h="3143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  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Страны ОЭСР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Страны не входящие в ОЭСР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Вид энергетики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Аварии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Жертвы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Жертвы/ГВт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Аварии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Жертвы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Жертвы/ГВт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Уголь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75 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2259 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0.157 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1.044 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18,017 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0.597 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25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Уголь (данные для Китая, 1994-1999 гг.)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 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819 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11,334 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6.169 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Уголь (без учета Китая)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 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102  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4831  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0.597  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Нефть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165 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3713 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0.132 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232 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16,505 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0.897 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Природный газ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90 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1043 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0.085 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45 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1000 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0.111 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СНГ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59 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1905 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1.957 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46 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2016 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14.896 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Гидроэнергетика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14 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0.003 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10 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29,924 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10.285 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Атомная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-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31*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0.048 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Итого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 390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 8934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  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 1480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72,324   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  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9113">
                <a:tc gridSpan="7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 </a:t>
                      </a:r>
                      <a:b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</a:b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*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Только мгновенные смерти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79"/>
            <a:ext cx="9144000" cy="837152"/>
          </a:xfrm>
          <a:noFill/>
          <a:ln/>
          <a:effectLst/>
        </p:spPr>
        <p:txBody>
          <a:bodyPr/>
          <a:lstStyle/>
          <a:p>
            <a:r>
              <a:rPr lang="ru-RU" sz="2400" dirty="0" smtClean="0"/>
              <a:t>Радиационные инциденты с пострадавшими </a:t>
            </a:r>
            <a:br>
              <a:rPr lang="ru-RU" sz="2400" dirty="0" smtClean="0"/>
            </a:br>
            <a:r>
              <a:rPr lang="ru-RU" sz="2400" dirty="0" smtClean="0"/>
              <a:t>в АЭП СССР – России за 50 лет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600" dirty="0" smtClean="0">
                <a:solidFill>
                  <a:srgbClr val="CCFFFF"/>
                </a:solidFill>
              </a:rPr>
              <a:t>(данные ГНЦ ИБФ на март 2001 г.)</a:t>
            </a:r>
            <a:endParaRPr lang="ru-RU" sz="1600" dirty="0" smtClean="0">
              <a:solidFill>
                <a:srgbClr val="CCFFFF"/>
              </a:solidFill>
              <a:cs typeface="Arial" pitchFamily="34" charset="0"/>
            </a:endParaRPr>
          </a:p>
        </p:txBody>
      </p:sp>
      <p:graphicFrame>
        <p:nvGraphicFramePr>
          <p:cNvPr id="319694" name="Group 206"/>
          <p:cNvGraphicFramePr>
            <a:graphicFrameLocks noGrp="1"/>
          </p:cNvGraphicFramePr>
          <p:nvPr>
            <p:ph type="tbl" idx="1"/>
          </p:nvPr>
        </p:nvGraphicFramePr>
        <p:xfrm>
          <a:off x="755576" y="1052736"/>
          <a:ext cx="7488832" cy="5175504"/>
        </p:xfrm>
        <a:graphic>
          <a:graphicData uri="http://schemas.openxmlformats.org/drawingml/2006/table">
            <a:tbl>
              <a:tblPr/>
              <a:tblGrid>
                <a:gridCol w="3456385"/>
                <a:gridCol w="1008112"/>
                <a:gridCol w="1008111"/>
                <a:gridCol w="1008112"/>
                <a:gridCol w="1008112"/>
              </a:tblGrid>
              <a:tr h="271709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Классификация инцидентов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Кол-во инцидентов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Кол-во пострадавших с клиническими симптомами (ОЛБ+МЛП*)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17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Общее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 т.ч. С ОЛБ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 т.ч. умерших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7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 Радиоизотопные установки и их источники (всего)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2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В. т.ч.: 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Co-60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2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Cs-137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2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Ir-192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2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Другие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-излучатели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2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-)-излучатели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2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-излучатели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2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 Рентгеновские установки и ускорители (всего)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2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 т.ч. рентгеновские установки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2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Ускорители электронов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2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Ускорители протонов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7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 Реакторные инциденты и потеря контроля над критичностью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2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 т.ч. потеря контроля над критичностью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2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Реакторные инциденты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2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4. Аварии на АПЛ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2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5. Другие инциденты(всего)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91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Итого без Чернобыльской аварии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434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2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Чернобыльская авария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134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134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2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ИТОГО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568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344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15C9F-0DFD-4D16-883B-38F6BDCA6AFA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319491" name="Text Box 3"/>
          <p:cNvSpPr txBox="1">
            <a:spLocks noChangeArrowheads="1"/>
          </p:cNvSpPr>
          <p:nvPr/>
        </p:nvSpPr>
        <p:spPr bwMode="auto">
          <a:xfrm rot="10800000" flipV="1">
            <a:off x="2051719" y="6314967"/>
            <a:ext cx="6264697" cy="4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44450" rIns="0" bIns="44450">
            <a:spAutoFit/>
          </a:bodyPr>
          <a:lstStyle/>
          <a:p>
            <a:pPr algn="l" eaLnBrk="0" hangingPunct="0"/>
            <a:r>
              <a:rPr lang="ru-RU" sz="1200" b="1" dirty="0"/>
              <a:t>* - исключая случаи с МПЛ на предприятиях ПО «Маяк» 1949-1956 г.г.,</a:t>
            </a:r>
            <a:br>
              <a:rPr lang="ru-RU" sz="1200" b="1" dirty="0"/>
            </a:br>
            <a:r>
              <a:rPr lang="ru-RU" sz="1200" b="1" dirty="0"/>
              <a:t> </a:t>
            </a:r>
            <a:r>
              <a:rPr lang="ru-RU" sz="1200" b="1" dirty="0" smtClean="0"/>
              <a:t>не </a:t>
            </a:r>
            <a:r>
              <a:rPr lang="ru-RU" sz="1200" b="1" dirty="0"/>
              <a:t>включенные в регистр ГНЦ-ИБФ </a:t>
            </a:r>
          </a:p>
        </p:txBody>
      </p:sp>
    </p:spTree>
    <p:extLst>
      <p:ext uri="{BB962C8B-B14F-4D97-AF65-F5344CB8AC3E}">
        <p14:creationId xmlns:p14="http://schemas.microsoft.com/office/powerpoint/2010/main" val="82878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706347"/>
          </a:xfrm>
        </p:spPr>
        <p:txBody>
          <a:bodyPr/>
          <a:lstStyle/>
          <a:p>
            <a:r>
              <a:rPr lang="ru-RU" sz="1800" dirty="0" smtClean="0"/>
              <a:t>Распределение больных острой лучевой болезнью по степени тяжести общего клинического синдрома и срокам наступления смертельного исхода в специализированном стационаре (без учета поражений кожи)</a:t>
            </a:r>
            <a:endParaRPr lang="ru-RU" sz="18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7BF278-E5F9-4D82-B061-3B7133BA3BD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374855"/>
              </p:ext>
            </p:extLst>
          </p:nvPr>
        </p:nvGraphicFramePr>
        <p:xfrm>
          <a:off x="359532" y="1700808"/>
          <a:ext cx="8424935" cy="345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1368152"/>
                <a:gridCol w="1368152"/>
                <a:gridCol w="1440160"/>
                <a:gridCol w="2952327"/>
              </a:tblGrid>
              <a:tr h="93610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b="1" dirty="0" smtClean="0"/>
                        <a:t>Число больных</a:t>
                      </a:r>
                      <a:endParaRPr lang="ru-RU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b="1" dirty="0" smtClean="0"/>
                        <a:t>Степень тяжести</a:t>
                      </a:r>
                      <a:endParaRPr lang="ru-RU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b="1" dirty="0" smtClean="0"/>
                        <a:t>Доза, Гр</a:t>
                      </a:r>
                      <a:endParaRPr lang="ru-RU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b="1" dirty="0" smtClean="0"/>
                        <a:t>Число летальных исходов</a:t>
                      </a:r>
                      <a:endParaRPr lang="ru-RU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b="1" dirty="0" smtClean="0"/>
                        <a:t>Срок летального исхода, </a:t>
                      </a:r>
                      <a:r>
                        <a:rPr lang="ru-RU" b="1" dirty="0" err="1" smtClean="0"/>
                        <a:t>сут</a:t>
                      </a:r>
                      <a:endParaRPr lang="ru-RU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85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b="1" dirty="0" smtClean="0"/>
                        <a:t>31</a:t>
                      </a:r>
                      <a:endParaRPr lang="ru-RU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b="1" dirty="0" smtClean="0"/>
                        <a:t>I</a:t>
                      </a:r>
                      <a:endParaRPr lang="ru-RU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b="1" dirty="0" smtClean="0"/>
                        <a:t>0,8–2</a:t>
                      </a:r>
                      <a:r>
                        <a:rPr lang="ru-RU" b="1" dirty="0" smtClean="0"/>
                        <a:t>,</a:t>
                      </a:r>
                      <a:r>
                        <a:rPr lang="en-US" b="1" dirty="0" smtClean="0"/>
                        <a:t>1</a:t>
                      </a:r>
                      <a:endParaRPr lang="ru-RU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b="1" dirty="0" smtClean="0"/>
                        <a:t>–</a:t>
                      </a:r>
                      <a:endParaRPr lang="ru-RU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b="1" dirty="0" smtClean="0"/>
                        <a:t>–</a:t>
                      </a:r>
                      <a:endParaRPr lang="ru-RU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85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b="1" dirty="0" smtClean="0"/>
                        <a:t>43</a:t>
                      </a:r>
                      <a:endParaRPr lang="ru-RU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b="1" dirty="0" smtClean="0"/>
                        <a:t>II</a:t>
                      </a:r>
                      <a:endParaRPr lang="ru-RU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b="1" dirty="0" smtClean="0"/>
                        <a:t>2–4</a:t>
                      </a:r>
                      <a:endParaRPr lang="ru-RU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b="1" dirty="0" smtClean="0"/>
                        <a:t>1</a:t>
                      </a:r>
                      <a:endParaRPr lang="ru-RU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b="1" dirty="0" smtClean="0"/>
                        <a:t>96</a:t>
                      </a:r>
                      <a:endParaRPr lang="ru-RU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85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b="1" dirty="0" smtClean="0"/>
                        <a:t>21</a:t>
                      </a:r>
                      <a:endParaRPr lang="ru-RU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b="1" dirty="0" smtClean="0"/>
                        <a:t>III</a:t>
                      </a:r>
                      <a:endParaRPr lang="ru-RU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b="1" dirty="0" smtClean="0"/>
                        <a:t>4,2–6,3</a:t>
                      </a:r>
                      <a:endParaRPr lang="ru-RU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b="1" dirty="0" smtClean="0"/>
                        <a:t>7</a:t>
                      </a:r>
                      <a:endParaRPr lang="ru-RU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b="1" dirty="0" smtClean="0"/>
                        <a:t>48, 16, 21, 21, 24, 16, 10</a:t>
                      </a:r>
                      <a:endParaRPr lang="ru-RU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471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b="1" dirty="0" smtClean="0"/>
                        <a:t>20</a:t>
                      </a:r>
                      <a:endParaRPr lang="ru-RU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b="1" dirty="0" smtClean="0"/>
                        <a:t>IV</a:t>
                      </a:r>
                      <a:endParaRPr lang="ru-RU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b="1" dirty="0" smtClean="0"/>
                        <a:t>6–16</a:t>
                      </a:r>
                      <a:endParaRPr lang="ru-RU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b="1" dirty="0" smtClean="0"/>
                        <a:t>19</a:t>
                      </a:r>
                      <a:endParaRPr lang="ru-RU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b="1" dirty="0" smtClean="0"/>
                        <a:t>10, 14, 15, 18, 18, 17, 15, 16, 17, 17, 15, 20, 21, 24, 25, 29, 30, 86, 91</a:t>
                      </a:r>
                      <a:endParaRPr lang="ru-RU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63688" y="6063679"/>
            <a:ext cx="6973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 smtClean="0"/>
              <a:t>Гуськова</a:t>
            </a:r>
            <a:r>
              <a:rPr lang="ru-RU" sz="1200" b="1" dirty="0" smtClean="0"/>
              <a:t> А.К. «Медицинские последствия аварии на чернобыльской АЭС. Основные итоги и нерешенные проблемы». Атомная </a:t>
            </a:r>
            <a:r>
              <a:rPr lang="ru-RU" sz="1200" b="1" dirty="0"/>
              <a:t>энергия, т. 113, </a:t>
            </a:r>
            <a:r>
              <a:rPr lang="ru-RU" sz="1200" b="1" dirty="0" err="1"/>
              <a:t>вып</a:t>
            </a:r>
            <a:r>
              <a:rPr lang="ru-RU" sz="1200" b="1" dirty="0"/>
              <a:t>. </a:t>
            </a:r>
            <a:r>
              <a:rPr lang="ru-RU" sz="1200" b="1" dirty="0" smtClean="0"/>
              <a:t>2, </a:t>
            </a:r>
            <a:r>
              <a:rPr lang="ru-RU" sz="1200" b="1" dirty="0"/>
              <a:t>август, 2012, 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 bwMode="auto">
          <a:xfrm>
            <a:off x="1835696" y="5988050"/>
            <a:ext cx="66247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48401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565900"/>
            <a:ext cx="611188" cy="187325"/>
          </a:xfrm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CCA065-8FFF-4109-AC90-28AA13D7504E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9375"/>
            <a:ext cx="9144000" cy="727075"/>
          </a:xfrm>
        </p:spPr>
        <p:txBody>
          <a:bodyPr anchorCtr="0">
            <a:noAutofit/>
          </a:bodyPr>
          <a:lstStyle/>
          <a:p>
            <a:pPr>
              <a:defRPr/>
            </a:pPr>
            <a:r>
              <a:rPr lang="ru-RU" sz="3200" dirty="0" smtClean="0"/>
              <a:t>Воздействие тепловых электростанций </a:t>
            </a:r>
            <a:br>
              <a:rPr lang="ru-RU" sz="3200" dirty="0" smtClean="0"/>
            </a:br>
            <a:r>
              <a:rPr lang="ru-RU" sz="3200" dirty="0" smtClean="0"/>
              <a:t>на здоровье населения США </a:t>
            </a:r>
            <a:r>
              <a:rPr lang="ru-RU" sz="3200" baseline="30000" dirty="0" smtClean="0"/>
              <a:t>*)</a:t>
            </a:r>
          </a:p>
        </p:txBody>
      </p:sp>
      <p:graphicFrame>
        <p:nvGraphicFramePr>
          <p:cNvPr id="96259" name="Group 3"/>
          <p:cNvGraphicFramePr>
            <a:graphicFrameLocks noGrp="1"/>
          </p:cNvGraphicFramePr>
          <p:nvPr/>
        </p:nvGraphicFramePr>
        <p:xfrm>
          <a:off x="1691680" y="1237818"/>
          <a:ext cx="6143625" cy="2263190"/>
        </p:xfrm>
        <a:graphic>
          <a:graphicData uri="http://schemas.openxmlformats.org/drawingml/2006/table">
            <a:tbl>
              <a:tblPr/>
              <a:tblGrid>
                <a:gridCol w="3786187"/>
                <a:gridCol w="2357438"/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Воздействие на здоровье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Количество </a:t>
                      </a:r>
                      <a:b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случаев в год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7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мерть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23 600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оспитализация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21 850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Обращение за скорой медицинской помощью вследствие приступа астмы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26 000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Сердечных приступов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38 200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Хронических бронхитов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16 200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Приступов астмы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554 000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Потерянных рабочих дней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3 186 000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9664" name="Text Box 32"/>
          <p:cNvSpPr txBox="1">
            <a:spLocks noChangeArrowheads="1"/>
          </p:cNvSpPr>
          <p:nvPr/>
        </p:nvSpPr>
        <p:spPr bwMode="auto">
          <a:xfrm>
            <a:off x="1116013" y="6092825"/>
            <a:ext cx="5111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/>
              <a:t>*</a:t>
            </a:r>
            <a:r>
              <a:rPr lang="ru-RU" sz="1200" b="1" baseline="30000"/>
              <a:t>)</a:t>
            </a:r>
            <a:r>
              <a:rPr lang="ru-RU" sz="1200" b="1"/>
              <a:t> Данные управления по охране окружающей среды США</a:t>
            </a:r>
          </a:p>
        </p:txBody>
      </p:sp>
      <p:sp>
        <p:nvSpPr>
          <p:cNvPr id="69666" name="Text Box 34"/>
          <p:cNvSpPr txBox="1">
            <a:spLocks noChangeArrowheads="1"/>
          </p:cNvSpPr>
          <p:nvPr/>
        </p:nvSpPr>
        <p:spPr bwMode="auto">
          <a:xfrm>
            <a:off x="5111750" y="4143375"/>
            <a:ext cx="3960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/>
              <a:t>Структура производства электроэнергии</a:t>
            </a:r>
            <a:br>
              <a:rPr lang="ru-RU" sz="1200" b="1"/>
            </a:br>
            <a:r>
              <a:rPr lang="ru-RU" sz="1200" b="1"/>
              <a:t> США в целом</a:t>
            </a:r>
            <a:endParaRPr lang="ru-RU" sz="1200"/>
          </a:p>
        </p:txBody>
      </p:sp>
      <p:sp>
        <p:nvSpPr>
          <p:cNvPr id="69667" name="Прямоугольник 14"/>
          <p:cNvSpPr>
            <a:spLocks noChangeArrowheads="1"/>
          </p:cNvSpPr>
          <p:nvPr/>
        </p:nvSpPr>
        <p:spPr bwMode="auto">
          <a:xfrm>
            <a:off x="5183188" y="4572000"/>
            <a:ext cx="3143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/>
              <a:t>(</a:t>
            </a:r>
            <a:r>
              <a:rPr lang="en-US" sz="1200"/>
              <a:t>Energy Information Administration</a:t>
            </a:r>
            <a:r>
              <a:rPr lang="ru-RU" sz="1200"/>
              <a:t>,</a:t>
            </a:r>
            <a:r>
              <a:rPr lang="en-US" sz="1200"/>
              <a:t> 2000 </a:t>
            </a:r>
            <a:r>
              <a:rPr lang="ru-RU" sz="1200"/>
              <a:t>г.)</a:t>
            </a:r>
            <a:endParaRPr lang="ru-RU"/>
          </a:p>
        </p:txBody>
      </p:sp>
      <p:sp>
        <p:nvSpPr>
          <p:cNvPr id="69668" name="Line 35"/>
          <p:cNvSpPr>
            <a:spLocks noChangeShapeType="1"/>
          </p:cNvSpPr>
          <p:nvPr/>
        </p:nvSpPr>
        <p:spPr bwMode="auto">
          <a:xfrm>
            <a:off x="5254625" y="4573588"/>
            <a:ext cx="2962275" cy="0"/>
          </a:xfrm>
          <a:prstGeom prst="line">
            <a:avLst/>
          </a:prstGeom>
          <a:noFill/>
          <a:ln w="19050">
            <a:solidFill>
              <a:srgbClr val="2B166E"/>
            </a:solidFill>
            <a:round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grpSp>
        <p:nvGrpSpPr>
          <p:cNvPr id="2" name="Группа 13"/>
          <p:cNvGrpSpPr/>
          <p:nvPr/>
        </p:nvGrpSpPr>
        <p:grpSpPr>
          <a:xfrm>
            <a:off x="725488" y="3808415"/>
            <a:ext cx="4246565" cy="2000264"/>
            <a:chOff x="725488" y="3808415"/>
            <a:chExt cx="4246565" cy="2000264"/>
          </a:xfrm>
        </p:grpSpPr>
        <p:grpSp>
          <p:nvGrpSpPr>
            <p:cNvPr id="3" name="Group 38"/>
            <p:cNvGrpSpPr>
              <a:grpSpLocks/>
            </p:cNvGrpSpPr>
            <p:nvPr/>
          </p:nvGrpSpPr>
          <p:grpSpPr bwMode="auto">
            <a:xfrm>
              <a:off x="725488" y="3808415"/>
              <a:ext cx="4246565" cy="2000264"/>
              <a:chOff x="612" y="2659"/>
              <a:chExt cx="2495" cy="1085"/>
            </a:xfr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96289" name="Picture 33" descr="ЕЭС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0638"/>
              <a:stretch>
                <a:fillRect/>
              </a:stretch>
            </p:blipFill>
            <p:spPr bwMode="auto">
              <a:xfrm>
                <a:off x="612" y="2659"/>
                <a:ext cx="2495" cy="1085"/>
              </a:xfrm>
              <a:prstGeom prst="rect">
                <a:avLst/>
              </a:prstGeom>
              <a:grpFill/>
            </p:spPr>
          </p:pic>
          <p:sp>
            <p:nvSpPr>
              <p:cNvPr id="96293" name="Rectangle 37"/>
              <p:cNvSpPr>
                <a:spLocks noChangeArrowheads="1"/>
              </p:cNvSpPr>
              <p:nvPr/>
            </p:nvSpPr>
            <p:spPr bwMode="auto">
              <a:xfrm>
                <a:off x="2018" y="3203"/>
                <a:ext cx="318" cy="22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821646" y="4958982"/>
              <a:ext cx="320601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ru-RU" sz="1100" dirty="0" smtClean="0">
                  <a:solidFill>
                    <a:srgbClr val="464646"/>
                  </a:solidFill>
                </a:rPr>
                <a:t>ГЭС</a:t>
              </a:r>
              <a:br>
                <a:rPr lang="ru-RU" sz="1100" dirty="0" smtClean="0">
                  <a:solidFill>
                    <a:srgbClr val="464646"/>
                  </a:solidFill>
                </a:rPr>
              </a:br>
              <a:r>
                <a:rPr lang="ru-RU" sz="1100" dirty="0" smtClean="0">
                  <a:solidFill>
                    <a:srgbClr val="464646"/>
                  </a:solidFill>
                </a:rPr>
                <a:t>7,2%</a:t>
              </a:r>
              <a:endParaRPr lang="ru-RU" sz="1100" dirty="0">
                <a:solidFill>
                  <a:srgbClr val="464646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08052" y="4211796"/>
              <a:ext cx="282129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ru-RU" sz="1100" dirty="0" smtClean="0">
                  <a:solidFill>
                    <a:srgbClr val="464646"/>
                  </a:solidFill>
                </a:rPr>
                <a:t>Газ</a:t>
              </a:r>
              <a:br>
                <a:rPr lang="ru-RU" sz="1100" dirty="0" smtClean="0">
                  <a:solidFill>
                    <a:srgbClr val="464646"/>
                  </a:solidFill>
                </a:rPr>
              </a:br>
              <a:r>
                <a:rPr lang="ru-RU" sz="1100" dirty="0" smtClean="0">
                  <a:solidFill>
                    <a:srgbClr val="464646"/>
                  </a:solidFill>
                </a:rPr>
                <a:t>23%</a:t>
              </a:r>
              <a:endParaRPr lang="ru-RU" sz="1100" dirty="0">
                <a:solidFill>
                  <a:srgbClr val="464646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565900"/>
            <a:ext cx="611188" cy="187325"/>
          </a:xfrm>
          <a:prstGeom prst="rect">
            <a:avLst/>
          </a:prstGeom>
          <a:ln/>
        </p:spPr>
        <p:txBody>
          <a:bodyPr/>
          <a:lstStyle/>
          <a:p>
            <a:pPr>
              <a:defRPr/>
            </a:pPr>
            <a:fld id="{2362D373-80E2-4AC9-8CDD-0CFAEF519F0A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79375"/>
            <a:ext cx="9144000" cy="727075"/>
          </a:xfrm>
        </p:spPr>
        <p:txBody>
          <a:bodyPr anchorCtr="0"/>
          <a:lstStyle/>
          <a:p>
            <a:pPr eaLnBrk="1" hangingPunct="1">
              <a:defRPr/>
            </a:pPr>
            <a:r>
              <a:rPr lang="ru-RU" dirty="0" smtClean="0"/>
              <a:t>Риски смерти среди населения, проживающего</a:t>
            </a:r>
            <a:br>
              <a:rPr lang="ru-RU" dirty="0" smtClean="0"/>
            </a:br>
            <a:r>
              <a:rPr lang="ru-RU" dirty="0" smtClean="0"/>
              <a:t>в городах с крупными угольными ТЭС</a:t>
            </a:r>
          </a:p>
        </p:txBody>
      </p:sp>
      <p:graphicFrame>
        <p:nvGraphicFramePr>
          <p:cNvPr id="411651" name="Group 3"/>
          <p:cNvGraphicFramePr>
            <a:graphicFrameLocks noGrp="1"/>
          </p:cNvGraphicFramePr>
          <p:nvPr>
            <p:ph idx="4294967295"/>
          </p:nvPr>
        </p:nvGraphicFramePr>
        <p:xfrm>
          <a:off x="573881" y="1635125"/>
          <a:ext cx="7996237" cy="358775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163762"/>
                <a:gridCol w="1800225"/>
                <a:gridCol w="2016125"/>
                <a:gridCol w="2016125"/>
              </a:tblGrid>
              <a:tr h="1012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Города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642" marR="10064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Численность населения,</a:t>
                      </a:r>
                      <a:endParaRPr kumimoji="0" lang="en-US" sz="15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тыс. чел.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642" marR="10064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Индивидуальный</a:t>
                      </a:r>
                      <a:endParaRPr kumimoji="0" lang="en-US" sz="15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годовой риск смерти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642" marR="10064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Популяционный</a:t>
                      </a:r>
                      <a:r>
                        <a:rPr kumimoji="0" lang="en-US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 </a:t>
                      </a:r>
                      <a:r>
                        <a:rPr kumimoji="0" 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годовой риск</a:t>
                      </a:r>
                      <a:r>
                        <a:rPr kumimoji="0" lang="en-US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 </a:t>
                      </a:r>
                      <a:r>
                        <a:rPr kumimoji="0" 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смерти, чел.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642" marR="100642" anchor="ctr" horzOverflow="overflow"/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Улан-Удэ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642" marR="1006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371,4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642" marR="1006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5,1</a:t>
                      </a:r>
                      <a:r>
                        <a:rPr kumimoji="0" lang="en-US" sz="18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·</a:t>
                      </a:r>
                      <a:r>
                        <a:rPr kumimoji="0" lang="ru-RU" sz="18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10</a:t>
                      </a:r>
                      <a:r>
                        <a:rPr kumimoji="0" lang="ru-RU" sz="1800" b="1" u="none" strike="noStrike" cap="none" normalizeH="0" baseline="3000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-4</a:t>
                      </a:r>
                      <a:endParaRPr kumimoji="0" lang="ru-RU" sz="18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642" marR="1006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190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642" marR="100642" anchor="ctr" horzOverflow="overflow"/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Черемхово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642" marR="1006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50,0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642" marR="1006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1,9</a:t>
                      </a:r>
                      <a:r>
                        <a:rPr kumimoji="0" lang="en-US" sz="18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·</a:t>
                      </a:r>
                      <a:r>
                        <a:rPr kumimoji="0" lang="ru-RU" sz="18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10</a:t>
                      </a:r>
                      <a:r>
                        <a:rPr kumimoji="0" lang="ru-RU" sz="1800" b="1" u="none" strike="noStrike" cap="none" normalizeH="0" baseline="3000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-3</a:t>
                      </a:r>
                      <a:endParaRPr kumimoji="0" lang="ru-RU" sz="18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642" marR="1006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96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642" marR="100642" anchor="ctr" horzOverflow="overflow"/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Чита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642" marR="1006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316,7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642" marR="1006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8,8</a:t>
                      </a:r>
                      <a:r>
                        <a:rPr kumimoji="0" lang="en-US" sz="18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·</a:t>
                      </a:r>
                      <a:r>
                        <a:rPr kumimoji="0" lang="ru-RU" sz="18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10</a:t>
                      </a:r>
                      <a:r>
                        <a:rPr kumimoji="0" lang="ru-RU" sz="1800" b="1" u="none" strike="noStrike" cap="none" normalizeH="0" baseline="3000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-4</a:t>
                      </a:r>
                      <a:endParaRPr kumimoji="0" lang="ru-RU" sz="18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642" marR="1006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278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642" marR="100642" anchor="ctr" horzOverflow="overflow"/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Новочеркасск </a:t>
                      </a:r>
                      <a:endParaRPr kumimoji="0" lang="en-US" sz="15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(Ростовская ГРЭС)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642" marR="1006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188,7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642" marR="1006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3,2</a:t>
                      </a:r>
                      <a:r>
                        <a:rPr kumimoji="0" lang="en-US" sz="18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·</a:t>
                      </a:r>
                      <a:r>
                        <a:rPr kumimoji="0" lang="ru-RU" sz="18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10</a:t>
                      </a:r>
                      <a:r>
                        <a:rPr kumimoji="0" lang="ru-RU" sz="1800" b="1" u="none" strike="noStrike" cap="none" normalizeH="0" baseline="3000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-4</a:t>
                      </a:r>
                      <a:endParaRPr kumimoji="0" lang="ru-RU" sz="18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642" marR="1006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60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642" marR="100642" anchor="ctr" horzOverflow="overflow"/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Уссурийск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642" marR="1006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158,4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642" marR="1006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1,0</a:t>
                      </a: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·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10</a:t>
                      </a:r>
                      <a:r>
                        <a:rPr kumimoji="0" lang="ru-RU" sz="1800" b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-3</a:t>
                      </a:r>
                      <a:endParaRPr kumimoji="0" lang="ru-RU" sz="18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642" marR="1006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</a:rPr>
                        <a:t>158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642" marR="100642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204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2550"/>
            <a:ext cx="9144000" cy="727075"/>
          </a:xfrm>
          <a:noFill/>
          <a:ln/>
        </p:spPr>
        <p:txBody>
          <a:bodyPr/>
          <a:lstStyle/>
          <a:p>
            <a:r>
              <a:rPr lang="ru-RU" smtClean="0"/>
              <a:t>Сводные результаты сравнительного анализа рисков для населения Воронежской области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565900"/>
            <a:ext cx="611188" cy="187325"/>
          </a:xfrm>
          <a:prstGeom prst="rect">
            <a:avLst/>
          </a:prstGeom>
          <a:ln/>
        </p:spPr>
        <p:txBody>
          <a:bodyPr/>
          <a:lstStyle/>
          <a:p>
            <a:pPr>
              <a:defRPr/>
            </a:pPr>
            <a:fld id="{609C7A21-5C99-437F-AA47-E4FD8F49F301}" type="slidenum">
              <a:rPr lang="en-US"/>
              <a:pPr>
                <a:defRPr/>
              </a:pPr>
              <a:t>18</a:t>
            </a:fld>
            <a:endParaRPr lang="en-US"/>
          </a:p>
        </p:txBody>
      </p:sp>
      <p:pic>
        <p:nvPicPr>
          <p:cNvPr id="402445" name="Picture 13" descr="diagr3_Voron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338263"/>
            <a:ext cx="8763000" cy="481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37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65125"/>
            <a:ext cx="7772400" cy="363538"/>
          </a:xfrm>
          <a:noFill/>
          <a:ln/>
        </p:spPr>
        <p:txBody>
          <a:bodyPr/>
          <a:lstStyle/>
          <a:p>
            <a:r>
              <a:rPr lang="ru-RU" smtClean="0"/>
              <a:t>Комплексный анализ рисков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idx="1"/>
          </p:nvPr>
        </p:nvSpPr>
        <p:spPr>
          <a:xfrm>
            <a:off x="0" y="1406674"/>
            <a:ext cx="8915400" cy="1166812"/>
          </a:xfrm>
          <a:noFill/>
          <a:ln/>
        </p:spPr>
        <p:txBody>
          <a:bodyPr/>
          <a:lstStyle/>
          <a:p>
            <a:pPr marL="0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1700" b="1" dirty="0" smtClean="0"/>
              <a:t>В 2004 г. в ИБРАЭ РАН </a:t>
            </a:r>
            <a:r>
              <a:rPr lang="en-US" sz="1700" b="1" dirty="0" err="1" smtClean="0"/>
              <a:t>по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заказу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Сибирского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химического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комбината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были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проведены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специальные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исследования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по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сравнительной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оценке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риска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воздействия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ионизирующего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излучения</a:t>
            </a:r>
            <a:r>
              <a:rPr lang="en-US" sz="1700" b="1" dirty="0" smtClean="0"/>
              <a:t> и </a:t>
            </a:r>
            <a:r>
              <a:rPr lang="en-US" sz="1700" b="1" dirty="0" err="1" smtClean="0"/>
              <a:t>химических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факторов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окружающей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среды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на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здоровье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населения</a:t>
            </a:r>
            <a:r>
              <a:rPr lang="en-US" sz="1700" b="1" dirty="0" smtClean="0"/>
              <a:t>, </a:t>
            </a:r>
            <a:r>
              <a:rPr lang="en-US" sz="1700" b="1" dirty="0" err="1" smtClean="0"/>
              <a:t>проживающего</a:t>
            </a:r>
            <a:r>
              <a:rPr lang="en-US" sz="1700" b="1" dirty="0" smtClean="0"/>
              <a:t> в </a:t>
            </a:r>
            <a:r>
              <a:rPr lang="en-US" sz="1700" b="1" dirty="0" err="1" smtClean="0"/>
              <a:t>зоне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влияния</a:t>
            </a:r>
            <a:r>
              <a:rPr lang="en-US" sz="1700" b="1" dirty="0" smtClean="0"/>
              <a:t> СХК – в </a:t>
            </a:r>
            <a:r>
              <a:rPr lang="en-US" sz="1700" b="1" dirty="0" err="1" smtClean="0"/>
              <a:t>близлежащих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городах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Северск</a:t>
            </a:r>
            <a:r>
              <a:rPr lang="en-US" sz="1700" b="1" dirty="0" smtClean="0"/>
              <a:t> и </a:t>
            </a:r>
            <a:r>
              <a:rPr lang="en-US" sz="1700" b="1" dirty="0" err="1" smtClean="0"/>
              <a:t>Томск</a:t>
            </a:r>
            <a:r>
              <a:rPr lang="en-US" sz="1700" b="1" dirty="0" smtClean="0"/>
              <a:t>.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565900"/>
            <a:ext cx="611188" cy="187325"/>
          </a:xfrm>
          <a:prstGeom prst="rect">
            <a:avLst/>
          </a:prstGeom>
          <a:ln/>
        </p:spPr>
        <p:txBody>
          <a:bodyPr/>
          <a:lstStyle/>
          <a:p>
            <a:pPr>
              <a:defRPr/>
            </a:pPr>
            <a:fld id="{87AEB10C-F9BA-47E7-AC0C-0B8F5C51CBCA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329732" name="Rectangle 4"/>
          <p:cNvSpPr>
            <a:spLocks noChangeArrowheads="1"/>
          </p:cNvSpPr>
          <p:nvPr/>
        </p:nvSpPr>
        <p:spPr bwMode="auto">
          <a:xfrm>
            <a:off x="107950" y="3389461"/>
            <a:ext cx="4319588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90000"/>
              </a:lnSpc>
            </a:pPr>
            <a:r>
              <a:rPr kumimoji="1" lang="en-US" sz="1800" b="1" dirty="0" err="1">
                <a:latin typeface="+mn-lt"/>
              </a:rPr>
              <a:t>Индивидуальные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solidFill>
                  <a:schemeClr val="tx2"/>
                </a:solidFill>
                <a:latin typeface="+mn-lt"/>
              </a:rPr>
              <a:t>пожизненные</a:t>
            </a:r>
            <a:r>
              <a:rPr kumimoji="1" lang="en-US" sz="1800" b="1" dirty="0">
                <a:solidFill>
                  <a:schemeClr val="tx2"/>
                </a:solidFill>
                <a:latin typeface="+mn-lt"/>
              </a:rPr>
              <a:t> </a:t>
            </a:r>
            <a:r>
              <a:rPr kumimoji="1" lang="en-US" sz="1800" b="1" dirty="0" err="1">
                <a:solidFill>
                  <a:schemeClr val="tx2"/>
                </a:solidFill>
                <a:latin typeface="+mn-lt"/>
              </a:rPr>
              <a:t>риски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latin typeface="+mn-lt"/>
              </a:rPr>
              <a:t>канцерогенеза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latin typeface="+mn-lt"/>
              </a:rPr>
              <a:t>от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latin typeface="+mn-lt"/>
              </a:rPr>
              <a:t>средне</a:t>
            </a:r>
            <a:r>
              <a:rPr kumimoji="1" lang="ru-RU" sz="1800" b="1" dirty="0">
                <a:latin typeface="+mn-lt"/>
              </a:rPr>
              <a:t>-</a:t>
            </a:r>
            <a:r>
              <a:rPr kumimoji="1" lang="en-US" sz="1800" b="1" dirty="0" err="1">
                <a:latin typeface="+mn-lt"/>
              </a:rPr>
              <a:t>годовой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latin typeface="+mn-lt"/>
              </a:rPr>
              <a:t>дозы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latin typeface="+mn-lt"/>
              </a:rPr>
              <a:t>облучения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latin typeface="+mn-lt"/>
              </a:rPr>
              <a:t>составляют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>
                <a:solidFill>
                  <a:schemeClr val="tx2"/>
                </a:solidFill>
                <a:latin typeface="+mn-lt"/>
              </a:rPr>
              <a:t>1,1</a:t>
            </a:r>
            <a:r>
              <a:rPr kumimoji="1" lang="en-US" sz="1800" b="1" dirty="0">
                <a:solidFill>
                  <a:schemeClr val="tx2"/>
                </a:solidFill>
                <a:latin typeface="+mn-lt"/>
                <a:sym typeface="Symbol" pitchFamily="18" charset="2"/>
              </a:rPr>
              <a:t>·</a:t>
            </a:r>
            <a:r>
              <a:rPr kumimoji="1" lang="en-US" sz="1800" b="1" dirty="0">
                <a:solidFill>
                  <a:schemeClr val="tx2"/>
                </a:solidFill>
                <a:latin typeface="+mn-lt"/>
              </a:rPr>
              <a:t>10</a:t>
            </a:r>
            <a:r>
              <a:rPr kumimoji="1" lang="en-US" sz="1800" b="1" baseline="30000" dirty="0">
                <a:solidFill>
                  <a:schemeClr val="tx2"/>
                </a:solidFill>
                <a:latin typeface="+mn-lt"/>
              </a:rPr>
              <a:t>-6</a:t>
            </a:r>
            <a:r>
              <a:rPr kumimoji="1" lang="en-US" sz="1800" b="1" dirty="0">
                <a:solidFill>
                  <a:srgbClr val="FFFFFF"/>
                </a:solidFill>
                <a:latin typeface="+mn-lt"/>
              </a:rPr>
              <a:t>,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latin typeface="+mn-lt"/>
              </a:rPr>
              <a:t>что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solidFill>
                  <a:schemeClr val="tx2"/>
                </a:solidFill>
                <a:latin typeface="+mn-lt"/>
              </a:rPr>
              <a:t>на</a:t>
            </a:r>
            <a:r>
              <a:rPr kumimoji="1" lang="en-US" sz="1800" b="1" dirty="0">
                <a:solidFill>
                  <a:schemeClr val="tx2"/>
                </a:solidFill>
                <a:latin typeface="+mn-lt"/>
              </a:rPr>
              <a:t> </a:t>
            </a:r>
            <a:r>
              <a:rPr kumimoji="1" lang="en-US" sz="1800" b="1" dirty="0" err="1">
                <a:solidFill>
                  <a:schemeClr val="tx2"/>
                </a:solidFill>
                <a:latin typeface="+mn-lt"/>
              </a:rPr>
              <a:t>порядок</a:t>
            </a:r>
            <a:r>
              <a:rPr kumimoji="1" lang="en-US" sz="1800" b="1" dirty="0">
                <a:solidFill>
                  <a:schemeClr val="tx2"/>
                </a:solidFill>
                <a:latin typeface="+mn-lt"/>
              </a:rPr>
              <a:t> </a:t>
            </a:r>
            <a:r>
              <a:rPr kumimoji="1" lang="en-US" sz="1800" b="1" dirty="0" err="1">
                <a:solidFill>
                  <a:schemeClr val="tx2"/>
                </a:solidFill>
                <a:latin typeface="+mn-lt"/>
              </a:rPr>
              <a:t>величины</a:t>
            </a:r>
            <a:r>
              <a:rPr kumimoji="1" lang="en-US" sz="1800" b="1" dirty="0">
                <a:solidFill>
                  <a:schemeClr val="tx2"/>
                </a:solidFill>
                <a:latin typeface="+mn-lt"/>
              </a:rPr>
              <a:t> </a:t>
            </a:r>
            <a:r>
              <a:rPr kumimoji="1" lang="en-US" sz="1800" b="1" dirty="0" err="1">
                <a:solidFill>
                  <a:schemeClr val="tx2"/>
                </a:solidFill>
                <a:latin typeface="+mn-lt"/>
              </a:rPr>
              <a:t>ниже</a:t>
            </a:r>
            <a:r>
              <a:rPr kumimoji="1" lang="en-US" sz="1800" b="1" dirty="0">
                <a:solidFill>
                  <a:schemeClr val="tx2"/>
                </a:solidFill>
                <a:latin typeface="+mn-lt"/>
              </a:rPr>
              <a:t> </a:t>
            </a:r>
            <a:r>
              <a:rPr kumimoji="1" lang="en-US" sz="1800" b="1" dirty="0" err="1">
                <a:solidFill>
                  <a:schemeClr val="tx2"/>
                </a:solidFill>
                <a:latin typeface="+mn-lt"/>
              </a:rPr>
              <a:t>допустимых</a:t>
            </a:r>
            <a:r>
              <a:rPr kumimoji="1" lang="en-US" sz="1800" b="1" dirty="0">
                <a:solidFill>
                  <a:schemeClr val="tx2"/>
                </a:solidFill>
                <a:latin typeface="+mn-lt"/>
              </a:rPr>
              <a:t> </a:t>
            </a:r>
            <a:r>
              <a:rPr kumimoji="1" lang="en-US" sz="1800" b="1" dirty="0" err="1">
                <a:solidFill>
                  <a:schemeClr val="tx2"/>
                </a:solidFill>
                <a:latin typeface="+mn-lt"/>
              </a:rPr>
              <a:t>пределов</a:t>
            </a:r>
            <a:r>
              <a:rPr kumimoji="1" lang="en-US" sz="1800" b="1" dirty="0">
                <a:solidFill>
                  <a:schemeClr val="tx2"/>
                </a:solidFill>
                <a:latin typeface="+mn-lt"/>
              </a:rPr>
              <a:t>.</a:t>
            </a:r>
            <a:endParaRPr kumimoji="1" lang="ru-RU" sz="1800" b="1" dirty="0">
              <a:solidFill>
                <a:schemeClr val="tx2"/>
              </a:solidFill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kumimoji="1" lang="en-US" sz="1800" b="1" dirty="0" err="1">
                <a:latin typeface="+mn-lt"/>
              </a:rPr>
              <a:t>Общее</a:t>
            </a:r>
            <a:r>
              <a:rPr kumimoji="1" lang="en-US" sz="1800" b="1" i="1" dirty="0">
                <a:latin typeface="+mn-lt"/>
              </a:rPr>
              <a:t> </a:t>
            </a:r>
            <a:r>
              <a:rPr kumimoji="1" lang="en-US" sz="1800" b="1" dirty="0" err="1">
                <a:solidFill>
                  <a:schemeClr val="tx2"/>
                </a:solidFill>
                <a:latin typeface="+mn-lt"/>
              </a:rPr>
              <a:t>число</a:t>
            </a:r>
            <a:r>
              <a:rPr kumimoji="1" lang="en-US" sz="1800" b="1" dirty="0">
                <a:solidFill>
                  <a:schemeClr val="tx2"/>
                </a:solidFill>
                <a:latin typeface="+mn-lt"/>
              </a:rPr>
              <a:t> </a:t>
            </a:r>
            <a:r>
              <a:rPr kumimoji="1" lang="en-US" sz="1800" b="1" dirty="0" err="1">
                <a:solidFill>
                  <a:schemeClr val="tx2"/>
                </a:solidFill>
                <a:latin typeface="+mn-lt"/>
              </a:rPr>
              <a:t>ожидаемых</a:t>
            </a:r>
            <a:r>
              <a:rPr kumimoji="1" lang="en-US" sz="1800" b="1" dirty="0">
                <a:solidFill>
                  <a:schemeClr val="tx2"/>
                </a:solidFill>
                <a:latin typeface="+mn-lt"/>
              </a:rPr>
              <a:t> </a:t>
            </a:r>
            <a:r>
              <a:rPr kumimoji="1" lang="en-US" sz="1800" b="1" dirty="0" err="1">
                <a:solidFill>
                  <a:schemeClr val="tx2"/>
                </a:solidFill>
                <a:latin typeface="+mn-lt"/>
              </a:rPr>
              <a:t>смертей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latin typeface="+mn-lt"/>
              </a:rPr>
              <a:t>от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latin typeface="+mn-lt"/>
              </a:rPr>
              <a:t>рака</a:t>
            </a:r>
            <a:r>
              <a:rPr kumimoji="1" lang="en-US" sz="1800" b="1" dirty="0">
                <a:latin typeface="+mn-lt"/>
              </a:rPr>
              <a:t>, </a:t>
            </a:r>
            <a:r>
              <a:rPr kumimoji="1" lang="en-US" sz="1800" b="1" dirty="0" err="1">
                <a:latin typeface="+mn-lt"/>
              </a:rPr>
              <a:t>обусловленное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latin typeface="+mn-lt"/>
              </a:rPr>
              <a:t>деятельностью</a:t>
            </a:r>
            <a:r>
              <a:rPr kumimoji="1" lang="en-US" sz="1800" b="1" dirty="0">
                <a:latin typeface="+mn-lt"/>
              </a:rPr>
              <a:t> СХК </a:t>
            </a:r>
            <a:r>
              <a:rPr kumimoji="1" lang="en-US" sz="1800" b="1" dirty="0" err="1">
                <a:latin typeface="+mn-lt"/>
              </a:rPr>
              <a:t>за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latin typeface="+mn-lt"/>
              </a:rPr>
              <a:t>последние</a:t>
            </a:r>
            <a:r>
              <a:rPr kumimoji="1" lang="en-US" sz="1800" b="1" dirty="0">
                <a:latin typeface="+mn-lt"/>
              </a:rPr>
              <a:t> 10 </a:t>
            </a:r>
            <a:r>
              <a:rPr kumimoji="1" lang="en-US" sz="1800" b="1" dirty="0" err="1">
                <a:latin typeface="+mn-lt"/>
              </a:rPr>
              <a:t>лет</a:t>
            </a:r>
            <a:r>
              <a:rPr kumimoji="1" lang="en-US" sz="1800" b="1" dirty="0">
                <a:latin typeface="+mn-lt"/>
              </a:rPr>
              <a:t>, </a:t>
            </a:r>
            <a:r>
              <a:rPr kumimoji="1" lang="en-US" sz="1800" b="1" dirty="0" err="1">
                <a:latin typeface="+mn-lt"/>
              </a:rPr>
              <a:t>находится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ru-RU" sz="1800" b="1" dirty="0">
                <a:latin typeface="+mn-lt"/>
              </a:rPr>
              <a:t/>
            </a:r>
            <a:br>
              <a:rPr kumimoji="1" lang="ru-RU" sz="1800" b="1" dirty="0">
                <a:latin typeface="+mn-lt"/>
              </a:rPr>
            </a:br>
            <a:r>
              <a:rPr kumimoji="1" lang="en-US" sz="1800" b="1" dirty="0">
                <a:solidFill>
                  <a:schemeClr val="tx2"/>
                </a:solidFill>
                <a:latin typeface="+mn-lt"/>
              </a:rPr>
              <a:t>в </a:t>
            </a:r>
            <a:r>
              <a:rPr kumimoji="1" lang="en-US" sz="1800" b="1" dirty="0" err="1">
                <a:solidFill>
                  <a:schemeClr val="tx2"/>
                </a:solidFill>
                <a:latin typeface="+mn-lt"/>
              </a:rPr>
              <a:t>пределах</a:t>
            </a:r>
            <a:r>
              <a:rPr kumimoji="1" lang="en-US" sz="1800" b="1" dirty="0">
                <a:solidFill>
                  <a:schemeClr val="tx2"/>
                </a:solidFill>
                <a:latin typeface="+mn-lt"/>
              </a:rPr>
              <a:t> </a:t>
            </a:r>
            <a:r>
              <a:rPr kumimoji="1" lang="en-US" sz="1800" b="1" dirty="0" err="1">
                <a:solidFill>
                  <a:schemeClr val="tx2"/>
                </a:solidFill>
                <a:latin typeface="+mn-lt"/>
              </a:rPr>
              <a:t>одного</a:t>
            </a:r>
            <a:r>
              <a:rPr kumimoji="1" lang="en-US" sz="1800" b="1" dirty="0">
                <a:solidFill>
                  <a:schemeClr val="tx2"/>
                </a:solidFill>
                <a:latin typeface="+mn-lt"/>
              </a:rPr>
              <a:t> </a:t>
            </a:r>
            <a:r>
              <a:rPr kumimoji="1" lang="en-US" sz="1800" b="1" dirty="0" err="1">
                <a:solidFill>
                  <a:schemeClr val="tx2"/>
                </a:solidFill>
                <a:latin typeface="+mn-lt"/>
              </a:rPr>
              <a:t>случая</a:t>
            </a:r>
            <a:r>
              <a:rPr kumimoji="1" lang="en-US" sz="1800" b="1" dirty="0">
                <a:latin typeface="+mn-lt"/>
              </a:rPr>
              <a:t>.</a:t>
            </a:r>
            <a:endParaRPr kumimoji="1" lang="ru-RU" sz="1800" b="1" dirty="0">
              <a:latin typeface="+mn-lt"/>
            </a:endParaRPr>
          </a:p>
        </p:txBody>
      </p:sp>
      <p:sp>
        <p:nvSpPr>
          <p:cNvPr id="329733" name="Rectangle 5"/>
          <p:cNvSpPr>
            <a:spLocks noChangeArrowheads="1"/>
          </p:cNvSpPr>
          <p:nvPr/>
        </p:nvSpPr>
        <p:spPr bwMode="auto">
          <a:xfrm>
            <a:off x="4679950" y="3389461"/>
            <a:ext cx="43561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90000"/>
              </a:lnSpc>
            </a:pPr>
            <a:r>
              <a:rPr kumimoji="1" lang="en-US" sz="1800" b="1" dirty="0" err="1">
                <a:latin typeface="+mn-lt"/>
              </a:rPr>
              <a:t>Индивидуальные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solidFill>
                  <a:schemeClr val="tx2"/>
                </a:solidFill>
                <a:latin typeface="+mn-lt"/>
              </a:rPr>
              <a:t>годовые</a:t>
            </a:r>
            <a:r>
              <a:rPr kumimoji="1" lang="en-US" sz="1800" b="1" dirty="0">
                <a:solidFill>
                  <a:schemeClr val="tx2"/>
                </a:solidFill>
                <a:latin typeface="+mn-lt"/>
              </a:rPr>
              <a:t> </a:t>
            </a:r>
            <a:r>
              <a:rPr kumimoji="1" lang="en-US" sz="1800" b="1" dirty="0" err="1">
                <a:solidFill>
                  <a:schemeClr val="tx2"/>
                </a:solidFill>
                <a:latin typeface="+mn-lt"/>
              </a:rPr>
              <a:t>риски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latin typeface="+mn-lt"/>
              </a:rPr>
              <a:t>смерти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latin typeface="+mn-lt"/>
              </a:rPr>
              <a:t>от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latin typeface="+mn-lt"/>
              </a:rPr>
              <a:t>сердечно-сосудистых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ru-RU" sz="1800" b="1" dirty="0">
                <a:latin typeface="+mn-lt"/>
              </a:rPr>
              <a:t/>
            </a:r>
            <a:br>
              <a:rPr kumimoji="1" lang="ru-RU" sz="1800" b="1" dirty="0">
                <a:latin typeface="+mn-lt"/>
              </a:rPr>
            </a:br>
            <a:r>
              <a:rPr kumimoji="1" lang="en-US" sz="1800" b="1" dirty="0">
                <a:latin typeface="+mn-lt"/>
              </a:rPr>
              <a:t>и </a:t>
            </a:r>
            <a:r>
              <a:rPr kumimoji="1" lang="en-US" sz="1800" b="1" dirty="0" err="1">
                <a:latin typeface="+mn-lt"/>
              </a:rPr>
              <a:t>респираторных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latin typeface="+mn-lt"/>
              </a:rPr>
              <a:t>заболеваний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latin typeface="+mn-lt"/>
              </a:rPr>
              <a:t>вследствие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latin typeface="+mn-lt"/>
              </a:rPr>
              <a:t>хронического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latin typeface="+mn-lt"/>
              </a:rPr>
              <a:t>воздействия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latin typeface="+mn-lt"/>
              </a:rPr>
              <a:t>взвешенных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latin typeface="+mn-lt"/>
              </a:rPr>
              <a:t>веществ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latin typeface="+mn-lt"/>
              </a:rPr>
              <a:t>составляют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>
                <a:solidFill>
                  <a:schemeClr val="tx2"/>
                </a:solidFill>
                <a:latin typeface="+mn-lt"/>
              </a:rPr>
              <a:t>1,02</a:t>
            </a:r>
            <a:r>
              <a:rPr kumimoji="1" lang="en-US" sz="1800" b="1" dirty="0">
                <a:solidFill>
                  <a:schemeClr val="tx2"/>
                </a:solidFill>
                <a:latin typeface="+mn-lt"/>
                <a:sym typeface="Symbol" pitchFamily="18" charset="2"/>
              </a:rPr>
              <a:t>·</a:t>
            </a:r>
            <a:r>
              <a:rPr kumimoji="1" lang="en-US" sz="1800" b="1" dirty="0">
                <a:solidFill>
                  <a:schemeClr val="tx2"/>
                </a:solidFill>
                <a:latin typeface="+mn-lt"/>
              </a:rPr>
              <a:t>10</a:t>
            </a:r>
            <a:r>
              <a:rPr kumimoji="1" lang="en-US" sz="1800" b="1" baseline="30000" dirty="0">
                <a:solidFill>
                  <a:schemeClr val="tx2"/>
                </a:solidFill>
                <a:latin typeface="+mn-lt"/>
              </a:rPr>
              <a:t>-3</a:t>
            </a:r>
            <a:r>
              <a:rPr kumimoji="1" lang="en-US" sz="1800" b="1" dirty="0">
                <a:solidFill>
                  <a:schemeClr val="tx2"/>
                </a:solidFill>
                <a:latin typeface="+mn-lt"/>
              </a:rPr>
              <a:t> </a:t>
            </a:r>
            <a:r>
              <a:rPr kumimoji="1" lang="ru-RU" sz="1800" b="1" dirty="0">
                <a:solidFill>
                  <a:srgbClr val="FFFFFF"/>
                </a:solidFill>
                <a:latin typeface="+mn-lt"/>
              </a:rPr>
              <a:t>.</a:t>
            </a:r>
          </a:p>
          <a:p>
            <a:pPr algn="l">
              <a:lnSpc>
                <a:spcPct val="90000"/>
              </a:lnSpc>
            </a:pPr>
            <a:r>
              <a:rPr kumimoji="1" lang="ru-RU" sz="1800" b="1" dirty="0">
                <a:solidFill>
                  <a:schemeClr val="tx2"/>
                </a:solidFill>
                <a:latin typeface="+mn-lt"/>
              </a:rPr>
              <a:t>П</a:t>
            </a:r>
            <a:r>
              <a:rPr kumimoji="1" lang="en-US" sz="1800" b="1" dirty="0" err="1">
                <a:solidFill>
                  <a:schemeClr val="tx2"/>
                </a:solidFill>
                <a:latin typeface="+mn-lt"/>
              </a:rPr>
              <a:t>опуляционные</a:t>
            </a:r>
            <a:r>
              <a:rPr kumimoji="1" lang="en-US" sz="1800" b="1" dirty="0">
                <a:solidFill>
                  <a:schemeClr val="tx2"/>
                </a:solidFill>
                <a:latin typeface="+mn-lt"/>
              </a:rPr>
              <a:t> </a:t>
            </a:r>
            <a:r>
              <a:rPr kumimoji="1" lang="en-US" sz="1800" b="1" dirty="0" err="1">
                <a:solidFill>
                  <a:schemeClr val="tx2"/>
                </a:solidFill>
                <a:latin typeface="+mn-lt"/>
              </a:rPr>
              <a:t>риски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>
                <a:solidFill>
                  <a:srgbClr val="FFFFFF"/>
                </a:solidFill>
                <a:latin typeface="+mn-lt"/>
              </a:rPr>
              <a:t>– </a:t>
            </a:r>
            <a:r>
              <a:rPr kumimoji="1" lang="ru-RU" sz="1800" b="1" dirty="0">
                <a:latin typeface="+mn-lt"/>
              </a:rPr>
              <a:t/>
            </a:r>
            <a:br>
              <a:rPr kumimoji="1" lang="ru-RU" sz="1800" b="1" dirty="0">
                <a:latin typeface="+mn-lt"/>
              </a:rPr>
            </a:br>
            <a:r>
              <a:rPr kumimoji="1" lang="en-US" sz="1800" b="1" dirty="0">
                <a:latin typeface="+mn-lt"/>
              </a:rPr>
              <a:t>496 </a:t>
            </a:r>
            <a:r>
              <a:rPr kumimoji="1" lang="en-US" sz="1800" b="1" dirty="0" err="1">
                <a:latin typeface="+mn-lt"/>
              </a:rPr>
              <a:t>доп</a:t>
            </a:r>
            <a:r>
              <a:rPr kumimoji="1" lang="ru-RU" sz="1800" b="1" dirty="0">
                <a:latin typeface="+mn-lt"/>
              </a:rPr>
              <a:t>.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latin typeface="+mn-lt"/>
              </a:rPr>
              <a:t>случаев</a:t>
            </a:r>
            <a:r>
              <a:rPr kumimoji="1" lang="en-US" sz="1800" b="1" dirty="0">
                <a:latin typeface="+mn-lt"/>
              </a:rPr>
              <a:t> в </a:t>
            </a:r>
            <a:r>
              <a:rPr kumimoji="1" lang="en-US" sz="1800" b="1" dirty="0" err="1">
                <a:latin typeface="+mn-lt"/>
              </a:rPr>
              <a:t>год</a:t>
            </a:r>
            <a:r>
              <a:rPr kumimoji="1" lang="en-US" sz="1800" b="1" dirty="0">
                <a:latin typeface="+mn-lt"/>
              </a:rPr>
              <a:t>, т</a:t>
            </a:r>
            <a:r>
              <a:rPr kumimoji="1" lang="ru-RU" sz="1800" b="1" dirty="0">
                <a:latin typeface="+mn-lt"/>
              </a:rPr>
              <a:t>.</a:t>
            </a:r>
            <a:r>
              <a:rPr kumimoji="1" lang="en-US" sz="1800" b="1" dirty="0">
                <a:latin typeface="+mn-lt"/>
              </a:rPr>
              <a:t>е</a:t>
            </a:r>
            <a:r>
              <a:rPr kumimoji="1" lang="ru-RU" sz="1800" b="1" dirty="0">
                <a:latin typeface="+mn-lt"/>
              </a:rPr>
              <a:t>. </a:t>
            </a:r>
            <a:r>
              <a:rPr kumimoji="1" lang="en-US" sz="1800" b="1" dirty="0" err="1">
                <a:latin typeface="+mn-lt"/>
              </a:rPr>
              <a:t>находятся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solidFill>
                  <a:schemeClr val="tx2"/>
                </a:solidFill>
                <a:latin typeface="+mn-lt"/>
              </a:rPr>
              <a:t>на</a:t>
            </a:r>
            <a:r>
              <a:rPr kumimoji="1" lang="en-US" sz="1800" b="1" dirty="0">
                <a:solidFill>
                  <a:schemeClr val="tx2"/>
                </a:solidFill>
                <a:latin typeface="+mn-lt"/>
              </a:rPr>
              <a:t> </a:t>
            </a:r>
            <a:r>
              <a:rPr kumimoji="1" lang="en-US" sz="1800" b="1" dirty="0" err="1">
                <a:solidFill>
                  <a:schemeClr val="tx2"/>
                </a:solidFill>
                <a:latin typeface="+mn-lt"/>
              </a:rPr>
              <a:t>неприемлемом</a:t>
            </a:r>
            <a:r>
              <a:rPr kumimoji="1" lang="en-US" sz="1800" b="1" dirty="0">
                <a:solidFill>
                  <a:schemeClr val="tx2"/>
                </a:solidFill>
                <a:latin typeface="+mn-lt"/>
              </a:rPr>
              <a:t> </a:t>
            </a:r>
            <a:r>
              <a:rPr kumimoji="1" lang="en-US" sz="1800" b="1" dirty="0" err="1">
                <a:solidFill>
                  <a:schemeClr val="tx2"/>
                </a:solidFill>
                <a:latin typeface="+mn-lt"/>
              </a:rPr>
              <a:t>уровне</a:t>
            </a:r>
            <a:r>
              <a:rPr kumimoji="1" lang="en-US" sz="1800" b="1" dirty="0">
                <a:solidFill>
                  <a:srgbClr val="FFFFFF"/>
                </a:solidFill>
                <a:latin typeface="+mn-lt"/>
              </a:rPr>
              <a:t>, </a:t>
            </a:r>
            <a:r>
              <a:rPr kumimoji="1" lang="en-US" sz="1800" b="1" dirty="0" err="1">
                <a:latin typeface="+mn-lt"/>
              </a:rPr>
              <a:t>при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latin typeface="+mn-lt"/>
              </a:rPr>
              <a:t>котором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latin typeface="+mn-lt"/>
              </a:rPr>
              <a:t>необходимо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latin typeface="+mn-lt"/>
              </a:rPr>
              <a:t>экстренное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latin typeface="+mn-lt"/>
              </a:rPr>
              <a:t>управленческое</a:t>
            </a:r>
            <a:r>
              <a:rPr kumimoji="1" lang="en-US" sz="1800" b="1" dirty="0">
                <a:latin typeface="+mn-lt"/>
              </a:rPr>
              <a:t> </a:t>
            </a:r>
            <a:r>
              <a:rPr kumimoji="1" lang="en-US" sz="1800" b="1" dirty="0" err="1">
                <a:latin typeface="+mn-lt"/>
              </a:rPr>
              <a:t>вмешательство</a:t>
            </a:r>
            <a:r>
              <a:rPr kumimoji="1" lang="en-US" sz="1800" b="1" dirty="0">
                <a:latin typeface="+mn-lt"/>
              </a:rPr>
              <a:t>.</a:t>
            </a:r>
            <a:endParaRPr kumimoji="1" lang="ru-RU" sz="1800" b="1" dirty="0">
              <a:latin typeface="+mn-lt"/>
            </a:endParaRPr>
          </a:p>
        </p:txBody>
      </p:sp>
      <p:sp>
        <p:nvSpPr>
          <p:cNvPr id="329734" name="Rectangle 6"/>
          <p:cNvSpPr>
            <a:spLocks noChangeArrowheads="1"/>
          </p:cNvSpPr>
          <p:nvPr/>
        </p:nvSpPr>
        <p:spPr bwMode="auto">
          <a:xfrm>
            <a:off x="395288" y="2567136"/>
            <a:ext cx="30146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en-US" sz="2400" b="1" dirty="0">
                <a:solidFill>
                  <a:schemeClr val="tx2"/>
                </a:solidFill>
                <a:latin typeface="+mn-lt"/>
              </a:rPr>
              <a:t>г. </a:t>
            </a:r>
            <a:r>
              <a:rPr kumimoji="1" lang="en-US" sz="2400" b="1" dirty="0" err="1">
                <a:solidFill>
                  <a:schemeClr val="tx2"/>
                </a:solidFill>
                <a:latin typeface="+mn-lt"/>
              </a:rPr>
              <a:t>Северск</a:t>
            </a:r>
            <a:r>
              <a:rPr kumimoji="1" lang="ru-RU" sz="2400" b="1" dirty="0">
                <a:solidFill>
                  <a:schemeClr val="tx2"/>
                </a:solidFill>
                <a:latin typeface="+mn-lt"/>
              </a:rPr>
              <a:t>,</a:t>
            </a:r>
            <a:br>
              <a:rPr kumimoji="1" lang="ru-RU" sz="2400" b="1" dirty="0">
                <a:solidFill>
                  <a:schemeClr val="tx2"/>
                </a:solidFill>
                <a:latin typeface="+mn-lt"/>
              </a:rPr>
            </a:br>
            <a:r>
              <a:rPr kumimoji="1" lang="ru-RU" sz="2000" b="1" dirty="0" err="1">
                <a:solidFill>
                  <a:schemeClr val="tx2"/>
                </a:solidFill>
                <a:latin typeface="+mn-lt"/>
              </a:rPr>
              <a:t>р</a:t>
            </a:r>
            <a:r>
              <a:rPr kumimoji="1" lang="en-US" sz="2000" b="1" dirty="0" err="1">
                <a:solidFill>
                  <a:schemeClr val="tx2"/>
                </a:solidFill>
                <a:latin typeface="+mn-lt"/>
              </a:rPr>
              <a:t>адиационные</a:t>
            </a:r>
            <a:r>
              <a:rPr kumimoji="1"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kumimoji="1" lang="en-US" sz="2000" b="1" dirty="0" err="1">
                <a:solidFill>
                  <a:schemeClr val="tx2"/>
                </a:solidFill>
                <a:latin typeface="+mn-lt"/>
              </a:rPr>
              <a:t>риски</a:t>
            </a:r>
            <a:endParaRPr kumimoji="1" lang="ru-RU" sz="2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29735" name="Rectangle 7"/>
          <p:cNvSpPr>
            <a:spLocks noChangeArrowheads="1"/>
          </p:cNvSpPr>
          <p:nvPr/>
        </p:nvSpPr>
        <p:spPr bwMode="auto">
          <a:xfrm>
            <a:off x="5294848" y="2567136"/>
            <a:ext cx="250241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kumimoji="1" lang="en-US" sz="2400" b="1" dirty="0" err="1">
                <a:solidFill>
                  <a:schemeClr val="tx2"/>
                </a:solidFill>
                <a:latin typeface="+mn-lt"/>
              </a:rPr>
              <a:t>г.Томск</a:t>
            </a:r>
            <a:r>
              <a:rPr kumimoji="1" lang="ru-RU" sz="2400" b="1" dirty="0">
                <a:solidFill>
                  <a:schemeClr val="tx2"/>
                </a:solidFill>
                <a:latin typeface="+mn-lt"/>
              </a:rPr>
              <a:t>, </a:t>
            </a:r>
            <a:br>
              <a:rPr kumimoji="1" lang="ru-RU" sz="2400" b="1" dirty="0">
                <a:solidFill>
                  <a:schemeClr val="tx2"/>
                </a:solidFill>
                <a:latin typeface="+mn-lt"/>
              </a:rPr>
            </a:br>
            <a:r>
              <a:rPr kumimoji="1" lang="ru-RU" sz="2000" b="1" dirty="0" err="1">
                <a:solidFill>
                  <a:schemeClr val="tx2"/>
                </a:solidFill>
                <a:latin typeface="+mn-lt"/>
              </a:rPr>
              <a:t>х</a:t>
            </a:r>
            <a:r>
              <a:rPr kumimoji="1" lang="en-US" sz="2000" b="1" dirty="0" err="1">
                <a:solidFill>
                  <a:schemeClr val="tx2"/>
                </a:solidFill>
                <a:latin typeface="+mn-lt"/>
              </a:rPr>
              <a:t>имические</a:t>
            </a:r>
            <a:r>
              <a:rPr kumimoji="1"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kumimoji="1" lang="en-US" sz="2000" b="1" dirty="0" err="1">
                <a:solidFill>
                  <a:schemeClr val="tx2"/>
                </a:solidFill>
                <a:latin typeface="+mn-lt"/>
              </a:rPr>
              <a:t>риски</a:t>
            </a:r>
            <a:endParaRPr kumimoji="1" lang="en-US" sz="2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29736" name="Line 8"/>
          <p:cNvSpPr>
            <a:spLocks noChangeShapeType="1"/>
          </p:cNvSpPr>
          <p:nvPr/>
        </p:nvSpPr>
        <p:spPr bwMode="auto">
          <a:xfrm>
            <a:off x="4533900" y="2719536"/>
            <a:ext cx="0" cy="3733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903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470458"/>
            <a:ext cx="9144000" cy="366254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Взгляд </a:t>
            </a:r>
            <a:r>
              <a:rPr lang="ru-RU" dirty="0"/>
              <a:t>на атомную энергетику </a:t>
            </a:r>
            <a:r>
              <a:rPr lang="ru-RU" dirty="0" smtClean="0"/>
              <a:t>«Атомщиков»</a:t>
            </a:r>
            <a:endParaRPr lang="ru-RU" dirty="0"/>
          </a:p>
        </p:txBody>
      </p:sp>
      <p:sp>
        <p:nvSpPr>
          <p:cNvPr id="13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597352"/>
            <a:ext cx="611188" cy="187325"/>
          </a:xfrm>
          <a:prstGeom prst="rect">
            <a:avLst/>
          </a:prstGeom>
          <a:ln/>
        </p:spPr>
        <p:txBody>
          <a:bodyPr/>
          <a:lstStyle/>
          <a:p>
            <a:pPr>
              <a:defRPr/>
            </a:pPr>
            <a:fld id="{7CA12D75-4D63-477D-AC27-B5C09BDF6B37}" type="slidenum">
              <a:rPr lang="en-US"/>
              <a:pPr>
                <a:defRPr/>
              </a:pPr>
              <a:t>2</a:t>
            </a:fld>
            <a:endParaRPr lang="en-US"/>
          </a:p>
        </p:txBody>
      </p:sp>
      <p:pic>
        <p:nvPicPr>
          <p:cNvPr id="294914" name="Picture 2" descr="http://voztech.ru/upload/iblock/b86/kalininskaya_s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54" y="1124744"/>
            <a:ext cx="2250001" cy="1440000"/>
          </a:xfrm>
          <a:prstGeom prst="rect">
            <a:avLst/>
          </a:prstGeom>
          <a:solidFill>
            <a:srgbClr val="FFD700"/>
          </a:solidFill>
          <a:ln w="101600" cap="sq">
            <a:gradFill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5400000" scaled="0"/>
            </a:gra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36584" y="1124745"/>
            <a:ext cx="177414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Калининская АЭС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294918" name="Picture 6" descr="File:Hamaoka NPP 201005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84" y="1124745"/>
            <a:ext cx="2133333" cy="1440000"/>
          </a:xfrm>
          <a:prstGeom prst="rect">
            <a:avLst/>
          </a:prstGeom>
          <a:solidFill>
            <a:srgbClr val="000000">
              <a:shade val="95000"/>
            </a:srgbClr>
          </a:solidFill>
          <a:ln w="101600" cap="sq">
            <a:gradFill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5400000" scaled="0"/>
            </a:gra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14" name="TextBox 13"/>
          <p:cNvSpPr txBox="1"/>
          <p:nvPr/>
        </p:nvSpPr>
        <p:spPr>
          <a:xfrm>
            <a:off x="3949941" y="1132646"/>
            <a:ext cx="1433219" cy="24886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b="1" dirty="0" err="1" smtClean="0"/>
              <a:t>Хамаока</a:t>
            </a:r>
            <a:r>
              <a:rPr lang="ru-RU" sz="1400" b="1" dirty="0" smtClean="0"/>
              <a:t> (Япония)</a:t>
            </a:r>
            <a:endParaRPr lang="ru-RU" sz="1400" b="1" dirty="0"/>
          </a:p>
        </p:txBody>
      </p:sp>
      <p:pic>
        <p:nvPicPr>
          <p:cNvPr id="294920" name="Picture 8" descr="http://lenta.ru/news/2011/09/12/france/pictu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947" y="1124747"/>
            <a:ext cx="1920001" cy="1440000"/>
          </a:xfrm>
          <a:prstGeom prst="rect">
            <a:avLst/>
          </a:prstGeom>
          <a:solidFill>
            <a:srgbClr val="000000">
              <a:shade val="95000"/>
            </a:srgbClr>
          </a:solidFill>
          <a:ln w="101600" cap="sq">
            <a:gradFill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5400000" scaled="0"/>
            </a:gra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16" name="TextBox 15"/>
          <p:cNvSpPr txBox="1"/>
          <p:nvPr/>
        </p:nvSpPr>
        <p:spPr>
          <a:xfrm>
            <a:off x="6698332" y="1124747"/>
            <a:ext cx="192052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b="1" dirty="0" err="1" smtClean="0">
                <a:solidFill>
                  <a:schemeClr val="bg1"/>
                </a:solidFill>
              </a:rPr>
              <a:t>Маркуль</a:t>
            </a:r>
            <a:r>
              <a:rPr lang="ru-RU" sz="1400" b="1" dirty="0" smtClean="0">
                <a:solidFill>
                  <a:schemeClr val="bg1"/>
                </a:solidFill>
              </a:rPr>
              <a:t> (Франция)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294924" name="Picture 12" descr="http://www.nn.ru/data/forum/files/2010-11/28599576-002fwwp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941168"/>
            <a:ext cx="1901958" cy="14264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831262" y="4530606"/>
            <a:ext cx="5396922" cy="338554"/>
          </a:xfrm>
          <a:prstGeom prst="rect">
            <a:avLst/>
          </a:prstGeom>
          <a:ln w="762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Локальное, Региональное, Глобальное 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94926" name="Picture 14" descr="http://cs403116.userapi.com/v403116408/211f/jgYT4jUQVR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941168"/>
            <a:ext cx="1881500" cy="14111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294921" name="Picture 9" descr="D:\IBRAE\Картинки\ГХК Сухое\DSC_396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76520"/>
            <a:ext cx="2084641" cy="1384528"/>
          </a:xfrm>
          <a:prstGeom prst="rect">
            <a:avLst/>
          </a:prstGeom>
          <a:solidFill>
            <a:srgbClr val="000000">
              <a:shade val="95000"/>
            </a:srgbClr>
          </a:solidFill>
          <a:ln w="101600" cap="sq">
            <a:gradFill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5400000" scaled="0"/>
            </a:gra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1" name="Прямоугольник 30"/>
          <p:cNvSpPr/>
          <p:nvPr/>
        </p:nvSpPr>
        <p:spPr>
          <a:xfrm>
            <a:off x="1115616" y="2465138"/>
            <a:ext cx="2084641" cy="387798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Сухое хранилище ОЯТ</a:t>
            </a:r>
            <a:b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ГХК, Россия)</a:t>
            </a:r>
            <a:endParaRPr lang="ru-R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Picture 16" descr="Parking area of storage facility for used fuel transport container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r="2970"/>
          <a:stretch/>
        </p:blipFill>
        <p:spPr bwMode="auto">
          <a:xfrm>
            <a:off x="3923928" y="2494828"/>
            <a:ext cx="4313127" cy="1329056"/>
          </a:xfrm>
          <a:prstGeom prst="rect">
            <a:avLst/>
          </a:prstGeom>
          <a:ln w="101600">
            <a:gradFill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5400000" scaled="0"/>
            </a:gra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3832870" y="3564999"/>
            <a:ext cx="450834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Завод по переработке ОЯТ на мысе «</a:t>
            </a: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</a:t>
            </a:r>
            <a:r>
              <a:rPr lang="ru-RU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</a:t>
            </a: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(Франция)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139895" y="4482370"/>
            <a:ext cx="2696998" cy="1989436"/>
            <a:chOff x="6347481" y="4679924"/>
            <a:chExt cx="2696998" cy="1989436"/>
          </a:xfrm>
        </p:grpSpPr>
        <p:pic>
          <p:nvPicPr>
            <p:cNvPr id="24" name="Picture 4" descr="Golfstrim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7481" y="4890624"/>
              <a:ext cx="2149818" cy="166489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  <a:extLst/>
          </p:spPr>
        </p:pic>
        <p:pic>
          <p:nvPicPr>
            <p:cNvPr id="25" name="Picture 2" descr="http://www.ufolog.ru/files/main/pict_daef89795149434db51b4f9b2a3740b6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5857029"/>
              <a:ext cx="1136501" cy="812331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  <a:extLst/>
          </p:spPr>
        </p:pic>
        <p:pic>
          <p:nvPicPr>
            <p:cNvPr id="26" name="Picture 6" descr="Глобальное похолодание - причина мирового кризиса?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8"/>
            <a:stretch/>
          </p:blipFill>
          <p:spPr bwMode="auto">
            <a:xfrm>
              <a:off x="7884368" y="4679924"/>
              <a:ext cx="1129816" cy="79721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  <a:extLst/>
          </p:spPr>
        </p:pic>
        <p:sp>
          <p:nvSpPr>
            <p:cNvPr id="30" name="TextBox 29"/>
            <p:cNvSpPr txBox="1"/>
            <p:nvPr/>
          </p:nvSpPr>
          <p:spPr>
            <a:xfrm>
              <a:off x="7860757" y="5200140"/>
              <a:ext cx="11837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похолодание</a:t>
              </a:r>
              <a:endPara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939338" y="5866565"/>
              <a:ext cx="10748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потепление</a:t>
              </a:r>
              <a:endPara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3232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ukushi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9475" y="4188098"/>
            <a:ext cx="3676650" cy="2481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2468" name="Содержимое 5"/>
          <p:cNvSpPr>
            <a:spLocks noGrp="1"/>
          </p:cNvSpPr>
          <p:nvPr>
            <p:ph idx="1"/>
          </p:nvPr>
        </p:nvSpPr>
        <p:spPr>
          <a:xfrm>
            <a:off x="395536" y="3251225"/>
            <a:ext cx="8229600" cy="17907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06178" name="Picture 2" descr="F:\ЧАЭС фото\slides_chernobyl\ARUT1\RA05.tif"/>
          <p:cNvPicPr>
            <a:picLocks noChangeAspect="1" noChangeArrowheads="1"/>
          </p:cNvPicPr>
          <p:nvPr/>
        </p:nvPicPr>
        <p:blipFill>
          <a:blip r:embed="rId3" cstate="print"/>
          <a:srcRect t="3371" r="3296" b="3207"/>
          <a:stretch>
            <a:fillRect/>
          </a:stretch>
        </p:blipFill>
        <p:spPr bwMode="auto">
          <a:xfrm>
            <a:off x="525711" y="4078313"/>
            <a:ext cx="3762375" cy="2497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6179" name="Picture 3" descr="F:\ЧАЭС фото\slides_chernobyl\ARUT2\A1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896" y="947738"/>
            <a:ext cx="3744912" cy="2570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4" descr="C:\Мои документы\MinAtom\Презентация\СКЦ\map4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2384" y="967358"/>
            <a:ext cx="3698875" cy="253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8" descr="C:\Мои документы\MinAtom\Презентация\СКЦ\4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6480" y="2808312"/>
            <a:ext cx="3259138" cy="18954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597352"/>
            <a:ext cx="611188" cy="187325"/>
          </a:xfrm>
          <a:prstGeom prst="rect">
            <a:avLst/>
          </a:prstGeom>
          <a:ln/>
        </p:spPr>
        <p:txBody>
          <a:bodyPr/>
          <a:lstStyle/>
          <a:p>
            <a:pPr>
              <a:defRPr/>
            </a:pPr>
            <a:fld id="{7CA12D75-4D63-477D-AC27-B5C09BDF6B37}" type="slidenum">
              <a:rPr lang="en-US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0175"/>
            <a:ext cx="9144000" cy="72707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Практика нормирования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после чернобыльской аварии</a:t>
            </a:r>
            <a:endParaRPr lang="en-US" dirty="0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127125" y="950913"/>
            <a:ext cx="71437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baseline="30000" dirty="0">
                <a:solidFill>
                  <a:srgbClr val="000000"/>
                </a:solidFill>
                <a:latin typeface="+mn-lt"/>
                <a:cs typeface="Arial" charset="0"/>
              </a:rPr>
              <a:t>137</a:t>
            </a:r>
            <a:r>
              <a:rPr lang="en-US" sz="2000" b="1" dirty="0">
                <a:solidFill>
                  <a:srgbClr val="000000"/>
                </a:solidFill>
                <a:latin typeface="+mn-lt"/>
                <a:cs typeface="Arial" charset="0"/>
              </a:rPr>
              <a:t>Cs</a:t>
            </a:r>
            <a:r>
              <a:rPr lang="ru-RU" sz="2000" b="1" dirty="0">
                <a:solidFill>
                  <a:srgbClr val="000000"/>
                </a:solidFill>
                <a:latin typeface="+mn-lt"/>
                <a:cs typeface="Arial" charset="0"/>
              </a:rPr>
              <a:t> с плотностью свыше 1 Ки/кв.км</a:t>
            </a:r>
            <a:endParaRPr lang="en-US" sz="2000" b="1" dirty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303463" y="1271588"/>
            <a:ext cx="5472112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dirty="0">
                <a:solidFill>
                  <a:srgbClr val="000000"/>
                </a:solidFill>
                <a:latin typeface="+mn-lt"/>
                <a:cs typeface="Arial" charset="0"/>
              </a:rPr>
              <a:t>17 стран Европы – 207 тыс. кв. км,</a:t>
            </a: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dirty="0">
                <a:solidFill>
                  <a:srgbClr val="000000"/>
                </a:solidFill>
                <a:latin typeface="+mn-lt"/>
                <a:cs typeface="Arial" charset="0"/>
              </a:rPr>
              <a:t>в том числе:</a:t>
            </a: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dirty="0">
                <a:solidFill>
                  <a:srgbClr val="000000"/>
                </a:solidFill>
                <a:latin typeface="+mn-lt"/>
                <a:cs typeface="Arial" charset="0"/>
              </a:rPr>
              <a:t>	</a:t>
            </a: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- </a:t>
            </a:r>
            <a:r>
              <a:rPr lang="ru-RU" dirty="0">
                <a:solidFill>
                  <a:srgbClr val="000000"/>
                </a:solidFill>
                <a:latin typeface="+mn-lt"/>
                <a:cs typeface="Arial" charset="0"/>
              </a:rPr>
              <a:t>Россия 	– 59 тыс. кв. км</a:t>
            </a: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;</a:t>
            </a:r>
            <a:endParaRPr lang="ru-RU" dirty="0">
              <a:solidFill>
                <a:srgbClr val="000000"/>
              </a:solidFill>
              <a:latin typeface="+mn-lt"/>
              <a:cs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dirty="0">
                <a:solidFill>
                  <a:srgbClr val="000000"/>
                </a:solidFill>
                <a:latin typeface="+mn-lt"/>
                <a:cs typeface="Arial" charset="0"/>
              </a:rPr>
              <a:t>	</a:t>
            </a: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- </a:t>
            </a:r>
            <a:r>
              <a:rPr lang="ru-RU" dirty="0">
                <a:solidFill>
                  <a:srgbClr val="000000"/>
                </a:solidFill>
                <a:latin typeface="+mn-lt"/>
                <a:cs typeface="Arial" charset="0"/>
              </a:rPr>
              <a:t>Беларусь 	– 43 тыс. кв. км</a:t>
            </a: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;</a:t>
            </a:r>
            <a:endParaRPr lang="ru-RU" dirty="0">
              <a:solidFill>
                <a:srgbClr val="000000"/>
              </a:solidFill>
              <a:latin typeface="+mn-lt"/>
              <a:cs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dirty="0">
                <a:solidFill>
                  <a:srgbClr val="000000"/>
                </a:solidFill>
                <a:latin typeface="+mn-lt"/>
                <a:cs typeface="Arial" charset="0"/>
              </a:rPr>
              <a:t>	</a:t>
            </a: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- </a:t>
            </a:r>
            <a:r>
              <a:rPr lang="ru-RU" dirty="0">
                <a:solidFill>
                  <a:srgbClr val="000000"/>
                </a:solidFill>
                <a:latin typeface="+mn-lt"/>
                <a:cs typeface="Arial" charset="0"/>
              </a:rPr>
              <a:t>Украина	– 38 тыс. кв. км</a:t>
            </a: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;</a:t>
            </a:r>
            <a:endParaRPr lang="ru-RU" dirty="0">
              <a:solidFill>
                <a:srgbClr val="000000"/>
              </a:solidFill>
              <a:latin typeface="+mn-lt"/>
              <a:cs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dirty="0">
                <a:solidFill>
                  <a:srgbClr val="000000"/>
                </a:solidFill>
                <a:latin typeface="+mn-lt"/>
                <a:cs typeface="Arial" charset="0"/>
              </a:rPr>
              <a:t>	- Швеция	– 24 тыс. кв.км;</a:t>
            </a: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dirty="0">
                <a:solidFill>
                  <a:srgbClr val="000000"/>
                </a:solidFill>
                <a:latin typeface="+mn-lt"/>
                <a:cs typeface="Arial" charset="0"/>
              </a:rPr>
              <a:t>	- Финляндия	– 19 тыс. кв.км;</a:t>
            </a: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dirty="0">
                <a:solidFill>
                  <a:srgbClr val="000000"/>
                </a:solidFill>
                <a:latin typeface="+mn-lt"/>
                <a:cs typeface="Arial" charset="0"/>
              </a:rPr>
              <a:t>	- Австрия	 – 11 тыс. кв.км</a:t>
            </a: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	</a:t>
            </a:r>
            <a:r>
              <a:rPr lang="ru-RU" dirty="0">
                <a:solidFill>
                  <a:srgbClr val="000000"/>
                </a:solidFill>
                <a:latin typeface="+mn-lt"/>
                <a:cs typeface="Arial" charset="0"/>
              </a:rPr>
              <a:t>- Норвегия 	– 7 тыс. кв. км</a:t>
            </a: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.</a:t>
            </a:r>
          </a:p>
        </p:txBody>
      </p:sp>
      <p:pic>
        <p:nvPicPr>
          <p:cNvPr id="49157" name="Picture 5" descr="ATLA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274763"/>
            <a:ext cx="2028825" cy="3049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158" name="Picture 6" descr="ATLA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100" y="3536950"/>
            <a:ext cx="1966913" cy="280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3311525" y="4679950"/>
            <a:ext cx="28241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hangingPunct="0">
              <a:lnSpc>
                <a:spcPct val="80000"/>
              </a:lnSpc>
              <a:spcBef>
                <a:spcPct val="35000"/>
              </a:spcBef>
              <a:buClr>
                <a:srgbClr val="FFFF00"/>
              </a:buClr>
              <a:defRPr/>
            </a:pPr>
            <a:r>
              <a:rPr lang="ru-RU" sz="2000" b="1" u="sng">
                <a:solidFill>
                  <a:srgbClr val="000000"/>
                </a:solidFill>
                <a:latin typeface="+mn-lt"/>
                <a:cs typeface="Arial" charset="0"/>
              </a:rPr>
              <a:t>Сегодня в Норвегии: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149725" y="4997450"/>
            <a:ext cx="4392613" cy="879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600" dirty="0">
                <a:solidFill>
                  <a:srgbClr val="000000"/>
                </a:solidFill>
                <a:latin typeface="+mn-lt"/>
                <a:cs typeface="Arial" charset="0"/>
              </a:rPr>
              <a:t>Оленина и дичь, </a:t>
            </a:r>
            <a:r>
              <a:rPr lang="en-US" sz="1600" dirty="0">
                <a:solidFill>
                  <a:srgbClr val="000000"/>
                </a:solidFill>
                <a:latin typeface="+mn-lt"/>
                <a:cs typeface="Arial" charset="0"/>
              </a:rPr>
              <a:t/>
            </a:r>
            <a:br>
              <a:rPr lang="en-US" sz="1600" dirty="0">
                <a:solidFill>
                  <a:srgbClr val="000000"/>
                </a:solidFill>
                <a:latin typeface="+mn-lt"/>
                <a:cs typeface="Arial" charset="0"/>
              </a:rPr>
            </a:br>
            <a:r>
              <a:rPr lang="ru-RU" sz="1600" dirty="0">
                <a:solidFill>
                  <a:srgbClr val="000000"/>
                </a:solidFill>
                <a:latin typeface="+mn-lt"/>
                <a:cs typeface="Arial" charset="0"/>
              </a:rPr>
              <a:t>пресноводная рыба,   	– 3000 Бк/кг</a:t>
            </a:r>
          </a:p>
          <a:p>
            <a:pPr>
              <a:lnSpc>
                <a:spcPct val="80000"/>
              </a:lnSpc>
              <a:defRPr/>
            </a:pPr>
            <a:r>
              <a:rPr lang="ru-RU" sz="1600" dirty="0">
                <a:solidFill>
                  <a:srgbClr val="000000"/>
                </a:solidFill>
                <a:latin typeface="+mn-lt"/>
                <a:cs typeface="Arial" charset="0"/>
              </a:rPr>
              <a:t>Молоко и детское питание </a:t>
            </a:r>
            <a:r>
              <a:rPr lang="en-US" sz="1600" dirty="0">
                <a:solidFill>
                  <a:srgbClr val="000000"/>
                </a:solidFill>
                <a:latin typeface="+mn-lt"/>
                <a:cs typeface="Arial" charset="0"/>
              </a:rPr>
              <a:t>	</a:t>
            </a:r>
            <a:r>
              <a:rPr lang="ru-RU" sz="1600" dirty="0">
                <a:solidFill>
                  <a:srgbClr val="000000"/>
                </a:solidFill>
                <a:latin typeface="+mn-lt"/>
                <a:cs typeface="Arial" charset="0"/>
              </a:rPr>
              <a:t>– 370 Бк/кг</a:t>
            </a:r>
          </a:p>
          <a:p>
            <a:pPr>
              <a:lnSpc>
                <a:spcPct val="80000"/>
              </a:lnSpc>
              <a:defRPr/>
            </a:pPr>
            <a:r>
              <a:rPr lang="ru-RU" sz="1600" dirty="0">
                <a:solidFill>
                  <a:srgbClr val="000000"/>
                </a:solidFill>
                <a:latin typeface="+mn-lt"/>
                <a:cs typeface="Arial" charset="0"/>
              </a:rPr>
              <a:t>Другие продукты питания </a:t>
            </a:r>
            <a:r>
              <a:rPr lang="en-US" sz="1600" dirty="0">
                <a:solidFill>
                  <a:srgbClr val="000000"/>
                </a:solidFill>
                <a:latin typeface="+mn-lt"/>
                <a:cs typeface="Arial" charset="0"/>
              </a:rPr>
              <a:t>	</a:t>
            </a:r>
            <a:r>
              <a:rPr lang="ru-RU" sz="1600" dirty="0">
                <a:solidFill>
                  <a:srgbClr val="000000"/>
                </a:solidFill>
                <a:latin typeface="+mn-lt"/>
                <a:cs typeface="Arial" charset="0"/>
              </a:rPr>
              <a:t>– 600 Бк/кг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141788" y="6289675"/>
            <a:ext cx="432117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+mn-lt"/>
                <a:cs typeface="Arial" charset="0"/>
              </a:rPr>
              <a:t>ПДК по </a:t>
            </a:r>
            <a:r>
              <a:rPr lang="ru-RU" sz="1600" baseline="30000" dirty="0">
                <a:solidFill>
                  <a:srgbClr val="000000"/>
                </a:solidFill>
                <a:latin typeface="+mn-lt"/>
                <a:cs typeface="Arial" charset="0"/>
              </a:rPr>
              <a:t>137</a:t>
            </a:r>
            <a:r>
              <a:rPr lang="en-US" sz="1600" dirty="0">
                <a:solidFill>
                  <a:srgbClr val="000000"/>
                </a:solidFill>
                <a:latin typeface="+mn-lt"/>
                <a:cs typeface="Arial" charset="0"/>
              </a:rPr>
              <a:t>Cs</a:t>
            </a:r>
            <a:r>
              <a:rPr lang="ru-RU" sz="1600" dirty="0">
                <a:solidFill>
                  <a:srgbClr val="000000"/>
                </a:solidFill>
                <a:latin typeface="+mn-lt"/>
                <a:cs typeface="Arial" charset="0"/>
              </a:rPr>
              <a:t> в молоке </a:t>
            </a:r>
            <a:r>
              <a:rPr lang="en-US" sz="1600" dirty="0">
                <a:solidFill>
                  <a:srgbClr val="000000"/>
                </a:solidFill>
                <a:latin typeface="+mn-lt"/>
                <a:cs typeface="Arial" charset="0"/>
              </a:rPr>
              <a:t>	</a:t>
            </a:r>
            <a:r>
              <a:rPr lang="ru-RU" sz="1600" dirty="0">
                <a:solidFill>
                  <a:srgbClr val="000000"/>
                </a:solidFill>
                <a:latin typeface="+mn-lt"/>
                <a:cs typeface="Arial" charset="0"/>
              </a:rPr>
              <a:t>– 100 Бк/л</a:t>
            </a: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3384550" y="5884863"/>
            <a:ext cx="26035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sz="2000" b="1" u="sng" dirty="0">
                <a:solidFill>
                  <a:srgbClr val="000000"/>
                </a:solidFill>
                <a:latin typeface="+mn-lt"/>
                <a:cs typeface="Arial" charset="0"/>
              </a:rPr>
              <a:t>Сегодня  в России: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743200" y="3862388"/>
            <a:ext cx="5735638" cy="7572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ja-JP" dirty="0">
                <a:latin typeface="+mn-lt"/>
                <a:cs typeface="+mn-cs"/>
              </a:rPr>
              <a:t>Контрольные уровни загрязнения  131I в пищевых продуктах в диапазоне 500-5000 Бк/кг в мае 1986 г. </a:t>
            </a:r>
            <a:br>
              <a:rPr lang="ru-RU" altLang="ja-JP" dirty="0">
                <a:latin typeface="+mn-lt"/>
                <a:cs typeface="+mn-cs"/>
              </a:rPr>
            </a:br>
            <a:r>
              <a:rPr lang="ru-RU" altLang="ja-JP" dirty="0">
                <a:latin typeface="+mn-lt"/>
                <a:cs typeface="+mn-cs"/>
              </a:rPr>
              <a:t>были установлены в ряде Европейских стран.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7D48EF-1613-4CA9-B202-EA5277D57D8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Медицинские последствия аварии на ЧАЭС</a:t>
            </a:r>
          </a:p>
        </p:txBody>
      </p:sp>
      <p:sp>
        <p:nvSpPr>
          <p:cNvPr id="57346" name="Номер слайда 3"/>
          <p:cNvSpPr txBox="1">
            <a:spLocks noGrp="1"/>
          </p:cNvSpPr>
          <p:nvPr/>
        </p:nvSpPr>
        <p:spPr bwMode="gray">
          <a:xfrm>
            <a:off x="34925" y="6565900"/>
            <a:ext cx="611188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fld id="{BE93D66F-73B9-474F-B63F-212F55F4E934}" type="slidenum">
              <a:rPr lang="en-US" sz="1600" b="1">
                <a:solidFill>
                  <a:srgbClr val="4D4D4D"/>
                </a:solidFill>
              </a:rPr>
              <a:pPr/>
              <a:t>22</a:t>
            </a:fld>
            <a:endParaRPr lang="en-US" sz="1600" b="1">
              <a:solidFill>
                <a:srgbClr val="4D4D4D"/>
              </a:solidFill>
            </a:endParaRPr>
          </a:p>
        </p:txBody>
      </p:sp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0" y="2879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96278" name="Rectangle 22"/>
          <p:cNvSpPr>
            <a:spLocks noChangeArrowheads="1"/>
          </p:cNvSpPr>
          <p:nvPr/>
        </p:nvSpPr>
        <p:spPr bwMode="auto">
          <a:xfrm>
            <a:off x="0" y="397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57349" name="Rectangle 3"/>
          <p:cNvSpPr>
            <a:spLocks noChangeArrowheads="1"/>
          </p:cNvSpPr>
          <p:nvPr/>
        </p:nvSpPr>
        <p:spPr bwMode="auto">
          <a:xfrm>
            <a:off x="539750" y="1611313"/>
            <a:ext cx="8135938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342900" indent="-342900" eaLnBrk="0" hangingPunct="0">
              <a:lnSpc>
                <a:spcPct val="80000"/>
              </a:lnSpc>
              <a:spcBef>
                <a:spcPct val="35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ru-RU" sz="2400" b="1" dirty="0">
                <a:solidFill>
                  <a:srgbClr val="4D4D4D"/>
                </a:solidFill>
              </a:rPr>
              <a:t>Радиацией обусловлены: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35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ru-RU" sz="2400" b="1" dirty="0">
                <a:solidFill>
                  <a:srgbClr val="FF0000"/>
                </a:solidFill>
              </a:rPr>
              <a:t>134 случая острой лучевой болезни </a:t>
            </a:r>
            <a:r>
              <a:rPr lang="ru-RU" sz="2400" b="1" dirty="0">
                <a:solidFill>
                  <a:srgbClr val="4D4D4D"/>
                </a:solidFill>
              </a:rPr>
              <a:t>у пожарных</a:t>
            </a:r>
            <a:r>
              <a:rPr lang="en-US" sz="2400" b="1" dirty="0">
                <a:solidFill>
                  <a:srgbClr val="4D4D4D"/>
                </a:solidFill>
              </a:rPr>
              <a:t/>
            </a:r>
            <a:br>
              <a:rPr lang="en-US" sz="2400" b="1" dirty="0">
                <a:solidFill>
                  <a:srgbClr val="4D4D4D"/>
                </a:solidFill>
              </a:rPr>
            </a:br>
            <a:r>
              <a:rPr lang="ru-RU" sz="2400" b="1" dirty="0">
                <a:solidFill>
                  <a:srgbClr val="4D4D4D"/>
                </a:solidFill>
              </a:rPr>
              <a:t>и работников Чернобыльской АЭС;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35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ru-RU" sz="2400" b="1" dirty="0">
                <a:solidFill>
                  <a:srgbClr val="FF0000"/>
                </a:solidFill>
              </a:rPr>
              <a:t>до 40% из 748 случаев рака щитовидной железы</a:t>
            </a:r>
            <a:r>
              <a:rPr lang="en-US" sz="2400" b="1" dirty="0">
                <a:solidFill>
                  <a:srgbClr val="4D4D4D"/>
                </a:solidFill>
              </a:rPr>
              <a:t/>
            </a:r>
            <a:br>
              <a:rPr lang="en-US" sz="2400" b="1" dirty="0">
                <a:solidFill>
                  <a:srgbClr val="4D4D4D"/>
                </a:solidFill>
              </a:rPr>
            </a:br>
            <a:r>
              <a:rPr lang="ru-RU" sz="2400" b="1" dirty="0">
                <a:solidFill>
                  <a:srgbClr val="4D4D4D"/>
                </a:solidFill>
              </a:rPr>
              <a:t>у детей (на момент аварии), выявленных в 4-х областях России;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35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ru-RU" sz="2400" b="1" dirty="0">
                <a:solidFill>
                  <a:srgbClr val="FF0000"/>
                </a:solidFill>
              </a:rPr>
              <a:t>часть из 115 случаев рака щитовидной </a:t>
            </a:r>
            <a:r>
              <a:rPr lang="ru-RU" sz="2400" b="1" dirty="0" smtClean="0">
                <a:solidFill>
                  <a:srgbClr val="FF0000"/>
                </a:solidFill>
              </a:rPr>
              <a:t>железы</a:t>
            </a:r>
            <a:r>
              <a:rPr lang="en-US" sz="2400" b="1" dirty="0" smtClean="0">
                <a:solidFill>
                  <a:srgbClr val="FF0000"/>
                </a:solidFill>
              </a:rPr>
              <a:t> –</a:t>
            </a:r>
            <a:r>
              <a:rPr lang="en-US" sz="2400" b="1" dirty="0">
                <a:solidFill>
                  <a:srgbClr val="4D4D4D"/>
                </a:solidFill>
              </a:rPr>
              <a:t/>
            </a:r>
            <a:br>
              <a:rPr lang="en-US" sz="2400" b="1" dirty="0">
                <a:solidFill>
                  <a:srgbClr val="4D4D4D"/>
                </a:solidFill>
              </a:rPr>
            </a:br>
            <a:r>
              <a:rPr lang="ru-RU" sz="2400" b="1" dirty="0">
                <a:solidFill>
                  <a:srgbClr val="4D4D4D"/>
                </a:solidFill>
              </a:rPr>
              <a:t>у ликвидаторов;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35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ru-RU" sz="2400" b="1" dirty="0">
                <a:solidFill>
                  <a:srgbClr val="FF0000"/>
                </a:solidFill>
              </a:rPr>
              <a:t>до 80 смертельных лейкозов </a:t>
            </a:r>
            <a:r>
              <a:rPr lang="ru-RU" sz="2400" b="1" dirty="0">
                <a:solidFill>
                  <a:srgbClr val="4D4D4D"/>
                </a:solidFill>
              </a:rPr>
              <a:t>из 198 </a:t>
            </a:r>
            <a:r>
              <a:rPr lang="ru-RU" sz="2400" b="1" dirty="0" err="1" smtClean="0">
                <a:solidFill>
                  <a:srgbClr val="4D4D4D"/>
                </a:solidFill>
              </a:rPr>
              <a:t>зарегистри</a:t>
            </a:r>
            <a:r>
              <a:rPr lang="en-US" sz="2400" b="1" dirty="0" smtClean="0">
                <a:solidFill>
                  <a:srgbClr val="4D4D4D"/>
                </a:solidFill>
              </a:rPr>
              <a:t>-</a:t>
            </a:r>
            <a:r>
              <a:rPr lang="ru-RU" sz="2400" b="1" dirty="0" err="1" smtClean="0">
                <a:solidFill>
                  <a:srgbClr val="4D4D4D"/>
                </a:solidFill>
              </a:rPr>
              <a:t>рованных</a:t>
            </a:r>
            <a:r>
              <a:rPr lang="ru-RU" dirty="0" smtClean="0">
                <a:solidFill>
                  <a:srgbClr val="4D4D4D"/>
                </a:solidFill>
              </a:rPr>
              <a:t> </a:t>
            </a:r>
            <a:r>
              <a:rPr lang="en-US" dirty="0" smtClean="0">
                <a:solidFill>
                  <a:srgbClr val="4D4D4D"/>
                </a:solidFill>
              </a:rPr>
              <a:t> </a:t>
            </a:r>
            <a:r>
              <a:rPr lang="ru-RU" sz="2400" b="1" dirty="0" smtClean="0">
                <a:solidFill>
                  <a:srgbClr val="4D4D4D"/>
                </a:solidFill>
              </a:rPr>
              <a:t>среди </a:t>
            </a:r>
            <a:r>
              <a:rPr lang="ru-RU" sz="2400" b="1" dirty="0">
                <a:solidFill>
                  <a:srgbClr val="4D4D4D"/>
                </a:solidFill>
              </a:rPr>
              <a:t>ликвидаторов.</a:t>
            </a:r>
          </a:p>
        </p:txBody>
      </p:sp>
      <p:sp>
        <p:nvSpPr>
          <p:cNvPr id="96281" name="Text Box 25"/>
          <p:cNvSpPr txBox="1">
            <a:spLocks noChangeArrowheads="1"/>
          </p:cNvSpPr>
          <p:nvPr/>
        </p:nvSpPr>
        <p:spPr bwMode="auto">
          <a:xfrm>
            <a:off x="642938" y="5572125"/>
            <a:ext cx="78581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35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ru-RU" sz="2400" b="1" dirty="0">
                <a:solidFill>
                  <a:srgbClr val="FF0000"/>
                </a:solidFill>
              </a:rPr>
              <a:t>Эти последствия можно было сильно уменьшить!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75"/>
            <a:ext cx="9144000" cy="727075"/>
          </a:xfrm>
          <a:noFill/>
          <a:ln/>
        </p:spPr>
        <p:txBody>
          <a:bodyPr/>
          <a:lstStyle/>
          <a:p>
            <a:r>
              <a:rPr lang="ru-RU" smtClean="0"/>
              <a:t>Принятие чернобыльского закона относящего </a:t>
            </a:r>
            <a:br>
              <a:rPr lang="ru-RU" smtClean="0"/>
            </a:br>
            <a:r>
              <a:rPr lang="ru-RU" smtClean="0"/>
              <a:t>к «пострадавшим» территории с уровня 1 Ки/км</a:t>
            </a:r>
            <a:r>
              <a:rPr lang="ru-RU" baseline="30000" smtClean="0"/>
              <a:t>2</a:t>
            </a:r>
          </a:p>
        </p:txBody>
      </p:sp>
      <p:graphicFrame>
        <p:nvGraphicFramePr>
          <p:cNvPr id="434179" name="Group 3"/>
          <p:cNvGraphicFramePr>
            <a:graphicFrameLocks noGrp="1"/>
          </p:cNvGraphicFramePr>
          <p:nvPr/>
        </p:nvGraphicFramePr>
        <p:xfrm>
          <a:off x="701675" y="1616075"/>
          <a:ext cx="7830765" cy="2146301"/>
        </p:xfrm>
        <a:graphic>
          <a:graphicData uri="http://schemas.openxmlformats.org/drawingml/2006/table">
            <a:tbl>
              <a:tblPr/>
              <a:tblGrid>
                <a:gridCol w="2214563"/>
                <a:gridCol w="1114425"/>
                <a:gridCol w="1117600"/>
                <a:gridCol w="1079500"/>
                <a:gridCol w="1081087"/>
                <a:gridCol w="1223590"/>
              </a:tblGrid>
              <a:tr h="463550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Области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Дополнительные к фону накопленные </a:t>
                      </a:r>
                      <a:b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эффективные дозы за 20 лет, мЗв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6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10-20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20-50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50-70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70-100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Выше </a:t>
                      </a: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Брянская (тыс.чел.)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112,6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103,2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18,1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5,1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1,6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Калужская (тыс.чел.)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6,2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0,6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Тульская (тыс.чел.)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34.9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3.7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Орловская (тыс.чел.)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7,7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0,5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34225" name="Rectangle 49"/>
          <p:cNvSpPr>
            <a:spLocks noChangeArrowheads="1"/>
          </p:cNvSpPr>
          <p:nvPr/>
        </p:nvSpPr>
        <p:spPr bwMode="auto">
          <a:xfrm>
            <a:off x="3563938" y="3916691"/>
            <a:ext cx="47513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ru-RU" sz="1400" b="1">
                <a:solidFill>
                  <a:srgbClr val="414141"/>
                </a:solidFill>
              </a:rPr>
              <a:t>В остальных областях  с населением 2,3 млн чел. накопленные дозы не превышают 10 мЗв</a:t>
            </a:r>
          </a:p>
        </p:txBody>
      </p:sp>
      <p:sp>
        <p:nvSpPr>
          <p:cNvPr id="434226" name="Rectangle 50"/>
          <p:cNvSpPr>
            <a:spLocks noChangeArrowheads="1"/>
          </p:cNvSpPr>
          <p:nvPr/>
        </p:nvSpPr>
        <p:spPr bwMode="auto">
          <a:xfrm>
            <a:off x="2087377" y="5053709"/>
            <a:ext cx="4969247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sz="1600" b="1" dirty="0">
                <a:solidFill>
                  <a:srgbClr val="414141"/>
                </a:solidFill>
              </a:rPr>
              <a:t>Допустимая накопленная доза по </a:t>
            </a:r>
            <a:r>
              <a:rPr lang="ru-RU" sz="1600" b="1" dirty="0" smtClean="0">
                <a:solidFill>
                  <a:srgbClr val="414141"/>
                </a:solidFill>
              </a:rPr>
              <a:t>радону</a:t>
            </a:r>
            <a:br>
              <a:rPr lang="ru-RU" sz="1600" b="1" dirty="0" smtClean="0">
                <a:solidFill>
                  <a:srgbClr val="414141"/>
                </a:solidFill>
              </a:rPr>
            </a:br>
            <a:r>
              <a:rPr lang="ru-RU" sz="1600" b="1" dirty="0" smtClean="0">
                <a:solidFill>
                  <a:srgbClr val="414141"/>
                </a:solidFill>
              </a:rPr>
              <a:t>за </a:t>
            </a:r>
            <a:r>
              <a:rPr lang="ru-RU" sz="1600" b="1" dirty="0">
                <a:solidFill>
                  <a:srgbClr val="414141"/>
                </a:solidFill>
              </a:rPr>
              <a:t>это же время – 200 </a:t>
            </a:r>
            <a:r>
              <a:rPr lang="ru-RU" sz="1600" b="1" dirty="0" err="1">
                <a:solidFill>
                  <a:srgbClr val="414141"/>
                </a:solidFill>
              </a:rPr>
              <a:t>мЗв</a:t>
            </a:r>
            <a:r>
              <a:rPr lang="ru-RU" sz="1600" b="1" dirty="0">
                <a:solidFill>
                  <a:srgbClr val="414141"/>
                </a:solidFill>
              </a:rPr>
              <a:t> (МКРЗ №103)</a:t>
            </a:r>
          </a:p>
        </p:txBody>
      </p:sp>
      <p:sp>
        <p:nvSpPr>
          <p:cNvPr id="434227" name="Text Box 51"/>
          <p:cNvSpPr txBox="1">
            <a:spLocks noChangeArrowheads="1"/>
          </p:cNvSpPr>
          <p:nvPr/>
        </p:nvSpPr>
        <p:spPr bwMode="auto">
          <a:xfrm>
            <a:off x="654050" y="3965575"/>
            <a:ext cx="25318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b="1">
                <a:solidFill>
                  <a:srgbClr val="414141"/>
                </a:solidFill>
              </a:rPr>
              <a:t>Итого</a:t>
            </a:r>
            <a:r>
              <a:rPr lang="en-US" b="1">
                <a:solidFill>
                  <a:srgbClr val="414141"/>
                </a:solidFill>
              </a:rPr>
              <a:t>: </a:t>
            </a:r>
            <a:r>
              <a:rPr lang="ru-RU" b="1">
                <a:solidFill>
                  <a:srgbClr val="414141"/>
                </a:solidFill>
              </a:rPr>
              <a:t> </a:t>
            </a:r>
            <a:r>
              <a:rPr lang="en-US" b="1">
                <a:solidFill>
                  <a:srgbClr val="414141"/>
                </a:solidFill>
              </a:rPr>
              <a:t>290 </a:t>
            </a:r>
            <a:r>
              <a:rPr lang="ru-RU" b="1">
                <a:solidFill>
                  <a:srgbClr val="414141"/>
                </a:solidFill>
              </a:rPr>
              <a:t>тыс. чел.</a:t>
            </a:r>
          </a:p>
        </p:txBody>
      </p:sp>
      <p:sp>
        <p:nvSpPr>
          <p:cNvPr id="434228" name="Rectangle 52"/>
          <p:cNvSpPr>
            <a:spLocks noChangeArrowheads="1"/>
          </p:cNvSpPr>
          <p:nvPr/>
        </p:nvSpPr>
        <p:spPr bwMode="auto">
          <a:xfrm>
            <a:off x="1763688" y="5613106"/>
            <a:ext cx="5616624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sz="1600" b="1" dirty="0">
                <a:solidFill>
                  <a:srgbClr val="414141"/>
                </a:solidFill>
              </a:rPr>
              <a:t>Фактическая накопленная </a:t>
            </a:r>
            <a:r>
              <a:rPr lang="ru-RU" sz="1600" b="1" dirty="0" smtClean="0">
                <a:solidFill>
                  <a:srgbClr val="414141"/>
                </a:solidFill>
              </a:rPr>
              <a:t>доза</a:t>
            </a:r>
            <a:r>
              <a:rPr lang="en-US" sz="1600" b="1" dirty="0" smtClean="0">
                <a:solidFill>
                  <a:srgbClr val="414141"/>
                </a:solidFill>
              </a:rPr>
              <a:t> </a:t>
            </a:r>
            <a:r>
              <a:rPr lang="ru-RU" sz="1600" b="1" dirty="0" smtClean="0">
                <a:solidFill>
                  <a:srgbClr val="414141"/>
                </a:solidFill>
              </a:rPr>
              <a:t>за </a:t>
            </a:r>
            <a:r>
              <a:rPr lang="ru-RU" sz="1600" b="1" dirty="0">
                <a:solidFill>
                  <a:srgbClr val="414141"/>
                </a:solidFill>
              </a:rPr>
              <a:t>тоже время </a:t>
            </a:r>
            <a:r>
              <a:rPr lang="ru-RU" sz="1600" b="1" dirty="0" smtClean="0">
                <a:solidFill>
                  <a:srgbClr val="414141"/>
                </a:solidFill>
              </a:rPr>
              <a:t>населения Республики </a:t>
            </a:r>
            <a:r>
              <a:rPr lang="ru-RU" sz="1600" b="1" dirty="0">
                <a:solidFill>
                  <a:srgbClr val="414141"/>
                </a:solidFill>
              </a:rPr>
              <a:t>Алтай и Финляндии – </a:t>
            </a:r>
            <a:r>
              <a:rPr lang="en-US" sz="1600" b="1" dirty="0" smtClean="0">
                <a:solidFill>
                  <a:srgbClr val="414141"/>
                </a:solidFill>
              </a:rPr>
              <a:t/>
            </a:r>
            <a:br>
              <a:rPr lang="en-US" sz="1600" b="1" dirty="0" smtClean="0">
                <a:solidFill>
                  <a:srgbClr val="414141"/>
                </a:solidFill>
              </a:rPr>
            </a:br>
            <a:r>
              <a:rPr lang="ru-RU" sz="1600" b="1" dirty="0" smtClean="0">
                <a:solidFill>
                  <a:srgbClr val="414141"/>
                </a:solidFill>
              </a:rPr>
              <a:t>180 </a:t>
            </a:r>
            <a:r>
              <a:rPr lang="ru-RU" sz="1600" b="1" dirty="0" err="1">
                <a:solidFill>
                  <a:srgbClr val="414141"/>
                </a:solidFill>
              </a:rPr>
              <a:t>мЗв</a:t>
            </a:r>
            <a:r>
              <a:rPr lang="ru-RU" sz="1600" b="1" dirty="0">
                <a:solidFill>
                  <a:srgbClr val="414141"/>
                </a:solidFill>
              </a:rPr>
              <a:t> и 150 </a:t>
            </a:r>
            <a:r>
              <a:rPr lang="ru-RU" sz="1600" b="1" dirty="0" err="1">
                <a:solidFill>
                  <a:srgbClr val="414141"/>
                </a:solidFill>
              </a:rPr>
              <a:t>мЗв</a:t>
            </a:r>
            <a:r>
              <a:rPr lang="ru-RU" sz="1600" b="1" dirty="0">
                <a:solidFill>
                  <a:srgbClr val="414141"/>
                </a:solidFill>
              </a:rPr>
              <a:t> соответственно</a:t>
            </a:r>
          </a:p>
        </p:txBody>
      </p:sp>
      <p:sp>
        <p:nvSpPr>
          <p:cNvPr id="434229" name="Line 53"/>
          <p:cNvSpPr>
            <a:spLocks noChangeShapeType="1"/>
          </p:cNvSpPr>
          <p:nvPr/>
        </p:nvSpPr>
        <p:spPr bwMode="auto">
          <a:xfrm>
            <a:off x="2051720" y="5013176"/>
            <a:ext cx="493254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 sz="1600">
              <a:solidFill>
                <a:srgbClr val="414141"/>
              </a:solidFill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565900"/>
            <a:ext cx="611188" cy="187325"/>
          </a:xfrm>
          <a:prstGeom prst="rect">
            <a:avLst/>
          </a:prstGeom>
          <a:ln/>
        </p:spPr>
        <p:txBody>
          <a:bodyPr/>
          <a:lstStyle/>
          <a:p>
            <a:pPr>
              <a:defRPr/>
            </a:pPr>
            <a:fld id="{0155C396-3D83-45C1-8377-20B32B3FC5C0}" type="slidenum">
              <a:rPr lang="en-US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5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7" name="Picture 69" descr="новый-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0"/>
            <a:ext cx="791051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4932363" y="5157788"/>
            <a:ext cx="4032250" cy="132238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sz="1600" b="1">
                <a:latin typeface="Calibri" pitchFamily="34" charset="0"/>
              </a:rPr>
              <a:t>Сравнение доз облучения за год после аварии</a:t>
            </a:r>
            <a:r>
              <a:rPr lang="en-US" sz="1600" b="1">
                <a:latin typeface="Calibri" pitchFamily="34" charset="0"/>
              </a:rPr>
              <a:t> (</a:t>
            </a:r>
            <a:r>
              <a:rPr lang="ru-RU" sz="1600" b="1">
                <a:latin typeface="Calibri" pitchFamily="34" charset="0"/>
              </a:rPr>
              <a:t>с учетом укрытия населения</a:t>
            </a:r>
            <a:r>
              <a:rPr lang="en-US" sz="1600" b="1">
                <a:latin typeface="Calibri" pitchFamily="34" charset="0"/>
              </a:rPr>
              <a:t>)</a:t>
            </a:r>
            <a:r>
              <a:rPr lang="ru-RU" sz="1600" b="1">
                <a:latin typeface="Calibri" pitchFamily="34" charset="0"/>
              </a:rPr>
              <a:t>,</a:t>
            </a:r>
          </a:p>
          <a:p>
            <a:pPr algn="ctr" eaLnBrk="1" hangingPunct="1"/>
            <a:r>
              <a:rPr lang="ru-RU" sz="1600" b="1">
                <a:latin typeface="Calibri" pitchFamily="34" charset="0"/>
              </a:rPr>
              <a:t> рассчитанных по модели  «Нострадамус» (05.04.2011/ИБРАЭ РАН),</a:t>
            </a:r>
          </a:p>
          <a:p>
            <a:pPr algn="ctr" eaLnBrk="1" hangingPunct="1"/>
            <a:r>
              <a:rPr lang="ru-RU" sz="1600" b="1">
                <a:latin typeface="Calibri" pitchFamily="34" charset="0"/>
              </a:rPr>
              <a:t> с оценками </a:t>
            </a:r>
            <a:r>
              <a:rPr lang="en-US" sz="1600" b="1">
                <a:latin typeface="Calibri" pitchFamily="34" charset="0"/>
              </a:rPr>
              <a:t>METI (</a:t>
            </a:r>
            <a:r>
              <a:rPr lang="ru-RU" sz="1600" b="1">
                <a:latin typeface="Calibri" pitchFamily="34" charset="0"/>
              </a:rPr>
              <a:t>05.11.2011/Япония</a:t>
            </a:r>
            <a:r>
              <a:rPr lang="en-US" sz="1600" b="1">
                <a:latin typeface="Calibri" pitchFamily="34" charset="0"/>
              </a:rPr>
              <a:t>)</a:t>
            </a:r>
            <a:endParaRPr lang="ru-RU" sz="1600" b="1">
              <a:latin typeface="Calibri" pitchFamily="34" charset="0"/>
            </a:endParaRPr>
          </a:p>
        </p:txBody>
      </p:sp>
      <p:sp>
        <p:nvSpPr>
          <p:cNvPr id="25604" name="Rectangle 55"/>
          <p:cNvSpPr>
            <a:spLocks noChangeArrowheads="1"/>
          </p:cNvSpPr>
          <p:nvPr/>
        </p:nvSpPr>
        <p:spPr bwMode="auto">
          <a:xfrm>
            <a:off x="4741863" y="260350"/>
            <a:ext cx="4176712" cy="58578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 b="1">
                <a:latin typeface="Calibri" pitchFamily="34" charset="0"/>
                <a:ea typeface="Times New Roman" pitchFamily="18" charset="0"/>
                <a:cs typeface="Calibri" pitchFamily="34" charset="0"/>
              </a:rPr>
              <a:t>Расчет</a:t>
            </a:r>
            <a:r>
              <a:rPr lang="en-US" sz="1600" b="1">
                <a:latin typeface="Calibri" pitchFamily="34" charset="0"/>
                <a:ea typeface="Times New Roman" pitchFamily="18" charset="0"/>
                <a:cs typeface="Calibri" pitchFamily="34" charset="0"/>
              </a:rPr>
              <a:t>:</a:t>
            </a:r>
            <a:r>
              <a:rPr lang="ru-RU" sz="1600" b="1">
                <a:latin typeface="Calibri" pitchFamily="34" charset="0"/>
                <a:ea typeface="Times New Roman" pitchFamily="18" charset="0"/>
                <a:cs typeface="Calibri" pitchFamily="34" charset="0"/>
              </a:rPr>
              <a:t> «НОСТРАДАМУС» + региональная </a:t>
            </a:r>
            <a:r>
              <a:rPr lang="en-US" sz="1600" b="1"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lang="en-US" sz="1600" b="1"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lang="ru-RU" sz="1600" b="1">
                <a:latin typeface="Calibri" pitchFamily="34" charset="0"/>
                <a:ea typeface="Times New Roman" pitchFamily="18" charset="0"/>
                <a:cs typeface="Calibri" pitchFamily="34" charset="0"/>
              </a:rPr>
              <a:t>гидродинамическая модель </a:t>
            </a:r>
            <a:r>
              <a:rPr lang="en-US" sz="1600" b="1">
                <a:latin typeface="Calibri" pitchFamily="34" charset="0"/>
                <a:ea typeface="Times New Roman" pitchFamily="18" charset="0"/>
                <a:cs typeface="Calibri" pitchFamily="34" charset="0"/>
              </a:rPr>
              <a:t>WRF</a:t>
            </a:r>
            <a:r>
              <a:rPr lang="ru-RU" sz="1600" b="1">
                <a:latin typeface="Calibri" pitchFamily="34" charset="0"/>
                <a:ea typeface="Times New Roman" pitchFamily="18" charset="0"/>
                <a:cs typeface="Calibri" pitchFamily="34" charset="0"/>
              </a:rPr>
              <a:t>-</a:t>
            </a:r>
            <a:r>
              <a:rPr lang="en-US" sz="1600" b="1">
                <a:latin typeface="Calibri" pitchFamily="34" charset="0"/>
                <a:ea typeface="Times New Roman" pitchFamily="18" charset="0"/>
                <a:cs typeface="Calibri" pitchFamily="34" charset="0"/>
              </a:rPr>
              <a:t>ARM</a:t>
            </a:r>
            <a:r>
              <a:rPr lang="ru-RU" sz="1600" b="1">
                <a:latin typeface="Calibri" pitchFamily="34" charset="0"/>
                <a:ea typeface="Times New Roman" pitchFamily="18" charset="0"/>
                <a:cs typeface="Calibri" pitchFamily="34" charset="0"/>
              </a:rPr>
              <a:t>.</a:t>
            </a:r>
            <a:endParaRPr lang="ru-RU" sz="1600">
              <a:ea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65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5575"/>
            <a:ext cx="9144000" cy="627063"/>
          </a:xfrm>
        </p:spPr>
        <p:txBody>
          <a:bodyPr/>
          <a:lstStyle/>
          <a:p>
            <a:pPr>
              <a:defRPr/>
            </a:pPr>
            <a:r>
              <a:rPr lang="ru-RU" sz="2400" dirty="0" smtClean="0"/>
              <a:t>Численность населения, эвакуированного из зон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 smtClean="0"/>
              <a:t>с ожидаемой годовой дозой для свыше 20 и 100 </a:t>
            </a:r>
            <a:r>
              <a:rPr lang="ru-RU" sz="2400" dirty="0" err="1" smtClean="0"/>
              <a:t>мЗв</a:t>
            </a:r>
            <a:endParaRPr lang="ru-RU" sz="2400" dirty="0"/>
          </a:p>
        </p:txBody>
      </p:sp>
      <p:sp>
        <p:nvSpPr>
          <p:cNvPr id="1536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3A32F7-F10A-4A01-8F74-98227EDD58BE}" type="slidenum">
              <a:rPr lang="en-US" smtClean="0">
                <a:latin typeface="+mn-lt"/>
                <a:cs typeface="Arial" charset="0"/>
              </a:rPr>
              <a:pPr>
                <a:defRPr/>
              </a:pPr>
              <a:t>25</a:t>
            </a:fld>
            <a:endParaRPr lang="en-US" smtClean="0">
              <a:latin typeface="+mn-lt"/>
              <a:cs typeface="Arial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33400" y="1700213"/>
          <a:ext cx="8077200" cy="404974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018984"/>
                <a:gridCol w="2311716"/>
                <a:gridCol w="1905000"/>
                <a:gridCol w="1841500"/>
              </a:tblGrid>
              <a:tr h="701007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Население, чел</a:t>
                      </a:r>
                      <a:endParaRPr lang="ru-RU" sz="2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588" marR="51588" marT="0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Ожидаемая годовая доза, </a:t>
                      </a:r>
                      <a:r>
                        <a:rPr lang="ru-RU" sz="2000" b="1" dirty="0" err="1"/>
                        <a:t>мЗв</a:t>
                      </a:r>
                      <a:r>
                        <a:rPr lang="ru-RU" sz="2000" b="1" dirty="0"/>
                        <a:t>/год</a:t>
                      </a:r>
                      <a:endParaRPr lang="ru-RU" sz="2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588" marR="5158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8387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/>
                        <a:t>&gt; 20</a:t>
                      </a:r>
                      <a:endParaRPr lang="ru-RU" sz="2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588" marR="51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/>
                        <a:t>&gt; </a:t>
                      </a:r>
                      <a:r>
                        <a:rPr lang="ru-RU" sz="2000" b="1" dirty="0"/>
                        <a:t>10</a:t>
                      </a:r>
                      <a:r>
                        <a:rPr lang="en-US" sz="2000" b="1" dirty="0"/>
                        <a:t>0</a:t>
                      </a:r>
                      <a:endParaRPr lang="ru-RU" sz="2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588" marR="51588" marT="0" marB="0" anchor="ctr"/>
                </a:tc>
              </a:tr>
              <a:tr h="478387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/>
                        <a:t>Проживало до аварии</a:t>
                      </a:r>
                      <a:endParaRPr lang="ru-RU" sz="2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588" marR="5158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60 000</a:t>
                      </a:r>
                      <a:endParaRPr lang="ru-RU" sz="2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588" marR="51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/>
                        <a:t>12 550</a:t>
                      </a:r>
                      <a:endParaRPr lang="ru-RU" sz="2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588" marR="51588" marT="0" marB="0" anchor="ctr"/>
                </a:tc>
              </a:tr>
              <a:tr h="956772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/>
                        <a:t>Эвакуировано</a:t>
                      </a:r>
                      <a:endParaRPr lang="ru-RU" sz="2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588" marR="515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/>
                        <a:t>Из расширенной зоны эвакуации</a:t>
                      </a:r>
                      <a:endParaRPr lang="ru-RU" sz="2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588" marR="51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59 200</a:t>
                      </a:r>
                      <a:endParaRPr lang="ru-RU" sz="2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588" marR="51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/>
                        <a:t>12 550</a:t>
                      </a:r>
                      <a:endParaRPr lang="ru-RU" sz="2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588" marR="51588" marT="0" marB="0" anchor="ctr"/>
                </a:tc>
              </a:tr>
              <a:tr h="9567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/>
                        <a:t>в.т.ч. из 20 км зоны</a:t>
                      </a:r>
                      <a:endParaRPr lang="ru-RU" sz="2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588" marR="51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43 700</a:t>
                      </a:r>
                      <a:endParaRPr lang="ru-RU" sz="2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588" marR="51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/>
                        <a:t>8750</a:t>
                      </a:r>
                      <a:endParaRPr lang="ru-RU" sz="2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588" marR="51588" marT="0" marB="0" anchor="ctr"/>
                </a:tc>
              </a:tr>
              <a:tr h="478387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/>
                        <a:t>Осталось вне зоны эвакуации</a:t>
                      </a:r>
                      <a:endParaRPr lang="ru-RU" sz="2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588" marR="5158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800</a:t>
                      </a:r>
                      <a:endParaRPr lang="ru-RU" sz="2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588" marR="51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0</a:t>
                      </a:r>
                      <a:endParaRPr lang="ru-RU" sz="2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588" marR="51588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97117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27864"/>
          </a:xfrm>
        </p:spPr>
        <p:txBody>
          <a:bodyPr/>
          <a:lstStyle/>
          <a:p>
            <a:r>
              <a:rPr lang="ru-RU" sz="2400" dirty="0" smtClean="0"/>
              <a:t>Некоторые публикации, обобщающие итоги работы</a:t>
            </a:r>
            <a:br>
              <a:rPr lang="ru-RU" sz="2400" dirty="0" smtClean="0"/>
            </a:br>
            <a:r>
              <a:rPr lang="ru-RU" sz="2400" dirty="0" smtClean="0"/>
              <a:t>за первый год после аварии на АЭС «</a:t>
            </a:r>
            <a:r>
              <a:rPr lang="ru-RU" sz="2400" dirty="0" err="1" smtClean="0"/>
              <a:t>Фукусима</a:t>
            </a:r>
            <a:r>
              <a:rPr lang="ru-RU" sz="2400" dirty="0" smtClean="0"/>
              <a:t> 1»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C13F85-238C-4477-92C8-15254047325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2" r="782" b="1795"/>
          <a:stretch/>
        </p:blipFill>
        <p:spPr bwMode="auto">
          <a:xfrm>
            <a:off x="585874" y="1268760"/>
            <a:ext cx="7972251" cy="5027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296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Прямоугольник 91"/>
          <p:cNvSpPr>
            <a:spLocks noChangeArrowheads="1"/>
          </p:cNvSpPr>
          <p:nvPr/>
        </p:nvSpPr>
        <p:spPr bwMode="auto">
          <a:xfrm>
            <a:off x="0" y="836613"/>
            <a:ext cx="9144000" cy="60213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90488" tIns="44450" rIns="90488" bIns="44450"/>
          <a:lstStyle/>
          <a:p>
            <a:endParaRPr lang="ru-RU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628650"/>
          </a:xfrm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2400" dirty="0" smtClean="0"/>
              <a:t>Территориальная система радиационного мониторинга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 smtClean="0"/>
              <a:t> и аварийного реагирования Мурманской области</a:t>
            </a:r>
          </a:p>
        </p:txBody>
      </p:sp>
      <p:grpSp>
        <p:nvGrpSpPr>
          <p:cNvPr id="65540" name="Group 204"/>
          <p:cNvGrpSpPr>
            <a:grpSpLocks/>
          </p:cNvGrpSpPr>
          <p:nvPr/>
        </p:nvGrpSpPr>
        <p:grpSpPr bwMode="auto">
          <a:xfrm>
            <a:off x="1579563" y="884238"/>
            <a:ext cx="949325" cy="647700"/>
            <a:chOff x="995" y="557"/>
            <a:chExt cx="598" cy="408"/>
          </a:xfrm>
        </p:grpSpPr>
        <p:sp>
          <p:nvSpPr>
            <p:cNvPr id="101386" name="Rectangle 10"/>
            <p:cNvSpPr>
              <a:spLocks noChangeArrowheads="1"/>
            </p:cNvSpPr>
            <p:nvPr/>
          </p:nvSpPr>
          <p:spPr bwMode="gray">
            <a:xfrm>
              <a:off x="1005" y="557"/>
              <a:ext cx="579" cy="408"/>
            </a:xfrm>
            <a:prstGeom prst="rect">
              <a:avLst/>
            </a:prstGeom>
            <a:gradFill rotWithShape="1">
              <a:gsLst>
                <a:gs pos="0">
                  <a:srgbClr val="993366">
                    <a:gamma/>
                    <a:shade val="55294"/>
                    <a:invGamma/>
                  </a:srgbClr>
                </a:gs>
                <a:gs pos="100000">
                  <a:srgbClr val="993366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1387" name="Text Box 11"/>
            <p:cNvSpPr txBox="1">
              <a:spLocks noChangeArrowheads="1"/>
            </p:cNvSpPr>
            <p:nvPr/>
          </p:nvSpPr>
          <p:spPr bwMode="gray">
            <a:xfrm>
              <a:off x="995" y="607"/>
              <a:ext cx="598" cy="1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ru-RU" sz="1000" b="1">
                  <a:solidFill>
                    <a:srgbClr val="FFFF00"/>
                  </a:solidFill>
                </a:rPr>
                <a:t>СЗРЦ МЧС</a:t>
              </a:r>
            </a:p>
          </p:txBody>
        </p:sp>
      </p:grpSp>
      <p:grpSp>
        <p:nvGrpSpPr>
          <p:cNvPr id="65541" name="Group 194"/>
          <p:cNvGrpSpPr>
            <a:grpSpLocks/>
          </p:cNvGrpSpPr>
          <p:nvPr/>
        </p:nvGrpSpPr>
        <p:grpSpPr bwMode="auto">
          <a:xfrm>
            <a:off x="5807075" y="5000625"/>
            <a:ext cx="1203325" cy="523875"/>
            <a:chOff x="3724" y="3114"/>
            <a:chExt cx="758" cy="330"/>
          </a:xfrm>
        </p:grpSpPr>
        <p:sp>
          <p:nvSpPr>
            <p:cNvPr id="101473" name="Rectangle 97"/>
            <p:cNvSpPr>
              <a:spLocks noChangeArrowheads="1"/>
            </p:cNvSpPr>
            <p:nvPr/>
          </p:nvSpPr>
          <p:spPr bwMode="gray">
            <a:xfrm>
              <a:off x="3724" y="3114"/>
              <a:ext cx="758" cy="330"/>
            </a:xfrm>
            <a:prstGeom prst="rect">
              <a:avLst/>
            </a:prstGeom>
            <a:gradFill rotWithShape="1">
              <a:gsLst>
                <a:gs pos="0">
                  <a:srgbClr val="993366">
                    <a:gamma/>
                    <a:shade val="46275"/>
                    <a:invGamma/>
                  </a:srgbClr>
                </a:gs>
                <a:gs pos="100000">
                  <a:srgbClr val="993366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1474" name="Text Box 98"/>
            <p:cNvSpPr txBox="1">
              <a:spLocks noChangeArrowheads="1"/>
            </p:cNvSpPr>
            <p:nvPr/>
          </p:nvSpPr>
          <p:spPr bwMode="gray">
            <a:xfrm>
              <a:off x="3732" y="3135"/>
              <a:ext cx="742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000" b="1">
                  <a:solidFill>
                    <a:srgbClr val="FFFF00"/>
                  </a:solidFill>
                </a:rPr>
                <a:t>КЦ ФГУП «СЕВРАО»</a:t>
              </a:r>
            </a:p>
          </p:txBody>
        </p:sp>
      </p:grpSp>
      <p:grpSp>
        <p:nvGrpSpPr>
          <p:cNvPr id="65542" name="Group 192"/>
          <p:cNvGrpSpPr>
            <a:grpSpLocks/>
          </p:cNvGrpSpPr>
          <p:nvPr/>
        </p:nvGrpSpPr>
        <p:grpSpPr bwMode="auto">
          <a:xfrm>
            <a:off x="47625" y="3476625"/>
            <a:ext cx="1308100" cy="342900"/>
            <a:chOff x="0" y="2052"/>
            <a:chExt cx="824" cy="216"/>
          </a:xfrm>
        </p:grpSpPr>
        <p:sp>
          <p:nvSpPr>
            <p:cNvPr id="101481" name="Rectangle 105"/>
            <p:cNvSpPr>
              <a:spLocks noChangeArrowheads="1"/>
            </p:cNvSpPr>
            <p:nvPr/>
          </p:nvSpPr>
          <p:spPr bwMode="gray">
            <a:xfrm>
              <a:off x="0" y="2052"/>
              <a:ext cx="824" cy="216"/>
            </a:xfrm>
            <a:prstGeom prst="rect">
              <a:avLst/>
            </a:prstGeom>
            <a:gradFill rotWithShape="1">
              <a:gsLst>
                <a:gs pos="0">
                  <a:srgbClr val="993366">
                    <a:gamma/>
                    <a:shade val="46275"/>
                    <a:invGamma/>
                  </a:srgbClr>
                </a:gs>
                <a:gs pos="100000">
                  <a:srgbClr val="993366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1482" name="Text Box 106"/>
            <p:cNvSpPr txBox="1">
              <a:spLocks noChangeArrowheads="1"/>
            </p:cNvSpPr>
            <p:nvPr/>
          </p:nvSpPr>
          <p:spPr bwMode="gray">
            <a:xfrm>
              <a:off x="9" y="2073"/>
              <a:ext cx="806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000" b="1">
                  <a:solidFill>
                    <a:srgbClr val="FFFF00"/>
                  </a:solidFill>
                </a:rPr>
                <a:t>Росгидромет</a:t>
              </a:r>
            </a:p>
          </p:txBody>
        </p:sp>
      </p:grpSp>
      <p:grpSp>
        <p:nvGrpSpPr>
          <p:cNvPr id="65543" name="Group 193"/>
          <p:cNvGrpSpPr>
            <a:grpSpLocks/>
          </p:cNvGrpSpPr>
          <p:nvPr/>
        </p:nvGrpSpPr>
        <p:grpSpPr bwMode="auto">
          <a:xfrm>
            <a:off x="47625" y="2865438"/>
            <a:ext cx="1308100" cy="342900"/>
            <a:chOff x="0" y="1733"/>
            <a:chExt cx="824" cy="216"/>
          </a:xfrm>
        </p:grpSpPr>
        <p:sp>
          <p:nvSpPr>
            <p:cNvPr id="101484" name="Rectangle 108"/>
            <p:cNvSpPr>
              <a:spLocks noChangeArrowheads="1"/>
            </p:cNvSpPr>
            <p:nvPr/>
          </p:nvSpPr>
          <p:spPr bwMode="gray">
            <a:xfrm>
              <a:off x="0" y="1733"/>
              <a:ext cx="824" cy="216"/>
            </a:xfrm>
            <a:prstGeom prst="rect">
              <a:avLst/>
            </a:prstGeom>
            <a:gradFill rotWithShape="1">
              <a:gsLst>
                <a:gs pos="0">
                  <a:srgbClr val="993366">
                    <a:gamma/>
                    <a:shade val="46275"/>
                    <a:invGamma/>
                  </a:srgbClr>
                </a:gs>
                <a:gs pos="100000">
                  <a:srgbClr val="993366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1485" name="Text Box 109"/>
            <p:cNvSpPr txBox="1">
              <a:spLocks noChangeArrowheads="1"/>
            </p:cNvSpPr>
            <p:nvPr/>
          </p:nvSpPr>
          <p:spPr bwMode="gray">
            <a:xfrm>
              <a:off x="9" y="1754"/>
              <a:ext cx="806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000" b="1">
                  <a:solidFill>
                    <a:srgbClr val="FFFF00"/>
                  </a:solidFill>
                </a:rPr>
                <a:t>Минпромторг</a:t>
              </a:r>
            </a:p>
          </p:txBody>
        </p:sp>
      </p:grpSp>
      <p:pic>
        <p:nvPicPr>
          <p:cNvPr id="101492" name="Picture 116" descr="KusokKart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9400" y="1766888"/>
            <a:ext cx="1008063" cy="911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rgbClr val="000000"/>
            </a:outerShdw>
          </a:effectLst>
        </p:spPr>
      </p:pic>
      <p:sp>
        <p:nvSpPr>
          <p:cNvPr id="101381" name="Rectangle 5"/>
          <p:cNvSpPr>
            <a:spLocks noChangeArrowheads="1"/>
          </p:cNvSpPr>
          <p:nvPr/>
        </p:nvSpPr>
        <p:spPr bwMode="gray">
          <a:xfrm>
            <a:off x="28575" y="874713"/>
            <a:ext cx="1152525" cy="1489075"/>
          </a:xfrm>
          <a:prstGeom prst="rect">
            <a:avLst/>
          </a:prstGeom>
          <a:gradFill rotWithShape="1">
            <a:gsLst>
              <a:gs pos="0">
                <a:srgbClr val="5F5F5F"/>
              </a:gs>
              <a:gs pos="100000">
                <a:srgbClr val="C0C0C0"/>
              </a:gs>
            </a:gsLst>
            <a:lin ang="5400000" scaled="1"/>
          </a:gradFill>
          <a:ln w="9525" algn="ctr">
            <a:solidFill>
              <a:srgbClr val="B2B2B2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ru-RU" sz="1000" b="1">
              <a:solidFill>
                <a:srgbClr val="FFFF00"/>
              </a:solidFill>
            </a:endParaRPr>
          </a:p>
        </p:txBody>
      </p:sp>
      <p:sp>
        <p:nvSpPr>
          <p:cNvPr id="101384" name="Rectangle 8"/>
          <p:cNvSpPr>
            <a:spLocks noChangeArrowheads="1"/>
          </p:cNvSpPr>
          <p:nvPr/>
        </p:nvSpPr>
        <p:spPr bwMode="gray">
          <a:xfrm>
            <a:off x="30163" y="957263"/>
            <a:ext cx="1150937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0" rIns="0" anchor="ctr" anchorCtr="1">
            <a:spAutoFit/>
          </a:bodyPr>
          <a:lstStyle/>
          <a:p>
            <a:pPr>
              <a:defRPr/>
            </a:pPr>
            <a:r>
              <a:rPr lang="ru-RU" sz="1000" b="1">
                <a:solidFill>
                  <a:srgbClr val="FFFF00"/>
                </a:solidFill>
              </a:rPr>
              <a:t>НЦУКС МЧС</a:t>
            </a: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gray">
          <a:xfrm>
            <a:off x="846138" y="1100138"/>
            <a:ext cx="360362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cxnSp>
        <p:nvCxnSpPr>
          <p:cNvPr id="65548" name="AutoShape 118"/>
          <p:cNvCxnSpPr>
            <a:cxnSpLocks noChangeShapeType="1"/>
            <a:stCxn id="101386" idx="1"/>
            <a:endCxn id="101389" idx="3"/>
          </p:cNvCxnSpPr>
          <p:nvPr/>
        </p:nvCxnSpPr>
        <p:spPr bwMode="gray">
          <a:xfrm flipH="1">
            <a:off x="1206500" y="1208088"/>
            <a:ext cx="38893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</p:spPr>
      </p:cxnSp>
      <p:cxnSp>
        <p:nvCxnSpPr>
          <p:cNvPr id="65549" name="AutoShape 119"/>
          <p:cNvCxnSpPr>
            <a:cxnSpLocks noChangeShapeType="1"/>
            <a:stCxn id="101493" idx="1"/>
            <a:endCxn id="101386" idx="3"/>
          </p:cNvCxnSpPr>
          <p:nvPr/>
        </p:nvCxnSpPr>
        <p:spPr bwMode="gray">
          <a:xfrm flipH="1" flipV="1">
            <a:off x="2514600" y="1208088"/>
            <a:ext cx="392113" cy="4762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</p:spPr>
      </p:cxnSp>
      <p:grpSp>
        <p:nvGrpSpPr>
          <p:cNvPr id="65550" name="Group 176"/>
          <p:cNvGrpSpPr>
            <a:grpSpLocks/>
          </p:cNvGrpSpPr>
          <p:nvPr/>
        </p:nvGrpSpPr>
        <p:grpSpPr bwMode="auto">
          <a:xfrm>
            <a:off x="5475288" y="884238"/>
            <a:ext cx="1828800" cy="1939925"/>
            <a:chOff x="3449" y="521"/>
            <a:chExt cx="1152" cy="1222"/>
          </a:xfrm>
        </p:grpSpPr>
        <p:sp>
          <p:nvSpPr>
            <p:cNvPr id="101416" name="Rectangle 40"/>
            <p:cNvSpPr>
              <a:spLocks noChangeArrowheads="1"/>
            </p:cNvSpPr>
            <p:nvPr/>
          </p:nvSpPr>
          <p:spPr bwMode="gray">
            <a:xfrm>
              <a:off x="3453" y="523"/>
              <a:ext cx="1146" cy="1220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C0C0C0"/>
                </a:gs>
              </a:gsLst>
              <a:lin ang="5400000" scaled="1"/>
            </a:gradFill>
            <a:ln w="9525" algn="ctr">
              <a:solidFill>
                <a:srgbClr val="B2B2B2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000" b="1">
                <a:solidFill>
                  <a:srgbClr val="FFFF00"/>
                </a:solidFill>
              </a:endParaRPr>
            </a:p>
          </p:txBody>
        </p:sp>
        <p:sp>
          <p:nvSpPr>
            <p:cNvPr id="101418" name="Rectangle 42"/>
            <p:cNvSpPr>
              <a:spLocks noChangeArrowheads="1"/>
            </p:cNvSpPr>
            <p:nvPr/>
          </p:nvSpPr>
          <p:spPr bwMode="gray">
            <a:xfrm>
              <a:off x="3450" y="521"/>
              <a:ext cx="115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000" b="1">
                  <a:solidFill>
                    <a:srgbClr val="FFFF00"/>
                  </a:solidFill>
                </a:rPr>
                <a:t>Кольская АЭС</a:t>
              </a:r>
            </a:p>
          </p:txBody>
        </p:sp>
        <p:pic>
          <p:nvPicPr>
            <p:cNvPr id="65614" name="Picture 43" descr="5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62" y="949"/>
              <a:ext cx="1125" cy="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615" name="Picture 44" descr="5b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68" y="737"/>
              <a:ext cx="822" cy="6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01497" name="Rectangle 121"/>
            <p:cNvSpPr>
              <a:spLocks noChangeArrowheads="1"/>
            </p:cNvSpPr>
            <p:nvPr/>
          </p:nvSpPr>
          <p:spPr bwMode="gray">
            <a:xfrm>
              <a:off x="3449" y="657"/>
              <a:ext cx="227" cy="13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1498" name="Rectangle 122"/>
            <p:cNvSpPr>
              <a:spLocks noChangeArrowheads="1"/>
            </p:cNvSpPr>
            <p:nvPr/>
          </p:nvSpPr>
          <p:spPr bwMode="gray">
            <a:xfrm>
              <a:off x="4373" y="657"/>
              <a:ext cx="227" cy="13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65551" name="Group 180"/>
          <p:cNvGrpSpPr>
            <a:grpSpLocks/>
          </p:cNvGrpSpPr>
          <p:nvPr/>
        </p:nvGrpSpPr>
        <p:grpSpPr bwMode="auto">
          <a:xfrm>
            <a:off x="7680325" y="884238"/>
            <a:ext cx="1212850" cy="1946275"/>
            <a:chOff x="4839" y="521"/>
            <a:chExt cx="764" cy="1226"/>
          </a:xfrm>
        </p:grpSpPr>
        <p:sp>
          <p:nvSpPr>
            <p:cNvPr id="101425" name="Rectangle 49"/>
            <p:cNvSpPr>
              <a:spLocks noChangeArrowheads="1"/>
            </p:cNvSpPr>
            <p:nvPr/>
          </p:nvSpPr>
          <p:spPr bwMode="gray">
            <a:xfrm>
              <a:off x="4839" y="521"/>
              <a:ext cx="764" cy="1226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C0C0C0"/>
                </a:gs>
              </a:gsLst>
              <a:lin ang="5400000" scaled="1"/>
            </a:gradFill>
            <a:ln w="9525" algn="ctr">
              <a:solidFill>
                <a:srgbClr val="B2B2B2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000" b="1">
                <a:solidFill>
                  <a:srgbClr val="FFFF00"/>
                </a:solidFill>
              </a:endParaRPr>
            </a:p>
          </p:txBody>
        </p:sp>
        <p:sp>
          <p:nvSpPr>
            <p:cNvPr id="101427" name="Rectangle 51"/>
            <p:cNvSpPr>
              <a:spLocks noChangeArrowheads="1"/>
            </p:cNvSpPr>
            <p:nvPr/>
          </p:nvSpPr>
          <p:spPr bwMode="gray">
            <a:xfrm>
              <a:off x="4839" y="533"/>
              <a:ext cx="764" cy="1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r>
                <a:rPr lang="ru-RU" sz="1000" b="1">
                  <a:solidFill>
                    <a:srgbClr val="FFFF00"/>
                  </a:solidFill>
                </a:rPr>
                <a:t>КЦ РЭА</a:t>
              </a:r>
            </a:p>
          </p:txBody>
        </p:sp>
        <p:pic>
          <p:nvPicPr>
            <p:cNvPr id="65610" name="Picture 52" descr="7"/>
            <p:cNvPicPr preferRelativeResize="0"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47" y="739"/>
              <a:ext cx="746" cy="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499" name="Rectangle 123"/>
            <p:cNvSpPr>
              <a:spLocks noChangeArrowheads="1"/>
            </p:cNvSpPr>
            <p:nvPr/>
          </p:nvSpPr>
          <p:spPr bwMode="gray">
            <a:xfrm>
              <a:off x="4841" y="657"/>
              <a:ext cx="227" cy="13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cxnSp>
        <p:nvCxnSpPr>
          <p:cNvPr id="65552" name="AutoShape 125"/>
          <p:cNvCxnSpPr>
            <a:cxnSpLocks noChangeShapeType="1"/>
            <a:stCxn id="101496" idx="3"/>
            <a:endCxn id="101497" idx="1"/>
          </p:cNvCxnSpPr>
          <p:nvPr/>
        </p:nvCxnSpPr>
        <p:spPr bwMode="gray">
          <a:xfrm flipV="1">
            <a:off x="5102225" y="1208088"/>
            <a:ext cx="373063" cy="4762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</p:spPr>
      </p:cxnSp>
      <p:cxnSp>
        <p:nvCxnSpPr>
          <p:cNvPr id="101503" name="AutoShape 127"/>
          <p:cNvCxnSpPr>
            <a:cxnSpLocks noChangeShapeType="1"/>
            <a:stCxn id="101499" idx="1"/>
            <a:endCxn id="101498" idx="3"/>
          </p:cNvCxnSpPr>
          <p:nvPr/>
        </p:nvCxnSpPr>
        <p:spPr bwMode="gray">
          <a:xfrm flipH="1">
            <a:off x="7302500" y="1208088"/>
            <a:ext cx="381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</p:cxnSp>
      <p:grpSp>
        <p:nvGrpSpPr>
          <p:cNvPr id="65554" name="Group 203"/>
          <p:cNvGrpSpPr>
            <a:grpSpLocks/>
          </p:cNvGrpSpPr>
          <p:nvPr/>
        </p:nvGrpSpPr>
        <p:grpSpPr bwMode="auto">
          <a:xfrm>
            <a:off x="7705725" y="4805363"/>
            <a:ext cx="1163638" cy="1868487"/>
            <a:chOff x="4854" y="3027"/>
            <a:chExt cx="733" cy="1177"/>
          </a:xfrm>
        </p:grpSpPr>
        <p:sp>
          <p:nvSpPr>
            <p:cNvPr id="101439" name="Rectangle 63"/>
            <p:cNvSpPr>
              <a:spLocks noChangeArrowheads="1"/>
            </p:cNvSpPr>
            <p:nvPr/>
          </p:nvSpPr>
          <p:spPr bwMode="gray">
            <a:xfrm>
              <a:off x="4855" y="3038"/>
              <a:ext cx="732" cy="1166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C0C0C0"/>
                </a:gs>
              </a:gsLst>
              <a:lin ang="5400000" scaled="1"/>
            </a:gradFill>
            <a:ln w="9525" algn="ctr">
              <a:solidFill>
                <a:srgbClr val="B2B2B2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000" b="1">
                <a:solidFill>
                  <a:srgbClr val="FFFF00"/>
                </a:solidFill>
              </a:endParaRPr>
            </a:p>
          </p:txBody>
        </p:sp>
        <p:sp>
          <p:nvSpPr>
            <p:cNvPr id="101440" name="Rectangle 64"/>
            <p:cNvSpPr>
              <a:spLocks noChangeArrowheads="1"/>
            </p:cNvSpPr>
            <p:nvPr/>
          </p:nvSpPr>
          <p:spPr bwMode="gray">
            <a:xfrm>
              <a:off x="4855" y="3027"/>
              <a:ext cx="732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lIns="0" rIns="0"/>
            <a:lstStyle/>
            <a:p>
              <a:pPr>
                <a:defRPr/>
              </a:pPr>
              <a:r>
                <a:rPr lang="ru-RU" sz="1000" b="1">
                  <a:solidFill>
                    <a:srgbClr val="FFFF00"/>
                  </a:solidFill>
                </a:rPr>
                <a:t>  СКЦ  Росатома</a:t>
              </a:r>
            </a:p>
          </p:txBody>
        </p:sp>
        <p:pic>
          <p:nvPicPr>
            <p:cNvPr id="65605" name="Picture 71" descr="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63" y="3268"/>
              <a:ext cx="716" cy="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509" name="Rectangle 133"/>
            <p:cNvSpPr>
              <a:spLocks noChangeArrowheads="1"/>
            </p:cNvSpPr>
            <p:nvPr/>
          </p:nvSpPr>
          <p:spPr bwMode="gray">
            <a:xfrm>
              <a:off x="4854" y="3882"/>
              <a:ext cx="312" cy="1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1511" name="Rectangle 135"/>
            <p:cNvSpPr>
              <a:spLocks noChangeArrowheads="1"/>
            </p:cNvSpPr>
            <p:nvPr/>
          </p:nvSpPr>
          <p:spPr bwMode="gray">
            <a:xfrm>
              <a:off x="4854" y="3690"/>
              <a:ext cx="312" cy="1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65555" name="Group 201"/>
          <p:cNvGrpSpPr>
            <a:grpSpLocks/>
          </p:cNvGrpSpPr>
          <p:nvPr/>
        </p:nvGrpSpPr>
        <p:grpSpPr bwMode="auto">
          <a:xfrm>
            <a:off x="5481638" y="3219450"/>
            <a:ext cx="1817687" cy="1266825"/>
            <a:chOff x="3453" y="2028"/>
            <a:chExt cx="1145" cy="798"/>
          </a:xfrm>
        </p:grpSpPr>
        <p:sp>
          <p:nvSpPr>
            <p:cNvPr id="101450" name="Rectangle 74"/>
            <p:cNvSpPr>
              <a:spLocks noChangeArrowheads="1"/>
            </p:cNvSpPr>
            <p:nvPr/>
          </p:nvSpPr>
          <p:spPr bwMode="gray">
            <a:xfrm>
              <a:off x="3453" y="2028"/>
              <a:ext cx="1145" cy="794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C0C0C0"/>
                </a:gs>
              </a:gsLst>
              <a:lin ang="5400000" scaled="1"/>
            </a:gradFill>
            <a:ln w="9525" algn="ctr">
              <a:solidFill>
                <a:srgbClr val="B2B2B2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000" b="1">
                <a:solidFill>
                  <a:srgbClr val="FFFF00"/>
                </a:solidFill>
              </a:endParaRPr>
            </a:p>
          </p:txBody>
        </p:sp>
        <p:sp>
          <p:nvSpPr>
            <p:cNvPr id="101451" name="Rectangle 75"/>
            <p:cNvSpPr>
              <a:spLocks noChangeArrowheads="1"/>
            </p:cNvSpPr>
            <p:nvPr/>
          </p:nvSpPr>
          <p:spPr bwMode="gray">
            <a:xfrm>
              <a:off x="3526" y="2034"/>
              <a:ext cx="974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lIns="0" rIns="0" anchor="ctr" anchorCtr="1">
              <a:spAutoFit/>
            </a:bodyPr>
            <a:lstStyle/>
            <a:p>
              <a:pPr>
                <a:defRPr/>
              </a:pPr>
              <a:r>
                <a:rPr lang="ru-RU" sz="1000" b="1">
                  <a:solidFill>
                    <a:srgbClr val="FFFF00"/>
                  </a:solidFill>
                </a:rPr>
                <a:t>Филиалы ФГУП «СЕВРАО»</a:t>
              </a:r>
            </a:p>
          </p:txBody>
        </p:sp>
        <p:pic>
          <p:nvPicPr>
            <p:cNvPr id="65600" name="Picture 77" descr="6b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040" y="2291"/>
              <a:ext cx="544" cy="51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65601" name="Picture 78" descr="6a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467" y="2291"/>
              <a:ext cx="574" cy="5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01515" name="Rectangle 139"/>
            <p:cNvSpPr>
              <a:spLocks noChangeArrowheads="1"/>
            </p:cNvSpPr>
            <p:nvPr/>
          </p:nvSpPr>
          <p:spPr bwMode="gray">
            <a:xfrm>
              <a:off x="3881" y="2658"/>
              <a:ext cx="312" cy="1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cxnSp>
        <p:nvCxnSpPr>
          <p:cNvPr id="65556" name="AutoShape 145"/>
          <p:cNvCxnSpPr>
            <a:cxnSpLocks noChangeShapeType="1"/>
            <a:stCxn id="101473" idx="2"/>
            <a:endCxn id="101511" idx="1"/>
          </p:cNvCxnSpPr>
          <p:nvPr/>
        </p:nvCxnSpPr>
        <p:spPr bwMode="gray">
          <a:xfrm rot="16200000" flipH="1">
            <a:off x="6823869" y="5109369"/>
            <a:ext cx="466725" cy="1296987"/>
          </a:xfrm>
          <a:prstGeom prst="bentConnector2">
            <a:avLst/>
          </a:prstGeom>
          <a:noFill/>
          <a:ln w="28575">
            <a:solidFill>
              <a:schemeClr val="tx1"/>
            </a:solidFill>
            <a:prstDash val="sysDot"/>
            <a:miter lim="800000"/>
            <a:headEnd type="triangle" w="med" len="med"/>
            <a:tailEnd type="triangle" w="med" len="med"/>
          </a:ln>
        </p:spPr>
      </p:cxnSp>
      <p:cxnSp>
        <p:nvCxnSpPr>
          <p:cNvPr id="65557" name="AutoShape 147"/>
          <p:cNvCxnSpPr>
            <a:cxnSpLocks noChangeShapeType="1"/>
            <a:stCxn id="101473" idx="0"/>
            <a:endCxn id="101515" idx="2"/>
          </p:cNvCxnSpPr>
          <p:nvPr/>
        </p:nvCxnSpPr>
        <p:spPr bwMode="gray">
          <a:xfrm flipV="1">
            <a:off x="6408738" y="4486275"/>
            <a:ext cx="0" cy="51435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</p:spPr>
      </p:cxnSp>
      <p:cxnSp>
        <p:nvCxnSpPr>
          <p:cNvPr id="65558" name="AutoShape 150"/>
          <p:cNvCxnSpPr>
            <a:cxnSpLocks noChangeShapeType="1"/>
            <a:stCxn id="101473" idx="1"/>
            <a:endCxn id="101525" idx="2"/>
          </p:cNvCxnSpPr>
          <p:nvPr/>
        </p:nvCxnSpPr>
        <p:spPr bwMode="gray">
          <a:xfrm rot="10800000">
            <a:off x="4819650" y="4229100"/>
            <a:ext cx="987425" cy="1033463"/>
          </a:xfrm>
          <a:prstGeom prst="bentConnector2">
            <a:avLst/>
          </a:prstGeom>
          <a:noFill/>
          <a:ln w="28575">
            <a:solidFill>
              <a:schemeClr val="tx1"/>
            </a:solidFill>
            <a:prstDash val="sysDot"/>
            <a:miter lim="800000"/>
            <a:headEnd type="triangle" w="med" len="med"/>
            <a:tailEnd type="triangle" w="med" len="med"/>
          </a:ln>
        </p:spPr>
      </p:cxnSp>
      <p:grpSp>
        <p:nvGrpSpPr>
          <p:cNvPr id="65559" name="Group 207"/>
          <p:cNvGrpSpPr>
            <a:grpSpLocks/>
          </p:cNvGrpSpPr>
          <p:nvPr/>
        </p:nvGrpSpPr>
        <p:grpSpPr bwMode="auto">
          <a:xfrm>
            <a:off x="66675" y="5435600"/>
            <a:ext cx="3646488" cy="1365250"/>
            <a:chOff x="42" y="3424"/>
            <a:chExt cx="2297" cy="860"/>
          </a:xfrm>
        </p:grpSpPr>
        <p:sp>
          <p:nvSpPr>
            <p:cNvPr id="101458" name="Rectangle 82"/>
            <p:cNvSpPr>
              <a:spLocks noChangeArrowheads="1"/>
            </p:cNvSpPr>
            <p:nvPr/>
          </p:nvSpPr>
          <p:spPr bwMode="gray">
            <a:xfrm>
              <a:off x="48" y="3430"/>
              <a:ext cx="2291" cy="854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C0C0C0"/>
                </a:gs>
              </a:gsLst>
              <a:lin ang="5400000" scaled="1"/>
            </a:gradFill>
            <a:ln w="9525" algn="ctr">
              <a:solidFill>
                <a:srgbClr val="B2B2B2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000" b="1">
                <a:solidFill>
                  <a:srgbClr val="FFFF00"/>
                </a:solidFill>
              </a:endParaRPr>
            </a:p>
          </p:txBody>
        </p:sp>
        <p:sp>
          <p:nvSpPr>
            <p:cNvPr id="101459" name="Rectangle 83"/>
            <p:cNvSpPr>
              <a:spLocks noChangeArrowheads="1"/>
            </p:cNvSpPr>
            <p:nvPr/>
          </p:nvSpPr>
          <p:spPr bwMode="gray">
            <a:xfrm>
              <a:off x="79" y="3445"/>
              <a:ext cx="974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lIns="0" rIns="0">
              <a:spAutoFit/>
            </a:bodyPr>
            <a:lstStyle/>
            <a:p>
              <a:pPr>
                <a:defRPr/>
              </a:pPr>
              <a:r>
                <a:rPr lang="ru-RU" sz="1000" b="1">
                  <a:solidFill>
                    <a:srgbClr val="FFFF00"/>
                  </a:solidFill>
                </a:rPr>
                <a:t>ТКЦ ИБРАЭ РАН</a:t>
              </a:r>
            </a:p>
          </p:txBody>
        </p:sp>
        <p:sp>
          <p:nvSpPr>
            <p:cNvPr id="101463" name="Rectangle 87"/>
            <p:cNvSpPr>
              <a:spLocks noChangeArrowheads="1"/>
            </p:cNvSpPr>
            <p:nvPr/>
          </p:nvSpPr>
          <p:spPr bwMode="gray">
            <a:xfrm>
              <a:off x="1072" y="3445"/>
              <a:ext cx="1262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lIns="0" rIns="0">
              <a:spAutoFit/>
            </a:bodyPr>
            <a:lstStyle/>
            <a:p>
              <a:pPr>
                <a:defRPr/>
              </a:pPr>
              <a:r>
                <a:rPr lang="ru-RU" sz="1000" b="1">
                  <a:solidFill>
                    <a:srgbClr val="FFFF00"/>
                  </a:solidFill>
                </a:rPr>
                <a:t>экспертная поддержка</a:t>
              </a:r>
            </a:p>
          </p:txBody>
        </p:sp>
        <p:pic>
          <p:nvPicPr>
            <p:cNvPr id="65596" name="Picture 89" descr="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4" y="3637"/>
              <a:ext cx="2269" cy="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530" name="Rectangle 154"/>
            <p:cNvSpPr>
              <a:spLocks noChangeArrowheads="1"/>
            </p:cNvSpPr>
            <p:nvPr/>
          </p:nvSpPr>
          <p:spPr bwMode="gray">
            <a:xfrm>
              <a:off x="42" y="3424"/>
              <a:ext cx="312" cy="1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cxnSp>
        <p:nvCxnSpPr>
          <p:cNvPr id="65560" name="AutoShape 156"/>
          <p:cNvCxnSpPr>
            <a:cxnSpLocks noChangeShapeType="1"/>
            <a:endCxn id="101530" idx="0"/>
          </p:cNvCxnSpPr>
          <p:nvPr/>
        </p:nvCxnSpPr>
        <p:spPr bwMode="gray">
          <a:xfrm rot="10800000" flipV="1">
            <a:off x="314325" y="4810125"/>
            <a:ext cx="503238" cy="625475"/>
          </a:xfrm>
          <a:prstGeom prst="bentConnector2">
            <a:avLst/>
          </a:prstGeom>
          <a:noFill/>
          <a:ln w="28575">
            <a:solidFill>
              <a:schemeClr val="tx1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65561" name="AutoShape 160"/>
          <p:cNvCxnSpPr>
            <a:cxnSpLocks noChangeShapeType="1"/>
            <a:endCxn id="101533" idx="1"/>
          </p:cNvCxnSpPr>
          <p:nvPr/>
        </p:nvCxnSpPr>
        <p:spPr bwMode="gray">
          <a:xfrm flipV="1">
            <a:off x="2303463" y="4057650"/>
            <a:ext cx="595312" cy="752475"/>
          </a:xfrm>
          <a:prstGeom prst="bentConnector3">
            <a:avLst>
              <a:gd name="adj1" fmla="val 49866"/>
            </a:avLst>
          </a:prstGeom>
          <a:noFill/>
          <a:ln w="28575">
            <a:solidFill>
              <a:schemeClr val="tx1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65562" name="AutoShape 161"/>
          <p:cNvCxnSpPr>
            <a:cxnSpLocks noChangeShapeType="1"/>
            <a:stCxn id="101534" idx="1"/>
            <a:endCxn id="101482" idx="3"/>
          </p:cNvCxnSpPr>
          <p:nvPr/>
        </p:nvCxnSpPr>
        <p:spPr bwMode="gray">
          <a:xfrm rot="10800000">
            <a:off x="1341438" y="3632200"/>
            <a:ext cx="1557337" cy="6350"/>
          </a:xfrm>
          <a:prstGeom prst="bentConnector3">
            <a:avLst>
              <a:gd name="adj1" fmla="val 49949"/>
            </a:avLst>
          </a:prstGeom>
          <a:noFill/>
          <a:ln w="28575">
            <a:solidFill>
              <a:schemeClr val="tx1"/>
            </a:solidFill>
            <a:prstDash val="sysDot"/>
            <a:miter lim="800000"/>
            <a:headEnd type="triangle" w="med" len="med"/>
            <a:tailEnd type="triangle" w="med" len="med"/>
          </a:ln>
        </p:spPr>
      </p:cxnSp>
      <p:cxnSp>
        <p:nvCxnSpPr>
          <p:cNvPr id="65563" name="AutoShape 162"/>
          <p:cNvCxnSpPr>
            <a:cxnSpLocks noChangeShapeType="1"/>
            <a:stCxn id="101485" idx="3"/>
            <a:endCxn id="101535" idx="1"/>
          </p:cNvCxnSpPr>
          <p:nvPr/>
        </p:nvCxnSpPr>
        <p:spPr bwMode="gray">
          <a:xfrm>
            <a:off x="1341438" y="3021013"/>
            <a:ext cx="1563687" cy="1587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</p:spPr>
      </p:cxnSp>
      <p:cxnSp>
        <p:nvCxnSpPr>
          <p:cNvPr id="101539" name="AutoShape 163"/>
          <p:cNvCxnSpPr>
            <a:cxnSpLocks noChangeShapeType="1"/>
            <a:endCxn id="101386" idx="2"/>
          </p:cNvCxnSpPr>
          <p:nvPr/>
        </p:nvCxnSpPr>
        <p:spPr bwMode="gray">
          <a:xfrm flipV="1">
            <a:off x="2054225" y="1531938"/>
            <a:ext cx="1588" cy="2349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</p:cxnSp>
      <p:grpSp>
        <p:nvGrpSpPr>
          <p:cNvPr id="65565" name="Group 206"/>
          <p:cNvGrpSpPr>
            <a:grpSpLocks/>
          </p:cNvGrpSpPr>
          <p:nvPr/>
        </p:nvGrpSpPr>
        <p:grpSpPr bwMode="auto">
          <a:xfrm>
            <a:off x="787400" y="4019550"/>
            <a:ext cx="1546225" cy="1289050"/>
            <a:chOff x="496" y="2532"/>
            <a:chExt cx="974" cy="812"/>
          </a:xfrm>
        </p:grpSpPr>
        <p:sp>
          <p:nvSpPr>
            <p:cNvPr id="101468" name="Rectangle 92"/>
            <p:cNvSpPr>
              <a:spLocks noChangeArrowheads="1"/>
            </p:cNvSpPr>
            <p:nvPr/>
          </p:nvSpPr>
          <p:spPr bwMode="gray">
            <a:xfrm>
              <a:off x="503" y="2550"/>
              <a:ext cx="959" cy="794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C0C0C0"/>
                </a:gs>
              </a:gsLst>
              <a:lin ang="5400000" scaled="1"/>
            </a:gradFill>
            <a:ln w="9525" algn="ctr">
              <a:solidFill>
                <a:srgbClr val="B2B2B2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000" b="1">
                <a:solidFill>
                  <a:srgbClr val="FFFF00"/>
                </a:solidFill>
              </a:endParaRPr>
            </a:p>
          </p:txBody>
        </p:sp>
        <p:sp>
          <p:nvSpPr>
            <p:cNvPr id="101469" name="Rectangle 93"/>
            <p:cNvSpPr>
              <a:spLocks noChangeArrowheads="1"/>
            </p:cNvSpPr>
            <p:nvPr/>
          </p:nvSpPr>
          <p:spPr bwMode="gray">
            <a:xfrm>
              <a:off x="496" y="2562"/>
              <a:ext cx="974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lIns="0" rIns="0">
              <a:spAutoFit/>
            </a:bodyPr>
            <a:lstStyle/>
            <a:p>
              <a:pPr>
                <a:defRPr/>
              </a:pPr>
              <a:r>
                <a:rPr lang="ru-RU" sz="1000" b="1">
                  <a:solidFill>
                    <a:srgbClr val="FFFF00"/>
                  </a:solidFill>
                </a:rPr>
                <a:t>Нострадамус</a:t>
              </a:r>
            </a:p>
          </p:txBody>
        </p:sp>
        <p:pic>
          <p:nvPicPr>
            <p:cNvPr id="65591" name="Picture 95" descr="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15" y="2730"/>
              <a:ext cx="936" cy="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540" name="Rectangle 164"/>
            <p:cNvSpPr>
              <a:spLocks noChangeArrowheads="1"/>
            </p:cNvSpPr>
            <p:nvPr/>
          </p:nvSpPr>
          <p:spPr bwMode="gray">
            <a:xfrm>
              <a:off x="1140" y="2532"/>
              <a:ext cx="312" cy="1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cxnSp>
        <p:nvCxnSpPr>
          <p:cNvPr id="65566" name="AutoShape 173"/>
          <p:cNvCxnSpPr>
            <a:cxnSpLocks noChangeShapeType="1"/>
            <a:endCxn id="101509" idx="1"/>
          </p:cNvCxnSpPr>
          <p:nvPr/>
        </p:nvCxnSpPr>
        <p:spPr bwMode="gray">
          <a:xfrm>
            <a:off x="3687763" y="6280150"/>
            <a:ext cx="4017962" cy="1587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</p:spPr>
      </p:cxnSp>
      <p:sp>
        <p:nvSpPr>
          <p:cNvPr id="101408" name="Rectangle 32"/>
          <p:cNvSpPr>
            <a:spLocks noChangeArrowheads="1"/>
          </p:cNvSpPr>
          <p:nvPr/>
        </p:nvSpPr>
        <p:spPr bwMode="gray">
          <a:xfrm>
            <a:off x="2898775" y="885825"/>
            <a:ext cx="2171700" cy="33147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1392" name="Rectangle 16"/>
          <p:cNvSpPr>
            <a:spLocks noChangeArrowheads="1"/>
          </p:cNvSpPr>
          <p:nvPr/>
        </p:nvSpPr>
        <p:spPr bwMode="gray">
          <a:xfrm>
            <a:off x="2965450" y="992188"/>
            <a:ext cx="2058988" cy="466725"/>
          </a:xfrm>
          <a:prstGeom prst="rect">
            <a:avLst/>
          </a:prstGeom>
          <a:gradFill rotWithShape="1">
            <a:gsLst>
              <a:gs pos="0">
                <a:srgbClr val="993366">
                  <a:gamma/>
                  <a:shade val="57647"/>
                  <a:invGamma/>
                </a:srgbClr>
              </a:gs>
              <a:gs pos="100000">
                <a:srgbClr val="993366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1393" name="Text Box 17"/>
          <p:cNvSpPr txBox="1">
            <a:spLocks noChangeArrowheads="1"/>
          </p:cNvSpPr>
          <p:nvPr/>
        </p:nvSpPr>
        <p:spPr bwMode="gray">
          <a:xfrm>
            <a:off x="2973388" y="996950"/>
            <a:ext cx="20589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sz="1000" b="1">
                <a:solidFill>
                  <a:srgbClr val="FFFF00"/>
                </a:solidFill>
              </a:rPr>
              <a:t>Ситуационный центр</a:t>
            </a:r>
            <a:br>
              <a:rPr lang="ru-RU" sz="1000" b="1">
                <a:solidFill>
                  <a:srgbClr val="FFFF00"/>
                </a:solidFill>
              </a:rPr>
            </a:br>
            <a:r>
              <a:rPr lang="ru-RU" sz="1000" b="1">
                <a:solidFill>
                  <a:srgbClr val="FFFF00"/>
                </a:solidFill>
              </a:rPr>
              <a:t>правительства МО</a:t>
            </a:r>
          </a:p>
        </p:txBody>
      </p:sp>
      <p:sp>
        <p:nvSpPr>
          <p:cNvPr id="101396" name="Rectangle 20"/>
          <p:cNvSpPr>
            <a:spLocks noChangeArrowheads="1"/>
          </p:cNvSpPr>
          <p:nvPr/>
        </p:nvSpPr>
        <p:spPr bwMode="gray">
          <a:xfrm>
            <a:off x="2965450" y="3644900"/>
            <a:ext cx="2058988" cy="381000"/>
          </a:xfrm>
          <a:prstGeom prst="rect">
            <a:avLst/>
          </a:prstGeom>
          <a:gradFill rotWithShape="1">
            <a:gsLst>
              <a:gs pos="0">
                <a:srgbClr val="993366">
                  <a:gamma/>
                  <a:shade val="46275"/>
                  <a:invGamma/>
                </a:srgbClr>
              </a:gs>
              <a:gs pos="100000">
                <a:srgbClr val="993366"/>
              </a:gs>
            </a:gsLst>
            <a:lin ang="5400000" scaled="1"/>
          </a:gradFill>
          <a:ln w="9525" algn="ctr">
            <a:solidFill>
              <a:srgbClr val="B2B2B2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1397" name="Text Box 21"/>
          <p:cNvSpPr txBox="1">
            <a:spLocks noChangeArrowheads="1"/>
          </p:cNvSpPr>
          <p:nvPr/>
        </p:nvSpPr>
        <p:spPr bwMode="gray">
          <a:xfrm>
            <a:off x="2965450" y="3644900"/>
            <a:ext cx="2058988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sz="1000" b="1">
                <a:solidFill>
                  <a:srgbClr val="FFFF00"/>
                </a:solidFill>
              </a:rPr>
              <a:t>Центр сбора и обработки информации МУГМС</a:t>
            </a:r>
          </a:p>
        </p:txBody>
      </p:sp>
      <p:sp>
        <p:nvSpPr>
          <p:cNvPr id="101401" name="Rectangle 25"/>
          <p:cNvSpPr>
            <a:spLocks noChangeArrowheads="1"/>
          </p:cNvSpPr>
          <p:nvPr/>
        </p:nvSpPr>
        <p:spPr bwMode="gray">
          <a:xfrm>
            <a:off x="2965450" y="1546225"/>
            <a:ext cx="2058988" cy="2070100"/>
          </a:xfrm>
          <a:prstGeom prst="rect">
            <a:avLst/>
          </a:prstGeom>
          <a:gradFill rotWithShape="1">
            <a:gsLst>
              <a:gs pos="0">
                <a:srgbClr val="5F5F5F"/>
              </a:gs>
              <a:gs pos="100000">
                <a:srgbClr val="C0C0C0"/>
              </a:gs>
            </a:gsLst>
            <a:lin ang="5400000" scaled="1"/>
          </a:gradFill>
          <a:ln w="9525" algn="ctr">
            <a:solidFill>
              <a:srgbClr val="B2B2B2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ru-RU" sz="1000" b="1">
              <a:solidFill>
                <a:srgbClr val="FFFF00"/>
              </a:solidFill>
            </a:endParaRPr>
          </a:p>
        </p:txBody>
      </p:sp>
      <p:sp>
        <p:nvSpPr>
          <p:cNvPr id="101403" name="Rectangle 27"/>
          <p:cNvSpPr>
            <a:spLocks noChangeArrowheads="1"/>
          </p:cNvSpPr>
          <p:nvPr/>
        </p:nvSpPr>
        <p:spPr bwMode="gray">
          <a:xfrm>
            <a:off x="2965450" y="1590675"/>
            <a:ext cx="2058988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1000" b="1">
                <a:solidFill>
                  <a:srgbClr val="FFFF00"/>
                </a:solidFill>
              </a:rPr>
              <a:t>Кризисный центр ГОЧС и ПБ</a:t>
            </a:r>
          </a:p>
        </p:txBody>
      </p:sp>
      <p:pic>
        <p:nvPicPr>
          <p:cNvPr id="65574" name="Picture 30" descr="4"/>
          <p:cNvPicPr preferRelativeResize="0"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87675" y="1916113"/>
            <a:ext cx="2000250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493" name="Rectangle 117"/>
          <p:cNvSpPr>
            <a:spLocks noChangeArrowheads="1"/>
          </p:cNvSpPr>
          <p:nvPr/>
        </p:nvSpPr>
        <p:spPr bwMode="gray">
          <a:xfrm>
            <a:off x="2906713" y="1104900"/>
            <a:ext cx="360362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1525" name="Rectangle 149"/>
          <p:cNvSpPr>
            <a:spLocks noChangeArrowheads="1"/>
          </p:cNvSpPr>
          <p:nvPr/>
        </p:nvSpPr>
        <p:spPr bwMode="gray">
          <a:xfrm>
            <a:off x="4572000" y="3962400"/>
            <a:ext cx="495300" cy="266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1533" name="Rectangle 157"/>
          <p:cNvSpPr>
            <a:spLocks noChangeArrowheads="1"/>
          </p:cNvSpPr>
          <p:nvPr/>
        </p:nvSpPr>
        <p:spPr bwMode="gray">
          <a:xfrm>
            <a:off x="2898775" y="3924300"/>
            <a:ext cx="495300" cy="266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1534" name="Rectangle 158"/>
          <p:cNvSpPr>
            <a:spLocks noChangeArrowheads="1"/>
          </p:cNvSpPr>
          <p:nvPr/>
        </p:nvSpPr>
        <p:spPr bwMode="gray">
          <a:xfrm>
            <a:off x="2898775" y="3505200"/>
            <a:ext cx="495300" cy="266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1535" name="Rectangle 159"/>
          <p:cNvSpPr>
            <a:spLocks noChangeArrowheads="1"/>
          </p:cNvSpPr>
          <p:nvPr/>
        </p:nvSpPr>
        <p:spPr bwMode="gray">
          <a:xfrm>
            <a:off x="2905125" y="2903538"/>
            <a:ext cx="495300" cy="266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1496" name="Rectangle 120"/>
          <p:cNvSpPr>
            <a:spLocks noChangeArrowheads="1"/>
          </p:cNvSpPr>
          <p:nvPr/>
        </p:nvSpPr>
        <p:spPr bwMode="gray">
          <a:xfrm>
            <a:off x="4741863" y="1104900"/>
            <a:ext cx="360362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cxnSp>
        <p:nvCxnSpPr>
          <p:cNvPr id="65581" name="AutoShape 181"/>
          <p:cNvCxnSpPr>
            <a:cxnSpLocks noChangeShapeType="1"/>
            <a:stCxn id="101432" idx="0"/>
          </p:cNvCxnSpPr>
          <p:nvPr/>
        </p:nvCxnSpPr>
        <p:spPr bwMode="gray">
          <a:xfrm flipH="1" flipV="1">
            <a:off x="8285163" y="2817813"/>
            <a:ext cx="3175" cy="4064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grpSp>
        <p:nvGrpSpPr>
          <p:cNvPr id="65582" name="Group 202"/>
          <p:cNvGrpSpPr>
            <a:grpSpLocks/>
          </p:cNvGrpSpPr>
          <p:nvPr/>
        </p:nvGrpSpPr>
        <p:grpSpPr bwMode="auto">
          <a:xfrm>
            <a:off x="7488238" y="3224213"/>
            <a:ext cx="1598612" cy="1250950"/>
            <a:chOff x="4753" y="2031"/>
            <a:chExt cx="1007" cy="788"/>
          </a:xfrm>
        </p:grpSpPr>
        <p:sp>
          <p:nvSpPr>
            <p:cNvPr id="101432" name="Rectangle 56"/>
            <p:cNvSpPr>
              <a:spLocks noChangeArrowheads="1"/>
            </p:cNvSpPr>
            <p:nvPr/>
          </p:nvSpPr>
          <p:spPr bwMode="gray">
            <a:xfrm>
              <a:off x="4753" y="2031"/>
              <a:ext cx="1007" cy="788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C0C0C0"/>
                </a:gs>
              </a:gsLst>
              <a:lin ang="5400000" scaled="1"/>
            </a:gradFill>
            <a:ln w="9525" algn="ctr">
              <a:solidFill>
                <a:srgbClr val="B2B2B2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000" b="1">
                <a:solidFill>
                  <a:srgbClr val="FFFF00"/>
                </a:solidFill>
              </a:endParaRPr>
            </a:p>
          </p:txBody>
        </p:sp>
        <p:sp>
          <p:nvSpPr>
            <p:cNvPr id="101433" name="Rectangle 57"/>
            <p:cNvSpPr>
              <a:spLocks noChangeArrowheads="1"/>
            </p:cNvSpPr>
            <p:nvPr/>
          </p:nvSpPr>
          <p:spPr bwMode="gray">
            <a:xfrm>
              <a:off x="4774" y="2048"/>
              <a:ext cx="974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lIns="0" rIns="0">
              <a:spAutoFit/>
            </a:bodyPr>
            <a:lstStyle/>
            <a:p>
              <a:pPr>
                <a:defRPr/>
              </a:pPr>
              <a:r>
                <a:rPr lang="ru-RU" sz="1000" b="1">
                  <a:solidFill>
                    <a:srgbClr val="FFFF00"/>
                  </a:solidFill>
                </a:rPr>
                <a:t>СПД Кольской АЭС</a:t>
              </a:r>
            </a:p>
          </p:txBody>
        </p:sp>
        <p:pic>
          <p:nvPicPr>
            <p:cNvPr id="65588" name="Picture 59" descr="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754" y="2214"/>
              <a:ext cx="1000" cy="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65583" name="AutoShape 188"/>
          <p:cNvCxnSpPr>
            <a:cxnSpLocks noChangeShapeType="1"/>
            <a:endCxn id="101440" idx="0"/>
          </p:cNvCxnSpPr>
          <p:nvPr/>
        </p:nvCxnSpPr>
        <p:spPr bwMode="gray">
          <a:xfrm>
            <a:off x="8283575" y="4452938"/>
            <a:ext cx="4763" cy="35242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65584" name="AutoShape 196"/>
          <p:cNvCxnSpPr>
            <a:cxnSpLocks noChangeShapeType="1"/>
            <a:endCxn id="101540" idx="0"/>
          </p:cNvCxnSpPr>
          <p:nvPr/>
        </p:nvCxnSpPr>
        <p:spPr bwMode="gray">
          <a:xfrm rot="16200000" flipH="1">
            <a:off x="1385094" y="3347244"/>
            <a:ext cx="1341437" cy="3175"/>
          </a:xfrm>
          <a:prstGeom prst="bentConnector3">
            <a:avLst>
              <a:gd name="adj1" fmla="val 49940"/>
            </a:avLst>
          </a:prstGeom>
          <a:noFill/>
          <a:ln w="28575">
            <a:solidFill>
              <a:schemeClr val="tx1"/>
            </a:solidFill>
            <a:prstDash val="sysDot"/>
            <a:miter lim="800000"/>
            <a:headEnd/>
            <a:tailEnd type="triangle" w="med" len="med"/>
          </a:ln>
        </p:spPr>
      </p:cxnSp>
      <p:pic>
        <p:nvPicPr>
          <p:cNvPr id="65585" name="Picture 9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gray">
          <a:xfrm>
            <a:off x="0" y="1438275"/>
            <a:ext cx="1187450" cy="766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466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404"/>
            <a:ext cx="9144000" cy="622300"/>
          </a:xfrm>
          <a:noFill/>
          <a:ln/>
        </p:spPr>
        <p:txBody>
          <a:bodyPr/>
          <a:lstStyle/>
          <a:p>
            <a:r>
              <a:rPr lang="ru-RU" sz="2400" dirty="0" smtClean="0"/>
              <a:t>Устранение противоречий между гигиеническими требованиями и требованиями к безопасности технологий</a:t>
            </a:r>
          </a:p>
        </p:txBody>
      </p:sp>
      <p:sp>
        <p:nvSpPr>
          <p:cNvPr id="18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565900"/>
            <a:ext cx="611188" cy="187325"/>
          </a:xfrm>
          <a:prstGeom prst="rect">
            <a:avLst/>
          </a:prstGeom>
          <a:ln/>
        </p:spPr>
        <p:txBody>
          <a:bodyPr/>
          <a:lstStyle/>
          <a:p>
            <a:pPr>
              <a:defRPr/>
            </a:pPr>
            <a:fld id="{30954D5B-AA7E-4641-8A8F-60B8FD1191B7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87070" name="AutoShape 30"/>
          <p:cNvSpPr>
            <a:spLocks noChangeArrowheads="1"/>
          </p:cNvSpPr>
          <p:nvPr/>
        </p:nvSpPr>
        <p:spPr bwMode="auto">
          <a:xfrm flipV="1">
            <a:off x="4238054" y="1484313"/>
            <a:ext cx="1765300" cy="1150937"/>
          </a:xfrm>
          <a:prstGeom prst="flowChartDocumen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l"/>
            <a:endParaRPr lang="ru-RU" sz="1800"/>
          </a:p>
        </p:txBody>
      </p:sp>
      <p:sp>
        <p:nvSpPr>
          <p:cNvPr id="87071" name="Rectangle 31"/>
          <p:cNvSpPr>
            <a:spLocks noChangeArrowheads="1"/>
          </p:cNvSpPr>
          <p:nvPr/>
        </p:nvSpPr>
        <p:spPr bwMode="auto">
          <a:xfrm>
            <a:off x="4238054" y="2590800"/>
            <a:ext cx="1765300" cy="22066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endParaRPr lang="ru-RU" sz="1800"/>
          </a:p>
        </p:txBody>
      </p:sp>
      <p:graphicFrame>
        <p:nvGraphicFramePr>
          <p:cNvPr id="376837" name="Object 32"/>
          <p:cNvGraphicFramePr>
            <a:graphicFrameLocks noChangeAspect="1"/>
          </p:cNvGraphicFramePr>
          <p:nvPr/>
        </p:nvGraphicFramePr>
        <p:xfrm>
          <a:off x="4112642" y="1931988"/>
          <a:ext cx="2012950" cy="429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22" name="Диаграмма" r:id="rId4" imgW="2562211" imgH="4076730" progId="MSGraph.Chart.8">
                  <p:embed followColorScheme="full"/>
                </p:oleObj>
              </mc:Choice>
              <mc:Fallback>
                <p:oleObj name="Диаграмма" r:id="rId4" imgW="2562211" imgH="40767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2642" y="1931988"/>
                        <a:ext cx="2012950" cy="42926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6838" name="Object 35"/>
          <p:cNvGraphicFramePr>
            <a:graphicFrameLocks noChangeAspect="1"/>
          </p:cNvGraphicFramePr>
          <p:nvPr/>
        </p:nvGraphicFramePr>
        <p:xfrm>
          <a:off x="6014467" y="1778000"/>
          <a:ext cx="2878137" cy="446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23" name="Диаграмма" r:id="rId6" imgW="2562211" imgH="4076730" progId="MSGraph.Chart.8">
                  <p:embed followColorScheme="full"/>
                </p:oleObj>
              </mc:Choice>
              <mc:Fallback>
                <p:oleObj name="Диаграмма" r:id="rId6" imgW="2562211" imgH="40767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4467" y="1778000"/>
                        <a:ext cx="2878137" cy="44640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81" name="Text Box 41"/>
          <p:cNvSpPr txBox="1">
            <a:spLocks noChangeArrowheads="1"/>
          </p:cNvSpPr>
          <p:nvPr/>
        </p:nvSpPr>
        <p:spPr bwMode="auto">
          <a:xfrm>
            <a:off x="4704779" y="3308350"/>
            <a:ext cx="7477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2000" b="1"/>
              <a:t>НАО</a:t>
            </a:r>
          </a:p>
        </p:txBody>
      </p:sp>
      <p:sp>
        <p:nvSpPr>
          <p:cNvPr id="87082" name="Text Box 42"/>
          <p:cNvSpPr txBox="1">
            <a:spLocks noChangeArrowheads="1"/>
          </p:cNvSpPr>
          <p:nvPr/>
        </p:nvSpPr>
        <p:spPr bwMode="auto">
          <a:xfrm>
            <a:off x="4700017" y="2228850"/>
            <a:ext cx="7493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2000" b="1"/>
              <a:t>САО</a:t>
            </a:r>
          </a:p>
        </p:txBody>
      </p:sp>
      <p:sp>
        <p:nvSpPr>
          <p:cNvPr id="87083" name="AutoShape 43"/>
          <p:cNvSpPr>
            <a:spLocks noChangeArrowheads="1"/>
          </p:cNvSpPr>
          <p:nvPr/>
        </p:nvSpPr>
        <p:spPr bwMode="auto">
          <a:xfrm>
            <a:off x="1117029" y="4822825"/>
            <a:ext cx="2222500" cy="403225"/>
          </a:xfrm>
          <a:prstGeom prst="wedgeRoundRectCallout">
            <a:avLst>
              <a:gd name="adj1" fmla="val 82787"/>
              <a:gd name="adj2" fmla="val -40157"/>
              <a:gd name="adj3" fmla="val 16667"/>
            </a:avLst>
          </a:prstGeom>
          <a:solidFill>
            <a:srgbClr val="CC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r>
              <a:rPr lang="ru-RU" sz="1200" b="1">
                <a:solidFill>
                  <a:srgbClr val="000000"/>
                </a:solidFill>
              </a:rPr>
              <a:t>В России–</a:t>
            </a:r>
            <a:br>
              <a:rPr lang="ru-RU" sz="1200" b="1">
                <a:solidFill>
                  <a:srgbClr val="000000"/>
                </a:solidFill>
              </a:rPr>
            </a:br>
            <a:r>
              <a:rPr lang="ru-RU" sz="1200" b="1">
                <a:solidFill>
                  <a:srgbClr val="000000"/>
                </a:solidFill>
              </a:rPr>
              <a:t>ПДК </a:t>
            </a:r>
            <a:r>
              <a:rPr lang="ru-RU" sz="1200" b="1" baseline="30000">
                <a:solidFill>
                  <a:srgbClr val="000000"/>
                </a:solidFill>
              </a:rPr>
              <a:t>137</a:t>
            </a:r>
            <a:r>
              <a:rPr lang="en-US" sz="1200" b="1">
                <a:solidFill>
                  <a:srgbClr val="000000"/>
                </a:solidFill>
              </a:rPr>
              <a:t>Cs</a:t>
            </a:r>
            <a:r>
              <a:rPr lang="ru-RU" sz="1200" b="1">
                <a:solidFill>
                  <a:srgbClr val="000000"/>
                </a:solidFill>
              </a:rPr>
              <a:t> в молоке**</a:t>
            </a:r>
            <a:endParaRPr lang="ru-RU" sz="1200">
              <a:solidFill>
                <a:srgbClr val="000000"/>
              </a:solidFill>
            </a:endParaRPr>
          </a:p>
        </p:txBody>
      </p:sp>
      <p:sp>
        <p:nvSpPr>
          <p:cNvPr id="87086" name="Line 46"/>
          <p:cNvSpPr>
            <a:spLocks noChangeShapeType="1"/>
          </p:cNvSpPr>
          <p:nvPr/>
        </p:nvSpPr>
        <p:spPr bwMode="auto">
          <a:xfrm>
            <a:off x="4109467" y="4862513"/>
            <a:ext cx="201612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ru-RU"/>
          </a:p>
        </p:txBody>
      </p:sp>
      <p:sp>
        <p:nvSpPr>
          <p:cNvPr id="87087" name="Line 47"/>
          <p:cNvSpPr>
            <a:spLocks noChangeShapeType="1"/>
          </p:cNvSpPr>
          <p:nvPr/>
        </p:nvSpPr>
        <p:spPr bwMode="auto">
          <a:xfrm>
            <a:off x="4109467" y="4773613"/>
            <a:ext cx="201612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ru-RU"/>
          </a:p>
        </p:txBody>
      </p:sp>
      <p:sp>
        <p:nvSpPr>
          <p:cNvPr id="87091" name="Line 51"/>
          <p:cNvSpPr>
            <a:spLocks noChangeShapeType="1"/>
          </p:cNvSpPr>
          <p:nvPr/>
        </p:nvSpPr>
        <p:spPr bwMode="auto">
          <a:xfrm>
            <a:off x="4109467" y="2601913"/>
            <a:ext cx="201612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ru-RU"/>
          </a:p>
        </p:txBody>
      </p:sp>
      <p:sp>
        <p:nvSpPr>
          <p:cNvPr id="87092" name="Text Box 52"/>
          <p:cNvSpPr txBox="1">
            <a:spLocks noChangeArrowheads="1"/>
          </p:cNvSpPr>
          <p:nvPr/>
        </p:nvSpPr>
        <p:spPr bwMode="auto">
          <a:xfrm>
            <a:off x="6081142" y="1579563"/>
            <a:ext cx="69532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1800"/>
              <a:t>Бк</a:t>
            </a:r>
            <a:r>
              <a:rPr lang="en-US" sz="1800"/>
              <a:t>/</a:t>
            </a:r>
            <a:r>
              <a:rPr lang="ru-RU" sz="1800"/>
              <a:t>л.</a:t>
            </a:r>
          </a:p>
        </p:txBody>
      </p:sp>
      <p:sp>
        <p:nvSpPr>
          <p:cNvPr id="87093" name="AutoShape 53"/>
          <p:cNvSpPr>
            <a:spLocks noChangeArrowheads="1"/>
          </p:cNvSpPr>
          <p:nvPr/>
        </p:nvSpPr>
        <p:spPr bwMode="auto">
          <a:xfrm>
            <a:off x="970979" y="2735263"/>
            <a:ext cx="3170238" cy="993775"/>
          </a:xfrm>
          <a:prstGeom prst="wedgeRoundRectCallout">
            <a:avLst>
              <a:gd name="adj1" fmla="val 49046"/>
              <a:gd name="adj2" fmla="val 104954"/>
              <a:gd name="adj3" fmla="val 16667"/>
            </a:avLst>
          </a:prstGeom>
          <a:solidFill>
            <a:srgbClr val="CC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tabLst>
                <a:tab pos="1619250" algn="l"/>
              </a:tabLst>
            </a:pPr>
            <a:r>
              <a:rPr lang="ru-RU" sz="1200" b="1">
                <a:solidFill>
                  <a:srgbClr val="000000"/>
                </a:solidFill>
              </a:rPr>
              <a:t>В Норвегии:</a:t>
            </a:r>
          </a:p>
          <a:p>
            <a:pPr algn="l">
              <a:tabLst>
                <a:tab pos="1619250" algn="l"/>
              </a:tabLst>
            </a:pPr>
            <a:r>
              <a:rPr lang="ru-RU" sz="1200" b="1">
                <a:solidFill>
                  <a:srgbClr val="000000"/>
                </a:solidFill>
              </a:rPr>
              <a:t>Оленина и дичь, </a:t>
            </a:r>
            <a:r>
              <a:rPr lang="en-US" sz="1200" b="1">
                <a:solidFill>
                  <a:srgbClr val="000000"/>
                </a:solidFill>
              </a:rPr>
              <a:t/>
            </a:r>
            <a:br>
              <a:rPr lang="en-US" sz="1200" b="1">
                <a:solidFill>
                  <a:srgbClr val="000000"/>
                </a:solidFill>
              </a:rPr>
            </a:br>
            <a:r>
              <a:rPr lang="ru-RU" sz="1200" b="1">
                <a:solidFill>
                  <a:srgbClr val="000000"/>
                </a:solidFill>
              </a:rPr>
              <a:t>пресноводная рыба, – 3000 Бк/кг</a:t>
            </a:r>
          </a:p>
          <a:p>
            <a:pPr algn="l">
              <a:tabLst>
                <a:tab pos="1619250" algn="l"/>
              </a:tabLst>
            </a:pPr>
            <a:r>
              <a:rPr lang="ru-RU" sz="1200" b="1">
                <a:solidFill>
                  <a:srgbClr val="000000"/>
                </a:solidFill>
              </a:rPr>
              <a:t>Молоко и детское питание – 370 Бк/кг</a:t>
            </a:r>
          </a:p>
          <a:p>
            <a:pPr algn="l">
              <a:tabLst>
                <a:tab pos="1619250" algn="l"/>
              </a:tabLst>
            </a:pPr>
            <a:r>
              <a:rPr lang="ru-RU" sz="1200" b="1">
                <a:solidFill>
                  <a:srgbClr val="000000"/>
                </a:solidFill>
              </a:rPr>
              <a:t>Другие продукты 	– 600 Бк/кг</a:t>
            </a:r>
          </a:p>
        </p:txBody>
      </p:sp>
      <p:sp>
        <p:nvSpPr>
          <p:cNvPr id="2" name="AutoShape 43"/>
          <p:cNvSpPr>
            <a:spLocks noChangeArrowheads="1"/>
          </p:cNvSpPr>
          <p:nvPr/>
        </p:nvSpPr>
        <p:spPr bwMode="auto">
          <a:xfrm>
            <a:off x="972567" y="4251325"/>
            <a:ext cx="2222500" cy="206375"/>
          </a:xfrm>
          <a:prstGeom prst="wedgeRoundRectCallout">
            <a:avLst>
              <a:gd name="adj1" fmla="val 91931"/>
              <a:gd name="adj2" fmla="val 178463"/>
              <a:gd name="adj3" fmla="val 16667"/>
            </a:avLst>
          </a:prstGeom>
          <a:solidFill>
            <a:srgbClr val="CC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r>
              <a:rPr lang="ru-RU" sz="1200" b="1">
                <a:solidFill>
                  <a:srgbClr val="000000"/>
                </a:solidFill>
              </a:rPr>
              <a:t>Нижняя граница ЖРО*</a:t>
            </a:r>
            <a:endParaRPr lang="ru-RU" sz="1200">
              <a:solidFill>
                <a:srgbClr val="000000"/>
              </a:solidFill>
            </a:endParaRPr>
          </a:p>
        </p:txBody>
      </p:sp>
      <p:sp>
        <p:nvSpPr>
          <p:cNvPr id="376848" name="Rectangle 16"/>
          <p:cNvSpPr>
            <a:spLocks noChangeArrowheads="1"/>
          </p:cNvSpPr>
          <p:nvPr/>
        </p:nvSpPr>
        <p:spPr bwMode="auto">
          <a:xfrm>
            <a:off x="6876479" y="1849438"/>
            <a:ext cx="2232025" cy="4248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6849" name="Text Box 17"/>
          <p:cNvSpPr txBox="1">
            <a:spLocks noChangeArrowheads="1"/>
          </p:cNvSpPr>
          <p:nvPr/>
        </p:nvSpPr>
        <p:spPr bwMode="auto">
          <a:xfrm>
            <a:off x="618554" y="5607050"/>
            <a:ext cx="18691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ru-RU" sz="1400" dirty="0"/>
              <a:t>* отменены в 2010 г.</a:t>
            </a:r>
          </a:p>
          <a:p>
            <a:pPr algn="l" eaLnBrk="0" hangingPunct="0"/>
            <a:r>
              <a:rPr lang="ru-RU" sz="1400" dirty="0"/>
              <a:t>** действуют</a:t>
            </a:r>
          </a:p>
        </p:txBody>
      </p:sp>
    </p:spTree>
    <p:extLst>
      <p:ext uri="{BB962C8B-B14F-4D97-AF65-F5344CB8AC3E}">
        <p14:creationId xmlns:p14="http://schemas.microsoft.com/office/powerpoint/2010/main" val="667873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565900"/>
            <a:ext cx="611188" cy="187325"/>
          </a:xfrm>
          <a:prstGeom prst="rect">
            <a:avLst/>
          </a:prstGeom>
          <a:ln/>
        </p:spPr>
        <p:txBody>
          <a:bodyPr/>
          <a:lstStyle/>
          <a:p>
            <a:pPr>
              <a:defRPr/>
            </a:pPr>
            <a:fld id="{D082BC8A-DAB5-414F-83DF-714CC8D2DD8E}" type="slidenum">
              <a:rPr lang="en-US"/>
              <a:pPr>
                <a:defRPr/>
              </a:pPr>
              <a:t>29</a:t>
            </a:fld>
            <a:endParaRPr lang="en-US"/>
          </a:p>
        </p:txBody>
      </p:sp>
      <p:graphicFrame>
        <p:nvGraphicFramePr>
          <p:cNvPr id="342018" name="Object 2"/>
          <p:cNvGraphicFramePr>
            <a:graphicFrameLocks noChangeAspect="1"/>
          </p:cNvGraphicFramePr>
          <p:nvPr/>
        </p:nvGraphicFramePr>
        <p:xfrm>
          <a:off x="251520" y="1027931"/>
          <a:ext cx="8772525" cy="543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04" name="Диаграмма" r:id="rId4" imgW="4876800" imgH="3086202" progId="Excel.Sheet.8">
                  <p:embed/>
                </p:oleObj>
              </mc:Choice>
              <mc:Fallback>
                <p:oleObj name="Диаграмма" r:id="rId4" imgW="4876800" imgH="3086202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027931"/>
                        <a:ext cx="8772525" cy="543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19" name="Object 3"/>
          <p:cNvGraphicFramePr>
            <a:graphicFrameLocks noChangeAspect="1"/>
          </p:cNvGraphicFramePr>
          <p:nvPr/>
        </p:nvGraphicFramePr>
        <p:xfrm>
          <a:off x="4732645" y="1242467"/>
          <a:ext cx="3886339" cy="259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05" name="Диаграмма" r:id="rId6" imgW="6096090" imgH="4067280" progId="MSGraph.Chart.8">
                  <p:embed followColorScheme="full"/>
                </p:oleObj>
              </mc:Choice>
              <mc:Fallback>
                <p:oleObj name="Диаграмма" r:id="rId6" imgW="6096090" imgH="4067280" progId="MSGraph.Chart.8">
                  <p:embed followColorScheme="full"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2645" y="1242467"/>
                        <a:ext cx="3886339" cy="25922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2020" name="Text Box 4"/>
          <p:cNvSpPr txBox="1">
            <a:spLocks noChangeArrowheads="1"/>
          </p:cNvSpPr>
          <p:nvPr/>
        </p:nvSpPr>
        <p:spPr bwMode="auto">
          <a:xfrm>
            <a:off x="327720" y="1399406"/>
            <a:ext cx="3200400" cy="2667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0" tIns="10800" rIns="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FFFFFF"/>
                </a:solidFill>
              </a:rPr>
              <a:t>Умерло человек на 70 </a:t>
            </a:r>
            <a:r>
              <a:rPr lang="ru-RU" b="1" dirty="0" err="1">
                <a:solidFill>
                  <a:srgbClr val="FFFFFF"/>
                </a:solidFill>
              </a:rPr>
              <a:t>млн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342021" name="Text Box 5"/>
          <p:cNvSpPr txBox="1">
            <a:spLocks noChangeArrowheads="1"/>
          </p:cNvSpPr>
          <p:nvPr/>
        </p:nvSpPr>
        <p:spPr bwMode="auto">
          <a:xfrm>
            <a:off x="0" y="75168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chemeClr val="bg1"/>
                </a:solidFill>
              </a:rPr>
              <a:t>Смертность по причинам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Россия – 2001 г.</a:t>
            </a:r>
          </a:p>
        </p:txBody>
      </p:sp>
      <p:sp>
        <p:nvSpPr>
          <p:cNvPr id="342022" name="AutoShape 6"/>
          <p:cNvSpPr>
            <a:spLocks noChangeArrowheads="1"/>
          </p:cNvSpPr>
          <p:nvPr/>
        </p:nvSpPr>
        <p:spPr bwMode="auto">
          <a:xfrm rot="-2305081">
            <a:off x="4213920" y="3637781"/>
            <a:ext cx="838200" cy="355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42023" name="Text Box 7"/>
          <p:cNvSpPr txBox="1">
            <a:spLocks noChangeArrowheads="1"/>
          </p:cNvSpPr>
          <p:nvPr/>
        </p:nvSpPr>
        <p:spPr bwMode="auto">
          <a:xfrm>
            <a:off x="4874568" y="1098451"/>
            <a:ext cx="3600400" cy="6463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/>
              <a:t>Смертность от новообразований (2001 г.)</a:t>
            </a:r>
          </a:p>
        </p:txBody>
      </p:sp>
      <p:sp>
        <p:nvSpPr>
          <p:cNvPr id="342026" name="Text Box 10"/>
          <p:cNvSpPr txBox="1">
            <a:spLocks noChangeArrowheads="1"/>
          </p:cNvSpPr>
          <p:nvPr/>
        </p:nvSpPr>
        <p:spPr bwMode="auto">
          <a:xfrm>
            <a:off x="5712764" y="6165304"/>
            <a:ext cx="3251724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r>
              <a:rPr lang="ru-RU" sz="1200" b="1" dirty="0"/>
              <a:t>(</a:t>
            </a:r>
            <a:r>
              <a:rPr lang="en-US" sz="1200" b="1" dirty="0"/>
              <a:t>28+19</a:t>
            </a:r>
            <a:r>
              <a:rPr lang="ru-RU" sz="1200" b="1" dirty="0"/>
              <a:t> </a:t>
            </a:r>
            <a:r>
              <a:rPr lang="ru-RU" sz="1200" b="1" dirty="0" smtClean="0"/>
              <a:t>смертей, </a:t>
            </a:r>
            <a:r>
              <a:rPr lang="ru-RU" sz="1200" b="1" dirty="0"/>
              <a:t>134 ОЛБ, 250</a:t>
            </a:r>
            <a:r>
              <a:rPr lang="en-US" sz="1200" b="1" dirty="0"/>
              <a:t>(400)</a:t>
            </a:r>
            <a:r>
              <a:rPr lang="ru-RU" sz="1200" b="1" dirty="0"/>
              <a:t> РЩЖ)</a:t>
            </a:r>
          </a:p>
        </p:txBody>
      </p:sp>
      <p:sp>
        <p:nvSpPr>
          <p:cNvPr id="342028" name="AutoShape 12"/>
          <p:cNvSpPr>
            <a:spLocks noChangeArrowheads="1"/>
          </p:cNvSpPr>
          <p:nvPr/>
        </p:nvSpPr>
        <p:spPr bwMode="auto">
          <a:xfrm>
            <a:off x="8101013" y="5706293"/>
            <a:ext cx="215403" cy="432717"/>
          </a:xfrm>
          <a:prstGeom prst="down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7415"/>
            <a:ext cx="9144000" cy="732508"/>
          </a:xfrm>
        </p:spPr>
        <p:txBody>
          <a:bodyPr/>
          <a:lstStyle/>
          <a:p>
            <a:r>
              <a:rPr lang="ru-RU" dirty="0" smtClean="0"/>
              <a:t>10 стран – основных производителей электроэнергии на АЭС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7096735"/>
              </p:ext>
            </p:extLst>
          </p:nvPr>
        </p:nvGraphicFramePr>
        <p:xfrm>
          <a:off x="395536" y="1484784"/>
          <a:ext cx="822960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23728" y="6082627"/>
            <a:ext cx="5344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Комиссариат по атомной энергии Франции, 2005 г.</a:t>
            </a:r>
            <a:endParaRPr lang="ru-RU" sz="1600" b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2195736" y="5949280"/>
            <a:ext cx="504056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603980" y="1002214"/>
            <a:ext cx="59203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</a:rPr>
              <a:t>(доля в общем производстве электроэнергии, %)</a:t>
            </a:r>
            <a:endParaRPr lang="ru-RU" sz="16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 txBox="1">
            <a:spLocks noChangeArrowheads="1"/>
          </p:cNvSpPr>
          <p:nvPr/>
        </p:nvSpPr>
        <p:spPr>
          <a:xfrm>
            <a:off x="0" y="6565900"/>
            <a:ext cx="611188" cy="187325"/>
          </a:xfrm>
          <a:prstGeom prst="rect">
            <a:avLst/>
          </a:prstGeom>
          <a:ln/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7CA12D75-4D63-477D-AC27-B5C09BDF6B3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73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06347"/>
          </a:xfrm>
        </p:spPr>
        <p:txBody>
          <a:bodyPr/>
          <a:lstStyle/>
          <a:p>
            <a:r>
              <a:rPr lang="ru-RU" sz="1800" dirty="0"/>
              <a:t>Суммарные эффективные дозы внешнего и внутреннего (от радиоизотопов цезия, стронция и трансурановых элементов) облучения, </a:t>
            </a:r>
            <a:r>
              <a:rPr lang="ru-RU" sz="1800" dirty="0" err="1"/>
              <a:t>расчитанные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на период </a:t>
            </a:r>
            <a:r>
              <a:rPr lang="ru-RU" sz="1800" dirty="0" smtClean="0"/>
              <a:t>1986–2055 </a:t>
            </a:r>
            <a:r>
              <a:rPr lang="ru-RU" sz="1800" dirty="0"/>
              <a:t>годов </a:t>
            </a:r>
            <a:r>
              <a:rPr lang="ru-RU" sz="1800" dirty="0" smtClean="0"/>
              <a:t>(70 </a:t>
            </a:r>
            <a:r>
              <a:rPr lang="ru-RU" sz="1800" dirty="0"/>
              <a:t>лет после аварии)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78424"/>
            <a:ext cx="7956376" cy="529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49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06347"/>
          </a:xfrm>
        </p:spPr>
        <p:txBody>
          <a:bodyPr/>
          <a:lstStyle/>
          <a:p>
            <a:r>
              <a:rPr lang="ru-RU" sz="1800" dirty="0" smtClean="0"/>
              <a:t>Оценка абсолютного и относительного радиационного риска, </a:t>
            </a:r>
            <a:br>
              <a:rPr lang="ru-RU" sz="1800" dirty="0" smtClean="0"/>
            </a:br>
            <a:r>
              <a:rPr lang="ru-RU" sz="1800" dirty="0" smtClean="0"/>
              <a:t>связанного с чернобыльским облучением для населения радиоактивно загрязненных территорий Украины за 12 лет после аварии</a:t>
            </a:r>
            <a:endParaRPr lang="ru-RU" sz="1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21833"/>
              </p:ext>
            </p:extLst>
          </p:nvPr>
        </p:nvGraphicFramePr>
        <p:xfrm>
          <a:off x="179512" y="1772819"/>
          <a:ext cx="8794615" cy="331236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52128"/>
                <a:gridCol w="1306487"/>
                <a:gridCol w="576000"/>
                <a:gridCol w="576000"/>
                <a:gridCol w="576000"/>
                <a:gridCol w="576000"/>
                <a:gridCol w="576000"/>
                <a:gridCol w="576000"/>
                <a:gridCol w="576000"/>
                <a:gridCol w="576000"/>
                <a:gridCol w="576000"/>
                <a:gridCol w="576000"/>
                <a:gridCol w="576000"/>
              </a:tblGrid>
              <a:tr h="47319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424242"/>
                          </a:solidFill>
                        </a:rPr>
                        <a:t>Величина облучения </a:t>
                      </a:r>
                      <a:br>
                        <a:rPr lang="ru-RU" sz="1200" b="1" dirty="0" smtClean="0">
                          <a:solidFill>
                            <a:srgbClr val="424242"/>
                          </a:solidFill>
                        </a:rPr>
                      </a:br>
                      <a:r>
                        <a:rPr lang="ru-RU" sz="1200" b="1" dirty="0" smtClean="0">
                          <a:solidFill>
                            <a:srgbClr val="424242"/>
                          </a:solidFill>
                        </a:rPr>
                        <a:t>(</a:t>
                      </a:r>
                      <a:r>
                        <a:rPr lang="ru-RU" sz="1200" b="1" dirty="0" err="1" smtClean="0">
                          <a:solidFill>
                            <a:srgbClr val="424242"/>
                          </a:solidFill>
                        </a:rPr>
                        <a:t>мЗв</a:t>
                      </a:r>
                      <a:r>
                        <a:rPr lang="ru-RU" sz="1200" b="1" dirty="0" smtClean="0">
                          <a:solidFill>
                            <a:srgbClr val="424242"/>
                          </a:solidFill>
                        </a:rPr>
                        <a:t> на человека)</a:t>
                      </a:r>
                      <a:endParaRPr lang="ru-RU" sz="1200" b="1" dirty="0">
                        <a:solidFill>
                          <a:srgbClr val="424242"/>
                        </a:solidFill>
                      </a:endParaRPr>
                    </a:p>
                  </a:txBody>
                  <a:tcPr marL="36000" marR="0" marT="0" marB="0" anchor="ctr" anchorCtr="1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200" b="1" dirty="0" smtClean="0">
                          <a:solidFill>
                            <a:srgbClr val="424242"/>
                          </a:solidFill>
                        </a:rPr>
                        <a:t>&lt;0,5</a:t>
                      </a:r>
                      <a:endParaRPr lang="ru-RU" sz="1200" b="1" dirty="0">
                        <a:solidFill>
                          <a:srgbClr val="424242"/>
                        </a:solidFill>
                      </a:endParaRPr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200" b="1" dirty="0" smtClean="0">
                          <a:solidFill>
                            <a:srgbClr val="424242"/>
                          </a:solidFill>
                        </a:rPr>
                        <a:t>0,5-1</a:t>
                      </a:r>
                      <a:endParaRPr lang="ru-RU" sz="1200" b="1" dirty="0">
                        <a:solidFill>
                          <a:srgbClr val="424242"/>
                        </a:solidFill>
                      </a:endParaRPr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200" b="1" dirty="0" smtClean="0">
                          <a:solidFill>
                            <a:srgbClr val="424242"/>
                          </a:solidFill>
                        </a:rPr>
                        <a:t>1-2</a:t>
                      </a:r>
                      <a:endParaRPr lang="ru-RU" sz="1200" b="1" dirty="0">
                        <a:solidFill>
                          <a:srgbClr val="424242"/>
                        </a:solidFill>
                      </a:endParaRPr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200" b="1" dirty="0" smtClean="0">
                          <a:solidFill>
                            <a:srgbClr val="424242"/>
                          </a:solidFill>
                        </a:rPr>
                        <a:t>2-5</a:t>
                      </a:r>
                      <a:endParaRPr lang="ru-RU" sz="1200" b="1" dirty="0">
                        <a:solidFill>
                          <a:srgbClr val="424242"/>
                        </a:solidFill>
                      </a:endParaRPr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200" b="1" dirty="0" smtClean="0">
                          <a:solidFill>
                            <a:srgbClr val="424242"/>
                          </a:solidFill>
                        </a:rPr>
                        <a:t>5-10</a:t>
                      </a:r>
                      <a:endParaRPr lang="ru-RU" sz="1200" b="1" dirty="0">
                        <a:solidFill>
                          <a:srgbClr val="424242"/>
                        </a:solidFill>
                      </a:endParaRPr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200" b="1" dirty="0" smtClean="0">
                          <a:solidFill>
                            <a:srgbClr val="424242"/>
                          </a:solidFill>
                        </a:rPr>
                        <a:t>10-20</a:t>
                      </a:r>
                      <a:endParaRPr lang="ru-RU" sz="1200" b="1" dirty="0">
                        <a:solidFill>
                          <a:srgbClr val="424242"/>
                        </a:solidFill>
                      </a:endParaRPr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200" b="1" dirty="0" smtClean="0">
                          <a:solidFill>
                            <a:srgbClr val="424242"/>
                          </a:solidFill>
                        </a:rPr>
                        <a:t>20-50</a:t>
                      </a:r>
                      <a:endParaRPr lang="ru-RU" sz="1200" b="1" dirty="0">
                        <a:solidFill>
                          <a:srgbClr val="424242"/>
                        </a:solidFill>
                      </a:endParaRPr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200" b="1" dirty="0" smtClean="0">
                          <a:solidFill>
                            <a:srgbClr val="424242"/>
                          </a:solidFill>
                        </a:rPr>
                        <a:t>50-70</a:t>
                      </a:r>
                      <a:endParaRPr lang="ru-RU" sz="1200" b="1" dirty="0">
                        <a:solidFill>
                          <a:srgbClr val="424242"/>
                        </a:solidFill>
                      </a:endParaRPr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200" b="1" dirty="0" smtClean="0">
                          <a:solidFill>
                            <a:srgbClr val="424242"/>
                          </a:solidFill>
                        </a:rPr>
                        <a:t>70-100</a:t>
                      </a:r>
                      <a:endParaRPr lang="ru-RU" sz="1200" b="1" dirty="0">
                        <a:solidFill>
                          <a:srgbClr val="424242"/>
                        </a:solidFill>
                      </a:endParaRPr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200" b="1" dirty="0" smtClean="0">
                          <a:solidFill>
                            <a:srgbClr val="424242"/>
                          </a:solidFill>
                        </a:rPr>
                        <a:t>&gt;</a:t>
                      </a:r>
                      <a:r>
                        <a:rPr lang="ru-RU" sz="1200" b="1" dirty="0" smtClean="0">
                          <a:solidFill>
                            <a:srgbClr val="424242"/>
                          </a:solidFill>
                        </a:rPr>
                        <a:t>100</a:t>
                      </a:r>
                      <a:endParaRPr lang="ru-RU" sz="1200" b="1" dirty="0">
                        <a:solidFill>
                          <a:srgbClr val="424242"/>
                        </a:solidFill>
                      </a:endParaRPr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rgbClr val="424242"/>
                          </a:solidFill>
                        </a:rPr>
                        <a:t>Всего</a:t>
                      </a:r>
                      <a:endParaRPr lang="ru-RU" sz="1200" b="1" dirty="0">
                        <a:solidFill>
                          <a:srgbClr val="424242"/>
                        </a:solidFill>
                      </a:endParaRPr>
                    </a:p>
                  </a:txBody>
                  <a:tcPr marL="36000" marR="0" marT="0" marB="0" anchor="ctr" anchorCtr="1"/>
                </a:tc>
              </a:tr>
              <a:tr h="473195">
                <a:tc rowSpan="2"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solidFill>
                            <a:srgbClr val="424242"/>
                          </a:solidFill>
                        </a:rPr>
                        <a:t>Население загрязненных территорий</a:t>
                      </a:r>
                      <a:endParaRPr lang="ru-RU" sz="1200" b="1" dirty="0">
                        <a:solidFill>
                          <a:srgbClr val="424242"/>
                        </a:solidFill>
                      </a:endParaRPr>
                    </a:p>
                  </a:txBody>
                  <a:tcPr marL="36000" marR="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solidFill>
                            <a:srgbClr val="424242"/>
                          </a:solidFill>
                        </a:rPr>
                        <a:t>в</a:t>
                      </a:r>
                      <a:r>
                        <a:rPr lang="ru-RU" sz="1200" b="1" baseline="0" dirty="0" smtClean="0">
                          <a:solidFill>
                            <a:srgbClr val="424242"/>
                          </a:solidFill>
                        </a:rPr>
                        <a:t> тыс. человек</a:t>
                      </a:r>
                      <a:endParaRPr lang="ru-RU" sz="1200" b="1" dirty="0">
                        <a:solidFill>
                          <a:srgbClr val="424242"/>
                        </a:solidFill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1,2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2,6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94,8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1008,2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568,3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465,0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209,6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19,3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1,6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1,2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2371,8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</a:tr>
              <a:tr h="47319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solidFill>
                            <a:srgbClr val="424242"/>
                          </a:solidFill>
                        </a:rPr>
                        <a:t>в процентах</a:t>
                      </a:r>
                      <a:endParaRPr lang="ru-RU" sz="1200" b="1" dirty="0">
                        <a:solidFill>
                          <a:srgbClr val="424242"/>
                        </a:solidFill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0,05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0,11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4,0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42,5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24,0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19,6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8,8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0,81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0,07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0,05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100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</a:tr>
              <a:tr h="473195">
                <a:tc gridSpan="2"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solidFill>
                            <a:srgbClr val="424242"/>
                          </a:solidFill>
                        </a:rPr>
                        <a:t>Абсолютный риск (случаи)</a:t>
                      </a:r>
                      <a:endParaRPr lang="ru-RU" sz="1200" b="1" dirty="0">
                        <a:solidFill>
                          <a:srgbClr val="424242"/>
                        </a:solidFill>
                      </a:endParaRPr>
                    </a:p>
                  </a:txBody>
                  <a:tcPr marL="36000" marR="0" marT="0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0,02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0,07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4,4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96,8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115,7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237,1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249,4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38,1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4,5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4,6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751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</a:tr>
              <a:tr h="473195">
                <a:tc gridSpan="2"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solidFill>
                            <a:srgbClr val="424242"/>
                          </a:solidFill>
                        </a:rPr>
                        <a:t>Спонтанный уровень (случаи)</a:t>
                      </a:r>
                      <a:endParaRPr lang="ru-RU" sz="1200" b="1" dirty="0">
                        <a:solidFill>
                          <a:srgbClr val="424242"/>
                        </a:solidFill>
                      </a:endParaRPr>
                    </a:p>
                  </a:txBody>
                  <a:tcPr marL="36000" marR="0" marT="0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47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104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3792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40329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22732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18599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8383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772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66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50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94874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</a:tr>
              <a:tr h="473195">
                <a:tc gridSpan="2"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solidFill>
                            <a:srgbClr val="424242"/>
                          </a:solidFill>
                        </a:rPr>
                        <a:t>Относительный риск (*10</a:t>
                      </a:r>
                      <a:r>
                        <a:rPr lang="ru-RU" sz="1200" b="1" baseline="30000" dirty="0" smtClean="0">
                          <a:solidFill>
                            <a:srgbClr val="424242"/>
                          </a:solidFill>
                        </a:rPr>
                        <a:t>-3</a:t>
                      </a:r>
                      <a:r>
                        <a:rPr lang="ru-RU" sz="1200" b="1" dirty="0" smtClean="0">
                          <a:solidFill>
                            <a:srgbClr val="424242"/>
                          </a:solidFill>
                        </a:rPr>
                        <a:t>)</a:t>
                      </a:r>
                      <a:endParaRPr lang="ru-RU" sz="1200" b="1" dirty="0">
                        <a:solidFill>
                          <a:srgbClr val="424242"/>
                        </a:solidFill>
                      </a:endParaRPr>
                    </a:p>
                  </a:txBody>
                  <a:tcPr marL="36000" marR="0" marT="0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0,33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0,69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1,2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2,4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5,1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12,8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29,8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49,3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68,0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93,5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7,9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</a:tr>
              <a:tr h="473195">
                <a:tc gridSpan="2"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solidFill>
                            <a:srgbClr val="424242"/>
                          </a:solidFill>
                        </a:rPr>
                        <a:t>Процент «чернобыльских» раков</a:t>
                      </a:r>
                      <a:endParaRPr lang="ru-RU" sz="1200" b="1" dirty="0">
                        <a:solidFill>
                          <a:srgbClr val="424242"/>
                        </a:solidFill>
                      </a:endParaRPr>
                    </a:p>
                  </a:txBody>
                  <a:tcPr marL="36000" marR="0" marT="0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0,03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0,07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0,12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0,24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0,51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1,26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2,89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4,70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6,37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8,55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1" dirty="0" smtClean="0"/>
                        <a:t>0,79</a:t>
                      </a:r>
                      <a:endParaRPr lang="ru-RU" sz="1100" b="1" dirty="0"/>
                    </a:p>
                  </a:txBody>
                  <a:tcPr marL="36000" marR="0" marT="0" marB="0" anchor="ctr" anchorCtr="1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512" y="5661248"/>
            <a:ext cx="7798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Likhtarev</a:t>
            </a:r>
            <a:r>
              <a:rPr lang="en-US" sz="1200" dirty="0" smtClean="0"/>
              <a:t> I. and </a:t>
            </a:r>
            <a:r>
              <a:rPr lang="en-US" sz="1200" dirty="0" err="1" smtClean="0"/>
              <a:t>Kovgan</a:t>
            </a:r>
            <a:r>
              <a:rPr lang="en-US" sz="1200" dirty="0" smtClean="0"/>
              <a:t> L.  General structure of Chernobyl exposure sources and doses of Ukrainian population.</a:t>
            </a:r>
            <a:br>
              <a:rPr lang="en-US" sz="1200" dirty="0" smtClean="0"/>
            </a:br>
            <a:r>
              <a:rPr lang="en-US" sz="1200" i="1" dirty="0" smtClean="0"/>
              <a:t>International Journal of Radiation Medicine? 1999, 1 (1). – P. 29–38.</a:t>
            </a:r>
            <a:endParaRPr lang="ru-RU" sz="1200" i="1" dirty="0"/>
          </a:p>
        </p:txBody>
      </p:sp>
      <p:cxnSp>
        <p:nvCxnSpPr>
          <p:cNvPr id="7" name="Прямая соединительная линия 6"/>
          <p:cNvCxnSpPr/>
          <p:nvPr/>
        </p:nvCxnSpPr>
        <p:spPr bwMode="auto">
          <a:xfrm>
            <a:off x="251520" y="5661248"/>
            <a:ext cx="76875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75697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2875"/>
            <a:ext cx="9144000" cy="863313"/>
          </a:xfrm>
        </p:spPr>
        <p:txBody>
          <a:bodyPr/>
          <a:lstStyle/>
          <a:p>
            <a:r>
              <a:rPr lang="ru-RU" sz="2200" dirty="0" smtClean="0"/>
              <a:t>Современные оценки генетических рисков </a:t>
            </a:r>
            <a:br>
              <a:rPr lang="ru-RU" sz="2200" dirty="0" smtClean="0"/>
            </a:br>
            <a:r>
              <a:rPr lang="ru-RU" sz="2200" dirty="0" smtClean="0"/>
              <a:t>в первом поколении при воздействиях низкого уровня </a:t>
            </a:r>
            <a:r>
              <a:rPr lang="ru-RU" sz="2200" dirty="0" err="1" smtClean="0"/>
              <a:t>редкоионизирующего</a:t>
            </a:r>
            <a:r>
              <a:rPr lang="ru-RU" sz="2200" dirty="0" smtClean="0"/>
              <a:t> излучения (НКДР-2001)</a:t>
            </a:r>
            <a:endParaRPr lang="ru-RU" sz="2200" baseline="30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C13F85-238C-4477-92C8-15254047325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140482"/>
              </p:ext>
            </p:extLst>
          </p:nvPr>
        </p:nvGraphicFramePr>
        <p:xfrm>
          <a:off x="49547" y="1424510"/>
          <a:ext cx="8928992" cy="330063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536505"/>
                <a:gridCol w="2304255"/>
                <a:gridCol w="2088232"/>
              </a:tblGrid>
              <a:tr h="754632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dirty="0" smtClean="0"/>
                        <a:t>Тип</a:t>
                      </a:r>
                      <a:r>
                        <a:rPr lang="ru-RU" baseline="0" dirty="0" smtClean="0"/>
                        <a:t> заболеваний</a:t>
                      </a:r>
                      <a:endParaRPr lang="ru-RU" dirty="0"/>
                    </a:p>
                  </a:txBody>
                  <a:tcPr anchor="ctr" anchorCtr="1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dirty="0" smtClean="0"/>
                        <a:t>Фоновые частоты </a:t>
                      </a:r>
                      <a:br>
                        <a:rPr lang="ru-RU" dirty="0" smtClean="0"/>
                      </a:br>
                      <a:r>
                        <a:rPr lang="ru-RU" sz="1400" dirty="0" smtClean="0"/>
                        <a:t>(на один миллион живых рождений)</a:t>
                      </a:r>
                      <a:endParaRPr lang="ru-RU" sz="1400" dirty="0"/>
                    </a:p>
                  </a:txBody>
                  <a:tcPr anchor="ctr" anchorCtr="1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dirty="0" smtClean="0"/>
                        <a:t>Риск на 1Гр</a:t>
                      </a:r>
                      <a:br>
                        <a:rPr lang="ru-RU" dirty="0" smtClean="0"/>
                      </a:br>
                      <a:r>
                        <a:rPr lang="ru-RU" sz="1400" dirty="0" smtClean="0"/>
                        <a:t>(на один миллион потомков)</a:t>
                      </a:r>
                      <a:endParaRPr lang="ru-RU" sz="1400" dirty="0"/>
                    </a:p>
                  </a:txBody>
                  <a:tcPr anchor="ctr" anchorCtr="1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158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600" dirty="0" smtClean="0"/>
                        <a:t>Менделевские аутосомно-доминантные</a:t>
                      </a:r>
                      <a:br>
                        <a:rPr lang="ru-RU" sz="1600" dirty="0" smtClean="0"/>
                      </a:br>
                      <a:r>
                        <a:rPr lang="ru-RU" sz="1600" dirty="0" smtClean="0"/>
                        <a:t>и Х-связанные</a:t>
                      </a:r>
                      <a:endParaRPr lang="ru-RU" sz="1600" dirty="0"/>
                    </a:p>
                  </a:txBody>
                  <a:tcPr anchor="ctr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tabLst>
                          <a:tab pos="893763" algn="l"/>
                        </a:tabLst>
                      </a:pPr>
                      <a:r>
                        <a:rPr lang="ru-RU" sz="1400" b="1" dirty="0" smtClean="0"/>
                        <a:t>16500</a:t>
                      </a:r>
                      <a:endParaRPr lang="ru-RU" sz="1400" b="1" dirty="0"/>
                    </a:p>
                  </a:txBody>
                  <a:tcPr anchor="ctr" anchorCtr="1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b="1" dirty="0" smtClean="0"/>
                        <a:t>-750 до 1500</a:t>
                      </a:r>
                      <a:r>
                        <a:rPr lang="ru-RU" sz="1400" b="1" baseline="30000" dirty="0" smtClean="0"/>
                        <a:t>1</a:t>
                      </a:r>
                      <a:endParaRPr lang="ru-RU" sz="1400" b="1" baseline="30000" dirty="0"/>
                    </a:p>
                  </a:txBody>
                  <a:tcPr anchor="ctr" anchorCtr="1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4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Менделевские аутосомно-рецессивные</a:t>
                      </a:r>
                      <a:endParaRPr lang="ru-RU" sz="1600" dirty="0"/>
                    </a:p>
                  </a:txBody>
                  <a:tcPr anchor="ctr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tabLst/>
                      </a:pPr>
                      <a:r>
                        <a:rPr lang="ru-RU" sz="1400" b="1" dirty="0" smtClean="0"/>
                        <a:t>7500</a:t>
                      </a:r>
                      <a:endParaRPr lang="ru-RU" sz="1400" b="1" dirty="0"/>
                    </a:p>
                  </a:txBody>
                  <a:tcPr anchor="ctr" anchorCtr="1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b="1" dirty="0" smtClean="0"/>
                        <a:t>0</a:t>
                      </a:r>
                      <a:endParaRPr lang="ru-RU" sz="1400" b="1" dirty="0"/>
                    </a:p>
                  </a:txBody>
                  <a:tcPr anchor="ctr" anchorCtr="1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474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600" dirty="0" smtClean="0"/>
                        <a:t>Хромосомные</a:t>
                      </a:r>
                      <a:endParaRPr lang="ru-RU" sz="1600" dirty="0"/>
                    </a:p>
                  </a:txBody>
                  <a:tcPr anchor="ctr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ru-RU" sz="1400" b="1" dirty="0" smtClean="0"/>
                        <a:t>4000</a:t>
                      </a:r>
                      <a:endParaRPr lang="ru-RU" sz="1400" b="1" dirty="0"/>
                    </a:p>
                  </a:txBody>
                  <a:tcPr anchor="ctr" anchorCtr="1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b="1" dirty="0" smtClean="0"/>
                        <a:t>–</a:t>
                      </a:r>
                      <a:r>
                        <a:rPr lang="ru-RU" sz="1400" b="1" baseline="30000" dirty="0" smtClean="0"/>
                        <a:t>2</a:t>
                      </a:r>
                      <a:endParaRPr lang="ru-RU" sz="1400" b="1" baseline="30000" dirty="0"/>
                    </a:p>
                  </a:txBody>
                  <a:tcPr anchor="ctr" anchorCtr="1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474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600" dirty="0" err="1" smtClean="0"/>
                        <a:t>Мультифакторные</a:t>
                      </a:r>
                      <a:r>
                        <a:rPr lang="ru-RU" sz="1600" dirty="0" smtClean="0"/>
                        <a:t> хронические заболевания</a:t>
                      </a:r>
                      <a:endParaRPr lang="ru-RU" sz="1600" dirty="0"/>
                    </a:p>
                  </a:txBody>
                  <a:tcPr anchor="ctr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ru-RU" sz="1400" b="1" dirty="0" smtClean="0"/>
                        <a:t>650000</a:t>
                      </a:r>
                      <a:r>
                        <a:rPr lang="ru-RU" sz="1400" b="1" baseline="30000" dirty="0" smtClean="0"/>
                        <a:t>3</a:t>
                      </a:r>
                      <a:endParaRPr lang="ru-RU" sz="1400" b="1" baseline="30000" dirty="0"/>
                    </a:p>
                  </a:txBody>
                  <a:tcPr anchor="ctr" anchorCtr="1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b="1" dirty="0" smtClean="0"/>
                        <a:t>от -250 до 1200</a:t>
                      </a:r>
                      <a:endParaRPr lang="ru-RU" sz="1400" b="1" dirty="0"/>
                    </a:p>
                  </a:txBody>
                  <a:tcPr anchor="ctr" anchorCtr="1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474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600" dirty="0" smtClean="0"/>
                        <a:t>Врожденные аномалии</a:t>
                      </a:r>
                      <a:endParaRPr lang="ru-RU" sz="1600" dirty="0"/>
                    </a:p>
                  </a:txBody>
                  <a:tcPr anchor="ctr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ru-RU" sz="1400" b="1" dirty="0" smtClean="0"/>
                        <a:t>60000</a:t>
                      </a:r>
                      <a:endParaRPr lang="ru-RU" sz="1400" b="1" dirty="0"/>
                    </a:p>
                  </a:txBody>
                  <a:tcPr anchor="ctr" anchorCtr="1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b="1" dirty="0" smtClean="0"/>
                        <a:t>-2000</a:t>
                      </a:r>
                      <a:r>
                        <a:rPr lang="ru-RU" sz="1400" b="1" baseline="30000" dirty="0" smtClean="0"/>
                        <a:t>4</a:t>
                      </a:r>
                      <a:endParaRPr lang="ru-RU" sz="1400" b="1" baseline="30000" dirty="0"/>
                    </a:p>
                  </a:txBody>
                  <a:tcPr anchor="ctr" anchorCtr="1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474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600" b="1" dirty="0" smtClean="0"/>
                        <a:t>Итого</a:t>
                      </a:r>
                      <a:endParaRPr lang="ru-RU" sz="1600" b="1" dirty="0"/>
                    </a:p>
                  </a:txBody>
                  <a:tcPr anchor="ctr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ru-RU" sz="1400" b="1" dirty="0" smtClean="0"/>
                        <a:t>738000</a:t>
                      </a:r>
                      <a:endParaRPr lang="ru-RU" sz="1400" b="1" dirty="0"/>
                    </a:p>
                  </a:txBody>
                  <a:tcPr anchor="ctr" anchorCtr="1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b="1" dirty="0" smtClean="0"/>
                        <a:t>от -3000 до 4700</a:t>
                      </a:r>
                      <a:endParaRPr lang="ru-RU" sz="1400" b="1" dirty="0"/>
                    </a:p>
                  </a:txBody>
                  <a:tcPr anchor="ctr" anchorCtr="1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474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600" b="1" dirty="0" smtClean="0"/>
                        <a:t>Итого на 1 Гр в процентах от фона</a:t>
                      </a:r>
                      <a:endParaRPr lang="ru-RU" sz="1600" b="1" dirty="0"/>
                    </a:p>
                  </a:txBody>
                  <a:tcPr anchor="ctr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b="1" dirty="0" smtClean="0"/>
                        <a:t>–</a:t>
                      </a:r>
                      <a:endParaRPr lang="ru-RU" sz="1400" b="1" dirty="0"/>
                    </a:p>
                  </a:txBody>
                  <a:tcPr anchor="ctr" anchorCtr="1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b="1" dirty="0" smtClean="0"/>
                        <a:t>от -0,41 до 0,64</a:t>
                      </a:r>
                      <a:endParaRPr lang="ru-RU" sz="1400" b="1" dirty="0"/>
                    </a:p>
                  </a:txBody>
                  <a:tcPr anchor="ctr" anchorCtr="1">
                    <a:lnL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6639" y="4840268"/>
            <a:ext cx="8568952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975">
              <a:lnSpc>
                <a:spcPct val="80000"/>
              </a:lnSpc>
              <a:spcBef>
                <a:spcPts val="600"/>
              </a:spcBef>
            </a:pPr>
            <a:r>
              <a:rPr lang="ru-RU" sz="1300" b="1" baseline="30000" dirty="0" smtClean="0"/>
              <a:t>1</a:t>
            </a:r>
            <a:r>
              <a:rPr lang="ru-RU" sz="1300" b="1" dirty="0" smtClean="0"/>
              <a:t> 	Диапазоны отражают биологические, а не статистические неопределенности</a:t>
            </a:r>
          </a:p>
          <a:p>
            <a:pPr defTabSz="180975">
              <a:lnSpc>
                <a:spcPct val="80000"/>
              </a:lnSpc>
              <a:spcBef>
                <a:spcPts val="600"/>
              </a:spcBef>
            </a:pPr>
            <a:r>
              <a:rPr lang="ru-RU" sz="1300" b="1" baseline="30000" dirty="0" smtClean="0"/>
              <a:t>2</a:t>
            </a:r>
            <a:r>
              <a:rPr lang="ru-RU" sz="1300" b="1" dirty="0" smtClean="0"/>
              <a:t> 	Предполагается, что этот параметр частично суммируется в категории аутосомно-доминантных 	и связанных с Х-хромосомой заболеваний, а частично – в категории</a:t>
            </a:r>
            <a:r>
              <a:rPr lang="en-US" sz="1300" b="1" dirty="0" smtClean="0"/>
              <a:t> </a:t>
            </a:r>
            <a:r>
              <a:rPr lang="ru-RU" sz="1300" b="1" dirty="0" smtClean="0"/>
              <a:t>врожденных аномалий</a:t>
            </a:r>
          </a:p>
          <a:p>
            <a:pPr defTabSz="180975">
              <a:lnSpc>
                <a:spcPct val="80000"/>
              </a:lnSpc>
              <a:spcBef>
                <a:spcPts val="600"/>
              </a:spcBef>
            </a:pPr>
            <a:r>
              <a:rPr lang="ru-RU" sz="1300" b="1" baseline="30000" dirty="0" smtClean="0"/>
              <a:t>3</a:t>
            </a:r>
            <a:r>
              <a:rPr lang="ru-RU" sz="1300" b="1" dirty="0" smtClean="0"/>
              <a:t> 	Частота в популяции</a:t>
            </a:r>
          </a:p>
          <a:p>
            <a:pPr defTabSz="180975">
              <a:lnSpc>
                <a:spcPct val="80000"/>
              </a:lnSpc>
              <a:spcBef>
                <a:spcPts val="600"/>
              </a:spcBef>
            </a:pPr>
            <a:r>
              <a:rPr lang="ru-RU" sz="1300" b="1" baseline="30000" dirty="0" smtClean="0"/>
              <a:t>4</a:t>
            </a:r>
            <a:r>
              <a:rPr lang="ru-RU" sz="1300" b="1" dirty="0" smtClean="0"/>
              <a:t> 	Оценено по данным для мышей без использования метода удваивающей дозы</a:t>
            </a:r>
            <a:endParaRPr lang="ru-RU" sz="13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47664" y="6186790"/>
            <a:ext cx="6048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0975">
              <a:lnSpc>
                <a:spcPct val="80000"/>
              </a:lnSpc>
            </a:pPr>
            <a:r>
              <a:rPr lang="en-US" sz="1000" baseline="30000" dirty="0" smtClean="0"/>
              <a:t>	</a:t>
            </a:r>
            <a:r>
              <a:rPr lang="en-US" sz="1000" b="1" dirty="0" smtClean="0"/>
              <a:t>United </a:t>
            </a:r>
            <a:r>
              <a:rPr lang="en-US" sz="1000" b="1" dirty="0"/>
              <a:t>Nations UNSCEAR 2001 Report to the general </a:t>
            </a:r>
            <a:r>
              <a:rPr lang="en-US" sz="1000" b="1" dirty="0" smtClean="0"/>
              <a:t>	Assembly</a:t>
            </a:r>
            <a:r>
              <a:rPr lang="en-US" sz="1000" b="1" dirty="0"/>
              <a:t>, with Scientific </a:t>
            </a:r>
            <a:r>
              <a:rPr lang="en-US" sz="1000" b="1" dirty="0" smtClean="0"/>
              <a:t>	Annexes</a:t>
            </a:r>
            <a:r>
              <a:rPr lang="en-US" sz="1000" b="1" dirty="0"/>
              <a:t>. </a:t>
            </a:r>
            <a:r>
              <a:rPr lang="en-US" sz="1000" b="1" dirty="0" smtClean="0"/>
              <a:t>	</a:t>
            </a:r>
            <a:br>
              <a:rPr lang="en-US" sz="1000" b="1" dirty="0" smtClean="0"/>
            </a:br>
            <a:r>
              <a:rPr lang="en-US" sz="1000" b="1" dirty="0" smtClean="0"/>
              <a:t>	Annexes “</a:t>
            </a:r>
            <a:r>
              <a:rPr lang="en-US" sz="1000" b="1" dirty="0"/>
              <a:t>Hereditary effects of radiation”. United Nations. New </a:t>
            </a:r>
            <a:r>
              <a:rPr lang="en-US" sz="1000" b="1" dirty="0" smtClean="0"/>
              <a:t>	York</a:t>
            </a:r>
            <a:r>
              <a:rPr lang="en-US" sz="1000" b="1" dirty="0"/>
              <a:t>. 2001. P 5-160</a:t>
            </a:r>
            <a:r>
              <a:rPr lang="en-US" sz="1000" b="1" dirty="0" smtClean="0"/>
              <a:t>.)</a:t>
            </a:r>
            <a:endParaRPr lang="ru-RU" sz="1000" b="1" dirty="0"/>
          </a:p>
        </p:txBody>
      </p:sp>
      <p:cxnSp>
        <p:nvCxnSpPr>
          <p:cNvPr id="5" name="Прямая соединительная линия 4"/>
          <p:cNvCxnSpPr/>
          <p:nvPr/>
        </p:nvCxnSpPr>
        <p:spPr bwMode="auto">
          <a:xfrm>
            <a:off x="1816646" y="6140921"/>
            <a:ext cx="547260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55988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216024" y="2548405"/>
            <a:ext cx="8676456" cy="1938992"/>
          </a:xfrm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Прогноз радиационных последствий аварии</a:t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 Фукусиме-1 по результатам работы ТКЦ ИБРАЭ в марте 2011 г.</a:t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Сравнение с фактическими данными год спустя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30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11 марта 2011 года</a:t>
            </a:r>
            <a:endParaRPr lang="ru-RU" dirty="0"/>
          </a:p>
        </p:txBody>
      </p:sp>
      <p:sp>
        <p:nvSpPr>
          <p:cNvPr id="15363" name="Содержимое 4"/>
          <p:cNvSpPr>
            <a:spLocks noGrp="1"/>
          </p:cNvSpPr>
          <p:nvPr>
            <p:ph idx="1"/>
          </p:nvPr>
        </p:nvSpPr>
        <p:spPr>
          <a:xfrm>
            <a:off x="323850" y="1773238"/>
            <a:ext cx="8569325" cy="4025900"/>
          </a:xfrm>
        </p:spPr>
        <p:txBody>
          <a:bodyPr/>
          <a:lstStyle/>
          <a:p>
            <a:pPr>
              <a:spcBef>
                <a:spcPts val="1800"/>
              </a:spcBef>
              <a:buFontTx/>
              <a:buAutoNum type="arabicPeriod"/>
            </a:pPr>
            <a:r>
              <a:rPr lang="ru-RU" sz="1800" b="1" smtClean="0">
                <a:latin typeface="Tahoma" pitchFamily="34" charset="0"/>
              </a:rPr>
              <a:t>ТКЦ ИБРАЭ РАН с 13.00 11 марта 2011 г. начинает работу</a:t>
            </a:r>
            <a:br>
              <a:rPr lang="ru-RU" sz="1800" b="1" smtClean="0">
                <a:latin typeface="Tahoma" pitchFamily="34" charset="0"/>
              </a:rPr>
            </a:br>
            <a:r>
              <a:rPr lang="ru-RU" sz="1800" b="1" smtClean="0">
                <a:latin typeface="Tahoma" pitchFamily="34" charset="0"/>
              </a:rPr>
              <a:t>в режиме повышенной готовности в полном штатном составе, круглосуточно.</a:t>
            </a:r>
          </a:p>
          <a:p>
            <a:pPr>
              <a:spcBef>
                <a:spcPts val="1800"/>
              </a:spcBef>
              <a:buFontTx/>
              <a:buAutoNum type="arabicPeriod"/>
            </a:pPr>
            <a:r>
              <a:rPr lang="ru-RU" sz="1800" b="1" smtClean="0">
                <a:latin typeface="Tahoma" pitchFamily="34" charset="0"/>
              </a:rPr>
              <a:t>В соответствии с регламентом ТКЦ обеспечивает поддержку СКЦ Росатома и НЦУКС МЧС России по следующим задачам:</a:t>
            </a:r>
          </a:p>
          <a:p>
            <a:pPr marL="800100" lvl="1" indent="-342900">
              <a:spcBef>
                <a:spcPts val="1800"/>
              </a:spcBef>
            </a:pPr>
            <a:r>
              <a:rPr lang="ru-RU" sz="1800" b="1" smtClean="0">
                <a:latin typeface="Tahoma" pitchFamily="34" charset="0"/>
              </a:rPr>
              <a:t>прогнозам развития ситуации на АЭС Японии </a:t>
            </a:r>
            <a:br>
              <a:rPr lang="ru-RU" sz="1800" b="1" smtClean="0">
                <a:latin typeface="Tahoma" pitchFamily="34" charset="0"/>
              </a:rPr>
            </a:br>
            <a:r>
              <a:rPr lang="ru-RU" sz="1800" b="1" smtClean="0">
                <a:latin typeface="Tahoma" pitchFamily="34" charset="0"/>
              </a:rPr>
              <a:t>(во взаимодействии с оперативным штабом Росатома);</a:t>
            </a:r>
          </a:p>
          <a:p>
            <a:pPr marL="800100" lvl="1" indent="-342900">
              <a:spcBef>
                <a:spcPts val="1800"/>
              </a:spcBef>
            </a:pPr>
            <a:r>
              <a:rPr lang="ru-RU" sz="1800" b="1" smtClean="0">
                <a:latin typeface="Tahoma" pitchFamily="34" charset="0"/>
              </a:rPr>
              <a:t>прогнозам развития радиационной обстановки в зоне АЭС (Фукусима-1, Фукусима-2) при неблагоприятных сценариях развития ситуации на АЭС;</a:t>
            </a:r>
          </a:p>
          <a:p>
            <a:pPr marL="800100" lvl="1" indent="-342900">
              <a:spcBef>
                <a:spcPts val="1800"/>
              </a:spcBef>
            </a:pPr>
            <a:r>
              <a:rPr lang="ru-RU" sz="1800" b="1" smtClean="0">
                <a:latin typeface="Tahoma" pitchFamily="34" charset="0"/>
              </a:rPr>
              <a:t>прогнозам развития радиационной обстановки на территории Российской Федерации при неблагоприятном развитии ситуации на АЭС Японии (совместно с Росгидрометом </a:t>
            </a:r>
            <a:r>
              <a:rPr lang="en-US" sz="1800" b="1" smtClean="0">
                <a:latin typeface="Tahoma" pitchFamily="34" charset="0"/>
              </a:rPr>
              <a:t/>
            </a:r>
            <a:br>
              <a:rPr lang="en-US" sz="1800" b="1" smtClean="0">
                <a:latin typeface="Tahoma" pitchFamily="34" charset="0"/>
              </a:rPr>
            </a:br>
            <a:r>
              <a:rPr lang="ru-RU" sz="1800" b="1" smtClean="0">
                <a:latin typeface="Tahoma" pitchFamily="34" charset="0"/>
              </a:rPr>
              <a:t>(НПО «Тайфун»).</a:t>
            </a:r>
            <a:endParaRPr lang="ru-RU" sz="1800" smtClean="0"/>
          </a:p>
        </p:txBody>
      </p:sp>
      <p:sp>
        <p:nvSpPr>
          <p:cNvPr id="15364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565900"/>
            <a:ext cx="611188" cy="187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48F3EB9-8770-4889-AC1B-F63954414A6B}" type="slidenum">
              <a:rPr lang="en-US" smtClean="0">
                <a:solidFill>
                  <a:srgbClr val="4D4D4D"/>
                </a:solidFill>
              </a:rPr>
              <a:pPr eaLnBrk="1" hangingPunct="1"/>
              <a:t>34</a:t>
            </a:fld>
            <a:endParaRPr lang="en-US" smtClean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97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7334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n-lt"/>
              </a:rPr>
              <a:t>Наихудший сценарий развития аварии</a:t>
            </a:r>
            <a:br>
              <a:rPr lang="ru-RU" dirty="0" smtClean="0">
                <a:latin typeface="+mn-lt"/>
              </a:rPr>
            </a:br>
            <a:r>
              <a:rPr lang="ru-RU" dirty="0" smtClean="0">
                <a:latin typeface="+mn-lt"/>
              </a:rPr>
              <a:t>на АЭС </a:t>
            </a:r>
            <a:r>
              <a:rPr lang="ru-RU" dirty="0" err="1" smtClean="0">
                <a:latin typeface="+mn-lt"/>
              </a:rPr>
              <a:t>Фукусима</a:t>
            </a:r>
            <a:r>
              <a:rPr lang="ru-RU" dirty="0" smtClean="0">
                <a:latin typeface="+mn-lt"/>
              </a:rPr>
              <a:t> 1</a:t>
            </a:r>
            <a:endParaRPr lang="ru-RU" dirty="0">
              <a:latin typeface="+mn-lt"/>
            </a:endParaRPr>
          </a:p>
        </p:txBody>
      </p:sp>
      <p:pic>
        <p:nvPicPr>
          <p:cNvPr id="51202" name="Picture 2" descr="ЭффД_го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2708275"/>
            <a:ext cx="3525837" cy="3040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4140200" y="1308100"/>
            <a:ext cx="4824413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400" b="1">
                <a:cs typeface="Times New Roman" pitchFamily="18" charset="0"/>
              </a:rPr>
              <a:t>Для расчета выбраны наихудшие </a:t>
            </a:r>
            <a:br>
              <a:rPr lang="ru-RU" sz="1400" b="1">
                <a:cs typeface="Times New Roman" pitchFamily="18" charset="0"/>
              </a:rPr>
            </a:br>
            <a:r>
              <a:rPr lang="ru-RU" sz="1400" b="1">
                <a:cs typeface="Times New Roman" pitchFamily="18" charset="0"/>
              </a:rPr>
              <a:t>(маловероятные) метеоусловия:</a:t>
            </a:r>
            <a:endParaRPr lang="ru-RU" sz="1400" b="1"/>
          </a:p>
          <a:p>
            <a:pPr eaLnBrk="0" hangingPunct="0">
              <a:lnSpc>
                <a:spcPct val="80000"/>
              </a:lnSpc>
              <a:defRPr/>
            </a:pPr>
            <a:r>
              <a:rPr lang="ru-RU" sz="1400" b="1">
                <a:cs typeface="Times New Roman" pitchFamily="18" charset="0"/>
              </a:rPr>
              <a:t>	Скорость ветра – 10 м/с,</a:t>
            </a:r>
          </a:p>
          <a:p>
            <a:pPr eaLnBrk="0" hangingPunct="0">
              <a:lnSpc>
                <a:spcPct val="80000"/>
              </a:lnSpc>
              <a:defRPr/>
            </a:pPr>
            <a:r>
              <a:rPr lang="ru-RU" sz="1400" b="1">
                <a:cs typeface="Times New Roman" pitchFamily="18" charset="0"/>
              </a:rPr>
              <a:t>	направление ветра - 115 градусов,</a:t>
            </a:r>
            <a:br>
              <a:rPr lang="ru-RU" sz="1400" b="1">
                <a:cs typeface="Times New Roman" pitchFamily="18" charset="0"/>
              </a:rPr>
            </a:br>
            <a:r>
              <a:rPr lang="ru-RU" sz="1400" b="1">
                <a:cs typeface="Times New Roman" pitchFamily="18" charset="0"/>
              </a:rPr>
              <a:t> 	категория устойчивости – </a:t>
            </a:r>
            <a:r>
              <a:rPr lang="en-US" sz="1400" b="1">
                <a:cs typeface="Times New Roman" pitchFamily="18" charset="0"/>
              </a:rPr>
              <a:t>E</a:t>
            </a:r>
            <a:r>
              <a:rPr lang="ru-RU" sz="1400" b="1">
                <a:cs typeface="Times New Roman" pitchFamily="18" charset="0"/>
              </a:rPr>
              <a:t>, </a:t>
            </a:r>
            <a:br>
              <a:rPr lang="ru-RU" sz="1400" b="1">
                <a:cs typeface="Times New Roman" pitchFamily="18" charset="0"/>
              </a:rPr>
            </a:br>
            <a:r>
              <a:rPr lang="ru-RU" sz="1400" b="1">
                <a:cs typeface="Times New Roman" pitchFamily="18" charset="0"/>
              </a:rPr>
              <a:t>	локальные осадки в районе г.Владивостока 	интенсивностью 10 мм/ч.</a:t>
            </a:r>
            <a:endParaRPr lang="ru-RU" sz="1400" b="1"/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4011613" y="5868988"/>
            <a:ext cx="4968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sz="1600" b="1"/>
              <a:t>Полная эффективная годовая доза</a:t>
            </a:r>
            <a:br>
              <a:rPr lang="ru-RU" sz="1600" b="1"/>
            </a:br>
            <a:r>
              <a:rPr lang="ru-RU" sz="1600" b="1"/>
              <a:t>(дети, 1-2 года) в пределах 10 мЗв</a:t>
            </a:r>
          </a:p>
        </p:txBody>
      </p:sp>
      <p:sp>
        <p:nvSpPr>
          <p:cNvPr id="18438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565900"/>
            <a:ext cx="611188" cy="187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A0F30ED-018A-4D4B-BA49-5BE5CA29559F}" type="slidenum">
              <a:rPr lang="en-US" smtClean="0">
                <a:solidFill>
                  <a:srgbClr val="4D4D4D"/>
                </a:solidFill>
              </a:rPr>
              <a:pPr eaLnBrk="1" hangingPunct="1"/>
              <a:t>35</a:t>
            </a:fld>
            <a:endParaRPr lang="en-US" smtClean="0">
              <a:solidFill>
                <a:srgbClr val="4D4D4D"/>
              </a:solidFill>
            </a:endParaRPr>
          </a:p>
        </p:txBody>
      </p:sp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838" y="1052513"/>
            <a:ext cx="3627437" cy="5472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71272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92" name="Group 444"/>
          <p:cNvGraphicFramePr>
            <a:graphicFrameLocks noGrp="1"/>
          </p:cNvGraphicFramePr>
          <p:nvPr/>
        </p:nvGraphicFramePr>
        <p:xfrm>
          <a:off x="323850" y="1264408"/>
          <a:ext cx="3960813" cy="245262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916113"/>
                <a:gridCol w="747712"/>
                <a:gridCol w="720725"/>
                <a:gridCol w="576263"/>
              </a:tblGrid>
              <a:tr h="172711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Событие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Сценарии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54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Консервативный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Реалистичный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Фактический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</a:tr>
              <a:tr h="3454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Отказ всех систем безопасности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 ч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(цунами)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нет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?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</a:tr>
              <a:tr h="27640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Начало окисления </a:t>
                      </a:r>
                      <a:r>
                        <a:rPr kumimoji="0" lang="en-US" sz="1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Zr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2,5</a:t>
                      </a:r>
                      <a:r>
                        <a:rPr kumimoji="0" lang="en-US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ч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22,5</a:t>
                      </a:r>
                      <a:r>
                        <a:rPr kumimoji="0" lang="en-US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ч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да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</a:tr>
              <a:tr h="27640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Плавление топлива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r>
                        <a:rPr kumimoji="0" lang="en-US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25,5</a:t>
                      </a:r>
                      <a:r>
                        <a:rPr kumimoji="0" lang="en-US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ч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да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</a:tr>
              <a:tr h="3454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Подача воды в а.з. и контейнмент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нет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да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да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</a:tr>
              <a:tr h="3454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Выход расплава из корпуса реактора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 ч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нет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да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</a:tr>
              <a:tr h="3454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Проплавление бетонного основания </a:t>
                      </a:r>
                      <a:r>
                        <a:rPr kumimoji="0" lang="ru-RU" sz="1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контейнмента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 дней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нет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нет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</a:tr>
            </a:tbl>
          </a:graphicData>
        </a:graphic>
      </p:graphicFrame>
      <p:pic>
        <p:nvPicPr>
          <p:cNvPr id="2306" name="Рисунок 10" descr="volfrac_cont_e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91175" y="3902075"/>
            <a:ext cx="3386138" cy="2335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graphicFrame>
        <p:nvGraphicFramePr>
          <p:cNvPr id="2587" name="Group 539"/>
          <p:cNvGraphicFramePr>
            <a:graphicFrameLocks noGrp="1"/>
          </p:cNvGraphicFramePr>
          <p:nvPr/>
        </p:nvGraphicFramePr>
        <p:xfrm>
          <a:off x="4787900" y="1268761"/>
          <a:ext cx="4105275" cy="244827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871663"/>
                <a:gridCol w="720725"/>
                <a:gridCol w="720725"/>
                <a:gridCol w="792162"/>
              </a:tblGrid>
              <a:tr h="210501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Событие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Сценарии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10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Консервативный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Реалистичный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Фактический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</a:tr>
              <a:tr h="3010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Генерация водорода в а.з.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en-US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~</a:t>
                      </a: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16</a:t>
                      </a:r>
                      <a:r>
                        <a:rPr kumimoji="0" lang="en-US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00 </a:t>
                      </a: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кг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900 кг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н/д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</a:tr>
              <a:tr h="3368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Детонация водорода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да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24,7 ч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24,9 ч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</a:tr>
              <a:tr h="3368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Разрушение </a:t>
                      </a:r>
                      <a:r>
                        <a:rPr kumimoji="0" lang="ru-RU" sz="1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а.з</a:t>
                      </a: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100 %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80 %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н/д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</a:tr>
              <a:tr h="4210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Разрушение корпуса реактора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да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Нет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частично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</a:tr>
              <a:tr h="4210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Разрушение </a:t>
                      </a:r>
                      <a:r>
                        <a:rPr kumimoji="0" lang="ru-RU" sz="1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контейнмента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да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Нет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нет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/>
                </a:tc>
              </a:tr>
            </a:tbl>
          </a:graphicData>
        </a:graphic>
      </p:graphicFrame>
      <p:pic>
        <p:nvPicPr>
          <p:cNvPr id="2584" name="Picture 4" descr="BWR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3902075"/>
            <a:ext cx="1731963" cy="226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5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84463" y="3902075"/>
            <a:ext cx="2493962" cy="226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Моделирование аварии на  блоке 1 (Сократ)</a:t>
            </a:r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4925" y="6565900"/>
            <a:ext cx="611188" cy="187325"/>
          </a:xfrm>
        </p:spPr>
        <p:txBody>
          <a:bodyPr/>
          <a:lstStyle/>
          <a:p>
            <a:pPr>
              <a:defRPr/>
            </a:pPr>
            <a:fld id="{8CC13F85-238C-4477-92C8-15254047325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9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4"/>
          <p:cNvSpPr>
            <a:spLocks noGrp="1"/>
          </p:cNvSpPr>
          <p:nvPr>
            <p:ph type="title"/>
          </p:nvPr>
        </p:nvSpPr>
        <p:spPr>
          <a:xfrm>
            <a:off x="0" y="123825"/>
            <a:ext cx="9144000" cy="109855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Расчетный анализ аварии в 1–3 блоках</a:t>
            </a:r>
            <a:br>
              <a:rPr lang="ru-RU" dirty="0" smtClean="0"/>
            </a:br>
            <a:r>
              <a:rPr lang="ru-RU" dirty="0" smtClean="0"/>
              <a:t>и 1–4 бассейнах выдержки ОЯТ (СОКРАТ)</a:t>
            </a:r>
            <a:br>
              <a:rPr lang="ru-RU" dirty="0" smtClean="0"/>
            </a:br>
            <a:endParaRPr lang="ru-RU" dirty="0" smtClean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07950" y="2224088"/>
          <a:ext cx="5472113" cy="273685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440030"/>
                <a:gridCol w="2128282"/>
                <a:gridCol w="1903801"/>
              </a:tblGrid>
              <a:tr h="6158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165165" marR="165165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Расчетное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время взрыва </a:t>
                      </a:r>
                      <a:r>
                        <a:rPr kumimoji="0" lang="ru-RU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(водорода</a:t>
                      </a:r>
                      <a:r>
                        <a:rPr kumimoji="0" lang="en-US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ru-RU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для 1, 2, 4)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165165" marR="165165" marT="45728" marB="45728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Фактическое время взрыва </a:t>
                      </a:r>
                      <a:r>
                        <a:rPr kumimoji="0" lang="en-US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(</a:t>
                      </a:r>
                      <a:r>
                        <a:rPr kumimoji="0" lang="ru-RU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водорода для 1, 2, 4</a:t>
                      </a:r>
                      <a:r>
                        <a:rPr kumimoji="0" lang="en-US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)</a:t>
                      </a:r>
                      <a:r>
                        <a:rPr kumimoji="0" lang="ru-RU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165165" marR="165165" marT="45728" marB="45728" anchor="ctr" anchorCtr="1" horzOverflow="overflow"/>
                </a:tc>
              </a:tr>
              <a:tr h="3715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Блок 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65165" marR="165165" marT="45728" marB="457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12.03           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 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15:16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60000"/>
                        </a:solidFill>
                        <a:effectLst/>
                        <a:latin typeface="+mn-lt"/>
                      </a:endParaRPr>
                    </a:p>
                  </a:txBody>
                  <a:tcPr marL="165165" marR="165165" marT="45728" marB="45728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12.03     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 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15:36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65165" marR="165165" marT="45728" marB="45728" anchor="ctr" anchorCtr="1" horzOverflow="overflow"/>
                </a:tc>
              </a:tr>
              <a:tr h="7499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Блок 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65165" marR="165165" marT="45728" marB="457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Превышение </a:t>
                      </a:r>
                      <a:b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</a:b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давления в ЗО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/>
                      </a:r>
                      <a:b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</a:br>
                      <a:endParaRPr kumimoji="0" lang="ru-RU" sz="14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15.03             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05:45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marL="165165" marR="165165" marT="45728" marB="45728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15.03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     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06:14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65165" marR="165165" marT="45728" marB="45728" anchor="ctr" anchorCtr="1" horzOverflow="overflow"/>
                </a:tc>
              </a:tr>
              <a:tr h="3715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Блок 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65165" marR="165165" marT="45728" marB="457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14.03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          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6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08:00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marL="165165" marR="165165" marT="45728" marB="45728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14.03     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 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11:01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65165" marR="165165" marT="45728" marB="45728" anchor="ctr" anchorCtr="1" horzOverflow="overflow"/>
                </a:tc>
              </a:tr>
              <a:tr h="6280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Блок 4 *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/>
                      </a:r>
                      <a:b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</a:b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(бассейн выдержки)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165165" marR="165165" marT="45728" marB="457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15.03.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   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4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:00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-05:00</a:t>
                      </a:r>
                      <a:endParaRPr kumimoji="0" lang="en-US" sz="16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</a:txBody>
                  <a:tcPr marL="165165" marR="165165" marT="45728" marB="45728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15.03.        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6:00</a:t>
                      </a:r>
                      <a:endParaRPr kumimoji="0" lang="ru-RU" sz="16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</a:txBody>
                  <a:tcPr marL="165165" marR="165165" marT="45728" marB="45728" anchor="ctr" anchorCtr="1" horzOverflow="overflow"/>
                </a:tc>
              </a:tr>
            </a:tbl>
          </a:graphicData>
        </a:graphic>
      </p:graphicFrame>
      <p:pic>
        <p:nvPicPr>
          <p:cNvPr id="8222" name="Picture 6" descr="BWR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795963" y="1557338"/>
            <a:ext cx="3082925" cy="40259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58" name="TextBox 6"/>
          <p:cNvSpPr txBox="1">
            <a:spLocks noChangeArrowheads="1"/>
          </p:cNvSpPr>
          <p:nvPr/>
        </p:nvSpPr>
        <p:spPr bwMode="auto">
          <a:xfrm>
            <a:off x="5616575" y="5768975"/>
            <a:ext cx="3516313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b="1"/>
              <a:t>Расчетная модель РУ </a:t>
            </a:r>
            <a:r>
              <a:rPr lang="en-US" b="1"/>
              <a:t>BWR/3</a:t>
            </a:r>
            <a:r>
              <a:rPr lang="ru-RU" b="1"/>
              <a:t> </a:t>
            </a:r>
            <a:br>
              <a:rPr lang="ru-RU" b="1"/>
            </a:br>
            <a:r>
              <a:rPr lang="ru-RU" b="1"/>
              <a:t>для кода СОКРАТ</a:t>
            </a:r>
          </a:p>
        </p:txBody>
      </p:sp>
      <p:sp>
        <p:nvSpPr>
          <p:cNvPr id="22559" name="TextBox 6"/>
          <p:cNvSpPr txBox="1">
            <a:spLocks noChangeArrowheads="1"/>
          </p:cNvSpPr>
          <p:nvPr/>
        </p:nvSpPr>
        <p:spPr bwMode="auto">
          <a:xfrm>
            <a:off x="468313" y="1692275"/>
            <a:ext cx="4806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b="1"/>
              <a:t>Без учета подачи воды для охлаждения</a:t>
            </a:r>
          </a:p>
        </p:txBody>
      </p:sp>
      <p:sp>
        <p:nvSpPr>
          <p:cNvPr id="22560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565900"/>
            <a:ext cx="611188" cy="187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3B5DDBD-D978-44E6-98DB-22A72F8AB9CC}" type="slidenum">
              <a:rPr lang="en-US" smtClean="0">
                <a:solidFill>
                  <a:srgbClr val="4D4D4D"/>
                </a:solidFill>
              </a:rPr>
              <a:pPr eaLnBrk="1" hangingPunct="1"/>
              <a:t>37</a:t>
            </a:fld>
            <a:endParaRPr lang="en-US" smtClean="0">
              <a:solidFill>
                <a:srgbClr val="4D4D4D"/>
              </a:solidFill>
            </a:endParaRPr>
          </a:p>
        </p:txBody>
      </p:sp>
      <p:sp>
        <p:nvSpPr>
          <p:cNvPr id="22561" name="TextBox 1"/>
          <p:cNvSpPr txBox="1">
            <a:spLocks noChangeArrowheads="1"/>
          </p:cNvSpPr>
          <p:nvPr/>
        </p:nvSpPr>
        <p:spPr bwMode="auto">
          <a:xfrm>
            <a:off x="107950" y="5013325"/>
            <a:ext cx="5373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400" b="1"/>
              <a:t>*</a:t>
            </a:r>
            <a:r>
              <a:rPr lang="ru-RU" sz="1400" b="1" baseline="30000"/>
              <a:t>)</a:t>
            </a:r>
            <a:r>
              <a:rPr lang="ru-RU" sz="1400" b="1"/>
              <a:t> – данные отсутствовали, фактическая ситуация не ясна</a:t>
            </a:r>
          </a:p>
        </p:txBody>
      </p:sp>
    </p:spTree>
    <p:extLst>
      <p:ext uri="{BB962C8B-B14F-4D97-AF65-F5344CB8AC3E}">
        <p14:creationId xmlns:p14="http://schemas.microsoft.com/office/powerpoint/2010/main" val="195798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6263" y="1335088"/>
            <a:ext cx="4649787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55" name="Text Box 21"/>
          <p:cNvSpPr txBox="1">
            <a:spLocks noChangeArrowheads="1"/>
          </p:cNvSpPr>
          <p:nvPr/>
        </p:nvSpPr>
        <p:spPr bwMode="auto">
          <a:xfrm>
            <a:off x="4572000" y="4797425"/>
            <a:ext cx="429418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sz="2000" b="1"/>
              <a:t>Суммарная доза облучения</a:t>
            </a:r>
            <a:r>
              <a:rPr lang="en-US" sz="2000" b="1"/>
              <a:t/>
            </a:r>
            <a:br>
              <a:rPr lang="en-US" sz="2000" b="1"/>
            </a:br>
            <a:r>
              <a:rPr lang="ru-RU" sz="2000" b="1"/>
              <a:t>от облака и  выпадений</a:t>
            </a:r>
            <a:r>
              <a:rPr lang="en-US" sz="2000" b="1"/>
              <a:t/>
            </a:r>
            <a:br>
              <a:rPr lang="en-US" sz="2000" b="1"/>
            </a:br>
            <a:r>
              <a:rPr lang="ru-RU" sz="2000" b="1"/>
              <a:t>за 20 суток в п.Канагава – </a:t>
            </a:r>
            <a:r>
              <a:rPr lang="en-US" sz="2000" b="1"/>
              <a:t/>
            </a:r>
            <a:br>
              <a:rPr lang="en-US" sz="2000" b="1"/>
            </a:br>
            <a:r>
              <a:rPr lang="ru-RU" sz="2000" b="1"/>
              <a:t>в диапазоне</a:t>
            </a:r>
            <a:r>
              <a:rPr lang="ru-RU" sz="2000" b="1">
                <a:solidFill>
                  <a:srgbClr val="0070C0"/>
                </a:solidFill>
              </a:rPr>
              <a:t> 25-50 </a:t>
            </a:r>
            <a:r>
              <a:rPr lang="ru-RU" sz="2000" b="1"/>
              <a:t>мкЗв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104775"/>
            <a:ext cx="9036050" cy="731838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Расчетные оценки доз облучения населения</a:t>
            </a:r>
            <a:br>
              <a:rPr lang="ru-RU" dirty="0" smtClean="0"/>
            </a:br>
            <a:r>
              <a:rPr lang="ru-RU" dirty="0" smtClean="0"/>
              <a:t>в префектуре </a:t>
            </a:r>
            <a:r>
              <a:rPr lang="ru-RU" dirty="0" err="1" smtClean="0"/>
              <a:t>Канагава</a:t>
            </a:r>
            <a:r>
              <a:rPr lang="ru-RU" dirty="0" smtClean="0"/>
              <a:t> (Токио)</a:t>
            </a:r>
            <a:endParaRPr lang="ru-RU" dirty="0"/>
          </a:p>
        </p:txBody>
      </p:sp>
      <p:sp>
        <p:nvSpPr>
          <p:cNvPr id="23557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565900"/>
            <a:ext cx="611188" cy="187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5FECCDD-21E2-4DF4-BB10-52E4A4FB1AAD}" type="slidenum">
              <a:rPr lang="en-US" smtClean="0">
                <a:solidFill>
                  <a:srgbClr val="4D4D4D"/>
                </a:solidFill>
              </a:rPr>
              <a:pPr eaLnBrk="1" hangingPunct="1"/>
              <a:t>38</a:t>
            </a:fld>
            <a:endParaRPr lang="en-US" smtClean="0">
              <a:solidFill>
                <a:srgbClr val="4D4D4D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900" y="3900488"/>
            <a:ext cx="3779838" cy="2481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300" y="1355725"/>
            <a:ext cx="3754438" cy="246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82989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4716463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3"/>
            <a:ext cx="9144000" cy="863600"/>
          </a:xfrm>
        </p:spPr>
        <p:txBody>
          <a:bodyPr/>
          <a:lstStyle/>
          <a:p>
            <a:pPr>
              <a:defRPr/>
            </a:pPr>
            <a:r>
              <a:rPr lang="ru-RU" sz="2200" dirty="0"/>
              <a:t>Моделирование атмосферного переноса  с помощью ПС «Нострадамус» с учетом подробных метеоданных на территории Японии. Южный след.</a:t>
            </a:r>
          </a:p>
        </p:txBody>
      </p:sp>
      <p:sp>
        <p:nvSpPr>
          <p:cNvPr id="24580" name="Номер слайда 9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954DEEB-26FA-4AAB-9632-A955E5AAEB20}" type="slidenum">
              <a:rPr lang="en-US" smtClean="0">
                <a:solidFill>
                  <a:srgbClr val="4D4D4D"/>
                </a:solidFill>
              </a:rPr>
              <a:pPr eaLnBrk="1" hangingPunct="1"/>
              <a:t>39</a:t>
            </a:fld>
            <a:endParaRPr lang="en-US" smtClean="0">
              <a:solidFill>
                <a:srgbClr val="4D4D4D"/>
              </a:solidFill>
            </a:endParaRPr>
          </a:p>
        </p:txBody>
      </p:sp>
      <p:pic>
        <p:nvPicPr>
          <p:cNvPr id="3078" name="Picture 6" descr="MEXT_dain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5488" y="1052513"/>
            <a:ext cx="4608512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9" name="Picture 7" descr="MEXT_ibarak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716338"/>
            <a:ext cx="4572000" cy="314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583" name="Line 8"/>
          <p:cNvSpPr>
            <a:spLocks noChangeShapeType="1"/>
          </p:cNvSpPr>
          <p:nvPr/>
        </p:nvSpPr>
        <p:spPr bwMode="auto">
          <a:xfrm flipV="1">
            <a:off x="2771775" y="2708275"/>
            <a:ext cx="2447925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84" name="Line 9"/>
          <p:cNvSpPr>
            <a:spLocks noChangeShapeType="1"/>
          </p:cNvSpPr>
          <p:nvPr/>
        </p:nvSpPr>
        <p:spPr bwMode="auto">
          <a:xfrm>
            <a:off x="1984375" y="4262438"/>
            <a:ext cx="2879725" cy="461962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12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rudocs.exdat.com/pars_docs/tw_refs/71/70309/70309_html_7950ad8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05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88" y="3744362"/>
            <a:ext cx="2987824" cy="1916886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481651" y="5286085"/>
            <a:ext cx="3226253" cy="1527291"/>
            <a:chOff x="1296675" y="4993526"/>
            <a:chExt cx="4913969" cy="2106627"/>
          </a:xfrm>
        </p:grpSpPr>
        <p:pic>
          <p:nvPicPr>
            <p:cNvPr id="293896" name="Picture 8" descr="http://www.greenpeace.org/russia/Global/russia/image/2006/7/54697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675" y="4993526"/>
              <a:ext cx="2813524" cy="21066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3894" name="Picture 6" descr="http://tranzito.com/images/stories/109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570" y="5374589"/>
              <a:ext cx="2172074" cy="15747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283711" y="1268760"/>
            <a:ext cx="1996314" cy="1325415"/>
            <a:chOff x="444536" y="1245702"/>
            <a:chExt cx="2278265" cy="1563591"/>
          </a:xfrm>
        </p:grpSpPr>
        <p:pic>
          <p:nvPicPr>
            <p:cNvPr id="5" name="Picture 3" descr="F:\ЧАЭС фото\slides_chernobyl\ARUT2\A13.t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4536" y="1245702"/>
              <a:ext cx="2278265" cy="15635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520603" y="1249596"/>
              <a:ext cx="2126135" cy="544626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Чернобыль –</a:t>
              </a:r>
              <a:b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40 000–10 000 000 чел.</a:t>
              </a:r>
              <a:endPara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212645" y="1268760"/>
            <a:ext cx="2586957" cy="1325415"/>
            <a:chOff x="395536" y="3113242"/>
            <a:chExt cx="2376264" cy="1035838"/>
          </a:xfrm>
        </p:grpSpPr>
        <p:pic>
          <p:nvPicPr>
            <p:cNvPr id="6" name="Picture 9"/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21240" t="21474" r="14017" b="26828"/>
            <a:stretch/>
          </p:blipFill>
          <p:spPr bwMode="gray">
            <a:xfrm>
              <a:off x="438199" y="3113242"/>
              <a:ext cx="2290938" cy="10358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395536" y="3140968"/>
              <a:ext cx="2376264" cy="276999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Фукусима</a:t>
              </a:r>
              <a:r>
                <a:rPr lang="ru-RU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–250 000 чел.</a:t>
              </a:r>
              <a:endPara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6660223" y="1268760"/>
            <a:ext cx="2160259" cy="1342864"/>
            <a:chOff x="428103" y="4488535"/>
            <a:chExt cx="2311131" cy="1464195"/>
          </a:xfrm>
        </p:grpSpPr>
        <p:pic>
          <p:nvPicPr>
            <p:cNvPr id="293906" name="Picture 18" descr="http://www.atomic-energy.ru/files/images/2012/07/obama-nuclearjpg-2c23b45b44f0c0e4%5B1%5D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103" y="4509120"/>
              <a:ext cx="2311131" cy="14436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723797" y="4488535"/>
              <a:ext cx="1494288" cy="276999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Юка</a:t>
              </a:r>
              <a:r>
                <a:rPr lang="ru-RU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-Маунтин</a:t>
              </a:r>
              <a:endPara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572522" y="4618084"/>
            <a:ext cx="1383854" cy="307777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«Рыжий лес»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425550"/>
            <a:ext cx="9144000" cy="363537"/>
          </a:xfrm>
        </p:spPr>
        <p:txBody>
          <a:bodyPr/>
          <a:lstStyle/>
          <a:p>
            <a:r>
              <a:rPr lang="ru-RU" dirty="0" smtClean="0"/>
              <a:t>Взгляд на атомную энергетику «экологов»</a:t>
            </a:r>
            <a:endParaRPr lang="ru-RU" dirty="0"/>
          </a:p>
        </p:txBody>
      </p:sp>
      <p:sp>
        <p:nvSpPr>
          <p:cNvPr id="14" name="Овальная выноска 13"/>
          <p:cNvSpPr/>
          <p:nvPr/>
        </p:nvSpPr>
        <p:spPr bwMode="auto">
          <a:xfrm>
            <a:off x="2503754" y="4715173"/>
            <a:ext cx="904069" cy="367677"/>
          </a:xfrm>
          <a:prstGeom prst="wedgeEllipseCallout">
            <a:avLst>
              <a:gd name="adj1" fmla="val -69510"/>
              <a:gd name="adj2" fmla="val -64439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STOP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31" name="Picture 2" descr="http://tlttimes.ru/uploads/images/c/3/1/0/1509/6f58e5203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512" y="2751312"/>
            <a:ext cx="1767680" cy="132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898" name="Picture 10" descr="http://upload.wikimedia.org/wikipedia/commons/thumb/8/83/Red_Forest_Hill.jpg/220px-Red_Forest_Hill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740112"/>
            <a:ext cx="2736304" cy="29748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487" y="5286085"/>
            <a:ext cx="1839841" cy="1311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8836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725" y="1125538"/>
            <a:ext cx="7956550" cy="5411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162294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363538"/>
          </a:xfrm>
        </p:spPr>
        <p:txBody>
          <a:bodyPr/>
          <a:lstStyle/>
          <a:p>
            <a:pPr>
              <a:defRPr/>
            </a:pPr>
            <a:r>
              <a:rPr lang="ru-RU" sz="2400" dirty="0" smtClean="0"/>
              <a:t>Предварительная оценка радиологических последствий</a:t>
            </a:r>
            <a:br>
              <a:rPr lang="ru-RU" sz="2400" dirty="0" smtClean="0"/>
            </a:br>
            <a:r>
              <a:rPr lang="ru-RU" sz="2400" dirty="0" smtClean="0"/>
              <a:t>и рекомендации экспертов ИБРАЭ РАН</a:t>
            </a:r>
            <a:endParaRPr lang="ru-RU" sz="2400" dirty="0"/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>
          <a:xfrm>
            <a:off x="457200" y="1304925"/>
            <a:ext cx="8229600" cy="4886325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400" b="1" smtClean="0"/>
              <a:t>Защитные мероприятия</a:t>
            </a:r>
          </a:p>
          <a:p>
            <a:pPr>
              <a:lnSpc>
                <a:spcPct val="90000"/>
              </a:lnSpc>
            </a:pPr>
            <a:r>
              <a:rPr lang="ru-RU" sz="1600" b="1" smtClean="0"/>
              <a:t>На большей части территории Японии суммарные дозы облучения населения  за 20 суток после аварии не превысили 0,1 мЗв. На этих территориях никаких мер защиты проводить не рекомендуется. </a:t>
            </a:r>
          </a:p>
          <a:p>
            <a:pPr>
              <a:lnSpc>
                <a:spcPct val="90000"/>
              </a:lnSpc>
            </a:pPr>
            <a:r>
              <a:rPr lang="ru-RU" sz="1600" b="1" smtClean="0"/>
              <a:t>В наиболее загрязненном пункте префектуры Ибараки суммарная доза облучения населения за 20 суток после аварии составила около 0,6-1,0 мЗв. </a:t>
            </a:r>
            <a:br>
              <a:rPr lang="ru-RU" sz="1600" b="1" smtClean="0"/>
            </a:br>
            <a:r>
              <a:rPr lang="ru-RU" sz="1600" b="1" smtClean="0"/>
              <a:t>Здесь в превентивных целях рекомендуется в течение первого месяца осуществлять контроль за загрязнением растительной продукции и молока.</a:t>
            </a:r>
          </a:p>
          <a:p>
            <a:pPr>
              <a:lnSpc>
                <a:spcPct val="90000"/>
              </a:lnSpc>
            </a:pPr>
            <a:r>
              <a:rPr lang="ru-RU" sz="1600" b="1" smtClean="0">
                <a:solidFill>
                  <a:schemeClr val="tx1"/>
                </a:solidFill>
              </a:rPr>
              <a:t>На северо-западном следе за пределами 20-км зоны в муниципалитете Иитатэ максимальные дозы, полученные населением  за 20 суток, могли доходить  до 50 мЗв. Ожидаемая доза за первый год в отсутствие защитных мероприятий может составить около 150 мЗв. Эвакуация нецелесообразна. Рекомендуется проведение дезактивационных работ, ряд мер организационного характера, регулярный контроль за загрязнением продуктов питания и воды.</a:t>
            </a:r>
          </a:p>
          <a:p>
            <a:pPr>
              <a:lnSpc>
                <a:spcPct val="90000"/>
              </a:lnSpc>
            </a:pPr>
            <a:r>
              <a:rPr lang="ru-RU" sz="1600" b="1" smtClean="0">
                <a:solidFill>
                  <a:srgbClr val="FF0000"/>
                </a:solidFill>
              </a:rPr>
              <a:t>За пределами 20-ти км зоны оснований для эвакуации нет. По опыту аварии на ЧАЭС чрезмерные необоснованные с радиологической точки  зрения защитные меры (в первую очередь эвакуация) могут привести к резкому масштабированию негативных психологических, социальных и экономических последствий.</a:t>
            </a:r>
            <a:endParaRPr lang="ru-RU" sz="1600" b="1" smtClean="0"/>
          </a:p>
        </p:txBody>
      </p:sp>
      <p:sp>
        <p:nvSpPr>
          <p:cNvPr id="28676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565900"/>
            <a:ext cx="611188" cy="187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220FADF-FBF1-43A1-A6A7-1F369C543D59}" type="slidenum">
              <a:rPr lang="en-US" smtClean="0">
                <a:solidFill>
                  <a:srgbClr val="4D4D4D"/>
                </a:solidFill>
              </a:rPr>
              <a:pPr eaLnBrk="1" hangingPunct="1"/>
              <a:t>41</a:t>
            </a:fld>
            <a:endParaRPr lang="en-US" smtClean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45604"/>
            <a:ext cx="8964612" cy="419100"/>
          </a:xfrm>
        </p:spPr>
        <p:txBody>
          <a:bodyPr/>
          <a:lstStyle/>
          <a:p>
            <a:pPr>
              <a:defRPr/>
            </a:pPr>
            <a:r>
              <a:rPr lang="ru-RU" sz="3200" cap="none" dirty="0" smtClean="0"/>
              <a:t>Дозовые нагрузки на население</a:t>
            </a:r>
            <a:endParaRPr lang="ru-RU" sz="3200" cap="none" dirty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295275" y="6473825"/>
            <a:ext cx="611188" cy="187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8D510F7-C763-4051-90EA-FCF98CE87233}" type="slidenum">
              <a:rPr lang="en-US" smtClean="0">
                <a:solidFill>
                  <a:srgbClr val="4D4D4D"/>
                </a:solidFill>
              </a:rPr>
              <a:pPr eaLnBrk="1" hangingPunct="1"/>
              <a:t>42</a:t>
            </a:fld>
            <a:endParaRPr lang="en-US" smtClean="0">
              <a:solidFill>
                <a:srgbClr val="4D4D4D"/>
              </a:solidFill>
            </a:endParaRPr>
          </a:p>
        </p:txBody>
      </p:sp>
      <p:pic>
        <p:nvPicPr>
          <p:cNvPr id="5" name="Рисунок 4" descr="Намие_северо-запад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" y="3933825"/>
            <a:ext cx="4000500" cy="283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15749" t="6299" b="6299"/>
          <a:stretch>
            <a:fillRect/>
          </a:stretch>
        </p:blipFill>
        <p:spPr bwMode="auto">
          <a:xfrm>
            <a:off x="260350" y="908050"/>
            <a:ext cx="4743450" cy="3071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702" name="Овал 6"/>
          <p:cNvSpPr>
            <a:spLocks noChangeArrowheads="1"/>
          </p:cNvSpPr>
          <p:nvPr/>
        </p:nvSpPr>
        <p:spPr bwMode="auto">
          <a:xfrm>
            <a:off x="1546225" y="5265738"/>
            <a:ext cx="142875" cy="142875"/>
          </a:xfrm>
          <a:prstGeom prst="ellipse">
            <a:avLst/>
          </a:prstGeom>
          <a:blipFill dpi="0" rotWithShape="1">
            <a:blip r:embed="rId4">
              <a:alphaModFix amt="39000"/>
            </a:blip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0488" tIns="44450" rIns="90488" bIns="44450"/>
          <a:lstStyle/>
          <a:p>
            <a:endParaRPr lang="ru-RU"/>
          </a:p>
        </p:txBody>
      </p:sp>
      <p:sp>
        <p:nvSpPr>
          <p:cNvPr id="8" name="Стрелка вверх 7"/>
          <p:cNvSpPr/>
          <p:nvPr/>
        </p:nvSpPr>
        <p:spPr bwMode="auto">
          <a:xfrm>
            <a:off x="1546225" y="1836738"/>
            <a:ext cx="142875" cy="3357562"/>
          </a:xfrm>
          <a:prstGeom prst="upArrow">
            <a:avLst/>
          </a:prstGeom>
          <a:solidFill>
            <a:srgbClr val="FFFF00">
              <a:alpha val="61000"/>
            </a:srgbClr>
          </a:solidFill>
          <a:ln w="222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FF0000"/>
            </a:outerShdw>
          </a:effectLst>
        </p:spPr>
        <p:txBody>
          <a:bodyPr lIns="90488" tIns="44450" rIns="90488" bIns="44450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29704" name="TextBox 8"/>
          <p:cNvSpPr txBox="1">
            <a:spLocks noChangeArrowheads="1"/>
          </p:cNvSpPr>
          <p:nvPr/>
        </p:nvSpPr>
        <p:spPr bwMode="auto">
          <a:xfrm>
            <a:off x="4859338" y="1190625"/>
            <a:ext cx="41402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400"/>
              <a:t>        Futaba county </a:t>
            </a:r>
            <a:br>
              <a:rPr lang="ru-RU" sz="1400"/>
            </a:br>
            <a:r>
              <a:rPr lang="ru-RU" sz="1400"/>
              <a:t>        Namie town Akougi Teshichiro,</a:t>
            </a:r>
          </a:p>
          <a:p>
            <a:pPr eaLnBrk="1" hangingPunct="1"/>
            <a:r>
              <a:rPr lang="ru-RU" sz="1400"/>
              <a:t>                  30 км N/W от АЭС</a:t>
            </a:r>
          </a:p>
          <a:p>
            <a:pPr eaLnBrk="1" hangingPunct="1"/>
            <a:endParaRPr lang="ru-RU" sz="1400"/>
          </a:p>
          <a:p>
            <a:pPr eaLnBrk="1" hangingPunct="1"/>
            <a:r>
              <a:rPr lang="en-US" sz="1400"/>
              <a:t>     </a:t>
            </a:r>
            <a:r>
              <a:rPr lang="ru-RU" sz="1400"/>
              <a:t>1,6 МБк/м</a:t>
            </a:r>
            <a:r>
              <a:rPr lang="ru-RU" sz="1400" baseline="30000"/>
              <a:t>2</a:t>
            </a:r>
            <a:r>
              <a:rPr lang="ru-RU" sz="1400"/>
              <a:t> (43 Ки/км</a:t>
            </a:r>
            <a:r>
              <a:rPr lang="ru-RU" sz="1400" baseline="30000"/>
              <a:t>2</a:t>
            </a:r>
            <a:r>
              <a:rPr lang="ru-RU" sz="1400"/>
              <a:t>) по </a:t>
            </a:r>
            <a:r>
              <a:rPr lang="ru-RU" sz="1400" baseline="30000"/>
              <a:t>137</a:t>
            </a:r>
            <a:r>
              <a:rPr lang="en-US" sz="1400"/>
              <a:t>Cs</a:t>
            </a:r>
          </a:p>
          <a:p>
            <a:pPr eaLnBrk="1" hangingPunct="1"/>
            <a:endParaRPr lang="ru-RU" sz="1400"/>
          </a:p>
          <a:p>
            <a:pPr eaLnBrk="1" hangingPunct="1"/>
            <a:endParaRPr lang="ru-RU" sz="1400"/>
          </a:p>
          <a:p>
            <a:pPr eaLnBrk="1" hangingPunct="1"/>
            <a:endParaRPr lang="ru-RU" sz="1400"/>
          </a:p>
          <a:p>
            <a:pPr eaLnBrk="1" hangingPunct="1"/>
            <a:endParaRPr lang="ru-RU" sz="1400"/>
          </a:p>
          <a:p>
            <a:pPr eaLnBrk="1" hangingPunct="1"/>
            <a:endParaRPr lang="ru-RU" sz="1400"/>
          </a:p>
          <a:p>
            <a:pPr eaLnBrk="1" hangingPunct="1"/>
            <a:endParaRPr lang="ru-RU" sz="1400"/>
          </a:p>
          <a:p>
            <a:pPr eaLnBrk="1" hangingPunct="1"/>
            <a:endParaRPr lang="ru-RU" sz="1400"/>
          </a:p>
          <a:p>
            <a:pPr eaLnBrk="1" hangingPunct="1"/>
            <a:endParaRPr lang="ru-RU" sz="1400"/>
          </a:p>
          <a:p>
            <a:pPr eaLnBrk="1" hangingPunct="1"/>
            <a:r>
              <a:rPr lang="ru-RU" sz="1400" b="1">
                <a:solidFill>
                  <a:srgbClr val="000099"/>
                </a:solidFill>
                <a:cs typeface="Tahoma" pitchFamily="34" charset="0"/>
              </a:rPr>
              <a:t>Доза от облака 	</a:t>
            </a:r>
            <a:r>
              <a:rPr lang="ru-RU" sz="1400" b="1">
                <a:solidFill>
                  <a:srgbClr val="000099"/>
                </a:solidFill>
                <a:cs typeface="Tahoma" pitchFamily="34" charset="0"/>
                <a:sym typeface="Symbol" pitchFamily="18" charset="2"/>
              </a:rPr>
              <a:t>	0,3 мЗв;</a:t>
            </a:r>
          </a:p>
          <a:p>
            <a:pPr eaLnBrk="1" hangingPunct="1"/>
            <a:r>
              <a:rPr lang="ru-RU" sz="1400" b="1">
                <a:solidFill>
                  <a:srgbClr val="000099"/>
                </a:solidFill>
                <a:cs typeface="Tahoma" pitchFamily="34" charset="0"/>
                <a:sym typeface="Symbol" pitchFamily="18" charset="2"/>
              </a:rPr>
              <a:t>Доза на ЩЖ 		200 ÷300 мГр;</a:t>
            </a:r>
          </a:p>
          <a:p>
            <a:pPr eaLnBrk="1" hangingPunct="1"/>
            <a:r>
              <a:rPr lang="ru-RU" sz="1400" b="1">
                <a:solidFill>
                  <a:srgbClr val="000099"/>
                </a:solidFill>
                <a:cs typeface="Tahoma" pitchFamily="34" charset="0"/>
                <a:sym typeface="Symbol" pitchFamily="18" charset="2"/>
              </a:rPr>
              <a:t>Доза от поверхности земли:</a:t>
            </a:r>
          </a:p>
          <a:p>
            <a:pPr eaLnBrk="1" hangingPunct="1">
              <a:buClr>
                <a:srgbClr val="091451"/>
              </a:buClr>
              <a:buFont typeface="Courier New" pitchFamily="49" charset="0"/>
              <a:buChar char="o"/>
            </a:pPr>
            <a:r>
              <a:rPr lang="ru-RU" sz="1400" b="1">
                <a:solidFill>
                  <a:srgbClr val="000099"/>
                </a:solidFill>
                <a:cs typeface="Tahoma" pitchFamily="34" charset="0"/>
                <a:sym typeface="Symbol" pitchFamily="18" charset="2"/>
              </a:rPr>
              <a:t>  за 10 первых суток 	  15 мЗв;</a:t>
            </a:r>
          </a:p>
          <a:p>
            <a:pPr eaLnBrk="1" hangingPunct="1">
              <a:buClr>
                <a:srgbClr val="091451"/>
              </a:buClr>
              <a:buFont typeface="Courier New" pitchFamily="49" charset="0"/>
              <a:buChar char="o"/>
            </a:pPr>
            <a:r>
              <a:rPr lang="ru-RU" sz="1400" b="1">
                <a:solidFill>
                  <a:srgbClr val="000099"/>
                </a:solidFill>
                <a:cs typeface="Tahoma" pitchFamily="34" charset="0"/>
                <a:sym typeface="Symbol" pitchFamily="18" charset="2"/>
              </a:rPr>
              <a:t>  за 1 месяц		  25 мЗв;</a:t>
            </a:r>
          </a:p>
          <a:p>
            <a:pPr eaLnBrk="1" hangingPunct="1">
              <a:buClr>
                <a:srgbClr val="091451"/>
              </a:buClr>
              <a:buFont typeface="Courier New" pitchFamily="49" charset="0"/>
              <a:buChar char="o"/>
            </a:pPr>
            <a:r>
              <a:rPr lang="ru-RU" sz="1400" b="1">
                <a:solidFill>
                  <a:srgbClr val="000099"/>
                </a:solidFill>
                <a:cs typeface="Tahoma" pitchFamily="34" charset="0"/>
                <a:sym typeface="Symbol" pitchFamily="18" charset="2"/>
              </a:rPr>
              <a:t>  за 4 месяца		  45 мЗв;</a:t>
            </a:r>
          </a:p>
          <a:p>
            <a:pPr eaLnBrk="1" hangingPunct="1">
              <a:buClr>
                <a:srgbClr val="091451"/>
              </a:buClr>
              <a:buFont typeface="Courier New" pitchFamily="49" charset="0"/>
              <a:buChar char="o"/>
            </a:pPr>
            <a:r>
              <a:rPr lang="ru-RU" sz="1400" b="1">
                <a:solidFill>
                  <a:srgbClr val="000099"/>
                </a:solidFill>
                <a:cs typeface="Tahoma" pitchFamily="34" charset="0"/>
                <a:sym typeface="Symbol" pitchFamily="18" charset="2"/>
              </a:rPr>
              <a:t>  за первый год 	 	  90 мЗв;</a:t>
            </a:r>
          </a:p>
          <a:p>
            <a:pPr eaLnBrk="1" hangingPunct="1">
              <a:buClr>
                <a:srgbClr val="091451"/>
              </a:buClr>
              <a:buFont typeface="Courier New" pitchFamily="49" charset="0"/>
              <a:buChar char="o"/>
            </a:pPr>
            <a:endParaRPr lang="ru-RU" sz="1400" b="1">
              <a:solidFill>
                <a:srgbClr val="000099"/>
              </a:solidFill>
              <a:cs typeface="Tahoma" pitchFamily="34" charset="0"/>
              <a:sym typeface="Symbol" pitchFamily="18" charset="2"/>
            </a:endParaRPr>
          </a:p>
          <a:p>
            <a:pPr eaLnBrk="1" hangingPunct="1">
              <a:buClr>
                <a:srgbClr val="091451"/>
              </a:buClr>
            </a:pPr>
            <a:r>
              <a:rPr lang="ru-RU" sz="1400" b="1">
                <a:solidFill>
                  <a:srgbClr val="000099"/>
                </a:solidFill>
                <a:cs typeface="Tahoma" pitchFamily="34" charset="0"/>
                <a:sym typeface="Symbol" pitchFamily="18" charset="2"/>
              </a:rPr>
              <a:t>Доза внутреннего облучения за счет продуктов питания не превысит 1 мЗв</a:t>
            </a:r>
            <a:endParaRPr lang="ru-RU" sz="1400" b="1">
              <a:solidFill>
                <a:srgbClr val="000099"/>
              </a:solidFill>
              <a:cs typeface="Tahoma" pitchFamily="34" charset="0"/>
            </a:endParaRPr>
          </a:p>
        </p:txBody>
      </p:sp>
      <p:sp>
        <p:nvSpPr>
          <p:cNvPr id="29705" name="TextBox 2"/>
          <p:cNvSpPr txBox="1">
            <a:spLocks noChangeArrowheads="1"/>
          </p:cNvSpPr>
          <p:nvPr/>
        </p:nvSpPr>
        <p:spPr bwMode="auto">
          <a:xfrm>
            <a:off x="955675" y="1249363"/>
            <a:ext cx="1466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FFFF00"/>
                </a:solidFill>
              </a:rPr>
              <a:t>Точка № 32</a:t>
            </a:r>
          </a:p>
        </p:txBody>
      </p:sp>
    </p:spTree>
    <p:extLst>
      <p:ext uri="{BB962C8B-B14F-4D97-AF65-F5344CB8AC3E}">
        <p14:creationId xmlns:p14="http://schemas.microsoft.com/office/powerpoint/2010/main" val="3749766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http://win.mail.ru/cgi-bin/getattach?file=%d0%98%d0%bd%d1%82%d0%b5%d0%b3%d1%80%d0%b0%d0%bb%20Cs%20137.bmp&amp;id=13004333280000000086;0;4&amp;mode=attachment&amp;channel=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155575" y="2357438"/>
            <a:ext cx="4200525" cy="3741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1" name="Picture 3" descr="http://win.mail.ru/cgi-bin/getattach?file=%d0%9a%d0%be%d0%bd%d1%86%d0%b5%d0%bd%d1%82%d1%80%d0%b0%d1%86%d0%b8%d1%8f%20Cs%20137.bmp&amp;id=13006533210000001002;0;1&amp;mode=attachment&amp;channel=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4843463" y="2355850"/>
            <a:ext cx="4071937" cy="3724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796" name="Прямоугольник 10"/>
          <p:cNvSpPr>
            <a:spLocks noChangeArrowheads="1"/>
          </p:cNvSpPr>
          <p:nvPr/>
        </p:nvSpPr>
        <p:spPr bwMode="auto">
          <a:xfrm>
            <a:off x="0" y="1273175"/>
            <a:ext cx="4572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400" b="1"/>
              <a:t>Проинтегрированные по времени концентрации в верхнем перемешанном слое  за 40 дней для мгновенного источника. </a:t>
            </a:r>
          </a:p>
        </p:txBody>
      </p:sp>
      <p:sp>
        <p:nvSpPr>
          <p:cNvPr id="33797" name="Прямоугольник 11"/>
          <p:cNvSpPr>
            <a:spLocks noChangeArrowheads="1"/>
          </p:cNvSpPr>
          <p:nvPr/>
        </p:nvSpPr>
        <p:spPr bwMode="auto">
          <a:xfrm>
            <a:off x="4494213" y="1273175"/>
            <a:ext cx="4572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400" b="1"/>
              <a:t>Максимальные концентрации в пятне</a:t>
            </a:r>
            <a:br>
              <a:rPr lang="ru-RU" sz="1400" b="1"/>
            </a:br>
            <a:r>
              <a:rPr lang="ru-RU" sz="1400" b="1"/>
              <a:t>в зависимости от расстояния до берега</a:t>
            </a:r>
            <a:br>
              <a:rPr lang="ru-RU" sz="1400" b="1"/>
            </a:br>
            <a:r>
              <a:rPr lang="ru-RU" sz="1400" b="1"/>
              <a:t>(время дрейфа пятна –месяц).</a:t>
            </a:r>
            <a:br>
              <a:rPr lang="ru-RU" sz="1400" b="1"/>
            </a:br>
            <a:r>
              <a:rPr lang="ru-RU" sz="1400" b="1"/>
              <a:t>Все  сделано для мгновенного источника.</a:t>
            </a: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0" y="41275"/>
            <a:ext cx="9144000" cy="7334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Гипотетический выброс 1 </a:t>
            </a:r>
            <a:r>
              <a:rPr lang="en-US" dirty="0" err="1" smtClean="0"/>
              <a:t>Mku</a:t>
            </a:r>
            <a:r>
              <a:rPr lang="en-US" dirty="0" smtClean="0"/>
              <a:t> Cs-137</a:t>
            </a:r>
            <a:endParaRPr lang="ru-RU" dirty="0"/>
          </a:p>
        </p:txBody>
      </p:sp>
      <p:sp>
        <p:nvSpPr>
          <p:cNvPr id="33799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565900"/>
            <a:ext cx="611188" cy="187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0F8A3AD-942B-4F4E-8EDA-6F263377B485}" type="slidenum">
              <a:rPr lang="en-US" smtClean="0">
                <a:solidFill>
                  <a:srgbClr val="4D4D4D"/>
                </a:solidFill>
              </a:rPr>
              <a:pPr eaLnBrk="1" hangingPunct="1"/>
              <a:t>43</a:t>
            </a:fld>
            <a:endParaRPr lang="en-US" smtClean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84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475A46A-939E-4638-A01B-238D8C7E8645}" type="slidenum">
              <a:rPr lang="en-US" smtClean="0">
                <a:solidFill>
                  <a:srgbClr val="4D4D4D"/>
                </a:solidFill>
              </a:rPr>
              <a:pPr eaLnBrk="1" hangingPunct="1"/>
              <a:t>44</a:t>
            </a:fld>
            <a:endParaRPr lang="en-US" smtClean="0">
              <a:solidFill>
                <a:srgbClr val="4D4D4D"/>
              </a:solidFill>
            </a:endParaRPr>
          </a:p>
        </p:txBody>
      </p:sp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5488" y="1052513"/>
            <a:ext cx="8054975" cy="5472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893560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7950" y="209550"/>
            <a:ext cx="9144000" cy="627063"/>
          </a:xfrm>
        </p:spPr>
        <p:txBody>
          <a:bodyPr/>
          <a:lstStyle/>
          <a:p>
            <a:pPr>
              <a:defRPr/>
            </a:pPr>
            <a:r>
              <a:rPr lang="pl-PL" sz="2400" dirty="0" smtClean="0"/>
              <a:t>Preliminary</a:t>
            </a:r>
            <a:r>
              <a:rPr lang="ru-RU" sz="2400" dirty="0" smtClean="0"/>
              <a:t> </a:t>
            </a:r>
            <a:r>
              <a:rPr lang="pl-PL" sz="2400" dirty="0" smtClean="0"/>
              <a:t>dose estimation</a:t>
            </a:r>
            <a:r>
              <a:rPr lang="ru-RU" sz="2400" dirty="0" smtClean="0"/>
              <a:t> </a:t>
            </a:r>
            <a:r>
              <a:rPr lang="pl-PL" sz="2400" dirty="0" smtClean="0"/>
              <a:t>from the nuclear accident</a:t>
            </a:r>
            <a:br>
              <a:rPr lang="pl-PL" sz="2400" dirty="0" smtClean="0"/>
            </a:br>
            <a:r>
              <a:rPr lang="en-US" sz="2400" dirty="0" smtClean="0"/>
              <a:t>after </a:t>
            </a:r>
            <a:r>
              <a:rPr lang="ru-RU" sz="2400" dirty="0" smtClean="0"/>
              <a:t> </a:t>
            </a:r>
            <a:r>
              <a:rPr lang="en-US" sz="2400" dirty="0" smtClean="0"/>
              <a:t>the 2011 Great East Japan</a:t>
            </a:r>
            <a:r>
              <a:rPr lang="ru-RU" sz="2400" dirty="0" smtClean="0"/>
              <a:t> </a:t>
            </a:r>
            <a:r>
              <a:rPr lang="pl-PL" sz="2400" dirty="0" smtClean="0"/>
              <a:t>Earthquake and Tsunami</a:t>
            </a:r>
            <a:endParaRPr lang="ru-RU" sz="2400" dirty="0"/>
          </a:p>
        </p:txBody>
      </p:sp>
      <p:pic>
        <p:nvPicPr>
          <p:cNvPr id="35843" name="Содержимое 10" descr="Большая таблица ВОЗ без одного столбца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557338"/>
            <a:ext cx="8897938" cy="3743325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4925" y="6565900"/>
            <a:ext cx="611188" cy="187325"/>
          </a:xfrm>
        </p:spPr>
        <p:txBody>
          <a:bodyPr/>
          <a:lstStyle/>
          <a:p>
            <a:pPr>
              <a:defRPr/>
            </a:pPr>
            <a:fld id="{8CC13F85-238C-4477-92C8-15254047325A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80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733425"/>
          </a:xfrm>
        </p:spPr>
        <p:txBody>
          <a:bodyPr/>
          <a:lstStyle/>
          <a:p>
            <a:pPr>
              <a:defRPr/>
            </a:pPr>
            <a:r>
              <a:rPr lang="ru-RU" dirty="0"/>
              <a:t>Оценка выброса </a:t>
            </a:r>
            <a:r>
              <a:rPr lang="en-US" dirty="0"/>
              <a:t>I</a:t>
            </a:r>
            <a:r>
              <a:rPr lang="ru-RU" dirty="0"/>
              <a:t>-131 и С</a:t>
            </a:r>
            <a:r>
              <a:rPr lang="en-US" dirty="0"/>
              <a:t>s</a:t>
            </a:r>
            <a:r>
              <a:rPr lang="ru-RU" dirty="0"/>
              <a:t>-137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территорию Японии</a:t>
            </a:r>
            <a:endParaRPr lang="ru-RU" b="0" dirty="0"/>
          </a:p>
        </p:txBody>
      </p:sp>
      <p:graphicFrame>
        <p:nvGraphicFramePr>
          <p:cNvPr id="306380" name="Group 204"/>
          <p:cNvGraphicFramePr>
            <a:graphicFrameLocks noGrp="1"/>
          </p:cNvGraphicFramePr>
          <p:nvPr/>
        </p:nvGraphicFramePr>
        <p:xfrm>
          <a:off x="494535" y="1757025"/>
          <a:ext cx="8039100" cy="2968119"/>
        </p:xfrm>
        <a:graphic>
          <a:graphicData uri="http://schemas.openxmlformats.org/drawingml/2006/table">
            <a:tbl>
              <a:tblPr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{69CF1AB2-1976-4502-BF36-3FF5EA218861}</a:tableStyleId>
              </a:tblPr>
              <a:tblGrid>
                <a:gridCol w="1341161"/>
                <a:gridCol w="1873527"/>
                <a:gridCol w="1609725"/>
                <a:gridCol w="1606550"/>
                <a:gridCol w="1608137"/>
              </a:tblGrid>
              <a:tr h="41863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Нуклид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Оценка выброса, Бк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933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Выброс на территорию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(С-З)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NISA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NSC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ЧАЭС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/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I-131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2*10</a:t>
                      </a:r>
                      <a:r>
                        <a:rPr kumimoji="0" lang="ru-RU" sz="2000" b="1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17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1.3*10</a:t>
                      </a:r>
                      <a:r>
                        <a:rPr kumimoji="0" lang="ru-RU" sz="2000" b="1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17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1.5*10</a:t>
                      </a:r>
                      <a:r>
                        <a:rPr kumimoji="0" lang="ru-RU" sz="2000" b="1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17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1.8*10</a:t>
                      </a:r>
                      <a:r>
                        <a:rPr kumimoji="0" lang="ru-RU" sz="2000" b="1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18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/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Cs-137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3*10</a:t>
                      </a:r>
                      <a:r>
                        <a:rPr kumimoji="0" lang="ru-RU" sz="2000" b="1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6.1*10</a:t>
                      </a:r>
                      <a:r>
                        <a:rPr kumimoji="0" lang="ru-RU" sz="2000" b="1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1.2*10</a:t>
                      </a:r>
                      <a:r>
                        <a:rPr kumimoji="0" lang="ru-RU" sz="2000" b="1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8.5*10</a:t>
                      </a:r>
                      <a:r>
                        <a:rPr kumimoji="0" lang="ru-RU" sz="2000" b="1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/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Всего 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1.4*10</a:t>
                      </a:r>
                      <a:r>
                        <a:rPr kumimoji="0" lang="ru-RU" sz="2000" b="1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18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3.7*10</a:t>
                      </a:r>
                      <a:r>
                        <a:rPr kumimoji="0" lang="ru-RU" sz="2000" b="1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17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6.3*10</a:t>
                      </a:r>
                      <a:r>
                        <a:rPr kumimoji="0" lang="ru-RU" sz="2000" b="1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17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5.2*10</a:t>
                      </a:r>
                      <a:r>
                        <a:rPr kumimoji="0" lang="ru-RU" sz="2000" b="1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18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/>
                </a:tc>
              </a:tr>
            </a:tbl>
          </a:graphicData>
        </a:graphic>
      </p:graphicFrame>
      <p:sp>
        <p:nvSpPr>
          <p:cNvPr id="36868" name="Rectangle 154"/>
          <p:cNvSpPr>
            <a:spLocks noChangeArrowheads="1"/>
          </p:cNvSpPr>
          <p:nvPr/>
        </p:nvSpPr>
        <p:spPr bwMode="gray">
          <a:xfrm>
            <a:off x="1231900" y="4297363"/>
            <a:ext cx="2317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just"/>
            <a:r>
              <a:rPr lang="ru-RU" sz="1200"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36869" name="Rectangle 201"/>
          <p:cNvSpPr>
            <a:spLocks noChangeArrowheads="1"/>
          </p:cNvSpPr>
          <p:nvPr/>
        </p:nvSpPr>
        <p:spPr bwMode="gray">
          <a:xfrm>
            <a:off x="127000" y="5157788"/>
            <a:ext cx="8890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b="1"/>
              <a:t>По предварительным оценкам  </a:t>
            </a:r>
            <a:r>
              <a:rPr lang="en-US" b="1"/>
              <a:t>NISA</a:t>
            </a:r>
            <a:r>
              <a:rPr lang="ru-RU" b="1"/>
              <a:t>, </a:t>
            </a:r>
            <a:r>
              <a:rPr lang="en-US" b="1"/>
              <a:t>NSC</a:t>
            </a:r>
            <a:r>
              <a:rPr lang="ru-RU" b="1"/>
              <a:t> и ТКЦ ИБРАЭ РАН авария на АЭС Фукусима Даичи соответствует </a:t>
            </a:r>
            <a:r>
              <a:rPr lang="ru-RU" b="1" i="1" u="sng"/>
              <a:t>7 Уровню</a:t>
            </a:r>
            <a:r>
              <a:rPr lang="ru-RU" b="1"/>
              <a:t> по Международной шкале Ядерных Событий (</a:t>
            </a:r>
            <a:r>
              <a:rPr lang="en-US" b="1"/>
              <a:t>INES</a:t>
            </a:r>
            <a:r>
              <a:rPr lang="ru-RU" b="1"/>
              <a:t>). </a:t>
            </a:r>
          </a:p>
        </p:txBody>
      </p:sp>
      <p:sp>
        <p:nvSpPr>
          <p:cNvPr id="36870" name="Номер слайда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77540CC-2017-4703-ADD0-BC0D1FE245E7}" type="slidenum">
              <a:rPr lang="en-US" smtClean="0">
                <a:solidFill>
                  <a:srgbClr val="4D4D4D"/>
                </a:solidFill>
              </a:rPr>
              <a:pPr eaLnBrk="1" hangingPunct="1"/>
              <a:t>46</a:t>
            </a:fld>
            <a:endParaRPr lang="en-US" smtClean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42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1838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Выброс биологически значимых радионуклидов при аварии на ЧАЭС и </a:t>
            </a:r>
            <a:r>
              <a:rPr lang="ru-RU" dirty="0" err="1" smtClean="0"/>
              <a:t>Фукусима-Даичи</a:t>
            </a:r>
            <a:endParaRPr lang="ru-RU" dirty="0"/>
          </a:p>
        </p:txBody>
      </p:sp>
      <p:sp>
        <p:nvSpPr>
          <p:cNvPr id="1028" name="Номер слайда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9725390-3A02-4144-9B1A-59114D5F8E88}" type="slidenum">
              <a:rPr lang="en-US" smtClean="0">
                <a:solidFill>
                  <a:srgbClr val="4D4D4D"/>
                </a:solidFill>
              </a:rPr>
              <a:pPr eaLnBrk="1" hangingPunct="1"/>
              <a:t>47</a:t>
            </a:fld>
            <a:endParaRPr lang="en-US" smtClean="0">
              <a:solidFill>
                <a:srgbClr val="4D4D4D"/>
              </a:solidFill>
            </a:endParaRPr>
          </a:p>
        </p:txBody>
      </p:sp>
      <p:graphicFrame>
        <p:nvGraphicFramePr>
          <p:cNvPr id="3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4855055"/>
              </p:ext>
            </p:extLst>
          </p:nvPr>
        </p:nvGraphicFramePr>
        <p:xfrm>
          <a:off x="647700" y="1268413"/>
          <a:ext cx="7848600" cy="5056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29" name="TextBox 5"/>
          <p:cNvSpPr txBox="1">
            <a:spLocks noChangeArrowheads="1"/>
          </p:cNvSpPr>
          <p:nvPr/>
        </p:nvSpPr>
        <p:spPr bwMode="auto">
          <a:xfrm rot="-5400000">
            <a:off x="-214313" y="3625851"/>
            <a:ext cx="1425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b="1"/>
              <a:t>тыс. кв. км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47644" y="6205765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</a:t>
            </a:r>
            <a:r>
              <a:rPr lang="en-US" dirty="0" smtClean="0"/>
              <a:t>&gt; 37 </a:t>
            </a:r>
            <a:r>
              <a:rPr lang="ru-RU" dirty="0" err="1" smtClean="0"/>
              <a:t>кБк</a:t>
            </a:r>
            <a:r>
              <a:rPr lang="en-US" dirty="0" smtClean="0"/>
              <a:t>/</a:t>
            </a:r>
            <a:r>
              <a:rPr lang="ru-RU" dirty="0" err="1" smtClean="0"/>
              <a:t>кв.м</a:t>
            </a:r>
            <a:r>
              <a:rPr lang="ru-RU" dirty="0" smtClean="0"/>
              <a:t>.)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048894" y="6205765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</a:t>
            </a:r>
            <a:r>
              <a:rPr lang="en-US" dirty="0" smtClean="0"/>
              <a:t>&gt; </a:t>
            </a:r>
            <a:r>
              <a:rPr lang="ru-RU" dirty="0" smtClean="0"/>
              <a:t>555</a:t>
            </a:r>
            <a:r>
              <a:rPr lang="en-US" dirty="0" smtClean="0"/>
              <a:t> </a:t>
            </a:r>
            <a:r>
              <a:rPr lang="ru-RU" dirty="0" err="1" smtClean="0"/>
              <a:t>кБк</a:t>
            </a:r>
            <a:r>
              <a:rPr lang="en-US" dirty="0" smtClean="0"/>
              <a:t>/</a:t>
            </a:r>
            <a:r>
              <a:rPr lang="ru-RU" dirty="0" err="1" smtClean="0"/>
              <a:t>кв.м</a:t>
            </a:r>
            <a:r>
              <a:rPr lang="ru-RU" dirty="0" smtClean="0"/>
              <a:t>.)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425158" y="6205765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</a:t>
            </a:r>
            <a:r>
              <a:rPr lang="en-US" dirty="0" smtClean="0"/>
              <a:t>&gt; </a:t>
            </a:r>
            <a:r>
              <a:rPr lang="ru-RU" dirty="0" smtClean="0"/>
              <a:t>1480</a:t>
            </a:r>
            <a:r>
              <a:rPr lang="en-US" dirty="0" smtClean="0"/>
              <a:t> </a:t>
            </a:r>
            <a:r>
              <a:rPr lang="ru-RU" dirty="0" err="1" smtClean="0"/>
              <a:t>кБк</a:t>
            </a:r>
            <a:r>
              <a:rPr lang="en-US" dirty="0" smtClean="0"/>
              <a:t>/</a:t>
            </a:r>
            <a:r>
              <a:rPr lang="ru-RU" dirty="0" err="1" smtClean="0"/>
              <a:t>кв.м</a:t>
            </a:r>
            <a:r>
              <a:rPr lang="ru-RU" dirty="0" smtClean="0"/>
              <a:t>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3325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32508"/>
          </a:xfrm>
        </p:spPr>
        <p:txBody>
          <a:bodyPr/>
          <a:lstStyle/>
          <a:p>
            <a:r>
              <a:rPr lang="ru-RU" dirty="0" smtClean="0"/>
              <a:t>Зоны эвакуации и начало возвращения территорий к нормальной жизни в 2012 г.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C13F85-238C-4477-92C8-15254047325A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t="12664" r="51805" b="1879"/>
          <a:stretch/>
        </p:blipFill>
        <p:spPr bwMode="auto">
          <a:xfrm>
            <a:off x="467544" y="1124744"/>
            <a:ext cx="4018731" cy="5452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1" t="12664" r="1620" b="1879"/>
          <a:stretch/>
        </p:blipFill>
        <p:spPr bwMode="auto">
          <a:xfrm>
            <a:off x="4686300" y="1124744"/>
            <a:ext cx="4062164" cy="5452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492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3772" y="2462236"/>
            <a:ext cx="8276456" cy="1034129"/>
          </a:xfrm>
        </p:spPr>
        <p:txBody>
          <a:bodyPr/>
          <a:lstStyle/>
          <a:p>
            <a:pPr algn="ctr"/>
            <a:r>
              <a:rPr lang="ru-RU" sz="2800" b="1" dirty="0"/>
              <a:t>«Каменный век закончился не потому</a:t>
            </a:r>
            <a:r>
              <a:rPr lang="ru-RU" sz="2800" b="1" dirty="0" smtClean="0"/>
              <a:t>,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ru-RU" sz="2800" b="1" dirty="0" smtClean="0"/>
              <a:t>что </a:t>
            </a:r>
            <a:r>
              <a:rPr lang="ru-RU" sz="2800" b="1" dirty="0"/>
              <a:t>закончились камни, и нефтяной век закончится не потому, что закончится нефть</a:t>
            </a:r>
            <a:r>
              <a:rPr lang="ru-RU" sz="2800" b="1" dirty="0" smtClean="0"/>
              <a:t>»</a:t>
            </a:r>
            <a:endParaRPr lang="ru-RU" sz="2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C13F85-238C-4477-92C8-15254047325A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3203848" y="4581128"/>
            <a:ext cx="5688632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80000"/>
              </a:lnSpc>
              <a:spcBef>
                <a:spcPct val="35000"/>
              </a:spcBef>
              <a:buClr>
                <a:srgbClr val="1129A1"/>
              </a:buClr>
            </a:pPr>
            <a:r>
              <a:rPr lang="ru-RU" sz="2400" b="1" kern="0" dirty="0">
                <a:solidFill>
                  <a:srgbClr val="4D4D4D"/>
                </a:solidFill>
                <a:latin typeface="Arial"/>
                <a:cs typeface="+mn-cs"/>
              </a:rPr>
              <a:t>Шейх Ахмед </a:t>
            </a:r>
            <a:r>
              <a:rPr lang="ru-RU" sz="2400" b="1" kern="0" dirty="0" err="1">
                <a:solidFill>
                  <a:srgbClr val="4D4D4D"/>
                </a:solidFill>
                <a:latin typeface="Arial"/>
                <a:cs typeface="+mn-cs"/>
              </a:rPr>
              <a:t>Заки</a:t>
            </a:r>
            <a:r>
              <a:rPr lang="ru-RU" sz="2400" b="1" kern="0" dirty="0">
                <a:solidFill>
                  <a:srgbClr val="4D4D4D"/>
                </a:solidFill>
                <a:latin typeface="Arial"/>
                <a:cs typeface="+mn-cs"/>
              </a:rPr>
              <a:t> </a:t>
            </a:r>
            <a:r>
              <a:rPr lang="ru-RU" sz="2400" b="1" kern="0" dirty="0" err="1">
                <a:solidFill>
                  <a:srgbClr val="4D4D4D"/>
                </a:solidFill>
                <a:latin typeface="Arial"/>
                <a:cs typeface="+mn-cs"/>
              </a:rPr>
              <a:t>Ямани</a:t>
            </a:r>
            <a:r>
              <a:rPr lang="ru-RU" sz="2400" b="1" kern="0" dirty="0">
                <a:solidFill>
                  <a:srgbClr val="4D4D4D"/>
                </a:solidFill>
                <a:latin typeface="Arial"/>
                <a:cs typeface="+mn-cs"/>
              </a:rPr>
              <a:t>, </a:t>
            </a:r>
            <a:r>
              <a:rPr lang="en-US" sz="2400" b="1" kern="0" dirty="0">
                <a:solidFill>
                  <a:srgbClr val="4D4D4D"/>
                </a:solidFill>
                <a:latin typeface="Arial"/>
                <a:cs typeface="+mn-cs"/>
              </a:rPr>
              <a:t/>
            </a:r>
            <a:br>
              <a:rPr lang="en-US" sz="2400" b="1" kern="0" dirty="0">
                <a:solidFill>
                  <a:srgbClr val="4D4D4D"/>
                </a:solidFill>
                <a:latin typeface="Arial"/>
                <a:cs typeface="+mn-cs"/>
              </a:rPr>
            </a:br>
            <a:r>
              <a:rPr lang="ru-RU" sz="2000" b="1" kern="0" dirty="0">
                <a:solidFill>
                  <a:srgbClr val="4D4D4D"/>
                </a:solidFill>
                <a:latin typeface="Arial"/>
                <a:cs typeface="+mn-cs"/>
              </a:rPr>
              <a:t>министр нефти Саудовской Аравии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 bwMode="auto">
          <a:xfrm>
            <a:off x="3275856" y="4437112"/>
            <a:ext cx="547260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11762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126736"/>
            <a:ext cx="9073008" cy="627864"/>
          </a:xfrm>
        </p:spPr>
        <p:txBody>
          <a:bodyPr/>
          <a:lstStyle/>
          <a:p>
            <a:r>
              <a:rPr lang="ru-RU" u="sng" dirty="0"/>
              <a:t>Масштаб проблемы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Что вы знаете о жертвах военного и мирного атома? </a:t>
            </a: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C13F85-238C-4477-92C8-15254047325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aphicFrame>
        <p:nvGraphicFramePr>
          <p:cNvPr id="699397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837908"/>
              </p:ext>
            </p:extLst>
          </p:nvPr>
        </p:nvGraphicFramePr>
        <p:xfrm>
          <a:off x="539552" y="1698472"/>
          <a:ext cx="8162230" cy="4106792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032000"/>
                <a:gridCol w="4041998"/>
                <a:gridCol w="2088232"/>
              </a:tblGrid>
              <a:tr h="715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Событие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Реальное число жертв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Оценки студентов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6275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ru-RU" sz="24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Мгновенная и быстрая гибель </a:t>
                      </a:r>
                      <a:r>
                        <a:rPr kumimoji="0" lang="en-GB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210 </a:t>
                      </a:r>
                      <a:r>
                        <a:rPr kumimoji="0" lang="en-GB" sz="18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тыс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</a:t>
                      </a:r>
                      <a:r>
                        <a:rPr kumimoji="0" lang="en-GB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8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чел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   </a:t>
                      </a:r>
                      <a:r>
                        <a:rPr kumimoji="0" lang="en-GB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                                     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Около </a:t>
                      </a:r>
                      <a:endParaRPr kumimoji="0" lang="en-US" sz="20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300 </a:t>
                      </a:r>
                      <a:r>
                        <a:rPr kumimoji="0" lang="en-GB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тыс</a:t>
                      </a:r>
                      <a:r>
                        <a:rPr kumimoji="0" lang="en-GB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</a:t>
                      </a:r>
                      <a:r>
                        <a:rPr kumimoji="0" lang="en-GB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чел</a:t>
                      </a:r>
                      <a:r>
                        <a:rPr kumimoji="0" lang="en-GB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</a:t>
                      </a: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4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Отдаленные последствия</a:t>
                      </a:r>
                      <a:b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 86572 </a:t>
                      </a:r>
                      <a:r>
                        <a:rPr kumimoji="0" lang="ru-RU" sz="18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хибакуси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– 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421 </a:t>
                      </a:r>
                      <a:r>
                        <a:rPr kumimoji="0" lang="en-GB" sz="18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чел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GB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</a:t>
                      </a:r>
                      <a:r>
                        <a:rPr kumimoji="0" lang="en-GB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тыс</a:t>
                      </a:r>
                      <a:r>
                        <a:rPr kumimoji="0" lang="en-GB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</a:t>
                      </a:r>
                      <a:r>
                        <a:rPr kumimoji="0" lang="en-GB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чел</a:t>
                      </a:r>
                      <a:r>
                        <a:rPr kumimoji="0" lang="en-GB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</a:t>
                      </a: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375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4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4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4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Мгновенная и очень быстрая гибель</a:t>
                      </a: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–</a:t>
                      </a: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31чел.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GB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40 </a:t>
                      </a:r>
                      <a:r>
                        <a:rPr kumimoji="0" lang="en-GB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тыс</a:t>
                      </a:r>
                      <a:r>
                        <a:rPr kumimoji="0" lang="en-GB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</a:t>
                      </a:r>
                      <a:r>
                        <a:rPr kumimoji="0" lang="en-GB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чел</a:t>
                      </a:r>
                      <a:r>
                        <a:rPr kumimoji="0" lang="en-GB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</a:t>
                      </a: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98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Отдаленные</a:t>
                      </a: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последствия </a:t>
                      </a:r>
                      <a:b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(ликвидаторы и насел</a:t>
                      </a: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r>
                        <a:rPr kumimoji="0" lang="en-GB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   </a:t>
                      </a:r>
                      <a:r>
                        <a:rPr kumimoji="0" lang="en-GB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60 </a:t>
                      </a:r>
                      <a:r>
                        <a:rPr kumimoji="0" lang="en-GB" sz="18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чел</a:t>
                      </a:r>
                      <a:r>
                        <a:rPr kumimoji="0" lang="en-GB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GB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25</a:t>
                      </a: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0" lang="en-GB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тыс</a:t>
                      </a:r>
                      <a:r>
                        <a:rPr kumimoji="0" lang="en-GB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</a:t>
                      </a:r>
                      <a:r>
                        <a:rPr kumimoji="0" lang="en-GB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чел</a:t>
                      </a:r>
                      <a:r>
                        <a:rPr kumimoji="0" lang="en-GB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</a:t>
                      </a: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99421" name="Picture 29" descr="chernobyl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52" y="4293096"/>
            <a:ext cx="1676400" cy="130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9422" name="Picture 30" descr="j0259598"/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52" y="2636912"/>
            <a:ext cx="1676400" cy="121443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491880" y="908720"/>
            <a:ext cx="2188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(Студенты)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9002" y="4341257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Чернобыль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24918" y="2708920"/>
            <a:ext cx="1327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Хиросима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75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27075"/>
          </a:xfrm>
          <a:noFill/>
          <a:ln/>
        </p:spPr>
        <p:txBody>
          <a:bodyPr/>
          <a:lstStyle/>
          <a:p>
            <a:r>
              <a:rPr lang="ru-RU" smtClean="0"/>
              <a:t>Эволюция дозовых пределов </a:t>
            </a:r>
            <a:br>
              <a:rPr lang="ru-RU" smtClean="0"/>
            </a:br>
            <a:r>
              <a:rPr lang="ru-RU" smtClean="0"/>
              <a:t>для персонала</a:t>
            </a:r>
            <a:r>
              <a:rPr lang="en-US" smtClean="0"/>
              <a:t> </a:t>
            </a:r>
            <a:r>
              <a:rPr lang="ru-RU" smtClean="0"/>
              <a:t>и населения</a:t>
            </a:r>
          </a:p>
        </p:txBody>
      </p:sp>
      <p:sp>
        <p:nvSpPr>
          <p:cNvPr id="13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565900"/>
            <a:ext cx="611188" cy="187325"/>
          </a:xfrm>
          <a:prstGeom prst="rect">
            <a:avLst/>
          </a:prstGeom>
          <a:ln/>
        </p:spPr>
        <p:txBody>
          <a:bodyPr/>
          <a:lstStyle/>
          <a:p>
            <a:pPr>
              <a:defRPr/>
            </a:pPr>
            <a:fld id="{01C82C56-B219-4472-8897-14582370DE84}" type="slidenum">
              <a:rPr lang="en-US"/>
              <a:pPr>
                <a:defRPr/>
              </a:pPr>
              <a:t>6</a:t>
            </a:fld>
            <a:endParaRPr lang="en-US"/>
          </a:p>
        </p:txBody>
      </p:sp>
      <p:graphicFrame>
        <p:nvGraphicFramePr>
          <p:cNvPr id="395267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0" y="1014413"/>
          <a:ext cx="5718175" cy="306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64" name="Диаграмма" r:id="rId4" imgW="8572669" imgH="4590919" progId="Excel.Sheet.8">
                  <p:embed/>
                </p:oleObj>
              </mc:Choice>
              <mc:Fallback>
                <p:oleObj name="Диаграмма" r:id="rId4" imgW="8572669" imgH="4590919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14413"/>
                        <a:ext cx="5718175" cy="306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06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5268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584575" y="3649663"/>
          <a:ext cx="5559425" cy="316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65" name="Диаграмма" r:id="rId6" imgW="8667870" imgH="4933910" progId="Excel.Sheet.8">
                  <p:embed/>
                </p:oleObj>
              </mc:Choice>
              <mc:Fallback>
                <p:oleObj name="Диаграмма" r:id="rId6" imgW="8667870" imgH="493391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4575" y="3649663"/>
                        <a:ext cx="5559425" cy="3163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5269" name="AutoShape 5"/>
          <p:cNvSpPr>
            <a:spLocks noChangeArrowheads="1"/>
          </p:cNvSpPr>
          <p:nvPr/>
        </p:nvSpPr>
        <p:spPr bwMode="auto">
          <a:xfrm>
            <a:off x="6637338" y="1874838"/>
            <a:ext cx="976312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ru-RU"/>
          </a:p>
        </p:txBody>
      </p:sp>
      <p:sp>
        <p:nvSpPr>
          <p:cNvPr id="395270" name="Text Box 6"/>
          <p:cNvSpPr txBox="1">
            <a:spLocks noChangeArrowheads="1"/>
          </p:cNvSpPr>
          <p:nvPr/>
        </p:nvSpPr>
        <p:spPr bwMode="auto">
          <a:xfrm>
            <a:off x="6318250" y="2493963"/>
            <a:ext cx="2225354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ru-RU" sz="1800" b="1" dirty="0"/>
              <a:t>США – 50 </a:t>
            </a:r>
            <a:r>
              <a:rPr lang="ru-RU" sz="1800" b="1" dirty="0" err="1"/>
              <a:t>мЗв</a:t>
            </a:r>
            <a:r>
              <a:rPr lang="en-US" sz="1800" b="1" dirty="0"/>
              <a:t>/</a:t>
            </a:r>
            <a:r>
              <a:rPr lang="ru-RU" sz="1800" b="1" dirty="0"/>
              <a:t>год</a:t>
            </a:r>
          </a:p>
        </p:txBody>
      </p:sp>
      <p:grpSp>
        <p:nvGrpSpPr>
          <p:cNvPr id="395271" name="Group 7"/>
          <p:cNvGrpSpPr>
            <a:grpSpLocks/>
          </p:cNvGrpSpPr>
          <p:nvPr/>
        </p:nvGrpSpPr>
        <p:grpSpPr bwMode="auto">
          <a:xfrm>
            <a:off x="592138" y="4582070"/>
            <a:ext cx="2597150" cy="719138"/>
            <a:chOff x="373" y="2704"/>
            <a:chExt cx="1636" cy="453"/>
          </a:xfrm>
        </p:grpSpPr>
        <p:sp>
          <p:nvSpPr>
            <p:cNvPr id="395272" name="Text Box 8"/>
            <p:cNvSpPr txBox="1">
              <a:spLocks noChangeArrowheads="1"/>
            </p:cNvSpPr>
            <p:nvPr/>
          </p:nvSpPr>
          <p:spPr bwMode="auto">
            <a:xfrm>
              <a:off x="373" y="2787"/>
              <a:ext cx="114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ru-RU" sz="2400" b="1" dirty="0">
                  <a:solidFill>
                    <a:srgbClr val="004386"/>
                  </a:solidFill>
                </a:rPr>
                <a:t>Население</a:t>
              </a:r>
            </a:p>
          </p:txBody>
        </p:sp>
        <p:sp>
          <p:nvSpPr>
            <p:cNvPr id="395273" name="AutoShape 9"/>
            <p:cNvSpPr>
              <a:spLocks noChangeArrowheads="1"/>
            </p:cNvSpPr>
            <p:nvPr/>
          </p:nvSpPr>
          <p:spPr bwMode="gray">
            <a:xfrm>
              <a:off x="1519" y="2704"/>
              <a:ext cx="490" cy="453"/>
            </a:xfrm>
            <a:prstGeom prst="rightArrow">
              <a:avLst>
                <a:gd name="adj1" fmla="val 53602"/>
                <a:gd name="adj2" fmla="val 76819"/>
              </a:avLst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  <a:alpha val="12000"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95274" name="Group 10"/>
          <p:cNvGrpSpPr>
            <a:grpSpLocks/>
          </p:cNvGrpSpPr>
          <p:nvPr/>
        </p:nvGrpSpPr>
        <p:grpSpPr bwMode="auto">
          <a:xfrm>
            <a:off x="5867400" y="1557338"/>
            <a:ext cx="2528888" cy="719137"/>
            <a:chOff x="3740" y="935"/>
            <a:chExt cx="1593" cy="453"/>
          </a:xfrm>
        </p:grpSpPr>
        <p:sp>
          <p:nvSpPr>
            <p:cNvPr id="395275" name="Text Box 11"/>
            <p:cNvSpPr txBox="1">
              <a:spLocks noChangeArrowheads="1"/>
            </p:cNvSpPr>
            <p:nvPr/>
          </p:nvSpPr>
          <p:spPr bwMode="auto">
            <a:xfrm>
              <a:off x="4286" y="1017"/>
              <a:ext cx="10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ru-RU" sz="2400" b="1">
                  <a:solidFill>
                    <a:srgbClr val="004386"/>
                  </a:solidFill>
                </a:rPr>
                <a:t>Персонал</a:t>
              </a:r>
            </a:p>
          </p:txBody>
        </p:sp>
        <p:sp>
          <p:nvSpPr>
            <p:cNvPr id="395276" name="AutoShape 12"/>
            <p:cNvSpPr>
              <a:spLocks noChangeArrowheads="1"/>
            </p:cNvSpPr>
            <p:nvPr/>
          </p:nvSpPr>
          <p:spPr bwMode="gray">
            <a:xfrm flipH="1">
              <a:off x="3740" y="935"/>
              <a:ext cx="499" cy="453"/>
            </a:xfrm>
            <a:prstGeom prst="rightArrow">
              <a:avLst>
                <a:gd name="adj1" fmla="val 53602"/>
                <a:gd name="adj2" fmla="val 78230"/>
              </a:avLst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  <a:alpha val="12000"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3177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95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325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200" dirty="0" smtClean="0"/>
              <a:t>Среднегодовые дозы облучения населения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ru-RU" sz="2200" dirty="0" smtClean="0"/>
              <a:t>от различных источников (</a:t>
            </a:r>
            <a:r>
              <a:rPr lang="ru-RU" sz="2200" dirty="0" err="1" smtClean="0"/>
              <a:t>мЗв</a:t>
            </a:r>
            <a:r>
              <a:rPr lang="en-US" sz="2200" dirty="0" smtClean="0"/>
              <a:t>/</a:t>
            </a:r>
            <a:r>
              <a:rPr lang="ru-RU" sz="2200" dirty="0" smtClean="0"/>
              <a:t>год)</a:t>
            </a:r>
          </a:p>
        </p:txBody>
      </p:sp>
      <p:sp>
        <p:nvSpPr>
          <p:cNvPr id="16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565900"/>
            <a:ext cx="611188" cy="187325"/>
          </a:xfrm>
          <a:prstGeom prst="rect">
            <a:avLst/>
          </a:prstGeom>
          <a:ln/>
        </p:spPr>
        <p:txBody>
          <a:bodyPr/>
          <a:lstStyle/>
          <a:p>
            <a:pPr>
              <a:defRPr/>
            </a:pPr>
            <a:fld id="{F53114D0-5095-4A8C-9588-6BC15176AFB1}" type="slidenum">
              <a:rPr lang="en-US"/>
              <a:pPr>
                <a:defRPr/>
              </a:pPr>
              <a:t>7</a:t>
            </a:fld>
            <a:endParaRPr lang="en-US"/>
          </a:p>
        </p:txBody>
      </p:sp>
      <p:grpSp>
        <p:nvGrpSpPr>
          <p:cNvPr id="323586" name="Group 2"/>
          <p:cNvGrpSpPr>
            <a:grpSpLocks/>
          </p:cNvGrpSpPr>
          <p:nvPr/>
        </p:nvGrpSpPr>
        <p:grpSpPr bwMode="auto">
          <a:xfrm>
            <a:off x="323850" y="765175"/>
            <a:ext cx="8440738" cy="5616575"/>
            <a:chOff x="143" y="222"/>
            <a:chExt cx="5272" cy="3467"/>
          </a:xfrm>
        </p:grpSpPr>
        <p:graphicFrame>
          <p:nvGraphicFramePr>
            <p:cNvPr id="323587" name="Object 3"/>
            <p:cNvGraphicFramePr>
              <a:graphicFrameLocks noChangeAspect="1"/>
            </p:cNvGraphicFramePr>
            <p:nvPr/>
          </p:nvGraphicFramePr>
          <p:xfrm>
            <a:off x="143" y="222"/>
            <a:ext cx="5272" cy="34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1911" name="Диаграмма" r:id="rId4" imgW="6096090" imgH="4067280" progId="MSGraph.Chart.8">
                    <p:embed followColorScheme="full"/>
                  </p:oleObj>
                </mc:Choice>
                <mc:Fallback>
                  <p:oleObj name="Диаграмма" r:id="rId4" imgW="6096090" imgH="4067280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 l="5698" r="4381" b="3416"/>
                        <a:stretch>
                          <a:fillRect/>
                        </a:stretch>
                      </p:blipFill>
                      <p:spPr bwMode="auto">
                        <a:xfrm>
                          <a:off x="143" y="222"/>
                          <a:ext cx="5272" cy="3467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00000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3588" name="Rectangle 4"/>
            <p:cNvSpPr>
              <a:spLocks noChangeArrowheads="1"/>
            </p:cNvSpPr>
            <p:nvPr/>
          </p:nvSpPr>
          <p:spPr bwMode="auto">
            <a:xfrm>
              <a:off x="864" y="872"/>
              <a:ext cx="1680" cy="56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2400" dirty="0"/>
            </a:p>
          </p:txBody>
        </p:sp>
        <p:sp>
          <p:nvSpPr>
            <p:cNvPr id="323589" name="Rectangle 5"/>
            <p:cNvSpPr>
              <a:spLocks noChangeArrowheads="1"/>
            </p:cNvSpPr>
            <p:nvPr/>
          </p:nvSpPr>
          <p:spPr bwMode="auto">
            <a:xfrm>
              <a:off x="912" y="920"/>
              <a:ext cx="96" cy="9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3590" name="Rectangle 6"/>
            <p:cNvSpPr>
              <a:spLocks noChangeArrowheads="1"/>
            </p:cNvSpPr>
            <p:nvPr/>
          </p:nvSpPr>
          <p:spPr bwMode="auto">
            <a:xfrm>
              <a:off x="912" y="1096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3591" name="Rectangle 7"/>
            <p:cNvSpPr>
              <a:spLocks noChangeArrowheads="1"/>
            </p:cNvSpPr>
            <p:nvPr/>
          </p:nvSpPr>
          <p:spPr bwMode="auto">
            <a:xfrm>
              <a:off x="913" y="1257"/>
              <a:ext cx="96" cy="9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3592" name="Text Box 8"/>
            <p:cNvSpPr txBox="1">
              <a:spLocks noChangeArrowheads="1"/>
            </p:cNvSpPr>
            <p:nvPr/>
          </p:nvSpPr>
          <p:spPr bwMode="auto">
            <a:xfrm>
              <a:off x="1040" y="864"/>
              <a:ext cx="955" cy="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ru-RU" sz="1200" b="1" dirty="0"/>
                <a:t>- природный фон</a:t>
              </a:r>
            </a:p>
          </p:txBody>
        </p:sp>
        <p:sp>
          <p:nvSpPr>
            <p:cNvPr id="323593" name="Text Box 9"/>
            <p:cNvSpPr txBox="1">
              <a:spLocks noChangeArrowheads="1"/>
            </p:cNvSpPr>
            <p:nvPr/>
          </p:nvSpPr>
          <p:spPr bwMode="auto">
            <a:xfrm>
              <a:off x="1040" y="1056"/>
              <a:ext cx="1300" cy="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ru-RU" sz="1200" b="1" dirty="0"/>
                <a:t>- техногенное облучение</a:t>
              </a:r>
            </a:p>
          </p:txBody>
        </p:sp>
        <p:sp>
          <p:nvSpPr>
            <p:cNvPr id="323594" name="Text Box 10"/>
            <p:cNvSpPr txBox="1">
              <a:spLocks noChangeArrowheads="1"/>
            </p:cNvSpPr>
            <p:nvPr/>
          </p:nvSpPr>
          <p:spPr bwMode="auto">
            <a:xfrm>
              <a:off x="1040" y="1222"/>
              <a:ext cx="960" cy="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ru-RU" sz="1200" b="1" dirty="0"/>
                <a:t>- глобальные </a:t>
              </a:r>
              <a:r>
                <a:rPr lang="ru-RU" sz="1200" b="1" dirty="0" err="1"/>
                <a:t>р</a:t>
              </a:r>
              <a:r>
                <a:rPr lang="en-US" sz="1200" b="1" dirty="0"/>
                <a:t>/</a:t>
              </a:r>
              <a:r>
                <a:rPr lang="ru-RU" sz="1200" b="1" dirty="0" err="1"/>
                <a:t>н</a:t>
              </a:r>
              <a:endParaRPr lang="ru-RU" sz="1200" b="1" dirty="0"/>
            </a:p>
          </p:txBody>
        </p:sp>
      </p:grpSp>
      <p:graphicFrame>
        <p:nvGraphicFramePr>
          <p:cNvPr id="323596" name="Object 12"/>
          <p:cNvGraphicFramePr>
            <a:graphicFrameLocks noChangeAspect="1"/>
          </p:cNvGraphicFramePr>
          <p:nvPr/>
        </p:nvGraphicFramePr>
        <p:xfrm>
          <a:off x="3419475" y="2924175"/>
          <a:ext cx="3962400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912" name="Диаграмма" r:id="rId6" imgW="6096090" imgH="4067280" progId="MSGraph.Chart.8">
                  <p:embed followColorScheme="full"/>
                </p:oleObj>
              </mc:Choice>
              <mc:Fallback>
                <p:oleObj name="Диаграмма" r:id="rId6" imgW="6096090" imgH="406728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2924175"/>
                        <a:ext cx="3962400" cy="26447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3597" name="Text Box 13"/>
          <p:cNvSpPr txBox="1">
            <a:spLocks noChangeArrowheads="1"/>
          </p:cNvSpPr>
          <p:nvPr/>
        </p:nvSpPr>
        <p:spPr bwMode="auto">
          <a:xfrm>
            <a:off x="5580063" y="3716338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1800" b="1" dirty="0" err="1"/>
              <a:t>х</a:t>
            </a:r>
            <a:r>
              <a:rPr lang="ru-RU" sz="1800" b="1" dirty="0"/>
              <a:t> 100</a:t>
            </a:r>
          </a:p>
        </p:txBody>
      </p:sp>
      <p:graphicFrame>
        <p:nvGraphicFramePr>
          <p:cNvPr id="323598" name="Object 14"/>
          <p:cNvGraphicFramePr>
            <a:graphicFrameLocks noChangeAspect="1"/>
          </p:cNvGraphicFramePr>
          <p:nvPr/>
        </p:nvGraphicFramePr>
        <p:xfrm>
          <a:off x="5181600" y="765175"/>
          <a:ext cx="3962400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913" name="Диаграмма" r:id="rId8" imgW="6096090" imgH="4067280" progId="MSGraph.Chart.8">
                  <p:embed followColorScheme="full"/>
                </p:oleObj>
              </mc:Choice>
              <mc:Fallback>
                <p:oleObj name="Диаграмма" r:id="rId8" imgW="6096090" imgH="406728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765175"/>
                        <a:ext cx="3962400" cy="26447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3599" name="Text Box 15"/>
          <p:cNvSpPr txBox="1">
            <a:spLocks noChangeArrowheads="1"/>
          </p:cNvSpPr>
          <p:nvPr/>
        </p:nvSpPr>
        <p:spPr bwMode="auto">
          <a:xfrm>
            <a:off x="6934200" y="213360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1800" b="1" dirty="0" err="1"/>
              <a:t>х</a:t>
            </a:r>
            <a:r>
              <a:rPr lang="ru-RU" sz="1800" b="1" dirty="0"/>
              <a:t> 100</a:t>
            </a:r>
          </a:p>
        </p:txBody>
      </p:sp>
    </p:spTree>
    <p:extLst>
      <p:ext uri="{BB962C8B-B14F-4D97-AF65-F5344CB8AC3E}">
        <p14:creationId xmlns:p14="http://schemas.microsoft.com/office/powerpoint/2010/main" val="380567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1438"/>
            <a:ext cx="9144000" cy="676275"/>
          </a:xfrm>
          <a:noFill/>
          <a:ln/>
        </p:spPr>
        <p:txBody>
          <a:bodyPr/>
          <a:lstStyle/>
          <a:p>
            <a:r>
              <a:rPr lang="ru-RU" sz="2600" smtClean="0"/>
              <a:t>Структура облучения населения некоторых </a:t>
            </a:r>
            <a:br>
              <a:rPr lang="ru-RU" sz="2600" smtClean="0"/>
            </a:br>
            <a:r>
              <a:rPr lang="ru-RU" sz="2600" smtClean="0"/>
              <a:t>субъектов Российской Федерации</a:t>
            </a:r>
            <a:r>
              <a:rPr lang="en-US" sz="2600" smtClean="0"/>
              <a:t> </a:t>
            </a:r>
            <a:r>
              <a:rPr lang="ru-RU" sz="2600" smtClean="0"/>
              <a:t>в 2007 г. *</a:t>
            </a:r>
            <a:r>
              <a:rPr lang="ru-RU" sz="2600" baseline="30000" smtClean="0"/>
              <a:t>)</a:t>
            </a:r>
          </a:p>
        </p:txBody>
      </p:sp>
      <p:sp>
        <p:nvSpPr>
          <p:cNvPr id="90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565900"/>
            <a:ext cx="611188" cy="187325"/>
          </a:xfrm>
          <a:prstGeom prst="rect">
            <a:avLst/>
          </a:prstGeom>
          <a:ln/>
        </p:spPr>
        <p:txBody>
          <a:bodyPr/>
          <a:lstStyle/>
          <a:p>
            <a:pPr>
              <a:defRPr/>
            </a:pPr>
            <a:fld id="{147ED28E-9F6A-47C1-AC0A-31E04C405ABC}" type="slidenum">
              <a:rPr lang="en-US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387163" name="Group 9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8444519"/>
              </p:ext>
            </p:extLst>
          </p:nvPr>
        </p:nvGraphicFramePr>
        <p:xfrm>
          <a:off x="418281" y="1505550"/>
          <a:ext cx="8258175" cy="4371722"/>
        </p:xfrm>
        <a:graphic>
          <a:graphicData uri="http://schemas.openxmlformats.org/drawingml/2006/table">
            <a:tbl>
              <a:tblPr/>
              <a:tblGrid>
                <a:gridCol w="1428750"/>
                <a:gridCol w="1468437"/>
                <a:gridCol w="1333500"/>
                <a:gridCol w="2187575"/>
                <a:gridCol w="1839913"/>
              </a:tblGrid>
              <a:tr h="11509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Область</a:t>
                      </a:r>
                    </a:p>
                  </a:txBody>
                  <a:tcPr marL="54000" marR="54000" marT="43200" marB="432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Облучение от природных ИИИ, %</a:t>
                      </a:r>
                    </a:p>
                  </a:txBody>
                  <a:tcPr marL="54000" marR="54000" marT="43200" marB="43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Медицинское облучение, </a:t>
                      </a:r>
                      <a:b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</a:t>
                      </a:r>
                    </a:p>
                  </a:txBody>
                  <a:tcPr marL="54000" marR="54000" marT="43200" marB="43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Облучение от глобальных выпадений РВ и прошлых радиационных аварий, </a:t>
                      </a:r>
                      <a:b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</a:t>
                      </a:r>
                    </a:p>
                  </a:txBody>
                  <a:tcPr marL="54000" marR="54000" marT="43200" marB="43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Техногенное облучение </a:t>
                      </a:r>
                      <a:b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от предприятий, использующих ИИИ,</a:t>
                      </a:r>
                      <a:b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</a:t>
                      </a:r>
                    </a:p>
                  </a:txBody>
                  <a:tcPr marL="54000" marR="54000" marT="43200" marB="43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7175"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Зона ЧАЭС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Брянская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76,06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13,5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10,42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0,02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Калужская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83,61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15,2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1,07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0,09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7175"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Зона ПО «Маяк»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Свердловская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80,3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19,4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0,17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0,06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Челябинская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89,8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10,0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0,12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0,02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7175"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Зона влияния испытаний ЯО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Алтайский край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83,93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16,0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0,10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0,01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7175"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Действующие АЭС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Воронежская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75,51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24,2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0,20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0,14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Мурманская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79,5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19,7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0,56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0,29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Смоленская</a:t>
                      </a:r>
                    </a:p>
                  </a:txBody>
                  <a:tcPr marL="90488" marR="90488" marT="44450" marB="444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72,9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26,2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0,46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0,38</a:t>
                      </a:r>
                    </a:p>
                  </a:txBody>
                  <a:tcPr marL="90488" marR="90488" marT="44450" marB="444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87075" name="Text Box 3"/>
          <p:cNvSpPr txBox="1">
            <a:spLocks noChangeArrowheads="1"/>
          </p:cNvSpPr>
          <p:nvPr/>
        </p:nvSpPr>
        <p:spPr bwMode="auto">
          <a:xfrm>
            <a:off x="899592" y="6093296"/>
            <a:ext cx="7362825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 defTabSz="254000"/>
            <a:r>
              <a:rPr lang="ru-RU" sz="1400" b="1" dirty="0"/>
              <a:t>*</a:t>
            </a:r>
            <a:r>
              <a:rPr lang="ru-RU" sz="1400" b="1" baseline="30000" dirty="0"/>
              <a:t>)</a:t>
            </a:r>
            <a:r>
              <a:rPr lang="ru-RU" sz="1400" b="1" dirty="0"/>
              <a:t>Радиационно-гигиенический паспорт Российской Федерации, Москва, 2008 г.</a:t>
            </a:r>
          </a:p>
        </p:txBody>
      </p:sp>
    </p:spTree>
    <p:extLst>
      <p:ext uri="{BB962C8B-B14F-4D97-AF65-F5344CB8AC3E}">
        <p14:creationId xmlns:p14="http://schemas.microsoft.com/office/powerpoint/2010/main" val="133174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565900"/>
            <a:ext cx="611188" cy="187325"/>
          </a:xfrm>
          <a:prstGeom prst="rect">
            <a:avLst/>
          </a:prstGeom>
          <a:ln/>
        </p:spPr>
        <p:txBody>
          <a:bodyPr/>
          <a:lstStyle/>
          <a:p>
            <a:pPr>
              <a:defRPr/>
            </a:pPr>
            <a:fld id="{523D398E-42A0-4C0E-90CD-6DD19D5E8590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366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-5412"/>
            <a:ext cx="9144000" cy="863313"/>
          </a:xfrm>
          <a:noFill/>
          <a:ln/>
        </p:spPr>
        <p:txBody>
          <a:bodyPr/>
          <a:lstStyle/>
          <a:p>
            <a:r>
              <a:rPr lang="ru-RU" sz="2200" dirty="0" smtClean="0"/>
              <a:t>Дополнительные дозы облучения от ЯРОО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ru-RU" sz="2200" dirty="0" smtClean="0"/>
              <a:t> в сравнении</a:t>
            </a:r>
            <a:r>
              <a:rPr lang="en-US" sz="2200" dirty="0" smtClean="0"/>
              <a:t> </a:t>
            </a:r>
            <a:r>
              <a:rPr lang="ru-RU" sz="2200" dirty="0" smtClean="0"/>
              <a:t>с дозами облучения населения некоторых стран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ru-RU" sz="2200" dirty="0" smtClean="0"/>
              <a:t>от естественных источников радиации.</a:t>
            </a:r>
          </a:p>
        </p:txBody>
      </p:sp>
      <p:grpSp>
        <p:nvGrpSpPr>
          <p:cNvPr id="366665" name="Group 73"/>
          <p:cNvGrpSpPr>
            <a:grpSpLocks/>
          </p:cNvGrpSpPr>
          <p:nvPr/>
        </p:nvGrpSpPr>
        <p:grpSpPr bwMode="auto">
          <a:xfrm>
            <a:off x="395288" y="1268413"/>
            <a:ext cx="4437062" cy="5118100"/>
            <a:chOff x="249" y="799"/>
            <a:chExt cx="2795" cy="3224"/>
          </a:xfrm>
        </p:grpSpPr>
        <p:sp>
          <p:nvSpPr>
            <p:cNvPr id="366596" name="Rectangle 4"/>
            <p:cNvSpPr>
              <a:spLocks noChangeArrowheads="1"/>
            </p:cNvSpPr>
            <p:nvPr/>
          </p:nvSpPr>
          <p:spPr bwMode="auto">
            <a:xfrm>
              <a:off x="249" y="799"/>
              <a:ext cx="2795" cy="3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ru-RU"/>
            </a:p>
          </p:txBody>
        </p:sp>
        <p:graphicFrame>
          <p:nvGraphicFramePr>
            <p:cNvPr id="366597" name="Object 5"/>
            <p:cNvGraphicFramePr>
              <a:graphicFrameLocks noChangeAspect="1"/>
            </p:cNvGraphicFramePr>
            <p:nvPr/>
          </p:nvGraphicFramePr>
          <p:xfrm>
            <a:off x="705" y="879"/>
            <a:ext cx="2220" cy="14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935" name="Диаграмма" r:id="rId3" imgW="6096090" imgH="4067280" progId="MSGraph.Chart.8">
                    <p:embed followColorScheme="full"/>
                  </p:oleObj>
                </mc:Choice>
                <mc:Fallback>
                  <p:oleObj name="Диаграмма" r:id="rId3" imgW="6096090" imgH="4067280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5" y="879"/>
                          <a:ext cx="2220" cy="14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6598" name="Object 6"/>
            <p:cNvGraphicFramePr>
              <a:graphicFrameLocks noChangeAspect="1"/>
            </p:cNvGraphicFramePr>
            <p:nvPr/>
          </p:nvGraphicFramePr>
          <p:xfrm>
            <a:off x="708" y="2426"/>
            <a:ext cx="2149" cy="13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936" name="Диаграмма" r:id="rId5" imgW="6096090" imgH="4076730" progId="MSGraph.Chart.8">
                    <p:embed followColorScheme="full"/>
                  </p:oleObj>
                </mc:Choice>
                <mc:Fallback>
                  <p:oleObj name="Диаграмма" r:id="rId5" imgW="6096090" imgH="4076730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8" y="2426"/>
                          <a:ext cx="2149" cy="139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66599" name="Group 7"/>
            <p:cNvGrpSpPr>
              <a:grpSpLocks/>
            </p:cNvGrpSpPr>
            <p:nvPr/>
          </p:nvGrpSpPr>
          <p:grpSpPr bwMode="auto">
            <a:xfrm>
              <a:off x="2280" y="961"/>
              <a:ext cx="460" cy="451"/>
              <a:chOff x="928" y="313"/>
              <a:chExt cx="407" cy="409"/>
            </a:xfrm>
          </p:grpSpPr>
          <p:sp>
            <p:nvSpPr>
              <p:cNvPr id="366600" name="Text Box 8"/>
              <p:cNvSpPr txBox="1">
                <a:spLocks noChangeArrowheads="1"/>
              </p:cNvSpPr>
              <p:nvPr/>
            </p:nvSpPr>
            <p:spPr bwMode="auto">
              <a:xfrm>
                <a:off x="1088" y="313"/>
                <a:ext cx="103" cy="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/>
                <a:endParaRPr lang="ru-RU" sz="1800" b="1"/>
              </a:p>
            </p:txBody>
          </p:sp>
          <p:grpSp>
            <p:nvGrpSpPr>
              <p:cNvPr id="366601" name="Group 9"/>
              <p:cNvGrpSpPr>
                <a:grpSpLocks/>
              </p:cNvGrpSpPr>
              <p:nvPr/>
            </p:nvGrpSpPr>
            <p:grpSpPr bwMode="auto">
              <a:xfrm>
                <a:off x="960" y="346"/>
                <a:ext cx="375" cy="376"/>
                <a:chOff x="4493" y="2748"/>
                <a:chExt cx="1014" cy="1016"/>
              </a:xfrm>
            </p:grpSpPr>
            <p:sp>
              <p:nvSpPr>
                <p:cNvPr id="366602" name="Freeform 10"/>
                <p:cNvSpPr>
                  <a:spLocks/>
                </p:cNvSpPr>
                <p:nvPr/>
              </p:nvSpPr>
              <p:spPr bwMode="auto">
                <a:xfrm>
                  <a:off x="4507" y="2762"/>
                  <a:ext cx="670" cy="670"/>
                </a:xfrm>
                <a:custGeom>
                  <a:avLst/>
                  <a:gdLst/>
                  <a:ahLst/>
                  <a:cxnLst>
                    <a:cxn ang="0">
                      <a:pos x="98" y="96"/>
                    </a:cxn>
                    <a:cxn ang="0">
                      <a:pos x="56" y="150"/>
                    </a:cxn>
                    <a:cxn ang="0">
                      <a:pos x="24" y="208"/>
                    </a:cxn>
                    <a:cxn ang="0">
                      <a:pos x="6" y="270"/>
                    </a:cxn>
                    <a:cxn ang="0">
                      <a:pos x="0" y="334"/>
                    </a:cxn>
                    <a:cxn ang="0">
                      <a:pos x="6" y="398"/>
                    </a:cxn>
                    <a:cxn ang="0">
                      <a:pos x="24" y="460"/>
                    </a:cxn>
                    <a:cxn ang="0">
                      <a:pos x="54" y="518"/>
                    </a:cxn>
                    <a:cxn ang="0">
                      <a:pos x="98" y="570"/>
                    </a:cxn>
                    <a:cxn ang="0">
                      <a:pos x="122" y="594"/>
                    </a:cxn>
                    <a:cxn ang="0">
                      <a:pos x="178" y="630"/>
                    </a:cxn>
                    <a:cxn ang="0">
                      <a:pos x="238" y="656"/>
                    </a:cxn>
                    <a:cxn ang="0">
                      <a:pos x="302" y="668"/>
                    </a:cxn>
                    <a:cxn ang="0">
                      <a:pos x="366" y="668"/>
                    </a:cxn>
                    <a:cxn ang="0">
                      <a:pos x="430" y="656"/>
                    </a:cxn>
                    <a:cxn ang="0">
                      <a:pos x="490" y="632"/>
                    </a:cxn>
                    <a:cxn ang="0">
                      <a:pos x="546" y="594"/>
                    </a:cxn>
                    <a:cxn ang="0">
                      <a:pos x="572" y="572"/>
                    </a:cxn>
                    <a:cxn ang="0">
                      <a:pos x="614" y="520"/>
                    </a:cxn>
                    <a:cxn ang="0">
                      <a:pos x="644" y="460"/>
                    </a:cxn>
                    <a:cxn ang="0">
                      <a:pos x="664" y="398"/>
                    </a:cxn>
                    <a:cxn ang="0">
                      <a:pos x="670" y="334"/>
                    </a:cxn>
                    <a:cxn ang="0">
                      <a:pos x="664" y="270"/>
                    </a:cxn>
                    <a:cxn ang="0">
                      <a:pos x="646" y="208"/>
                    </a:cxn>
                    <a:cxn ang="0">
                      <a:pos x="614" y="150"/>
                    </a:cxn>
                    <a:cxn ang="0">
                      <a:pos x="572" y="98"/>
                    </a:cxn>
                    <a:cxn ang="0">
                      <a:pos x="546" y="74"/>
                    </a:cxn>
                    <a:cxn ang="0">
                      <a:pos x="492" y="38"/>
                    </a:cxn>
                    <a:cxn ang="0">
                      <a:pos x="430" y="14"/>
                    </a:cxn>
                    <a:cxn ang="0">
                      <a:pos x="368" y="0"/>
                    </a:cxn>
                    <a:cxn ang="0">
                      <a:pos x="304" y="0"/>
                    </a:cxn>
                    <a:cxn ang="0">
                      <a:pos x="240" y="12"/>
                    </a:cxn>
                    <a:cxn ang="0">
                      <a:pos x="180" y="38"/>
                    </a:cxn>
                    <a:cxn ang="0">
                      <a:pos x="124" y="74"/>
                    </a:cxn>
                    <a:cxn ang="0">
                      <a:pos x="98" y="96"/>
                    </a:cxn>
                  </a:cxnLst>
                  <a:rect l="0" t="0" r="r" b="b"/>
                  <a:pathLst>
                    <a:path w="670" h="670">
                      <a:moveTo>
                        <a:pt x="98" y="96"/>
                      </a:moveTo>
                      <a:lnTo>
                        <a:pt x="98" y="96"/>
                      </a:lnTo>
                      <a:lnTo>
                        <a:pt x="76" y="122"/>
                      </a:lnTo>
                      <a:lnTo>
                        <a:pt x="56" y="150"/>
                      </a:lnTo>
                      <a:lnTo>
                        <a:pt x="38" y="178"/>
                      </a:lnTo>
                      <a:lnTo>
                        <a:pt x="24" y="208"/>
                      </a:lnTo>
                      <a:lnTo>
                        <a:pt x="14" y="238"/>
                      </a:lnTo>
                      <a:lnTo>
                        <a:pt x="6" y="270"/>
                      </a:lnTo>
                      <a:lnTo>
                        <a:pt x="2" y="302"/>
                      </a:lnTo>
                      <a:lnTo>
                        <a:pt x="0" y="334"/>
                      </a:lnTo>
                      <a:lnTo>
                        <a:pt x="2" y="366"/>
                      </a:lnTo>
                      <a:lnTo>
                        <a:pt x="6" y="398"/>
                      </a:lnTo>
                      <a:lnTo>
                        <a:pt x="14" y="428"/>
                      </a:lnTo>
                      <a:lnTo>
                        <a:pt x="24" y="460"/>
                      </a:lnTo>
                      <a:lnTo>
                        <a:pt x="38" y="490"/>
                      </a:lnTo>
                      <a:lnTo>
                        <a:pt x="54" y="518"/>
                      </a:lnTo>
                      <a:lnTo>
                        <a:pt x="74" y="546"/>
                      </a:lnTo>
                      <a:lnTo>
                        <a:pt x="98" y="570"/>
                      </a:lnTo>
                      <a:lnTo>
                        <a:pt x="98" y="570"/>
                      </a:lnTo>
                      <a:lnTo>
                        <a:pt x="122" y="594"/>
                      </a:lnTo>
                      <a:lnTo>
                        <a:pt x="150" y="614"/>
                      </a:lnTo>
                      <a:lnTo>
                        <a:pt x="178" y="630"/>
                      </a:lnTo>
                      <a:lnTo>
                        <a:pt x="208" y="644"/>
                      </a:lnTo>
                      <a:lnTo>
                        <a:pt x="238" y="656"/>
                      </a:lnTo>
                      <a:lnTo>
                        <a:pt x="270" y="662"/>
                      </a:lnTo>
                      <a:lnTo>
                        <a:pt x="302" y="668"/>
                      </a:lnTo>
                      <a:lnTo>
                        <a:pt x="334" y="670"/>
                      </a:lnTo>
                      <a:lnTo>
                        <a:pt x="366" y="668"/>
                      </a:lnTo>
                      <a:lnTo>
                        <a:pt x="398" y="664"/>
                      </a:lnTo>
                      <a:lnTo>
                        <a:pt x="430" y="656"/>
                      </a:lnTo>
                      <a:lnTo>
                        <a:pt x="460" y="644"/>
                      </a:lnTo>
                      <a:lnTo>
                        <a:pt x="490" y="632"/>
                      </a:lnTo>
                      <a:lnTo>
                        <a:pt x="518" y="614"/>
                      </a:lnTo>
                      <a:lnTo>
                        <a:pt x="546" y="594"/>
                      </a:lnTo>
                      <a:lnTo>
                        <a:pt x="572" y="572"/>
                      </a:lnTo>
                      <a:lnTo>
                        <a:pt x="572" y="572"/>
                      </a:lnTo>
                      <a:lnTo>
                        <a:pt x="594" y="546"/>
                      </a:lnTo>
                      <a:lnTo>
                        <a:pt x="614" y="520"/>
                      </a:lnTo>
                      <a:lnTo>
                        <a:pt x="630" y="490"/>
                      </a:lnTo>
                      <a:lnTo>
                        <a:pt x="644" y="460"/>
                      </a:lnTo>
                      <a:lnTo>
                        <a:pt x="656" y="430"/>
                      </a:lnTo>
                      <a:lnTo>
                        <a:pt x="664" y="398"/>
                      </a:lnTo>
                      <a:lnTo>
                        <a:pt x="668" y="368"/>
                      </a:lnTo>
                      <a:lnTo>
                        <a:pt x="670" y="334"/>
                      </a:lnTo>
                      <a:lnTo>
                        <a:pt x="668" y="302"/>
                      </a:lnTo>
                      <a:lnTo>
                        <a:pt x="664" y="270"/>
                      </a:lnTo>
                      <a:lnTo>
                        <a:pt x="656" y="240"/>
                      </a:lnTo>
                      <a:lnTo>
                        <a:pt x="646" y="208"/>
                      </a:lnTo>
                      <a:lnTo>
                        <a:pt x="632" y="178"/>
                      </a:lnTo>
                      <a:lnTo>
                        <a:pt x="614" y="150"/>
                      </a:lnTo>
                      <a:lnTo>
                        <a:pt x="594" y="124"/>
                      </a:lnTo>
                      <a:lnTo>
                        <a:pt x="572" y="98"/>
                      </a:lnTo>
                      <a:lnTo>
                        <a:pt x="572" y="98"/>
                      </a:lnTo>
                      <a:lnTo>
                        <a:pt x="546" y="74"/>
                      </a:lnTo>
                      <a:lnTo>
                        <a:pt x="520" y="54"/>
                      </a:lnTo>
                      <a:lnTo>
                        <a:pt x="492" y="38"/>
                      </a:lnTo>
                      <a:lnTo>
                        <a:pt x="462" y="24"/>
                      </a:lnTo>
                      <a:lnTo>
                        <a:pt x="430" y="14"/>
                      </a:lnTo>
                      <a:lnTo>
                        <a:pt x="400" y="6"/>
                      </a:lnTo>
                      <a:lnTo>
                        <a:pt x="368" y="0"/>
                      </a:lnTo>
                      <a:lnTo>
                        <a:pt x="336" y="0"/>
                      </a:lnTo>
                      <a:lnTo>
                        <a:pt x="304" y="0"/>
                      </a:lnTo>
                      <a:lnTo>
                        <a:pt x="272" y="6"/>
                      </a:lnTo>
                      <a:lnTo>
                        <a:pt x="240" y="12"/>
                      </a:lnTo>
                      <a:lnTo>
                        <a:pt x="210" y="24"/>
                      </a:lnTo>
                      <a:lnTo>
                        <a:pt x="180" y="38"/>
                      </a:lnTo>
                      <a:lnTo>
                        <a:pt x="150" y="54"/>
                      </a:lnTo>
                      <a:lnTo>
                        <a:pt x="124" y="74"/>
                      </a:lnTo>
                      <a:lnTo>
                        <a:pt x="98" y="96"/>
                      </a:lnTo>
                      <a:lnTo>
                        <a:pt x="98" y="96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03" name="Freeform 11"/>
                <p:cNvSpPr>
                  <a:spLocks/>
                </p:cNvSpPr>
                <p:nvPr/>
              </p:nvSpPr>
              <p:spPr bwMode="auto">
                <a:xfrm>
                  <a:off x="4517" y="2772"/>
                  <a:ext cx="650" cy="650"/>
                </a:xfrm>
                <a:custGeom>
                  <a:avLst/>
                  <a:gdLst/>
                  <a:ahLst/>
                  <a:cxnLst>
                    <a:cxn ang="0">
                      <a:pos x="96" y="94"/>
                    </a:cxn>
                    <a:cxn ang="0">
                      <a:pos x="54" y="144"/>
                    </a:cxn>
                    <a:cxn ang="0">
                      <a:pos x="24" y="202"/>
                    </a:cxn>
                    <a:cxn ang="0">
                      <a:pos x="6" y="262"/>
                    </a:cxn>
                    <a:cxn ang="0">
                      <a:pos x="0" y="324"/>
                    </a:cxn>
                    <a:cxn ang="0">
                      <a:pos x="6" y="386"/>
                    </a:cxn>
                    <a:cxn ang="0">
                      <a:pos x="24" y="446"/>
                    </a:cxn>
                    <a:cxn ang="0">
                      <a:pos x="52" y="502"/>
                    </a:cxn>
                    <a:cxn ang="0">
                      <a:pos x="94" y="554"/>
                    </a:cxn>
                    <a:cxn ang="0">
                      <a:pos x="118" y="576"/>
                    </a:cxn>
                    <a:cxn ang="0">
                      <a:pos x="172" y="612"/>
                    </a:cxn>
                    <a:cxn ang="0">
                      <a:pos x="232" y="636"/>
                    </a:cxn>
                    <a:cxn ang="0">
                      <a:pos x="292" y="648"/>
                    </a:cxn>
                    <a:cxn ang="0">
                      <a:pos x="356" y="648"/>
                    </a:cxn>
                    <a:cxn ang="0">
                      <a:pos x="416" y="636"/>
                    </a:cxn>
                    <a:cxn ang="0">
                      <a:pos x="476" y="612"/>
                    </a:cxn>
                    <a:cxn ang="0">
                      <a:pos x="530" y="576"/>
                    </a:cxn>
                    <a:cxn ang="0">
                      <a:pos x="554" y="554"/>
                    </a:cxn>
                    <a:cxn ang="0">
                      <a:pos x="596" y="504"/>
                    </a:cxn>
                    <a:cxn ang="0">
                      <a:pos x="626" y="448"/>
                    </a:cxn>
                    <a:cxn ang="0">
                      <a:pos x="644" y="386"/>
                    </a:cxn>
                    <a:cxn ang="0">
                      <a:pos x="650" y="324"/>
                    </a:cxn>
                    <a:cxn ang="0">
                      <a:pos x="644" y="262"/>
                    </a:cxn>
                    <a:cxn ang="0">
                      <a:pos x="626" y="202"/>
                    </a:cxn>
                    <a:cxn ang="0">
                      <a:pos x="596" y="146"/>
                    </a:cxn>
                    <a:cxn ang="0">
                      <a:pos x="554" y="94"/>
                    </a:cxn>
                    <a:cxn ang="0">
                      <a:pos x="530" y="72"/>
                    </a:cxn>
                    <a:cxn ang="0">
                      <a:pos x="476" y="36"/>
                    </a:cxn>
                    <a:cxn ang="0">
                      <a:pos x="418" y="12"/>
                    </a:cxn>
                    <a:cxn ang="0">
                      <a:pos x="356" y="0"/>
                    </a:cxn>
                    <a:cxn ang="0">
                      <a:pos x="294" y="0"/>
                    </a:cxn>
                    <a:cxn ang="0">
                      <a:pos x="232" y="12"/>
                    </a:cxn>
                    <a:cxn ang="0">
                      <a:pos x="174" y="36"/>
                    </a:cxn>
                    <a:cxn ang="0">
                      <a:pos x="120" y="72"/>
                    </a:cxn>
                    <a:cxn ang="0">
                      <a:pos x="96" y="94"/>
                    </a:cxn>
                  </a:cxnLst>
                  <a:rect l="0" t="0" r="r" b="b"/>
                  <a:pathLst>
                    <a:path w="650" h="650">
                      <a:moveTo>
                        <a:pt x="96" y="94"/>
                      </a:moveTo>
                      <a:lnTo>
                        <a:pt x="96" y="94"/>
                      </a:lnTo>
                      <a:lnTo>
                        <a:pt x="72" y="118"/>
                      </a:lnTo>
                      <a:lnTo>
                        <a:pt x="54" y="144"/>
                      </a:lnTo>
                      <a:lnTo>
                        <a:pt x="38" y="172"/>
                      </a:lnTo>
                      <a:lnTo>
                        <a:pt x="24" y="202"/>
                      </a:lnTo>
                      <a:lnTo>
                        <a:pt x="14" y="232"/>
                      </a:lnTo>
                      <a:lnTo>
                        <a:pt x="6" y="262"/>
                      </a:lnTo>
                      <a:lnTo>
                        <a:pt x="2" y="292"/>
                      </a:lnTo>
                      <a:lnTo>
                        <a:pt x="0" y="324"/>
                      </a:lnTo>
                      <a:lnTo>
                        <a:pt x="2" y="354"/>
                      </a:lnTo>
                      <a:lnTo>
                        <a:pt x="6" y="386"/>
                      </a:lnTo>
                      <a:lnTo>
                        <a:pt x="12" y="416"/>
                      </a:lnTo>
                      <a:lnTo>
                        <a:pt x="24" y="446"/>
                      </a:lnTo>
                      <a:lnTo>
                        <a:pt x="36" y="474"/>
                      </a:lnTo>
                      <a:lnTo>
                        <a:pt x="52" y="502"/>
                      </a:lnTo>
                      <a:lnTo>
                        <a:pt x="72" y="528"/>
                      </a:lnTo>
                      <a:lnTo>
                        <a:pt x="94" y="554"/>
                      </a:lnTo>
                      <a:lnTo>
                        <a:pt x="94" y="554"/>
                      </a:lnTo>
                      <a:lnTo>
                        <a:pt x="118" y="576"/>
                      </a:lnTo>
                      <a:lnTo>
                        <a:pt x="146" y="596"/>
                      </a:lnTo>
                      <a:lnTo>
                        <a:pt x="172" y="612"/>
                      </a:lnTo>
                      <a:lnTo>
                        <a:pt x="202" y="626"/>
                      </a:lnTo>
                      <a:lnTo>
                        <a:pt x="232" y="636"/>
                      </a:lnTo>
                      <a:lnTo>
                        <a:pt x="262" y="642"/>
                      </a:lnTo>
                      <a:lnTo>
                        <a:pt x="292" y="648"/>
                      </a:lnTo>
                      <a:lnTo>
                        <a:pt x="324" y="650"/>
                      </a:lnTo>
                      <a:lnTo>
                        <a:pt x="356" y="648"/>
                      </a:lnTo>
                      <a:lnTo>
                        <a:pt x="386" y="644"/>
                      </a:lnTo>
                      <a:lnTo>
                        <a:pt x="416" y="636"/>
                      </a:lnTo>
                      <a:lnTo>
                        <a:pt x="446" y="626"/>
                      </a:lnTo>
                      <a:lnTo>
                        <a:pt x="476" y="612"/>
                      </a:lnTo>
                      <a:lnTo>
                        <a:pt x="502" y="596"/>
                      </a:lnTo>
                      <a:lnTo>
                        <a:pt x="530" y="576"/>
                      </a:lnTo>
                      <a:lnTo>
                        <a:pt x="554" y="554"/>
                      </a:lnTo>
                      <a:lnTo>
                        <a:pt x="554" y="554"/>
                      </a:lnTo>
                      <a:lnTo>
                        <a:pt x="576" y="530"/>
                      </a:lnTo>
                      <a:lnTo>
                        <a:pt x="596" y="504"/>
                      </a:lnTo>
                      <a:lnTo>
                        <a:pt x="612" y="476"/>
                      </a:lnTo>
                      <a:lnTo>
                        <a:pt x="626" y="448"/>
                      </a:lnTo>
                      <a:lnTo>
                        <a:pt x="636" y="418"/>
                      </a:lnTo>
                      <a:lnTo>
                        <a:pt x="644" y="386"/>
                      </a:lnTo>
                      <a:lnTo>
                        <a:pt x="648" y="356"/>
                      </a:lnTo>
                      <a:lnTo>
                        <a:pt x="650" y="324"/>
                      </a:lnTo>
                      <a:lnTo>
                        <a:pt x="648" y="294"/>
                      </a:lnTo>
                      <a:lnTo>
                        <a:pt x="644" y="262"/>
                      </a:lnTo>
                      <a:lnTo>
                        <a:pt x="636" y="232"/>
                      </a:lnTo>
                      <a:lnTo>
                        <a:pt x="626" y="202"/>
                      </a:lnTo>
                      <a:lnTo>
                        <a:pt x="612" y="174"/>
                      </a:lnTo>
                      <a:lnTo>
                        <a:pt x="596" y="146"/>
                      </a:lnTo>
                      <a:lnTo>
                        <a:pt x="578" y="120"/>
                      </a:lnTo>
                      <a:lnTo>
                        <a:pt x="554" y="94"/>
                      </a:lnTo>
                      <a:lnTo>
                        <a:pt x="554" y="94"/>
                      </a:lnTo>
                      <a:lnTo>
                        <a:pt x="530" y="72"/>
                      </a:lnTo>
                      <a:lnTo>
                        <a:pt x="504" y="54"/>
                      </a:lnTo>
                      <a:lnTo>
                        <a:pt x="476" y="36"/>
                      </a:lnTo>
                      <a:lnTo>
                        <a:pt x="448" y="24"/>
                      </a:lnTo>
                      <a:lnTo>
                        <a:pt x="418" y="12"/>
                      </a:lnTo>
                      <a:lnTo>
                        <a:pt x="388" y="6"/>
                      </a:lnTo>
                      <a:lnTo>
                        <a:pt x="356" y="0"/>
                      </a:lnTo>
                      <a:lnTo>
                        <a:pt x="326" y="0"/>
                      </a:lnTo>
                      <a:lnTo>
                        <a:pt x="294" y="0"/>
                      </a:lnTo>
                      <a:lnTo>
                        <a:pt x="264" y="6"/>
                      </a:lnTo>
                      <a:lnTo>
                        <a:pt x="232" y="12"/>
                      </a:lnTo>
                      <a:lnTo>
                        <a:pt x="202" y="22"/>
                      </a:lnTo>
                      <a:lnTo>
                        <a:pt x="174" y="36"/>
                      </a:lnTo>
                      <a:lnTo>
                        <a:pt x="146" y="52"/>
                      </a:lnTo>
                      <a:lnTo>
                        <a:pt x="120" y="72"/>
                      </a:lnTo>
                      <a:lnTo>
                        <a:pt x="96" y="94"/>
                      </a:lnTo>
                      <a:lnTo>
                        <a:pt x="96" y="94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04" name="Freeform 12"/>
                <p:cNvSpPr>
                  <a:spLocks/>
                </p:cNvSpPr>
                <p:nvPr/>
              </p:nvSpPr>
              <p:spPr bwMode="auto">
                <a:xfrm>
                  <a:off x="4539" y="2794"/>
                  <a:ext cx="604" cy="604"/>
                </a:xfrm>
                <a:custGeom>
                  <a:avLst/>
                  <a:gdLst/>
                  <a:ahLst/>
                  <a:cxnLst>
                    <a:cxn ang="0">
                      <a:pos x="90" y="88"/>
                    </a:cxn>
                    <a:cxn ang="0">
                      <a:pos x="50" y="136"/>
                    </a:cxn>
                    <a:cxn ang="0">
                      <a:pos x="22" y="188"/>
                    </a:cxn>
                    <a:cxn ang="0">
                      <a:pos x="6" y="244"/>
                    </a:cxn>
                    <a:cxn ang="0">
                      <a:pos x="0" y="302"/>
                    </a:cxn>
                    <a:cxn ang="0">
                      <a:pos x="6" y="360"/>
                    </a:cxn>
                    <a:cxn ang="0">
                      <a:pos x="22" y="416"/>
                    </a:cxn>
                    <a:cxn ang="0">
                      <a:pos x="50" y="468"/>
                    </a:cxn>
                    <a:cxn ang="0">
                      <a:pos x="88" y="516"/>
                    </a:cxn>
                    <a:cxn ang="0">
                      <a:pos x="112" y="536"/>
                    </a:cxn>
                    <a:cxn ang="0">
                      <a:pos x="162" y="570"/>
                    </a:cxn>
                    <a:cxn ang="0">
                      <a:pos x="216" y="592"/>
                    </a:cxn>
                    <a:cxn ang="0">
                      <a:pos x="274" y="602"/>
                    </a:cxn>
                    <a:cxn ang="0">
                      <a:pos x="330" y="602"/>
                    </a:cxn>
                    <a:cxn ang="0">
                      <a:pos x="388" y="592"/>
                    </a:cxn>
                    <a:cxn ang="0">
                      <a:pos x="442" y="570"/>
                    </a:cxn>
                    <a:cxn ang="0">
                      <a:pos x="492" y="538"/>
                    </a:cxn>
                    <a:cxn ang="0">
                      <a:pos x="516" y="516"/>
                    </a:cxn>
                    <a:cxn ang="0">
                      <a:pos x="554" y="470"/>
                    </a:cxn>
                    <a:cxn ang="0">
                      <a:pos x="582" y="416"/>
                    </a:cxn>
                    <a:cxn ang="0">
                      <a:pos x="600" y="360"/>
                    </a:cxn>
                    <a:cxn ang="0">
                      <a:pos x="604" y="302"/>
                    </a:cxn>
                    <a:cxn ang="0">
                      <a:pos x="600" y="246"/>
                    </a:cxn>
                    <a:cxn ang="0">
                      <a:pos x="582" y="190"/>
                    </a:cxn>
                    <a:cxn ang="0">
                      <a:pos x="556" y="136"/>
                    </a:cxn>
                    <a:cxn ang="0">
                      <a:pos x="516" y="88"/>
                    </a:cxn>
                    <a:cxn ang="0">
                      <a:pos x="494" y="68"/>
                    </a:cxn>
                    <a:cxn ang="0">
                      <a:pos x="444" y="34"/>
                    </a:cxn>
                    <a:cxn ang="0">
                      <a:pos x="390" y="12"/>
                    </a:cxn>
                    <a:cxn ang="0">
                      <a:pos x="332" y="2"/>
                    </a:cxn>
                    <a:cxn ang="0">
                      <a:pos x="274" y="2"/>
                    </a:cxn>
                    <a:cxn ang="0">
                      <a:pos x="218" y="12"/>
                    </a:cxn>
                    <a:cxn ang="0">
                      <a:pos x="162" y="34"/>
                    </a:cxn>
                    <a:cxn ang="0">
                      <a:pos x="112" y="68"/>
                    </a:cxn>
                    <a:cxn ang="0">
                      <a:pos x="90" y="88"/>
                    </a:cxn>
                  </a:cxnLst>
                  <a:rect l="0" t="0" r="r" b="b"/>
                  <a:pathLst>
                    <a:path w="604" h="604">
                      <a:moveTo>
                        <a:pt x="90" y="88"/>
                      </a:moveTo>
                      <a:lnTo>
                        <a:pt x="90" y="88"/>
                      </a:lnTo>
                      <a:lnTo>
                        <a:pt x="68" y="110"/>
                      </a:lnTo>
                      <a:lnTo>
                        <a:pt x="50" y="136"/>
                      </a:lnTo>
                      <a:lnTo>
                        <a:pt x="36" y="162"/>
                      </a:lnTo>
                      <a:lnTo>
                        <a:pt x="22" y="188"/>
                      </a:lnTo>
                      <a:lnTo>
                        <a:pt x="14" y="216"/>
                      </a:lnTo>
                      <a:lnTo>
                        <a:pt x="6" y="244"/>
                      </a:lnTo>
                      <a:lnTo>
                        <a:pt x="2" y="272"/>
                      </a:lnTo>
                      <a:lnTo>
                        <a:pt x="0" y="302"/>
                      </a:lnTo>
                      <a:lnTo>
                        <a:pt x="2" y="330"/>
                      </a:lnTo>
                      <a:lnTo>
                        <a:pt x="6" y="360"/>
                      </a:lnTo>
                      <a:lnTo>
                        <a:pt x="12" y="388"/>
                      </a:lnTo>
                      <a:lnTo>
                        <a:pt x="22" y="416"/>
                      </a:lnTo>
                      <a:lnTo>
                        <a:pt x="34" y="442"/>
                      </a:lnTo>
                      <a:lnTo>
                        <a:pt x="50" y="468"/>
                      </a:lnTo>
                      <a:lnTo>
                        <a:pt x="68" y="492"/>
                      </a:lnTo>
                      <a:lnTo>
                        <a:pt x="88" y="516"/>
                      </a:lnTo>
                      <a:lnTo>
                        <a:pt x="88" y="516"/>
                      </a:lnTo>
                      <a:lnTo>
                        <a:pt x="112" y="536"/>
                      </a:lnTo>
                      <a:lnTo>
                        <a:pt x="136" y="554"/>
                      </a:lnTo>
                      <a:lnTo>
                        <a:pt x="162" y="570"/>
                      </a:lnTo>
                      <a:lnTo>
                        <a:pt x="188" y="582"/>
                      </a:lnTo>
                      <a:lnTo>
                        <a:pt x="216" y="592"/>
                      </a:lnTo>
                      <a:lnTo>
                        <a:pt x="244" y="598"/>
                      </a:lnTo>
                      <a:lnTo>
                        <a:pt x="274" y="602"/>
                      </a:lnTo>
                      <a:lnTo>
                        <a:pt x="302" y="604"/>
                      </a:lnTo>
                      <a:lnTo>
                        <a:pt x="330" y="602"/>
                      </a:lnTo>
                      <a:lnTo>
                        <a:pt x="360" y="598"/>
                      </a:lnTo>
                      <a:lnTo>
                        <a:pt x="388" y="592"/>
                      </a:lnTo>
                      <a:lnTo>
                        <a:pt x="416" y="582"/>
                      </a:lnTo>
                      <a:lnTo>
                        <a:pt x="442" y="570"/>
                      </a:lnTo>
                      <a:lnTo>
                        <a:pt x="468" y="554"/>
                      </a:lnTo>
                      <a:lnTo>
                        <a:pt x="492" y="538"/>
                      </a:lnTo>
                      <a:lnTo>
                        <a:pt x="516" y="516"/>
                      </a:lnTo>
                      <a:lnTo>
                        <a:pt x="516" y="516"/>
                      </a:lnTo>
                      <a:lnTo>
                        <a:pt x="536" y="494"/>
                      </a:lnTo>
                      <a:lnTo>
                        <a:pt x="554" y="470"/>
                      </a:lnTo>
                      <a:lnTo>
                        <a:pt x="570" y="444"/>
                      </a:lnTo>
                      <a:lnTo>
                        <a:pt x="582" y="416"/>
                      </a:lnTo>
                      <a:lnTo>
                        <a:pt x="592" y="388"/>
                      </a:lnTo>
                      <a:lnTo>
                        <a:pt x="600" y="360"/>
                      </a:lnTo>
                      <a:lnTo>
                        <a:pt x="604" y="332"/>
                      </a:lnTo>
                      <a:lnTo>
                        <a:pt x="604" y="302"/>
                      </a:lnTo>
                      <a:lnTo>
                        <a:pt x="604" y="274"/>
                      </a:lnTo>
                      <a:lnTo>
                        <a:pt x="600" y="246"/>
                      </a:lnTo>
                      <a:lnTo>
                        <a:pt x="592" y="216"/>
                      </a:lnTo>
                      <a:lnTo>
                        <a:pt x="582" y="190"/>
                      </a:lnTo>
                      <a:lnTo>
                        <a:pt x="570" y="162"/>
                      </a:lnTo>
                      <a:lnTo>
                        <a:pt x="556" y="136"/>
                      </a:lnTo>
                      <a:lnTo>
                        <a:pt x="538" y="112"/>
                      </a:lnTo>
                      <a:lnTo>
                        <a:pt x="516" y="88"/>
                      </a:lnTo>
                      <a:lnTo>
                        <a:pt x="516" y="88"/>
                      </a:lnTo>
                      <a:lnTo>
                        <a:pt x="494" y="68"/>
                      </a:lnTo>
                      <a:lnTo>
                        <a:pt x="470" y="50"/>
                      </a:lnTo>
                      <a:lnTo>
                        <a:pt x="444" y="34"/>
                      </a:lnTo>
                      <a:lnTo>
                        <a:pt x="416" y="22"/>
                      </a:lnTo>
                      <a:lnTo>
                        <a:pt x="390" y="12"/>
                      </a:lnTo>
                      <a:lnTo>
                        <a:pt x="360" y="6"/>
                      </a:lnTo>
                      <a:lnTo>
                        <a:pt x="332" y="2"/>
                      </a:lnTo>
                      <a:lnTo>
                        <a:pt x="304" y="0"/>
                      </a:lnTo>
                      <a:lnTo>
                        <a:pt x="274" y="2"/>
                      </a:lnTo>
                      <a:lnTo>
                        <a:pt x="246" y="6"/>
                      </a:lnTo>
                      <a:lnTo>
                        <a:pt x="218" y="12"/>
                      </a:lnTo>
                      <a:lnTo>
                        <a:pt x="190" y="22"/>
                      </a:lnTo>
                      <a:lnTo>
                        <a:pt x="162" y="34"/>
                      </a:lnTo>
                      <a:lnTo>
                        <a:pt x="136" y="50"/>
                      </a:lnTo>
                      <a:lnTo>
                        <a:pt x="112" y="68"/>
                      </a:lnTo>
                      <a:lnTo>
                        <a:pt x="90" y="88"/>
                      </a:lnTo>
                      <a:lnTo>
                        <a:pt x="90" y="88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05" name="Freeform 13"/>
                <p:cNvSpPr>
                  <a:spLocks/>
                </p:cNvSpPr>
                <p:nvPr/>
              </p:nvSpPr>
              <p:spPr bwMode="auto">
                <a:xfrm>
                  <a:off x="5037" y="3286"/>
                  <a:ext cx="106" cy="112"/>
                </a:xfrm>
                <a:custGeom>
                  <a:avLst/>
                  <a:gdLst/>
                  <a:ahLst/>
                  <a:cxnLst>
                    <a:cxn ang="0">
                      <a:pos x="102" y="16"/>
                    </a:cxn>
                    <a:cxn ang="0">
                      <a:pos x="100" y="16"/>
                    </a:cxn>
                    <a:cxn ang="0">
                      <a:pos x="100" y="16"/>
                    </a:cxn>
                    <a:cxn ang="0">
                      <a:pos x="96" y="10"/>
                    </a:cxn>
                    <a:cxn ang="0">
                      <a:pos x="88" y="0"/>
                    </a:cxn>
                    <a:cxn ang="0">
                      <a:pos x="88" y="0"/>
                    </a:cxn>
                    <a:cxn ang="0">
                      <a:pos x="70" y="24"/>
                    </a:cxn>
                    <a:cxn ang="0">
                      <a:pos x="50" y="46"/>
                    </a:cxn>
                    <a:cxn ang="0">
                      <a:pos x="50" y="46"/>
                    </a:cxn>
                    <a:cxn ang="0">
                      <a:pos x="28" y="66"/>
                    </a:cxn>
                    <a:cxn ang="0">
                      <a:pos x="4" y="84"/>
                    </a:cxn>
                    <a:cxn ang="0">
                      <a:pos x="12" y="92"/>
                    </a:cxn>
                    <a:cxn ang="0">
                      <a:pos x="12" y="92"/>
                    </a:cxn>
                    <a:cxn ang="0">
                      <a:pos x="0" y="100"/>
                    </a:cxn>
                    <a:cxn ang="0">
                      <a:pos x="10" y="108"/>
                    </a:cxn>
                    <a:cxn ang="0">
                      <a:pos x="10" y="108"/>
                    </a:cxn>
                    <a:cxn ang="0">
                      <a:pos x="14" y="112"/>
                    </a:cxn>
                    <a:cxn ang="0">
                      <a:pos x="20" y="112"/>
                    </a:cxn>
                    <a:cxn ang="0">
                      <a:pos x="26" y="112"/>
                    </a:cxn>
                    <a:cxn ang="0">
                      <a:pos x="32" y="108"/>
                    </a:cxn>
                    <a:cxn ang="0">
                      <a:pos x="36" y="104"/>
                    </a:cxn>
                    <a:cxn ang="0">
                      <a:pos x="92" y="48"/>
                    </a:cxn>
                    <a:cxn ang="0">
                      <a:pos x="96" y="42"/>
                    </a:cxn>
                    <a:cxn ang="0">
                      <a:pos x="102" y="38"/>
                    </a:cxn>
                    <a:cxn ang="0">
                      <a:pos x="102" y="38"/>
                    </a:cxn>
                    <a:cxn ang="0">
                      <a:pos x="104" y="34"/>
                    </a:cxn>
                    <a:cxn ang="0">
                      <a:pos x="106" y="28"/>
                    </a:cxn>
                    <a:cxn ang="0">
                      <a:pos x="104" y="22"/>
                    </a:cxn>
                    <a:cxn ang="0">
                      <a:pos x="102" y="16"/>
                    </a:cxn>
                    <a:cxn ang="0">
                      <a:pos x="102" y="16"/>
                    </a:cxn>
                  </a:cxnLst>
                  <a:rect l="0" t="0" r="r" b="b"/>
                  <a:pathLst>
                    <a:path w="106" h="112">
                      <a:moveTo>
                        <a:pt x="102" y="16"/>
                      </a:moveTo>
                      <a:lnTo>
                        <a:pt x="100" y="16"/>
                      </a:lnTo>
                      <a:lnTo>
                        <a:pt x="100" y="16"/>
                      </a:lnTo>
                      <a:lnTo>
                        <a:pt x="96" y="10"/>
                      </a:lnTo>
                      <a:lnTo>
                        <a:pt x="88" y="0"/>
                      </a:lnTo>
                      <a:lnTo>
                        <a:pt x="88" y="0"/>
                      </a:lnTo>
                      <a:lnTo>
                        <a:pt x="70" y="24"/>
                      </a:lnTo>
                      <a:lnTo>
                        <a:pt x="50" y="46"/>
                      </a:lnTo>
                      <a:lnTo>
                        <a:pt x="50" y="46"/>
                      </a:lnTo>
                      <a:lnTo>
                        <a:pt x="28" y="66"/>
                      </a:lnTo>
                      <a:lnTo>
                        <a:pt x="4" y="84"/>
                      </a:lnTo>
                      <a:lnTo>
                        <a:pt x="12" y="92"/>
                      </a:lnTo>
                      <a:lnTo>
                        <a:pt x="12" y="92"/>
                      </a:lnTo>
                      <a:lnTo>
                        <a:pt x="0" y="100"/>
                      </a:lnTo>
                      <a:lnTo>
                        <a:pt x="10" y="108"/>
                      </a:lnTo>
                      <a:lnTo>
                        <a:pt x="10" y="108"/>
                      </a:lnTo>
                      <a:lnTo>
                        <a:pt x="14" y="112"/>
                      </a:lnTo>
                      <a:lnTo>
                        <a:pt x="20" y="112"/>
                      </a:lnTo>
                      <a:lnTo>
                        <a:pt x="26" y="112"/>
                      </a:lnTo>
                      <a:lnTo>
                        <a:pt x="32" y="108"/>
                      </a:lnTo>
                      <a:lnTo>
                        <a:pt x="36" y="104"/>
                      </a:lnTo>
                      <a:lnTo>
                        <a:pt x="92" y="48"/>
                      </a:lnTo>
                      <a:lnTo>
                        <a:pt x="96" y="42"/>
                      </a:lnTo>
                      <a:lnTo>
                        <a:pt x="102" y="38"/>
                      </a:lnTo>
                      <a:lnTo>
                        <a:pt x="102" y="38"/>
                      </a:lnTo>
                      <a:lnTo>
                        <a:pt x="104" y="34"/>
                      </a:lnTo>
                      <a:lnTo>
                        <a:pt x="106" y="28"/>
                      </a:lnTo>
                      <a:lnTo>
                        <a:pt x="104" y="22"/>
                      </a:lnTo>
                      <a:lnTo>
                        <a:pt x="102" y="16"/>
                      </a:lnTo>
                      <a:lnTo>
                        <a:pt x="102" y="16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06" name="Freeform 14"/>
                <p:cNvSpPr>
                  <a:spLocks/>
                </p:cNvSpPr>
                <p:nvPr/>
              </p:nvSpPr>
              <p:spPr bwMode="auto">
                <a:xfrm>
                  <a:off x="5037" y="3348"/>
                  <a:ext cx="66" cy="50"/>
                </a:xfrm>
                <a:custGeom>
                  <a:avLst/>
                  <a:gdLst/>
                  <a:ahLst/>
                  <a:cxnLst>
                    <a:cxn ang="0">
                      <a:pos x="34" y="0"/>
                    </a:cxn>
                    <a:cxn ang="0">
                      <a:pos x="34" y="0"/>
                    </a:cxn>
                    <a:cxn ang="0">
                      <a:pos x="20" y="12"/>
                    </a:cxn>
                    <a:cxn ang="0">
                      <a:pos x="4" y="22"/>
                    </a:cxn>
                    <a:cxn ang="0">
                      <a:pos x="12" y="30"/>
                    </a:cxn>
                    <a:cxn ang="0">
                      <a:pos x="12" y="30"/>
                    </a:cxn>
                    <a:cxn ang="0">
                      <a:pos x="0" y="38"/>
                    </a:cxn>
                    <a:cxn ang="0">
                      <a:pos x="10" y="46"/>
                    </a:cxn>
                    <a:cxn ang="0">
                      <a:pos x="10" y="46"/>
                    </a:cxn>
                    <a:cxn ang="0">
                      <a:pos x="14" y="50"/>
                    </a:cxn>
                    <a:cxn ang="0">
                      <a:pos x="20" y="50"/>
                    </a:cxn>
                    <a:cxn ang="0">
                      <a:pos x="26" y="50"/>
                    </a:cxn>
                    <a:cxn ang="0">
                      <a:pos x="32" y="46"/>
                    </a:cxn>
                    <a:cxn ang="0">
                      <a:pos x="36" y="42"/>
                    </a:cxn>
                    <a:cxn ang="0">
                      <a:pos x="66" y="12"/>
                    </a:cxn>
                    <a:cxn ang="0">
                      <a:pos x="66" y="12"/>
                    </a:cxn>
                    <a:cxn ang="0">
                      <a:pos x="56" y="12"/>
                    </a:cxn>
                    <a:cxn ang="0">
                      <a:pos x="46" y="10"/>
                    </a:cxn>
                    <a:cxn ang="0">
                      <a:pos x="38" y="6"/>
                    </a:cxn>
                    <a:cxn ang="0">
                      <a:pos x="36" y="4"/>
                    </a:cxn>
                    <a:cxn ang="0">
                      <a:pos x="34" y="0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66" h="50">
                      <a:moveTo>
                        <a:pt x="34" y="0"/>
                      </a:moveTo>
                      <a:lnTo>
                        <a:pt x="34" y="0"/>
                      </a:lnTo>
                      <a:lnTo>
                        <a:pt x="20" y="12"/>
                      </a:lnTo>
                      <a:lnTo>
                        <a:pt x="4" y="22"/>
                      </a:lnTo>
                      <a:lnTo>
                        <a:pt x="12" y="30"/>
                      </a:lnTo>
                      <a:lnTo>
                        <a:pt x="12" y="30"/>
                      </a:lnTo>
                      <a:lnTo>
                        <a:pt x="0" y="38"/>
                      </a:lnTo>
                      <a:lnTo>
                        <a:pt x="10" y="46"/>
                      </a:lnTo>
                      <a:lnTo>
                        <a:pt x="10" y="46"/>
                      </a:lnTo>
                      <a:lnTo>
                        <a:pt x="14" y="50"/>
                      </a:lnTo>
                      <a:lnTo>
                        <a:pt x="20" y="50"/>
                      </a:lnTo>
                      <a:lnTo>
                        <a:pt x="26" y="50"/>
                      </a:lnTo>
                      <a:lnTo>
                        <a:pt x="32" y="46"/>
                      </a:lnTo>
                      <a:lnTo>
                        <a:pt x="36" y="42"/>
                      </a:lnTo>
                      <a:lnTo>
                        <a:pt x="66" y="12"/>
                      </a:lnTo>
                      <a:lnTo>
                        <a:pt x="66" y="12"/>
                      </a:lnTo>
                      <a:lnTo>
                        <a:pt x="56" y="12"/>
                      </a:lnTo>
                      <a:lnTo>
                        <a:pt x="46" y="10"/>
                      </a:lnTo>
                      <a:lnTo>
                        <a:pt x="38" y="6"/>
                      </a:lnTo>
                      <a:lnTo>
                        <a:pt x="36" y="4"/>
                      </a:lnTo>
                      <a:lnTo>
                        <a:pt x="34" y="0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07" name="Freeform 15"/>
                <p:cNvSpPr>
                  <a:spLocks noEditPoints="1"/>
                </p:cNvSpPr>
                <p:nvPr/>
              </p:nvSpPr>
              <p:spPr bwMode="auto">
                <a:xfrm>
                  <a:off x="4545" y="2798"/>
                  <a:ext cx="594" cy="596"/>
                </a:xfrm>
                <a:custGeom>
                  <a:avLst/>
                  <a:gdLst/>
                  <a:ahLst/>
                  <a:cxnLst>
                    <a:cxn ang="0">
                      <a:pos x="76" y="476"/>
                    </a:cxn>
                    <a:cxn ang="0">
                      <a:pos x="34" y="404"/>
                    </a:cxn>
                    <a:cxn ang="0">
                      <a:pos x="14" y="324"/>
                    </a:cxn>
                    <a:cxn ang="0">
                      <a:pos x="18" y="244"/>
                    </a:cxn>
                    <a:cxn ang="0">
                      <a:pos x="46" y="166"/>
                    </a:cxn>
                    <a:cxn ang="0">
                      <a:pos x="96" y="98"/>
                    </a:cxn>
                    <a:cxn ang="0">
                      <a:pos x="140" y="62"/>
                    </a:cxn>
                    <a:cxn ang="0">
                      <a:pos x="216" y="26"/>
                    </a:cxn>
                    <a:cxn ang="0">
                      <a:pos x="298" y="14"/>
                    </a:cxn>
                    <a:cxn ang="0">
                      <a:pos x="378" y="26"/>
                    </a:cxn>
                    <a:cxn ang="0">
                      <a:pos x="454" y="62"/>
                    </a:cxn>
                    <a:cxn ang="0">
                      <a:pos x="498" y="98"/>
                    </a:cxn>
                    <a:cxn ang="0">
                      <a:pos x="548" y="166"/>
                    </a:cxn>
                    <a:cxn ang="0">
                      <a:pos x="576" y="244"/>
                    </a:cxn>
                    <a:cxn ang="0">
                      <a:pos x="578" y="326"/>
                    </a:cxn>
                    <a:cxn ang="0">
                      <a:pos x="560" y="406"/>
                    </a:cxn>
                    <a:cxn ang="0">
                      <a:pos x="516" y="478"/>
                    </a:cxn>
                    <a:cxn ang="0">
                      <a:pos x="476" y="518"/>
                    </a:cxn>
                    <a:cxn ang="0">
                      <a:pos x="402" y="562"/>
                    </a:cxn>
                    <a:cxn ang="0">
                      <a:pos x="324" y="580"/>
                    </a:cxn>
                    <a:cxn ang="0">
                      <a:pos x="242" y="576"/>
                    </a:cxn>
                    <a:cxn ang="0">
                      <a:pos x="164" y="550"/>
                    </a:cxn>
                    <a:cxn ang="0">
                      <a:pos x="96" y="498"/>
                    </a:cxn>
                    <a:cxn ang="0">
                      <a:pos x="86" y="508"/>
                    </a:cxn>
                    <a:cxn ang="0">
                      <a:pos x="158" y="562"/>
                    </a:cxn>
                    <a:cxn ang="0">
                      <a:pos x="240" y="590"/>
                    </a:cxn>
                    <a:cxn ang="0">
                      <a:pos x="324" y="594"/>
                    </a:cxn>
                    <a:cxn ang="0">
                      <a:pos x="408" y="574"/>
                    </a:cxn>
                    <a:cxn ang="0">
                      <a:pos x="484" y="530"/>
                    </a:cxn>
                    <a:cxn ang="0">
                      <a:pos x="528" y="486"/>
                    </a:cxn>
                    <a:cxn ang="0">
                      <a:pos x="572" y="410"/>
                    </a:cxn>
                    <a:cxn ang="0">
                      <a:pos x="592" y="328"/>
                    </a:cxn>
                    <a:cxn ang="0">
                      <a:pos x="588" y="242"/>
                    </a:cxn>
                    <a:cxn ang="0">
                      <a:pos x="560" y="160"/>
                    </a:cxn>
                    <a:cxn ang="0">
                      <a:pos x="508" y="88"/>
                    </a:cxn>
                    <a:cxn ang="0">
                      <a:pos x="460" y="50"/>
                    </a:cxn>
                    <a:cxn ang="0">
                      <a:pos x="382" y="14"/>
                    </a:cxn>
                    <a:cxn ang="0">
                      <a:pos x="298" y="0"/>
                    </a:cxn>
                    <a:cxn ang="0">
                      <a:pos x="212" y="12"/>
                    </a:cxn>
                    <a:cxn ang="0">
                      <a:pos x="134" y="50"/>
                    </a:cxn>
                    <a:cxn ang="0">
                      <a:pos x="86" y="88"/>
                    </a:cxn>
                    <a:cxn ang="0">
                      <a:pos x="34" y="160"/>
                    </a:cxn>
                    <a:cxn ang="0">
                      <a:pos x="4" y="240"/>
                    </a:cxn>
                    <a:cxn ang="0">
                      <a:pos x="0" y="326"/>
                    </a:cxn>
                    <a:cxn ang="0">
                      <a:pos x="20" y="410"/>
                    </a:cxn>
                    <a:cxn ang="0">
                      <a:pos x="66" y="486"/>
                    </a:cxn>
                  </a:cxnLst>
                  <a:rect l="0" t="0" r="r" b="b"/>
                  <a:pathLst>
                    <a:path w="594" h="596">
                      <a:moveTo>
                        <a:pt x="96" y="498"/>
                      </a:moveTo>
                      <a:lnTo>
                        <a:pt x="96" y="498"/>
                      </a:lnTo>
                      <a:lnTo>
                        <a:pt x="76" y="476"/>
                      </a:lnTo>
                      <a:lnTo>
                        <a:pt x="60" y="454"/>
                      </a:lnTo>
                      <a:lnTo>
                        <a:pt x="46" y="430"/>
                      </a:lnTo>
                      <a:lnTo>
                        <a:pt x="34" y="404"/>
                      </a:lnTo>
                      <a:lnTo>
                        <a:pt x="24" y="378"/>
                      </a:lnTo>
                      <a:lnTo>
                        <a:pt x="18" y="352"/>
                      </a:lnTo>
                      <a:lnTo>
                        <a:pt x="14" y="324"/>
                      </a:lnTo>
                      <a:lnTo>
                        <a:pt x="14" y="298"/>
                      </a:lnTo>
                      <a:lnTo>
                        <a:pt x="14" y="270"/>
                      </a:lnTo>
                      <a:lnTo>
                        <a:pt x="18" y="244"/>
                      </a:lnTo>
                      <a:lnTo>
                        <a:pt x="24" y="216"/>
                      </a:lnTo>
                      <a:lnTo>
                        <a:pt x="34" y="190"/>
                      </a:lnTo>
                      <a:lnTo>
                        <a:pt x="46" y="166"/>
                      </a:lnTo>
                      <a:lnTo>
                        <a:pt x="60" y="142"/>
                      </a:lnTo>
                      <a:lnTo>
                        <a:pt x="76" y="118"/>
                      </a:lnTo>
                      <a:lnTo>
                        <a:pt x="96" y="98"/>
                      </a:lnTo>
                      <a:lnTo>
                        <a:pt x="96" y="98"/>
                      </a:lnTo>
                      <a:lnTo>
                        <a:pt x="118" y="78"/>
                      </a:lnTo>
                      <a:lnTo>
                        <a:pt x="140" y="62"/>
                      </a:lnTo>
                      <a:lnTo>
                        <a:pt x="166" y="46"/>
                      </a:lnTo>
                      <a:lnTo>
                        <a:pt x="190" y="36"/>
                      </a:lnTo>
                      <a:lnTo>
                        <a:pt x="216" y="26"/>
                      </a:lnTo>
                      <a:lnTo>
                        <a:pt x="242" y="20"/>
                      </a:lnTo>
                      <a:lnTo>
                        <a:pt x="270" y="16"/>
                      </a:lnTo>
                      <a:lnTo>
                        <a:pt x="298" y="14"/>
                      </a:lnTo>
                      <a:lnTo>
                        <a:pt x="324" y="16"/>
                      </a:lnTo>
                      <a:lnTo>
                        <a:pt x="352" y="20"/>
                      </a:lnTo>
                      <a:lnTo>
                        <a:pt x="378" y="26"/>
                      </a:lnTo>
                      <a:lnTo>
                        <a:pt x="404" y="36"/>
                      </a:lnTo>
                      <a:lnTo>
                        <a:pt x="430" y="48"/>
                      </a:lnTo>
                      <a:lnTo>
                        <a:pt x="454" y="62"/>
                      </a:lnTo>
                      <a:lnTo>
                        <a:pt x="476" y="78"/>
                      </a:lnTo>
                      <a:lnTo>
                        <a:pt x="498" y="98"/>
                      </a:lnTo>
                      <a:lnTo>
                        <a:pt x="498" y="98"/>
                      </a:lnTo>
                      <a:lnTo>
                        <a:pt x="518" y="120"/>
                      </a:lnTo>
                      <a:lnTo>
                        <a:pt x="534" y="142"/>
                      </a:lnTo>
                      <a:lnTo>
                        <a:pt x="548" y="166"/>
                      </a:lnTo>
                      <a:lnTo>
                        <a:pt x="560" y="192"/>
                      </a:lnTo>
                      <a:lnTo>
                        <a:pt x="568" y="218"/>
                      </a:lnTo>
                      <a:lnTo>
                        <a:pt x="576" y="244"/>
                      </a:lnTo>
                      <a:lnTo>
                        <a:pt x="578" y="272"/>
                      </a:lnTo>
                      <a:lnTo>
                        <a:pt x="580" y="298"/>
                      </a:lnTo>
                      <a:lnTo>
                        <a:pt x="578" y="326"/>
                      </a:lnTo>
                      <a:lnTo>
                        <a:pt x="574" y="354"/>
                      </a:lnTo>
                      <a:lnTo>
                        <a:pt x="568" y="380"/>
                      </a:lnTo>
                      <a:lnTo>
                        <a:pt x="560" y="406"/>
                      </a:lnTo>
                      <a:lnTo>
                        <a:pt x="548" y="430"/>
                      </a:lnTo>
                      <a:lnTo>
                        <a:pt x="534" y="454"/>
                      </a:lnTo>
                      <a:lnTo>
                        <a:pt x="516" y="478"/>
                      </a:lnTo>
                      <a:lnTo>
                        <a:pt x="496" y="500"/>
                      </a:lnTo>
                      <a:lnTo>
                        <a:pt x="496" y="500"/>
                      </a:lnTo>
                      <a:lnTo>
                        <a:pt x="476" y="518"/>
                      </a:lnTo>
                      <a:lnTo>
                        <a:pt x="452" y="536"/>
                      </a:lnTo>
                      <a:lnTo>
                        <a:pt x="428" y="550"/>
                      </a:lnTo>
                      <a:lnTo>
                        <a:pt x="402" y="562"/>
                      </a:lnTo>
                      <a:lnTo>
                        <a:pt x="376" y="570"/>
                      </a:lnTo>
                      <a:lnTo>
                        <a:pt x="350" y="576"/>
                      </a:lnTo>
                      <a:lnTo>
                        <a:pt x="324" y="580"/>
                      </a:lnTo>
                      <a:lnTo>
                        <a:pt x="296" y="582"/>
                      </a:lnTo>
                      <a:lnTo>
                        <a:pt x="268" y="580"/>
                      </a:lnTo>
                      <a:lnTo>
                        <a:pt x="242" y="576"/>
                      </a:lnTo>
                      <a:lnTo>
                        <a:pt x="216" y="570"/>
                      </a:lnTo>
                      <a:lnTo>
                        <a:pt x="190" y="560"/>
                      </a:lnTo>
                      <a:lnTo>
                        <a:pt x="164" y="550"/>
                      </a:lnTo>
                      <a:lnTo>
                        <a:pt x="140" y="534"/>
                      </a:lnTo>
                      <a:lnTo>
                        <a:pt x="118" y="518"/>
                      </a:lnTo>
                      <a:lnTo>
                        <a:pt x="96" y="498"/>
                      </a:lnTo>
                      <a:lnTo>
                        <a:pt x="96" y="498"/>
                      </a:lnTo>
                      <a:close/>
                      <a:moveTo>
                        <a:pt x="86" y="508"/>
                      </a:moveTo>
                      <a:lnTo>
                        <a:pt x="86" y="508"/>
                      </a:lnTo>
                      <a:lnTo>
                        <a:pt x="108" y="528"/>
                      </a:lnTo>
                      <a:lnTo>
                        <a:pt x="132" y="546"/>
                      </a:lnTo>
                      <a:lnTo>
                        <a:pt x="158" y="562"/>
                      </a:lnTo>
                      <a:lnTo>
                        <a:pt x="184" y="574"/>
                      </a:lnTo>
                      <a:lnTo>
                        <a:pt x="212" y="584"/>
                      </a:lnTo>
                      <a:lnTo>
                        <a:pt x="240" y="590"/>
                      </a:lnTo>
                      <a:lnTo>
                        <a:pt x="268" y="594"/>
                      </a:lnTo>
                      <a:lnTo>
                        <a:pt x="296" y="596"/>
                      </a:lnTo>
                      <a:lnTo>
                        <a:pt x="324" y="594"/>
                      </a:lnTo>
                      <a:lnTo>
                        <a:pt x="352" y="590"/>
                      </a:lnTo>
                      <a:lnTo>
                        <a:pt x="380" y="584"/>
                      </a:lnTo>
                      <a:lnTo>
                        <a:pt x="408" y="574"/>
                      </a:lnTo>
                      <a:lnTo>
                        <a:pt x="434" y="562"/>
                      </a:lnTo>
                      <a:lnTo>
                        <a:pt x="460" y="548"/>
                      </a:lnTo>
                      <a:lnTo>
                        <a:pt x="484" y="530"/>
                      </a:lnTo>
                      <a:lnTo>
                        <a:pt x="506" y="510"/>
                      </a:lnTo>
                      <a:lnTo>
                        <a:pt x="506" y="510"/>
                      </a:lnTo>
                      <a:lnTo>
                        <a:pt x="528" y="486"/>
                      </a:lnTo>
                      <a:lnTo>
                        <a:pt x="544" y="462"/>
                      </a:lnTo>
                      <a:lnTo>
                        <a:pt x="560" y="438"/>
                      </a:lnTo>
                      <a:lnTo>
                        <a:pt x="572" y="410"/>
                      </a:lnTo>
                      <a:lnTo>
                        <a:pt x="582" y="384"/>
                      </a:lnTo>
                      <a:lnTo>
                        <a:pt x="588" y="356"/>
                      </a:lnTo>
                      <a:lnTo>
                        <a:pt x="592" y="328"/>
                      </a:lnTo>
                      <a:lnTo>
                        <a:pt x="594" y="298"/>
                      </a:lnTo>
                      <a:lnTo>
                        <a:pt x="592" y="270"/>
                      </a:lnTo>
                      <a:lnTo>
                        <a:pt x="588" y="242"/>
                      </a:lnTo>
                      <a:lnTo>
                        <a:pt x="582" y="214"/>
                      </a:lnTo>
                      <a:lnTo>
                        <a:pt x="572" y="186"/>
                      </a:lnTo>
                      <a:lnTo>
                        <a:pt x="560" y="160"/>
                      </a:lnTo>
                      <a:lnTo>
                        <a:pt x="546" y="134"/>
                      </a:lnTo>
                      <a:lnTo>
                        <a:pt x="528" y="110"/>
                      </a:lnTo>
                      <a:lnTo>
                        <a:pt x="508" y="88"/>
                      </a:lnTo>
                      <a:lnTo>
                        <a:pt x="508" y="88"/>
                      </a:lnTo>
                      <a:lnTo>
                        <a:pt x="486" y="68"/>
                      </a:lnTo>
                      <a:lnTo>
                        <a:pt x="460" y="50"/>
                      </a:lnTo>
                      <a:lnTo>
                        <a:pt x="436" y="34"/>
                      </a:lnTo>
                      <a:lnTo>
                        <a:pt x="410" y="22"/>
                      </a:lnTo>
                      <a:lnTo>
                        <a:pt x="382" y="14"/>
                      </a:lnTo>
                      <a:lnTo>
                        <a:pt x="354" y="6"/>
                      </a:lnTo>
                      <a:lnTo>
                        <a:pt x="326" y="2"/>
                      </a:lnTo>
                      <a:lnTo>
                        <a:pt x="298" y="0"/>
                      </a:lnTo>
                      <a:lnTo>
                        <a:pt x="268" y="2"/>
                      </a:lnTo>
                      <a:lnTo>
                        <a:pt x="240" y="6"/>
                      </a:lnTo>
                      <a:lnTo>
                        <a:pt x="212" y="12"/>
                      </a:lnTo>
                      <a:lnTo>
                        <a:pt x="186" y="22"/>
                      </a:lnTo>
                      <a:lnTo>
                        <a:pt x="158" y="34"/>
                      </a:lnTo>
                      <a:lnTo>
                        <a:pt x="134" y="50"/>
                      </a:lnTo>
                      <a:lnTo>
                        <a:pt x="110" y="66"/>
                      </a:lnTo>
                      <a:lnTo>
                        <a:pt x="86" y="88"/>
                      </a:lnTo>
                      <a:lnTo>
                        <a:pt x="86" y="88"/>
                      </a:lnTo>
                      <a:lnTo>
                        <a:pt x="66" y="110"/>
                      </a:lnTo>
                      <a:lnTo>
                        <a:pt x="48" y="134"/>
                      </a:lnTo>
                      <a:lnTo>
                        <a:pt x="34" y="160"/>
                      </a:lnTo>
                      <a:lnTo>
                        <a:pt x="22" y="186"/>
                      </a:lnTo>
                      <a:lnTo>
                        <a:pt x="12" y="212"/>
                      </a:lnTo>
                      <a:lnTo>
                        <a:pt x="4" y="240"/>
                      </a:lnTo>
                      <a:lnTo>
                        <a:pt x="0" y="270"/>
                      </a:lnTo>
                      <a:lnTo>
                        <a:pt x="0" y="298"/>
                      </a:lnTo>
                      <a:lnTo>
                        <a:pt x="0" y="326"/>
                      </a:lnTo>
                      <a:lnTo>
                        <a:pt x="4" y="354"/>
                      </a:lnTo>
                      <a:lnTo>
                        <a:pt x="12" y="382"/>
                      </a:lnTo>
                      <a:lnTo>
                        <a:pt x="20" y="410"/>
                      </a:lnTo>
                      <a:lnTo>
                        <a:pt x="32" y="436"/>
                      </a:lnTo>
                      <a:lnTo>
                        <a:pt x="48" y="462"/>
                      </a:lnTo>
                      <a:lnTo>
                        <a:pt x="66" y="486"/>
                      </a:lnTo>
                      <a:lnTo>
                        <a:pt x="86" y="508"/>
                      </a:lnTo>
                      <a:lnTo>
                        <a:pt x="86" y="508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08" name="Freeform 16"/>
                <p:cNvSpPr>
                  <a:spLocks/>
                </p:cNvSpPr>
                <p:nvPr/>
              </p:nvSpPr>
              <p:spPr bwMode="auto">
                <a:xfrm>
                  <a:off x="4559" y="2812"/>
                  <a:ext cx="566" cy="568"/>
                </a:xfrm>
                <a:custGeom>
                  <a:avLst/>
                  <a:gdLst/>
                  <a:ahLst/>
                  <a:cxnLst>
                    <a:cxn ang="0">
                      <a:pos x="82" y="484"/>
                    </a:cxn>
                    <a:cxn ang="0">
                      <a:pos x="46" y="440"/>
                    </a:cxn>
                    <a:cxn ang="0">
                      <a:pos x="20" y="390"/>
                    </a:cxn>
                    <a:cxn ang="0">
                      <a:pos x="4" y="338"/>
                    </a:cxn>
                    <a:cxn ang="0">
                      <a:pos x="0" y="284"/>
                    </a:cxn>
                    <a:cxn ang="0">
                      <a:pos x="4" y="230"/>
                    </a:cxn>
                    <a:cxn ang="0">
                      <a:pos x="20" y="176"/>
                    </a:cxn>
                    <a:cxn ang="0">
                      <a:pos x="46" y="128"/>
                    </a:cxn>
                    <a:cxn ang="0">
                      <a:pos x="82" y="84"/>
                    </a:cxn>
                    <a:cxn ang="0">
                      <a:pos x="104" y="64"/>
                    </a:cxn>
                    <a:cxn ang="0">
                      <a:pos x="152" y="32"/>
                    </a:cxn>
                    <a:cxn ang="0">
                      <a:pos x="202" y="12"/>
                    </a:cxn>
                    <a:cxn ang="0">
                      <a:pos x="256" y="2"/>
                    </a:cxn>
                    <a:cxn ang="0">
                      <a:pos x="310" y="2"/>
                    </a:cxn>
                    <a:cxn ang="0">
                      <a:pos x="364" y="12"/>
                    </a:cxn>
                    <a:cxn ang="0">
                      <a:pos x="416" y="34"/>
                    </a:cxn>
                    <a:cxn ang="0">
                      <a:pos x="462" y="64"/>
                    </a:cxn>
                    <a:cxn ang="0">
                      <a:pos x="484" y="84"/>
                    </a:cxn>
                    <a:cxn ang="0">
                      <a:pos x="520" y="128"/>
                    </a:cxn>
                    <a:cxn ang="0">
                      <a:pos x="546" y="178"/>
                    </a:cxn>
                    <a:cxn ang="0">
                      <a:pos x="562" y="230"/>
                    </a:cxn>
                    <a:cxn ang="0">
                      <a:pos x="566" y="284"/>
                    </a:cxn>
                    <a:cxn ang="0">
                      <a:pos x="560" y="340"/>
                    </a:cxn>
                    <a:cxn ang="0">
                      <a:pos x="546" y="392"/>
                    </a:cxn>
                    <a:cxn ang="0">
                      <a:pos x="520" y="440"/>
                    </a:cxn>
                    <a:cxn ang="0">
                      <a:pos x="482" y="486"/>
                    </a:cxn>
                    <a:cxn ang="0">
                      <a:pos x="462" y="504"/>
                    </a:cxn>
                    <a:cxn ang="0">
                      <a:pos x="414" y="536"/>
                    </a:cxn>
                    <a:cxn ang="0">
                      <a:pos x="362" y="556"/>
                    </a:cxn>
                    <a:cxn ang="0">
                      <a:pos x="310" y="566"/>
                    </a:cxn>
                    <a:cxn ang="0">
                      <a:pos x="254" y="566"/>
                    </a:cxn>
                    <a:cxn ang="0">
                      <a:pos x="202" y="556"/>
                    </a:cxn>
                    <a:cxn ang="0">
                      <a:pos x="150" y="536"/>
                    </a:cxn>
                    <a:cxn ang="0">
                      <a:pos x="104" y="504"/>
                    </a:cxn>
                    <a:cxn ang="0">
                      <a:pos x="82" y="484"/>
                    </a:cxn>
                  </a:cxnLst>
                  <a:rect l="0" t="0" r="r" b="b"/>
                  <a:pathLst>
                    <a:path w="566" h="568">
                      <a:moveTo>
                        <a:pt x="82" y="484"/>
                      </a:moveTo>
                      <a:lnTo>
                        <a:pt x="82" y="484"/>
                      </a:lnTo>
                      <a:lnTo>
                        <a:pt x="62" y="462"/>
                      </a:lnTo>
                      <a:lnTo>
                        <a:pt x="46" y="440"/>
                      </a:lnTo>
                      <a:lnTo>
                        <a:pt x="32" y="416"/>
                      </a:lnTo>
                      <a:lnTo>
                        <a:pt x="20" y="390"/>
                      </a:lnTo>
                      <a:lnTo>
                        <a:pt x="10" y="364"/>
                      </a:lnTo>
                      <a:lnTo>
                        <a:pt x="4" y="338"/>
                      </a:lnTo>
                      <a:lnTo>
                        <a:pt x="0" y="310"/>
                      </a:lnTo>
                      <a:lnTo>
                        <a:pt x="0" y="284"/>
                      </a:lnTo>
                      <a:lnTo>
                        <a:pt x="0" y="256"/>
                      </a:lnTo>
                      <a:lnTo>
                        <a:pt x="4" y="230"/>
                      </a:lnTo>
                      <a:lnTo>
                        <a:pt x="10" y="202"/>
                      </a:lnTo>
                      <a:lnTo>
                        <a:pt x="20" y="176"/>
                      </a:lnTo>
                      <a:lnTo>
                        <a:pt x="32" y="152"/>
                      </a:lnTo>
                      <a:lnTo>
                        <a:pt x="46" y="128"/>
                      </a:lnTo>
                      <a:lnTo>
                        <a:pt x="62" y="104"/>
                      </a:lnTo>
                      <a:lnTo>
                        <a:pt x="82" y="84"/>
                      </a:lnTo>
                      <a:lnTo>
                        <a:pt x="82" y="84"/>
                      </a:lnTo>
                      <a:lnTo>
                        <a:pt x="104" y="64"/>
                      </a:lnTo>
                      <a:lnTo>
                        <a:pt x="126" y="48"/>
                      </a:lnTo>
                      <a:lnTo>
                        <a:pt x="152" y="32"/>
                      </a:lnTo>
                      <a:lnTo>
                        <a:pt x="176" y="22"/>
                      </a:lnTo>
                      <a:lnTo>
                        <a:pt x="202" y="12"/>
                      </a:lnTo>
                      <a:lnTo>
                        <a:pt x="228" y="6"/>
                      </a:lnTo>
                      <a:lnTo>
                        <a:pt x="256" y="2"/>
                      </a:lnTo>
                      <a:lnTo>
                        <a:pt x="284" y="0"/>
                      </a:lnTo>
                      <a:lnTo>
                        <a:pt x="310" y="2"/>
                      </a:lnTo>
                      <a:lnTo>
                        <a:pt x="338" y="6"/>
                      </a:lnTo>
                      <a:lnTo>
                        <a:pt x="364" y="12"/>
                      </a:lnTo>
                      <a:lnTo>
                        <a:pt x="390" y="22"/>
                      </a:lnTo>
                      <a:lnTo>
                        <a:pt x="416" y="34"/>
                      </a:lnTo>
                      <a:lnTo>
                        <a:pt x="440" y="48"/>
                      </a:lnTo>
                      <a:lnTo>
                        <a:pt x="462" y="64"/>
                      </a:lnTo>
                      <a:lnTo>
                        <a:pt x="484" y="84"/>
                      </a:lnTo>
                      <a:lnTo>
                        <a:pt x="484" y="84"/>
                      </a:lnTo>
                      <a:lnTo>
                        <a:pt x="504" y="106"/>
                      </a:lnTo>
                      <a:lnTo>
                        <a:pt x="520" y="128"/>
                      </a:lnTo>
                      <a:lnTo>
                        <a:pt x="534" y="152"/>
                      </a:lnTo>
                      <a:lnTo>
                        <a:pt x="546" y="178"/>
                      </a:lnTo>
                      <a:lnTo>
                        <a:pt x="554" y="204"/>
                      </a:lnTo>
                      <a:lnTo>
                        <a:pt x="562" y="230"/>
                      </a:lnTo>
                      <a:lnTo>
                        <a:pt x="564" y="258"/>
                      </a:lnTo>
                      <a:lnTo>
                        <a:pt x="566" y="284"/>
                      </a:lnTo>
                      <a:lnTo>
                        <a:pt x="564" y="312"/>
                      </a:lnTo>
                      <a:lnTo>
                        <a:pt x="560" y="340"/>
                      </a:lnTo>
                      <a:lnTo>
                        <a:pt x="554" y="366"/>
                      </a:lnTo>
                      <a:lnTo>
                        <a:pt x="546" y="392"/>
                      </a:lnTo>
                      <a:lnTo>
                        <a:pt x="534" y="416"/>
                      </a:lnTo>
                      <a:lnTo>
                        <a:pt x="520" y="440"/>
                      </a:lnTo>
                      <a:lnTo>
                        <a:pt x="502" y="464"/>
                      </a:lnTo>
                      <a:lnTo>
                        <a:pt x="482" y="486"/>
                      </a:lnTo>
                      <a:lnTo>
                        <a:pt x="482" y="486"/>
                      </a:lnTo>
                      <a:lnTo>
                        <a:pt x="462" y="504"/>
                      </a:lnTo>
                      <a:lnTo>
                        <a:pt x="438" y="522"/>
                      </a:lnTo>
                      <a:lnTo>
                        <a:pt x="414" y="536"/>
                      </a:lnTo>
                      <a:lnTo>
                        <a:pt x="388" y="548"/>
                      </a:lnTo>
                      <a:lnTo>
                        <a:pt x="362" y="556"/>
                      </a:lnTo>
                      <a:lnTo>
                        <a:pt x="336" y="562"/>
                      </a:lnTo>
                      <a:lnTo>
                        <a:pt x="310" y="566"/>
                      </a:lnTo>
                      <a:lnTo>
                        <a:pt x="282" y="568"/>
                      </a:lnTo>
                      <a:lnTo>
                        <a:pt x="254" y="566"/>
                      </a:lnTo>
                      <a:lnTo>
                        <a:pt x="228" y="562"/>
                      </a:lnTo>
                      <a:lnTo>
                        <a:pt x="202" y="556"/>
                      </a:lnTo>
                      <a:lnTo>
                        <a:pt x="176" y="546"/>
                      </a:lnTo>
                      <a:lnTo>
                        <a:pt x="150" y="536"/>
                      </a:lnTo>
                      <a:lnTo>
                        <a:pt x="126" y="520"/>
                      </a:lnTo>
                      <a:lnTo>
                        <a:pt x="104" y="504"/>
                      </a:lnTo>
                      <a:lnTo>
                        <a:pt x="82" y="484"/>
                      </a:lnTo>
                      <a:lnTo>
                        <a:pt x="82" y="484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09" name="Freeform 17"/>
                <p:cNvSpPr>
                  <a:spLocks/>
                </p:cNvSpPr>
                <p:nvPr/>
              </p:nvSpPr>
              <p:spPr bwMode="auto">
                <a:xfrm>
                  <a:off x="4615" y="2812"/>
                  <a:ext cx="510" cy="566"/>
                </a:xfrm>
                <a:custGeom>
                  <a:avLst/>
                  <a:gdLst/>
                  <a:ahLst/>
                  <a:cxnLst>
                    <a:cxn ang="0">
                      <a:pos x="78" y="190"/>
                    </a:cxn>
                    <a:cxn ang="0">
                      <a:pos x="128" y="224"/>
                    </a:cxn>
                    <a:cxn ang="0">
                      <a:pos x="146" y="234"/>
                    </a:cxn>
                    <a:cxn ang="0">
                      <a:pos x="200" y="254"/>
                    </a:cxn>
                    <a:cxn ang="0">
                      <a:pos x="238" y="272"/>
                    </a:cxn>
                    <a:cxn ang="0">
                      <a:pos x="250" y="280"/>
                    </a:cxn>
                    <a:cxn ang="0">
                      <a:pos x="270" y="298"/>
                    </a:cxn>
                    <a:cxn ang="0">
                      <a:pos x="282" y="318"/>
                    </a:cxn>
                    <a:cxn ang="0">
                      <a:pos x="288" y="340"/>
                    </a:cxn>
                    <a:cxn ang="0">
                      <a:pos x="290" y="388"/>
                    </a:cxn>
                    <a:cxn ang="0">
                      <a:pos x="274" y="462"/>
                    </a:cxn>
                    <a:cxn ang="0">
                      <a:pos x="260" y="514"/>
                    </a:cxn>
                    <a:cxn ang="0">
                      <a:pos x="248" y="566"/>
                    </a:cxn>
                    <a:cxn ang="0">
                      <a:pos x="272" y="564"/>
                    </a:cxn>
                    <a:cxn ang="0">
                      <a:pos x="320" y="552"/>
                    </a:cxn>
                    <a:cxn ang="0">
                      <a:pos x="366" y="532"/>
                    </a:cxn>
                    <a:cxn ang="0">
                      <a:pos x="408" y="502"/>
                    </a:cxn>
                    <a:cxn ang="0">
                      <a:pos x="426" y="486"/>
                    </a:cxn>
                    <a:cxn ang="0">
                      <a:pos x="464" y="440"/>
                    </a:cxn>
                    <a:cxn ang="0">
                      <a:pos x="490" y="392"/>
                    </a:cxn>
                    <a:cxn ang="0">
                      <a:pos x="504" y="340"/>
                    </a:cxn>
                    <a:cxn ang="0">
                      <a:pos x="510" y="284"/>
                    </a:cxn>
                    <a:cxn ang="0">
                      <a:pos x="506" y="230"/>
                    </a:cxn>
                    <a:cxn ang="0">
                      <a:pos x="490" y="178"/>
                    </a:cxn>
                    <a:cxn ang="0">
                      <a:pos x="464" y="128"/>
                    </a:cxn>
                    <a:cxn ang="0">
                      <a:pos x="428" y="84"/>
                    </a:cxn>
                    <a:cxn ang="0">
                      <a:pos x="406" y="64"/>
                    </a:cxn>
                    <a:cxn ang="0">
                      <a:pos x="360" y="34"/>
                    </a:cxn>
                    <a:cxn ang="0">
                      <a:pos x="308" y="12"/>
                    </a:cxn>
                    <a:cxn ang="0">
                      <a:pos x="254" y="2"/>
                    </a:cxn>
                    <a:cxn ang="0">
                      <a:pos x="200" y="2"/>
                    </a:cxn>
                    <a:cxn ang="0">
                      <a:pos x="146" y="12"/>
                    </a:cxn>
                    <a:cxn ang="0">
                      <a:pos x="96" y="32"/>
                    </a:cxn>
                    <a:cxn ang="0">
                      <a:pos x="48" y="64"/>
                    </a:cxn>
                    <a:cxn ang="0">
                      <a:pos x="26" y="84"/>
                    </a:cxn>
                    <a:cxn ang="0">
                      <a:pos x="0" y="112"/>
                    </a:cxn>
                    <a:cxn ang="0">
                      <a:pos x="16" y="134"/>
                    </a:cxn>
                    <a:cxn ang="0">
                      <a:pos x="56" y="172"/>
                    </a:cxn>
                    <a:cxn ang="0">
                      <a:pos x="78" y="190"/>
                    </a:cxn>
                  </a:cxnLst>
                  <a:rect l="0" t="0" r="r" b="b"/>
                  <a:pathLst>
                    <a:path w="510" h="566">
                      <a:moveTo>
                        <a:pt x="78" y="190"/>
                      </a:moveTo>
                      <a:lnTo>
                        <a:pt x="78" y="190"/>
                      </a:lnTo>
                      <a:lnTo>
                        <a:pt x="112" y="212"/>
                      </a:lnTo>
                      <a:lnTo>
                        <a:pt x="128" y="224"/>
                      </a:lnTo>
                      <a:lnTo>
                        <a:pt x="146" y="234"/>
                      </a:lnTo>
                      <a:lnTo>
                        <a:pt x="146" y="234"/>
                      </a:lnTo>
                      <a:lnTo>
                        <a:pt x="174" y="244"/>
                      </a:lnTo>
                      <a:lnTo>
                        <a:pt x="200" y="254"/>
                      </a:lnTo>
                      <a:lnTo>
                        <a:pt x="226" y="264"/>
                      </a:lnTo>
                      <a:lnTo>
                        <a:pt x="238" y="272"/>
                      </a:lnTo>
                      <a:lnTo>
                        <a:pt x="250" y="280"/>
                      </a:lnTo>
                      <a:lnTo>
                        <a:pt x="250" y="280"/>
                      </a:lnTo>
                      <a:lnTo>
                        <a:pt x="260" y="288"/>
                      </a:lnTo>
                      <a:lnTo>
                        <a:pt x="270" y="298"/>
                      </a:lnTo>
                      <a:lnTo>
                        <a:pt x="276" y="308"/>
                      </a:lnTo>
                      <a:lnTo>
                        <a:pt x="282" y="318"/>
                      </a:lnTo>
                      <a:lnTo>
                        <a:pt x="286" y="330"/>
                      </a:lnTo>
                      <a:lnTo>
                        <a:pt x="288" y="340"/>
                      </a:lnTo>
                      <a:lnTo>
                        <a:pt x="292" y="364"/>
                      </a:lnTo>
                      <a:lnTo>
                        <a:pt x="290" y="388"/>
                      </a:lnTo>
                      <a:lnTo>
                        <a:pt x="286" y="412"/>
                      </a:lnTo>
                      <a:lnTo>
                        <a:pt x="274" y="462"/>
                      </a:lnTo>
                      <a:lnTo>
                        <a:pt x="274" y="462"/>
                      </a:lnTo>
                      <a:lnTo>
                        <a:pt x="260" y="514"/>
                      </a:lnTo>
                      <a:lnTo>
                        <a:pt x="254" y="540"/>
                      </a:lnTo>
                      <a:lnTo>
                        <a:pt x="248" y="566"/>
                      </a:lnTo>
                      <a:lnTo>
                        <a:pt x="248" y="566"/>
                      </a:lnTo>
                      <a:lnTo>
                        <a:pt x="272" y="564"/>
                      </a:lnTo>
                      <a:lnTo>
                        <a:pt x="296" y="560"/>
                      </a:lnTo>
                      <a:lnTo>
                        <a:pt x="320" y="552"/>
                      </a:lnTo>
                      <a:lnTo>
                        <a:pt x="344" y="542"/>
                      </a:lnTo>
                      <a:lnTo>
                        <a:pt x="366" y="532"/>
                      </a:lnTo>
                      <a:lnTo>
                        <a:pt x="388" y="518"/>
                      </a:lnTo>
                      <a:lnTo>
                        <a:pt x="408" y="502"/>
                      </a:lnTo>
                      <a:lnTo>
                        <a:pt x="426" y="486"/>
                      </a:lnTo>
                      <a:lnTo>
                        <a:pt x="426" y="486"/>
                      </a:lnTo>
                      <a:lnTo>
                        <a:pt x="446" y="464"/>
                      </a:lnTo>
                      <a:lnTo>
                        <a:pt x="464" y="440"/>
                      </a:lnTo>
                      <a:lnTo>
                        <a:pt x="478" y="416"/>
                      </a:lnTo>
                      <a:lnTo>
                        <a:pt x="490" y="392"/>
                      </a:lnTo>
                      <a:lnTo>
                        <a:pt x="498" y="366"/>
                      </a:lnTo>
                      <a:lnTo>
                        <a:pt x="504" y="340"/>
                      </a:lnTo>
                      <a:lnTo>
                        <a:pt x="508" y="312"/>
                      </a:lnTo>
                      <a:lnTo>
                        <a:pt x="510" y="284"/>
                      </a:lnTo>
                      <a:lnTo>
                        <a:pt x="508" y="258"/>
                      </a:lnTo>
                      <a:lnTo>
                        <a:pt x="506" y="230"/>
                      </a:lnTo>
                      <a:lnTo>
                        <a:pt x="498" y="204"/>
                      </a:lnTo>
                      <a:lnTo>
                        <a:pt x="490" y="178"/>
                      </a:lnTo>
                      <a:lnTo>
                        <a:pt x="478" y="152"/>
                      </a:lnTo>
                      <a:lnTo>
                        <a:pt x="464" y="128"/>
                      </a:lnTo>
                      <a:lnTo>
                        <a:pt x="448" y="106"/>
                      </a:lnTo>
                      <a:lnTo>
                        <a:pt x="428" y="84"/>
                      </a:lnTo>
                      <a:lnTo>
                        <a:pt x="428" y="84"/>
                      </a:lnTo>
                      <a:lnTo>
                        <a:pt x="406" y="64"/>
                      </a:lnTo>
                      <a:lnTo>
                        <a:pt x="384" y="48"/>
                      </a:lnTo>
                      <a:lnTo>
                        <a:pt x="360" y="34"/>
                      </a:lnTo>
                      <a:lnTo>
                        <a:pt x="334" y="22"/>
                      </a:lnTo>
                      <a:lnTo>
                        <a:pt x="308" y="12"/>
                      </a:lnTo>
                      <a:lnTo>
                        <a:pt x="282" y="6"/>
                      </a:lnTo>
                      <a:lnTo>
                        <a:pt x="254" y="2"/>
                      </a:lnTo>
                      <a:lnTo>
                        <a:pt x="228" y="0"/>
                      </a:lnTo>
                      <a:lnTo>
                        <a:pt x="200" y="2"/>
                      </a:lnTo>
                      <a:lnTo>
                        <a:pt x="172" y="6"/>
                      </a:lnTo>
                      <a:lnTo>
                        <a:pt x="146" y="12"/>
                      </a:lnTo>
                      <a:lnTo>
                        <a:pt x="120" y="22"/>
                      </a:lnTo>
                      <a:lnTo>
                        <a:pt x="96" y="32"/>
                      </a:lnTo>
                      <a:lnTo>
                        <a:pt x="70" y="48"/>
                      </a:lnTo>
                      <a:lnTo>
                        <a:pt x="48" y="64"/>
                      </a:lnTo>
                      <a:lnTo>
                        <a:pt x="26" y="84"/>
                      </a:lnTo>
                      <a:lnTo>
                        <a:pt x="26" y="84"/>
                      </a:lnTo>
                      <a:lnTo>
                        <a:pt x="14" y="98"/>
                      </a:lnTo>
                      <a:lnTo>
                        <a:pt x="0" y="112"/>
                      </a:lnTo>
                      <a:lnTo>
                        <a:pt x="0" y="112"/>
                      </a:lnTo>
                      <a:lnTo>
                        <a:pt x="16" y="134"/>
                      </a:lnTo>
                      <a:lnTo>
                        <a:pt x="36" y="154"/>
                      </a:lnTo>
                      <a:lnTo>
                        <a:pt x="56" y="172"/>
                      </a:lnTo>
                      <a:lnTo>
                        <a:pt x="78" y="190"/>
                      </a:lnTo>
                      <a:lnTo>
                        <a:pt x="78" y="190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10" name="Freeform 18"/>
                <p:cNvSpPr>
                  <a:spLocks noEditPoints="1"/>
                </p:cNvSpPr>
                <p:nvPr/>
              </p:nvSpPr>
              <p:spPr bwMode="auto">
                <a:xfrm>
                  <a:off x="4493" y="2748"/>
                  <a:ext cx="1014" cy="1016"/>
                </a:xfrm>
                <a:custGeom>
                  <a:avLst/>
                  <a:gdLst/>
                  <a:ahLst/>
                  <a:cxnLst>
                    <a:cxn ang="0">
                      <a:pos x="504" y="646"/>
                    </a:cxn>
                    <a:cxn ang="0">
                      <a:pos x="348" y="684"/>
                    </a:cxn>
                    <a:cxn ang="0">
                      <a:pos x="192" y="644"/>
                    </a:cxn>
                    <a:cxn ang="0">
                      <a:pos x="88" y="560"/>
                    </a:cxn>
                    <a:cxn ang="0">
                      <a:pos x="20" y="412"/>
                    </a:cxn>
                    <a:cxn ang="0">
                      <a:pos x="28" y="252"/>
                    </a:cxn>
                    <a:cxn ang="0">
                      <a:pos x="112" y="110"/>
                    </a:cxn>
                    <a:cxn ang="0">
                      <a:pos x="224" y="38"/>
                    </a:cxn>
                    <a:cxn ang="0">
                      <a:pos x="382" y="14"/>
                    </a:cxn>
                    <a:cxn ang="0">
                      <a:pos x="534" y="68"/>
                    </a:cxn>
                    <a:cxn ang="0">
                      <a:pos x="628" y="164"/>
                    </a:cxn>
                    <a:cxn ang="0">
                      <a:pos x="682" y="316"/>
                    </a:cxn>
                    <a:cxn ang="0">
                      <a:pos x="658" y="474"/>
                    </a:cxn>
                    <a:cxn ang="0">
                      <a:pos x="586" y="586"/>
                    </a:cxn>
                    <a:cxn ang="0">
                      <a:pos x="648" y="572"/>
                    </a:cxn>
                    <a:cxn ang="0">
                      <a:pos x="576" y="646"/>
                    </a:cxn>
                    <a:cxn ang="0">
                      <a:pos x="554" y="646"/>
                    </a:cxn>
                    <a:cxn ang="0">
                      <a:pos x="594" y="596"/>
                    </a:cxn>
                    <a:cxn ang="0">
                      <a:pos x="616" y="658"/>
                    </a:cxn>
                    <a:cxn ang="0">
                      <a:pos x="640" y="600"/>
                    </a:cxn>
                    <a:cxn ang="0">
                      <a:pos x="618" y="710"/>
                    </a:cxn>
                    <a:cxn ang="0">
                      <a:pos x="616" y="678"/>
                    </a:cxn>
                    <a:cxn ang="0">
                      <a:pos x="684" y="614"/>
                    </a:cxn>
                    <a:cxn ang="0">
                      <a:pos x="710" y="618"/>
                    </a:cxn>
                    <a:cxn ang="0">
                      <a:pos x="928" y="1002"/>
                    </a:cxn>
                    <a:cxn ang="0">
                      <a:pos x="994" y="904"/>
                    </a:cxn>
                    <a:cxn ang="0">
                      <a:pos x="1000" y="932"/>
                    </a:cxn>
                    <a:cxn ang="0">
                      <a:pos x="622" y="716"/>
                    </a:cxn>
                    <a:cxn ang="0">
                      <a:pos x="596" y="102"/>
                    </a:cxn>
                    <a:cxn ang="0">
                      <a:pos x="448" y="14"/>
                    </a:cxn>
                    <a:cxn ang="0">
                      <a:pos x="282" y="6"/>
                    </a:cxn>
                    <a:cxn ang="0">
                      <a:pos x="128" y="78"/>
                    </a:cxn>
                    <a:cxn ang="0">
                      <a:pos x="40" y="186"/>
                    </a:cxn>
                    <a:cxn ang="0">
                      <a:pos x="0" y="348"/>
                    </a:cxn>
                    <a:cxn ang="0">
                      <a:pos x="40" y="510"/>
                    </a:cxn>
                    <a:cxn ang="0">
                      <a:pos x="124" y="616"/>
                    </a:cxn>
                    <a:cxn ang="0">
                      <a:pos x="254" y="684"/>
                    </a:cxn>
                    <a:cxn ang="0">
                      <a:pos x="396" y="694"/>
                    </a:cxn>
                    <a:cxn ang="0">
                      <a:pos x="532" y="644"/>
                    </a:cxn>
                    <a:cxn ang="0">
                      <a:pos x="564" y="664"/>
                    </a:cxn>
                    <a:cxn ang="0">
                      <a:pos x="606" y="668"/>
                    </a:cxn>
                    <a:cxn ang="0">
                      <a:pos x="598" y="700"/>
                    </a:cxn>
                    <a:cxn ang="0">
                      <a:pos x="890" y="1004"/>
                    </a:cxn>
                    <a:cxn ang="0">
                      <a:pos x="932" y="1014"/>
                    </a:cxn>
                    <a:cxn ang="0">
                      <a:pos x="1008" y="944"/>
                    </a:cxn>
                    <a:cxn ang="0">
                      <a:pos x="1010" y="902"/>
                    </a:cxn>
                    <a:cxn ang="0">
                      <a:pos x="706" y="600"/>
                    </a:cxn>
                    <a:cxn ang="0">
                      <a:pos x="666" y="606"/>
                    </a:cxn>
                    <a:cxn ang="0">
                      <a:pos x="662" y="576"/>
                    </a:cxn>
                    <a:cxn ang="0">
                      <a:pos x="644" y="534"/>
                    </a:cxn>
                    <a:cxn ang="0">
                      <a:pos x="688" y="426"/>
                    </a:cxn>
                    <a:cxn ang="0">
                      <a:pos x="692" y="282"/>
                    </a:cxn>
                    <a:cxn ang="0">
                      <a:pos x="634" y="148"/>
                    </a:cxn>
                  </a:cxnLst>
                  <a:rect l="0" t="0" r="r" b="b"/>
                  <a:pathLst>
                    <a:path w="1014" h="1016">
                      <a:moveTo>
                        <a:pt x="586" y="586"/>
                      </a:moveTo>
                      <a:lnTo>
                        <a:pt x="586" y="586"/>
                      </a:lnTo>
                      <a:lnTo>
                        <a:pt x="560" y="608"/>
                      </a:lnTo>
                      <a:lnTo>
                        <a:pt x="532" y="628"/>
                      </a:lnTo>
                      <a:lnTo>
                        <a:pt x="504" y="646"/>
                      </a:lnTo>
                      <a:lnTo>
                        <a:pt x="474" y="658"/>
                      </a:lnTo>
                      <a:lnTo>
                        <a:pt x="444" y="670"/>
                      </a:lnTo>
                      <a:lnTo>
                        <a:pt x="412" y="678"/>
                      </a:lnTo>
                      <a:lnTo>
                        <a:pt x="380" y="682"/>
                      </a:lnTo>
                      <a:lnTo>
                        <a:pt x="348" y="684"/>
                      </a:lnTo>
                      <a:lnTo>
                        <a:pt x="316" y="682"/>
                      </a:lnTo>
                      <a:lnTo>
                        <a:pt x="284" y="676"/>
                      </a:lnTo>
                      <a:lnTo>
                        <a:pt x="252" y="670"/>
                      </a:lnTo>
                      <a:lnTo>
                        <a:pt x="222" y="658"/>
                      </a:lnTo>
                      <a:lnTo>
                        <a:pt x="192" y="644"/>
                      </a:lnTo>
                      <a:lnTo>
                        <a:pt x="164" y="628"/>
                      </a:lnTo>
                      <a:lnTo>
                        <a:pt x="136" y="608"/>
                      </a:lnTo>
                      <a:lnTo>
                        <a:pt x="112" y="584"/>
                      </a:lnTo>
                      <a:lnTo>
                        <a:pt x="112" y="584"/>
                      </a:lnTo>
                      <a:lnTo>
                        <a:pt x="88" y="560"/>
                      </a:lnTo>
                      <a:lnTo>
                        <a:pt x="68" y="532"/>
                      </a:lnTo>
                      <a:lnTo>
                        <a:pt x="52" y="504"/>
                      </a:lnTo>
                      <a:lnTo>
                        <a:pt x="38" y="474"/>
                      </a:lnTo>
                      <a:lnTo>
                        <a:pt x="28" y="442"/>
                      </a:lnTo>
                      <a:lnTo>
                        <a:pt x="20" y="412"/>
                      </a:lnTo>
                      <a:lnTo>
                        <a:pt x="16" y="380"/>
                      </a:lnTo>
                      <a:lnTo>
                        <a:pt x="14" y="348"/>
                      </a:lnTo>
                      <a:lnTo>
                        <a:pt x="16" y="316"/>
                      </a:lnTo>
                      <a:lnTo>
                        <a:pt x="20" y="284"/>
                      </a:lnTo>
                      <a:lnTo>
                        <a:pt x="28" y="252"/>
                      </a:lnTo>
                      <a:lnTo>
                        <a:pt x="38" y="222"/>
                      </a:lnTo>
                      <a:lnTo>
                        <a:pt x="52" y="192"/>
                      </a:lnTo>
                      <a:lnTo>
                        <a:pt x="70" y="164"/>
                      </a:lnTo>
                      <a:lnTo>
                        <a:pt x="90" y="136"/>
                      </a:lnTo>
                      <a:lnTo>
                        <a:pt x="112" y="110"/>
                      </a:lnTo>
                      <a:lnTo>
                        <a:pt x="112" y="110"/>
                      </a:lnTo>
                      <a:lnTo>
                        <a:pt x="138" y="88"/>
                      </a:lnTo>
                      <a:lnTo>
                        <a:pt x="164" y="68"/>
                      </a:lnTo>
                      <a:lnTo>
                        <a:pt x="194" y="52"/>
                      </a:lnTo>
                      <a:lnTo>
                        <a:pt x="224" y="38"/>
                      </a:lnTo>
                      <a:lnTo>
                        <a:pt x="254" y="26"/>
                      </a:lnTo>
                      <a:lnTo>
                        <a:pt x="286" y="20"/>
                      </a:lnTo>
                      <a:lnTo>
                        <a:pt x="318" y="14"/>
                      </a:lnTo>
                      <a:lnTo>
                        <a:pt x="350" y="14"/>
                      </a:lnTo>
                      <a:lnTo>
                        <a:pt x="382" y="14"/>
                      </a:lnTo>
                      <a:lnTo>
                        <a:pt x="414" y="20"/>
                      </a:lnTo>
                      <a:lnTo>
                        <a:pt x="444" y="28"/>
                      </a:lnTo>
                      <a:lnTo>
                        <a:pt x="476" y="38"/>
                      </a:lnTo>
                      <a:lnTo>
                        <a:pt x="506" y="52"/>
                      </a:lnTo>
                      <a:lnTo>
                        <a:pt x="534" y="68"/>
                      </a:lnTo>
                      <a:lnTo>
                        <a:pt x="560" y="88"/>
                      </a:lnTo>
                      <a:lnTo>
                        <a:pt x="586" y="112"/>
                      </a:lnTo>
                      <a:lnTo>
                        <a:pt x="586" y="112"/>
                      </a:lnTo>
                      <a:lnTo>
                        <a:pt x="608" y="138"/>
                      </a:lnTo>
                      <a:lnTo>
                        <a:pt x="628" y="164"/>
                      </a:lnTo>
                      <a:lnTo>
                        <a:pt x="646" y="192"/>
                      </a:lnTo>
                      <a:lnTo>
                        <a:pt x="660" y="222"/>
                      </a:lnTo>
                      <a:lnTo>
                        <a:pt x="670" y="254"/>
                      </a:lnTo>
                      <a:lnTo>
                        <a:pt x="678" y="284"/>
                      </a:lnTo>
                      <a:lnTo>
                        <a:pt x="682" y="316"/>
                      </a:lnTo>
                      <a:lnTo>
                        <a:pt x="684" y="348"/>
                      </a:lnTo>
                      <a:lnTo>
                        <a:pt x="682" y="382"/>
                      </a:lnTo>
                      <a:lnTo>
                        <a:pt x="678" y="412"/>
                      </a:lnTo>
                      <a:lnTo>
                        <a:pt x="670" y="444"/>
                      </a:lnTo>
                      <a:lnTo>
                        <a:pt x="658" y="474"/>
                      </a:lnTo>
                      <a:lnTo>
                        <a:pt x="644" y="504"/>
                      </a:lnTo>
                      <a:lnTo>
                        <a:pt x="628" y="534"/>
                      </a:lnTo>
                      <a:lnTo>
                        <a:pt x="608" y="560"/>
                      </a:lnTo>
                      <a:lnTo>
                        <a:pt x="586" y="586"/>
                      </a:lnTo>
                      <a:lnTo>
                        <a:pt x="586" y="586"/>
                      </a:lnTo>
                      <a:close/>
                      <a:moveTo>
                        <a:pt x="646" y="554"/>
                      </a:moveTo>
                      <a:lnTo>
                        <a:pt x="646" y="554"/>
                      </a:lnTo>
                      <a:lnTo>
                        <a:pt x="648" y="560"/>
                      </a:lnTo>
                      <a:lnTo>
                        <a:pt x="650" y="566"/>
                      </a:lnTo>
                      <a:lnTo>
                        <a:pt x="648" y="572"/>
                      </a:lnTo>
                      <a:lnTo>
                        <a:pt x="646" y="576"/>
                      </a:lnTo>
                      <a:lnTo>
                        <a:pt x="640" y="580"/>
                      </a:lnTo>
                      <a:lnTo>
                        <a:pt x="636" y="586"/>
                      </a:lnTo>
                      <a:lnTo>
                        <a:pt x="580" y="642"/>
                      </a:lnTo>
                      <a:lnTo>
                        <a:pt x="576" y="646"/>
                      </a:lnTo>
                      <a:lnTo>
                        <a:pt x="576" y="646"/>
                      </a:lnTo>
                      <a:lnTo>
                        <a:pt x="570" y="650"/>
                      </a:lnTo>
                      <a:lnTo>
                        <a:pt x="564" y="650"/>
                      </a:lnTo>
                      <a:lnTo>
                        <a:pt x="558" y="650"/>
                      </a:lnTo>
                      <a:lnTo>
                        <a:pt x="554" y="646"/>
                      </a:lnTo>
                      <a:lnTo>
                        <a:pt x="544" y="638"/>
                      </a:lnTo>
                      <a:lnTo>
                        <a:pt x="544" y="638"/>
                      </a:lnTo>
                      <a:lnTo>
                        <a:pt x="570" y="618"/>
                      </a:lnTo>
                      <a:lnTo>
                        <a:pt x="594" y="596"/>
                      </a:lnTo>
                      <a:lnTo>
                        <a:pt x="594" y="596"/>
                      </a:lnTo>
                      <a:lnTo>
                        <a:pt x="618" y="572"/>
                      </a:lnTo>
                      <a:lnTo>
                        <a:pt x="636" y="546"/>
                      </a:lnTo>
                      <a:lnTo>
                        <a:pt x="646" y="554"/>
                      </a:lnTo>
                      <a:close/>
                      <a:moveTo>
                        <a:pt x="656" y="616"/>
                      </a:moveTo>
                      <a:lnTo>
                        <a:pt x="616" y="658"/>
                      </a:lnTo>
                      <a:lnTo>
                        <a:pt x="616" y="658"/>
                      </a:lnTo>
                      <a:lnTo>
                        <a:pt x="600" y="642"/>
                      </a:lnTo>
                      <a:lnTo>
                        <a:pt x="600" y="642"/>
                      </a:lnTo>
                      <a:lnTo>
                        <a:pt x="640" y="600"/>
                      </a:lnTo>
                      <a:lnTo>
                        <a:pt x="640" y="600"/>
                      </a:lnTo>
                      <a:lnTo>
                        <a:pt x="656" y="616"/>
                      </a:lnTo>
                      <a:lnTo>
                        <a:pt x="656" y="616"/>
                      </a:lnTo>
                      <a:close/>
                      <a:moveTo>
                        <a:pt x="710" y="618"/>
                      </a:moveTo>
                      <a:lnTo>
                        <a:pt x="618" y="710"/>
                      </a:lnTo>
                      <a:lnTo>
                        <a:pt x="618" y="710"/>
                      </a:lnTo>
                      <a:lnTo>
                        <a:pt x="614" y="704"/>
                      </a:lnTo>
                      <a:lnTo>
                        <a:pt x="612" y="694"/>
                      </a:lnTo>
                      <a:lnTo>
                        <a:pt x="612" y="690"/>
                      </a:lnTo>
                      <a:lnTo>
                        <a:pt x="612" y="684"/>
                      </a:lnTo>
                      <a:lnTo>
                        <a:pt x="616" y="678"/>
                      </a:lnTo>
                      <a:lnTo>
                        <a:pt x="620" y="672"/>
                      </a:lnTo>
                      <a:lnTo>
                        <a:pt x="672" y="622"/>
                      </a:lnTo>
                      <a:lnTo>
                        <a:pt x="672" y="622"/>
                      </a:lnTo>
                      <a:lnTo>
                        <a:pt x="676" y="618"/>
                      </a:lnTo>
                      <a:lnTo>
                        <a:pt x="684" y="614"/>
                      </a:lnTo>
                      <a:lnTo>
                        <a:pt x="690" y="612"/>
                      </a:lnTo>
                      <a:lnTo>
                        <a:pt x="696" y="612"/>
                      </a:lnTo>
                      <a:lnTo>
                        <a:pt x="702" y="614"/>
                      </a:lnTo>
                      <a:lnTo>
                        <a:pt x="710" y="618"/>
                      </a:lnTo>
                      <a:lnTo>
                        <a:pt x="710" y="618"/>
                      </a:lnTo>
                      <a:close/>
                      <a:moveTo>
                        <a:pt x="992" y="942"/>
                      </a:moveTo>
                      <a:lnTo>
                        <a:pt x="940" y="994"/>
                      </a:lnTo>
                      <a:lnTo>
                        <a:pt x="940" y="994"/>
                      </a:lnTo>
                      <a:lnTo>
                        <a:pt x="936" y="996"/>
                      </a:lnTo>
                      <a:lnTo>
                        <a:pt x="928" y="1002"/>
                      </a:lnTo>
                      <a:lnTo>
                        <a:pt x="922" y="1002"/>
                      </a:lnTo>
                      <a:lnTo>
                        <a:pt x="916" y="1002"/>
                      </a:lnTo>
                      <a:lnTo>
                        <a:pt x="910" y="1000"/>
                      </a:lnTo>
                      <a:lnTo>
                        <a:pt x="902" y="996"/>
                      </a:lnTo>
                      <a:lnTo>
                        <a:pt x="994" y="904"/>
                      </a:lnTo>
                      <a:lnTo>
                        <a:pt x="994" y="904"/>
                      </a:lnTo>
                      <a:lnTo>
                        <a:pt x="998" y="912"/>
                      </a:lnTo>
                      <a:lnTo>
                        <a:pt x="1000" y="920"/>
                      </a:lnTo>
                      <a:lnTo>
                        <a:pt x="1000" y="926"/>
                      </a:lnTo>
                      <a:lnTo>
                        <a:pt x="1000" y="932"/>
                      </a:lnTo>
                      <a:lnTo>
                        <a:pt x="996" y="936"/>
                      </a:lnTo>
                      <a:lnTo>
                        <a:pt x="992" y="942"/>
                      </a:lnTo>
                      <a:lnTo>
                        <a:pt x="992" y="942"/>
                      </a:lnTo>
                      <a:close/>
                      <a:moveTo>
                        <a:pt x="896" y="990"/>
                      </a:moveTo>
                      <a:lnTo>
                        <a:pt x="622" y="716"/>
                      </a:lnTo>
                      <a:lnTo>
                        <a:pt x="716" y="624"/>
                      </a:lnTo>
                      <a:lnTo>
                        <a:pt x="988" y="898"/>
                      </a:lnTo>
                      <a:lnTo>
                        <a:pt x="896" y="990"/>
                      </a:lnTo>
                      <a:close/>
                      <a:moveTo>
                        <a:pt x="596" y="102"/>
                      </a:moveTo>
                      <a:lnTo>
                        <a:pt x="596" y="102"/>
                      </a:lnTo>
                      <a:lnTo>
                        <a:pt x="570" y="78"/>
                      </a:lnTo>
                      <a:lnTo>
                        <a:pt x="542" y="58"/>
                      </a:lnTo>
                      <a:lnTo>
                        <a:pt x="512" y="40"/>
                      </a:lnTo>
                      <a:lnTo>
                        <a:pt x="480" y="26"/>
                      </a:lnTo>
                      <a:lnTo>
                        <a:pt x="448" y="14"/>
                      </a:lnTo>
                      <a:lnTo>
                        <a:pt x="416" y="6"/>
                      </a:lnTo>
                      <a:lnTo>
                        <a:pt x="382" y="2"/>
                      </a:lnTo>
                      <a:lnTo>
                        <a:pt x="350" y="0"/>
                      </a:lnTo>
                      <a:lnTo>
                        <a:pt x="316" y="0"/>
                      </a:lnTo>
                      <a:lnTo>
                        <a:pt x="282" y="6"/>
                      </a:lnTo>
                      <a:lnTo>
                        <a:pt x="250" y="14"/>
                      </a:lnTo>
                      <a:lnTo>
                        <a:pt x="218" y="24"/>
                      </a:lnTo>
                      <a:lnTo>
                        <a:pt x="186" y="38"/>
                      </a:lnTo>
                      <a:lnTo>
                        <a:pt x="158" y="56"/>
                      </a:lnTo>
                      <a:lnTo>
                        <a:pt x="128" y="78"/>
                      </a:lnTo>
                      <a:lnTo>
                        <a:pt x="102" y="100"/>
                      </a:lnTo>
                      <a:lnTo>
                        <a:pt x="102" y="100"/>
                      </a:lnTo>
                      <a:lnTo>
                        <a:pt x="78" y="128"/>
                      </a:lnTo>
                      <a:lnTo>
                        <a:pt x="58" y="156"/>
                      </a:lnTo>
                      <a:lnTo>
                        <a:pt x="40" y="186"/>
                      </a:lnTo>
                      <a:lnTo>
                        <a:pt x="26" y="216"/>
                      </a:lnTo>
                      <a:lnTo>
                        <a:pt x="14" y="248"/>
                      </a:lnTo>
                      <a:lnTo>
                        <a:pt x="6" y="280"/>
                      </a:lnTo>
                      <a:lnTo>
                        <a:pt x="2" y="314"/>
                      </a:lnTo>
                      <a:lnTo>
                        <a:pt x="0" y="348"/>
                      </a:lnTo>
                      <a:lnTo>
                        <a:pt x="2" y="380"/>
                      </a:lnTo>
                      <a:lnTo>
                        <a:pt x="6" y="414"/>
                      </a:lnTo>
                      <a:lnTo>
                        <a:pt x="14" y="446"/>
                      </a:lnTo>
                      <a:lnTo>
                        <a:pt x="26" y="478"/>
                      </a:lnTo>
                      <a:lnTo>
                        <a:pt x="40" y="510"/>
                      </a:lnTo>
                      <a:lnTo>
                        <a:pt x="56" y="540"/>
                      </a:lnTo>
                      <a:lnTo>
                        <a:pt x="78" y="568"/>
                      </a:lnTo>
                      <a:lnTo>
                        <a:pt x="102" y="594"/>
                      </a:lnTo>
                      <a:lnTo>
                        <a:pt x="102" y="594"/>
                      </a:lnTo>
                      <a:lnTo>
                        <a:pt x="124" y="616"/>
                      </a:lnTo>
                      <a:lnTo>
                        <a:pt x="148" y="634"/>
                      </a:lnTo>
                      <a:lnTo>
                        <a:pt x="172" y="650"/>
                      </a:lnTo>
                      <a:lnTo>
                        <a:pt x="198" y="664"/>
                      </a:lnTo>
                      <a:lnTo>
                        <a:pt x="226" y="674"/>
                      </a:lnTo>
                      <a:lnTo>
                        <a:pt x="254" y="684"/>
                      </a:lnTo>
                      <a:lnTo>
                        <a:pt x="282" y="690"/>
                      </a:lnTo>
                      <a:lnTo>
                        <a:pt x="310" y="694"/>
                      </a:lnTo>
                      <a:lnTo>
                        <a:pt x="338" y="696"/>
                      </a:lnTo>
                      <a:lnTo>
                        <a:pt x="368" y="696"/>
                      </a:lnTo>
                      <a:lnTo>
                        <a:pt x="396" y="694"/>
                      </a:lnTo>
                      <a:lnTo>
                        <a:pt x="424" y="688"/>
                      </a:lnTo>
                      <a:lnTo>
                        <a:pt x="452" y="682"/>
                      </a:lnTo>
                      <a:lnTo>
                        <a:pt x="480" y="672"/>
                      </a:lnTo>
                      <a:lnTo>
                        <a:pt x="506" y="660"/>
                      </a:lnTo>
                      <a:lnTo>
                        <a:pt x="532" y="644"/>
                      </a:lnTo>
                      <a:lnTo>
                        <a:pt x="544" y="656"/>
                      </a:lnTo>
                      <a:lnTo>
                        <a:pt x="544" y="656"/>
                      </a:lnTo>
                      <a:lnTo>
                        <a:pt x="548" y="660"/>
                      </a:lnTo>
                      <a:lnTo>
                        <a:pt x="554" y="662"/>
                      </a:lnTo>
                      <a:lnTo>
                        <a:pt x="564" y="664"/>
                      </a:lnTo>
                      <a:lnTo>
                        <a:pt x="576" y="662"/>
                      </a:lnTo>
                      <a:lnTo>
                        <a:pt x="580" y="660"/>
                      </a:lnTo>
                      <a:lnTo>
                        <a:pt x="586" y="656"/>
                      </a:lnTo>
                      <a:lnTo>
                        <a:pt x="590" y="652"/>
                      </a:lnTo>
                      <a:lnTo>
                        <a:pt x="606" y="668"/>
                      </a:lnTo>
                      <a:lnTo>
                        <a:pt x="606" y="668"/>
                      </a:lnTo>
                      <a:lnTo>
                        <a:pt x="600" y="676"/>
                      </a:lnTo>
                      <a:lnTo>
                        <a:pt x="598" y="684"/>
                      </a:lnTo>
                      <a:lnTo>
                        <a:pt x="596" y="692"/>
                      </a:lnTo>
                      <a:lnTo>
                        <a:pt x="598" y="700"/>
                      </a:lnTo>
                      <a:lnTo>
                        <a:pt x="600" y="706"/>
                      </a:lnTo>
                      <a:lnTo>
                        <a:pt x="602" y="714"/>
                      </a:lnTo>
                      <a:lnTo>
                        <a:pt x="610" y="722"/>
                      </a:lnTo>
                      <a:lnTo>
                        <a:pt x="890" y="1004"/>
                      </a:lnTo>
                      <a:lnTo>
                        <a:pt x="890" y="1004"/>
                      </a:lnTo>
                      <a:lnTo>
                        <a:pt x="898" y="1010"/>
                      </a:lnTo>
                      <a:lnTo>
                        <a:pt x="908" y="1016"/>
                      </a:lnTo>
                      <a:lnTo>
                        <a:pt x="916" y="1016"/>
                      </a:lnTo>
                      <a:lnTo>
                        <a:pt x="926" y="1016"/>
                      </a:lnTo>
                      <a:lnTo>
                        <a:pt x="932" y="1014"/>
                      </a:lnTo>
                      <a:lnTo>
                        <a:pt x="940" y="1012"/>
                      </a:lnTo>
                      <a:lnTo>
                        <a:pt x="950" y="1004"/>
                      </a:lnTo>
                      <a:lnTo>
                        <a:pt x="1002" y="952"/>
                      </a:lnTo>
                      <a:lnTo>
                        <a:pt x="1002" y="952"/>
                      </a:lnTo>
                      <a:lnTo>
                        <a:pt x="1008" y="944"/>
                      </a:lnTo>
                      <a:lnTo>
                        <a:pt x="1014" y="934"/>
                      </a:lnTo>
                      <a:lnTo>
                        <a:pt x="1014" y="926"/>
                      </a:lnTo>
                      <a:lnTo>
                        <a:pt x="1014" y="918"/>
                      </a:lnTo>
                      <a:lnTo>
                        <a:pt x="1012" y="910"/>
                      </a:lnTo>
                      <a:lnTo>
                        <a:pt x="1010" y="902"/>
                      </a:lnTo>
                      <a:lnTo>
                        <a:pt x="1002" y="892"/>
                      </a:lnTo>
                      <a:lnTo>
                        <a:pt x="722" y="612"/>
                      </a:lnTo>
                      <a:lnTo>
                        <a:pt x="722" y="612"/>
                      </a:lnTo>
                      <a:lnTo>
                        <a:pt x="714" y="604"/>
                      </a:lnTo>
                      <a:lnTo>
                        <a:pt x="706" y="600"/>
                      </a:lnTo>
                      <a:lnTo>
                        <a:pt x="698" y="598"/>
                      </a:lnTo>
                      <a:lnTo>
                        <a:pt x="692" y="598"/>
                      </a:lnTo>
                      <a:lnTo>
                        <a:pt x="684" y="598"/>
                      </a:lnTo>
                      <a:lnTo>
                        <a:pt x="678" y="600"/>
                      </a:lnTo>
                      <a:lnTo>
                        <a:pt x="666" y="606"/>
                      </a:lnTo>
                      <a:lnTo>
                        <a:pt x="650" y="590"/>
                      </a:lnTo>
                      <a:lnTo>
                        <a:pt x="654" y="586"/>
                      </a:lnTo>
                      <a:lnTo>
                        <a:pt x="654" y="586"/>
                      </a:lnTo>
                      <a:lnTo>
                        <a:pt x="658" y="582"/>
                      </a:lnTo>
                      <a:lnTo>
                        <a:pt x="662" y="576"/>
                      </a:lnTo>
                      <a:lnTo>
                        <a:pt x="664" y="566"/>
                      </a:lnTo>
                      <a:lnTo>
                        <a:pt x="662" y="554"/>
                      </a:lnTo>
                      <a:lnTo>
                        <a:pt x="658" y="548"/>
                      </a:lnTo>
                      <a:lnTo>
                        <a:pt x="656" y="544"/>
                      </a:lnTo>
                      <a:lnTo>
                        <a:pt x="644" y="534"/>
                      </a:lnTo>
                      <a:lnTo>
                        <a:pt x="644" y="534"/>
                      </a:lnTo>
                      <a:lnTo>
                        <a:pt x="660" y="508"/>
                      </a:lnTo>
                      <a:lnTo>
                        <a:pt x="672" y="480"/>
                      </a:lnTo>
                      <a:lnTo>
                        <a:pt x="682" y="454"/>
                      </a:lnTo>
                      <a:lnTo>
                        <a:pt x="688" y="426"/>
                      </a:lnTo>
                      <a:lnTo>
                        <a:pt x="694" y="398"/>
                      </a:lnTo>
                      <a:lnTo>
                        <a:pt x="696" y="368"/>
                      </a:lnTo>
                      <a:lnTo>
                        <a:pt x="698" y="340"/>
                      </a:lnTo>
                      <a:lnTo>
                        <a:pt x="696" y="312"/>
                      </a:lnTo>
                      <a:lnTo>
                        <a:pt x="692" y="282"/>
                      </a:lnTo>
                      <a:lnTo>
                        <a:pt x="684" y="254"/>
                      </a:lnTo>
                      <a:lnTo>
                        <a:pt x="676" y="226"/>
                      </a:lnTo>
                      <a:lnTo>
                        <a:pt x="664" y="200"/>
                      </a:lnTo>
                      <a:lnTo>
                        <a:pt x="650" y="174"/>
                      </a:lnTo>
                      <a:lnTo>
                        <a:pt x="634" y="148"/>
                      </a:lnTo>
                      <a:lnTo>
                        <a:pt x="616" y="124"/>
                      </a:lnTo>
                      <a:lnTo>
                        <a:pt x="596" y="102"/>
                      </a:lnTo>
                      <a:lnTo>
                        <a:pt x="596" y="102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11" name="Freeform 19"/>
                <p:cNvSpPr>
                  <a:spLocks/>
                </p:cNvSpPr>
                <p:nvPr/>
              </p:nvSpPr>
              <p:spPr bwMode="auto">
                <a:xfrm>
                  <a:off x="5105" y="3376"/>
                  <a:ext cx="80" cy="82"/>
                </a:xfrm>
                <a:custGeom>
                  <a:avLst/>
                  <a:gdLst/>
                  <a:ahLst/>
                  <a:cxnLst>
                    <a:cxn ang="0">
                      <a:pos x="80" y="8"/>
                    </a:cxn>
                    <a:cxn ang="0">
                      <a:pos x="6" y="82"/>
                    </a:cxn>
                    <a:cxn ang="0">
                      <a:pos x="6" y="82"/>
                    </a:cxn>
                    <a:cxn ang="0">
                      <a:pos x="2" y="76"/>
                    </a:cxn>
                    <a:cxn ang="0">
                      <a:pos x="0" y="68"/>
                    </a:cxn>
                    <a:cxn ang="0">
                      <a:pos x="0" y="62"/>
                    </a:cxn>
                    <a:cxn ang="0">
                      <a:pos x="0" y="56"/>
                    </a:cxn>
                    <a:cxn ang="0">
                      <a:pos x="4" y="48"/>
                    </a:cxn>
                    <a:cxn ang="0">
                      <a:pos x="8" y="44"/>
                    </a:cxn>
                    <a:cxn ang="0">
                      <a:pos x="42" y="10"/>
                    </a:cxn>
                    <a:cxn ang="0">
                      <a:pos x="42" y="10"/>
                    </a:cxn>
                    <a:cxn ang="0">
                      <a:pos x="48" y="6"/>
                    </a:cxn>
                    <a:cxn ang="0">
                      <a:pos x="54" y="2"/>
                    </a:cxn>
                    <a:cxn ang="0">
                      <a:pos x="60" y="0"/>
                    </a:cxn>
                    <a:cxn ang="0">
                      <a:pos x="64" y="0"/>
                    </a:cxn>
                    <a:cxn ang="0">
                      <a:pos x="74" y="4"/>
                    </a:cxn>
                    <a:cxn ang="0">
                      <a:pos x="80" y="8"/>
                    </a:cxn>
                    <a:cxn ang="0">
                      <a:pos x="80" y="8"/>
                    </a:cxn>
                  </a:cxnLst>
                  <a:rect l="0" t="0" r="r" b="b"/>
                  <a:pathLst>
                    <a:path w="80" h="82">
                      <a:moveTo>
                        <a:pt x="80" y="8"/>
                      </a:moveTo>
                      <a:lnTo>
                        <a:pt x="6" y="82"/>
                      </a:lnTo>
                      <a:lnTo>
                        <a:pt x="6" y="82"/>
                      </a:lnTo>
                      <a:lnTo>
                        <a:pt x="2" y="76"/>
                      </a:lnTo>
                      <a:lnTo>
                        <a:pt x="0" y="68"/>
                      </a:lnTo>
                      <a:lnTo>
                        <a:pt x="0" y="62"/>
                      </a:lnTo>
                      <a:lnTo>
                        <a:pt x="0" y="56"/>
                      </a:lnTo>
                      <a:lnTo>
                        <a:pt x="4" y="48"/>
                      </a:lnTo>
                      <a:lnTo>
                        <a:pt x="8" y="44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8" y="6"/>
                      </a:lnTo>
                      <a:lnTo>
                        <a:pt x="54" y="2"/>
                      </a:lnTo>
                      <a:lnTo>
                        <a:pt x="60" y="0"/>
                      </a:lnTo>
                      <a:lnTo>
                        <a:pt x="64" y="0"/>
                      </a:lnTo>
                      <a:lnTo>
                        <a:pt x="74" y="4"/>
                      </a:lnTo>
                      <a:lnTo>
                        <a:pt x="80" y="8"/>
                      </a:lnTo>
                      <a:lnTo>
                        <a:pt x="80" y="8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12" name="Freeform 20"/>
                <p:cNvSpPr>
                  <a:spLocks/>
                </p:cNvSpPr>
                <p:nvPr/>
              </p:nvSpPr>
              <p:spPr bwMode="auto">
                <a:xfrm>
                  <a:off x="5191" y="3372"/>
                  <a:ext cx="290" cy="292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290" y="274"/>
                    </a:cxn>
                    <a:cxn ang="0">
                      <a:pos x="274" y="292"/>
                    </a:cxn>
                    <a:cxn ang="0">
                      <a:pos x="0" y="16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290" h="292">
                      <a:moveTo>
                        <a:pt x="18" y="0"/>
                      </a:moveTo>
                      <a:lnTo>
                        <a:pt x="290" y="274"/>
                      </a:lnTo>
                      <a:lnTo>
                        <a:pt x="274" y="292"/>
                      </a:lnTo>
                      <a:lnTo>
                        <a:pt x="0" y="16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13" name="Freeform 21"/>
                <p:cNvSpPr>
                  <a:spLocks/>
                </p:cNvSpPr>
                <p:nvPr/>
              </p:nvSpPr>
              <p:spPr bwMode="auto">
                <a:xfrm>
                  <a:off x="5147" y="3360"/>
                  <a:ext cx="56" cy="26"/>
                </a:xfrm>
                <a:custGeom>
                  <a:avLst/>
                  <a:gdLst/>
                  <a:ahLst/>
                  <a:cxnLst>
                    <a:cxn ang="0">
                      <a:pos x="0" y="26"/>
                    </a:cxn>
                    <a:cxn ang="0">
                      <a:pos x="18" y="10"/>
                    </a:cxn>
                    <a:cxn ang="0">
                      <a:pos x="18" y="10"/>
                    </a:cxn>
                    <a:cxn ang="0">
                      <a:pos x="24" y="4"/>
                    </a:cxn>
                    <a:cxn ang="0">
                      <a:pos x="28" y="2"/>
                    </a:cxn>
                    <a:cxn ang="0">
                      <a:pos x="34" y="0"/>
                    </a:cxn>
                    <a:cxn ang="0">
                      <a:pos x="40" y="0"/>
                    </a:cxn>
                    <a:cxn ang="0">
                      <a:pos x="48" y="2"/>
                    </a:cxn>
                    <a:cxn ang="0">
                      <a:pos x="56" y="6"/>
                    </a:cxn>
                    <a:cxn ang="0">
                      <a:pos x="38" y="24"/>
                    </a:cxn>
                    <a:cxn ang="0">
                      <a:pos x="38" y="24"/>
                    </a:cxn>
                    <a:cxn ang="0">
                      <a:pos x="32" y="20"/>
                    </a:cxn>
                    <a:cxn ang="0">
                      <a:pos x="22" y="16"/>
                    </a:cxn>
                    <a:cxn ang="0">
                      <a:pos x="18" y="16"/>
                    </a:cxn>
                    <a:cxn ang="0">
                      <a:pos x="12" y="18"/>
                    </a:cxn>
                    <a:cxn ang="0">
                      <a:pos x="6" y="22"/>
                    </a:cxn>
                    <a:cxn ang="0">
                      <a:pos x="0" y="26"/>
                    </a:cxn>
                    <a:cxn ang="0">
                      <a:pos x="0" y="26"/>
                    </a:cxn>
                  </a:cxnLst>
                  <a:rect l="0" t="0" r="r" b="b"/>
                  <a:pathLst>
                    <a:path w="56" h="26">
                      <a:moveTo>
                        <a:pt x="0" y="26"/>
                      </a:moveTo>
                      <a:lnTo>
                        <a:pt x="18" y="10"/>
                      </a:lnTo>
                      <a:lnTo>
                        <a:pt x="18" y="10"/>
                      </a:lnTo>
                      <a:lnTo>
                        <a:pt x="24" y="4"/>
                      </a:lnTo>
                      <a:lnTo>
                        <a:pt x="28" y="2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8" y="2"/>
                      </a:lnTo>
                      <a:lnTo>
                        <a:pt x="56" y="6"/>
                      </a:lnTo>
                      <a:lnTo>
                        <a:pt x="38" y="24"/>
                      </a:lnTo>
                      <a:lnTo>
                        <a:pt x="38" y="24"/>
                      </a:lnTo>
                      <a:lnTo>
                        <a:pt x="32" y="20"/>
                      </a:lnTo>
                      <a:lnTo>
                        <a:pt x="22" y="16"/>
                      </a:lnTo>
                      <a:lnTo>
                        <a:pt x="18" y="16"/>
                      </a:lnTo>
                      <a:lnTo>
                        <a:pt x="12" y="18"/>
                      </a:lnTo>
                      <a:lnTo>
                        <a:pt x="6" y="22"/>
                      </a:lnTo>
                      <a:lnTo>
                        <a:pt x="0" y="2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14" name="Freeform 22"/>
                <p:cNvSpPr>
                  <a:spLocks/>
                </p:cNvSpPr>
                <p:nvPr/>
              </p:nvSpPr>
              <p:spPr bwMode="auto">
                <a:xfrm>
                  <a:off x="5115" y="3388"/>
                  <a:ext cx="350" cy="350"/>
                </a:xfrm>
                <a:custGeom>
                  <a:avLst/>
                  <a:gdLst/>
                  <a:ahLst/>
                  <a:cxnLst>
                    <a:cxn ang="0">
                      <a:pos x="76" y="0"/>
                    </a:cxn>
                    <a:cxn ang="0">
                      <a:pos x="350" y="276"/>
                    </a:cxn>
                    <a:cxn ang="0">
                      <a:pos x="274" y="350"/>
                    </a:cxn>
                    <a:cxn ang="0">
                      <a:pos x="0" y="76"/>
                    </a:cxn>
                    <a:cxn ang="0">
                      <a:pos x="76" y="0"/>
                    </a:cxn>
                  </a:cxnLst>
                  <a:rect l="0" t="0" r="r" b="b"/>
                  <a:pathLst>
                    <a:path w="350" h="350">
                      <a:moveTo>
                        <a:pt x="76" y="0"/>
                      </a:moveTo>
                      <a:lnTo>
                        <a:pt x="350" y="276"/>
                      </a:lnTo>
                      <a:lnTo>
                        <a:pt x="274" y="350"/>
                      </a:lnTo>
                      <a:lnTo>
                        <a:pt x="0" y="76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15" name="Freeform 23"/>
                <p:cNvSpPr>
                  <a:spLocks/>
                </p:cNvSpPr>
                <p:nvPr/>
              </p:nvSpPr>
              <p:spPr bwMode="auto">
                <a:xfrm>
                  <a:off x="5395" y="3652"/>
                  <a:ext cx="98" cy="98"/>
                </a:xfrm>
                <a:custGeom>
                  <a:avLst/>
                  <a:gdLst/>
                  <a:ahLst/>
                  <a:cxnLst>
                    <a:cxn ang="0">
                      <a:pos x="92" y="0"/>
                    </a:cxn>
                    <a:cxn ang="0">
                      <a:pos x="92" y="0"/>
                    </a:cxn>
                    <a:cxn ang="0">
                      <a:pos x="96" y="8"/>
                    </a:cxn>
                    <a:cxn ang="0">
                      <a:pos x="98" y="14"/>
                    </a:cxn>
                    <a:cxn ang="0">
                      <a:pos x="98" y="20"/>
                    </a:cxn>
                    <a:cxn ang="0">
                      <a:pos x="98" y="26"/>
                    </a:cxn>
                    <a:cxn ang="0">
                      <a:pos x="92" y="34"/>
                    </a:cxn>
                    <a:cxn ang="0">
                      <a:pos x="90" y="38"/>
                    </a:cxn>
                    <a:cxn ang="0">
                      <a:pos x="38" y="90"/>
                    </a:cxn>
                    <a:cxn ang="0">
                      <a:pos x="38" y="90"/>
                    </a:cxn>
                    <a:cxn ang="0">
                      <a:pos x="32" y="94"/>
                    </a:cxn>
                    <a:cxn ang="0">
                      <a:pos x="26" y="98"/>
                    </a:cxn>
                    <a:cxn ang="0">
                      <a:pos x="22" y="98"/>
                    </a:cxn>
                    <a:cxn ang="0">
                      <a:pos x="16" y="98"/>
                    </a:cxn>
                    <a:cxn ang="0">
                      <a:pos x="8" y="96"/>
                    </a:cxn>
                    <a:cxn ang="0">
                      <a:pos x="0" y="92"/>
                    </a:cxn>
                    <a:cxn ang="0">
                      <a:pos x="92" y="0"/>
                    </a:cxn>
                  </a:cxnLst>
                  <a:rect l="0" t="0" r="r" b="b"/>
                  <a:pathLst>
                    <a:path w="98" h="98">
                      <a:moveTo>
                        <a:pt x="92" y="0"/>
                      </a:moveTo>
                      <a:lnTo>
                        <a:pt x="92" y="0"/>
                      </a:lnTo>
                      <a:lnTo>
                        <a:pt x="96" y="8"/>
                      </a:lnTo>
                      <a:lnTo>
                        <a:pt x="98" y="14"/>
                      </a:lnTo>
                      <a:lnTo>
                        <a:pt x="98" y="20"/>
                      </a:lnTo>
                      <a:lnTo>
                        <a:pt x="98" y="26"/>
                      </a:lnTo>
                      <a:lnTo>
                        <a:pt x="92" y="34"/>
                      </a:lnTo>
                      <a:lnTo>
                        <a:pt x="90" y="38"/>
                      </a:lnTo>
                      <a:lnTo>
                        <a:pt x="38" y="90"/>
                      </a:lnTo>
                      <a:lnTo>
                        <a:pt x="38" y="90"/>
                      </a:lnTo>
                      <a:lnTo>
                        <a:pt x="32" y="94"/>
                      </a:lnTo>
                      <a:lnTo>
                        <a:pt x="26" y="98"/>
                      </a:lnTo>
                      <a:lnTo>
                        <a:pt x="22" y="98"/>
                      </a:lnTo>
                      <a:lnTo>
                        <a:pt x="16" y="98"/>
                      </a:lnTo>
                      <a:lnTo>
                        <a:pt x="8" y="96"/>
                      </a:lnTo>
                      <a:lnTo>
                        <a:pt x="0" y="92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16" name="Freeform 24"/>
                <p:cNvSpPr>
                  <a:spLocks/>
                </p:cNvSpPr>
                <p:nvPr/>
              </p:nvSpPr>
              <p:spPr bwMode="auto">
                <a:xfrm>
                  <a:off x="5175" y="3396"/>
                  <a:ext cx="282" cy="282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282" y="276"/>
                    </a:cxn>
                    <a:cxn ang="0">
                      <a:pos x="274" y="282"/>
                    </a:cxn>
                    <a:cxn ang="0">
                      <a:pos x="0" y="8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282" h="282">
                      <a:moveTo>
                        <a:pt x="8" y="0"/>
                      </a:moveTo>
                      <a:lnTo>
                        <a:pt x="282" y="276"/>
                      </a:lnTo>
                      <a:lnTo>
                        <a:pt x="274" y="282"/>
                      </a:lnTo>
                      <a:lnTo>
                        <a:pt x="0" y="8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17" name="Freeform 25"/>
                <p:cNvSpPr>
                  <a:spLocks/>
                </p:cNvSpPr>
                <p:nvPr/>
              </p:nvSpPr>
              <p:spPr bwMode="auto">
                <a:xfrm>
                  <a:off x="5141" y="3382"/>
                  <a:ext cx="36" cy="16"/>
                </a:xfrm>
                <a:custGeom>
                  <a:avLst/>
                  <a:gdLst/>
                  <a:ahLst/>
                  <a:cxnLst>
                    <a:cxn ang="0">
                      <a:pos x="0" y="10"/>
                    </a:cxn>
                    <a:cxn ang="0">
                      <a:pos x="6" y="4"/>
                    </a:cxn>
                    <a:cxn ang="0">
                      <a:pos x="6" y="4"/>
                    </a:cxn>
                    <a:cxn ang="0">
                      <a:pos x="10" y="0"/>
                    </a:cxn>
                    <a:cxn ang="0">
                      <a:pos x="14" y="0"/>
                    </a:cxn>
                    <a:cxn ang="0">
                      <a:pos x="24" y="0"/>
                    </a:cxn>
                    <a:cxn ang="0">
                      <a:pos x="30" y="4"/>
                    </a:cxn>
                    <a:cxn ang="0">
                      <a:pos x="36" y="8"/>
                    </a:cxn>
                    <a:cxn ang="0">
                      <a:pos x="30" y="16"/>
                    </a:cxn>
                    <a:cxn ang="0">
                      <a:pos x="30" y="16"/>
                    </a:cxn>
                    <a:cxn ang="0">
                      <a:pos x="24" y="12"/>
                    </a:cxn>
                    <a:cxn ang="0">
                      <a:pos x="16" y="8"/>
                    </a:cxn>
                    <a:cxn ang="0">
                      <a:pos x="8" y="6"/>
                    </a:cxn>
                    <a:cxn ang="0">
                      <a:pos x="4" y="8"/>
                    </a:cxn>
                    <a:cxn ang="0">
                      <a:pos x="0" y="10"/>
                    </a:cxn>
                    <a:cxn ang="0">
                      <a:pos x="0" y="10"/>
                    </a:cxn>
                  </a:cxnLst>
                  <a:rect l="0" t="0" r="r" b="b"/>
                  <a:pathLst>
                    <a:path w="36" h="16">
                      <a:moveTo>
                        <a:pt x="0" y="10"/>
                      </a:move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24" y="0"/>
                      </a:lnTo>
                      <a:lnTo>
                        <a:pt x="30" y="4"/>
                      </a:lnTo>
                      <a:lnTo>
                        <a:pt x="36" y="8"/>
                      </a:lnTo>
                      <a:lnTo>
                        <a:pt x="30" y="16"/>
                      </a:lnTo>
                      <a:lnTo>
                        <a:pt x="30" y="16"/>
                      </a:lnTo>
                      <a:lnTo>
                        <a:pt x="24" y="12"/>
                      </a:lnTo>
                      <a:lnTo>
                        <a:pt x="16" y="8"/>
                      </a:lnTo>
                      <a:lnTo>
                        <a:pt x="8" y="6"/>
                      </a:lnTo>
                      <a:lnTo>
                        <a:pt x="4" y="8"/>
                      </a:lnTo>
                      <a:lnTo>
                        <a:pt x="0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18" name="Freeform 26"/>
                <p:cNvSpPr>
                  <a:spLocks/>
                </p:cNvSpPr>
                <p:nvPr/>
              </p:nvSpPr>
              <p:spPr bwMode="auto">
                <a:xfrm>
                  <a:off x="5403" y="3724"/>
                  <a:ext cx="44" cy="20"/>
                </a:xfrm>
                <a:custGeom>
                  <a:avLst/>
                  <a:gdLst/>
                  <a:ahLst/>
                  <a:cxnLst>
                    <a:cxn ang="0">
                      <a:pos x="44" y="4"/>
                    </a:cxn>
                    <a:cxn ang="0">
                      <a:pos x="32" y="16"/>
                    </a:cxn>
                    <a:cxn ang="0">
                      <a:pos x="32" y="16"/>
                    </a:cxn>
                    <a:cxn ang="0">
                      <a:pos x="28" y="18"/>
                    </a:cxn>
                    <a:cxn ang="0">
                      <a:pos x="24" y="20"/>
                    </a:cxn>
                    <a:cxn ang="0">
                      <a:pos x="14" y="20"/>
                    </a:cxn>
                    <a:cxn ang="0">
                      <a:pos x="6" y="16"/>
                    </a:cxn>
                    <a:cxn ang="0">
                      <a:pos x="0" y="12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8" y="6"/>
                    </a:cxn>
                    <a:cxn ang="0">
                      <a:pos x="26" y="8"/>
                    </a:cxn>
                    <a:cxn ang="0">
                      <a:pos x="36" y="10"/>
                    </a:cxn>
                    <a:cxn ang="0">
                      <a:pos x="40" y="8"/>
                    </a:cxn>
                    <a:cxn ang="0">
                      <a:pos x="44" y="4"/>
                    </a:cxn>
                    <a:cxn ang="0">
                      <a:pos x="44" y="4"/>
                    </a:cxn>
                  </a:cxnLst>
                  <a:rect l="0" t="0" r="r" b="b"/>
                  <a:pathLst>
                    <a:path w="44" h="20">
                      <a:moveTo>
                        <a:pt x="44" y="4"/>
                      </a:moveTo>
                      <a:lnTo>
                        <a:pt x="32" y="16"/>
                      </a:lnTo>
                      <a:lnTo>
                        <a:pt x="32" y="16"/>
                      </a:lnTo>
                      <a:lnTo>
                        <a:pt x="28" y="18"/>
                      </a:lnTo>
                      <a:lnTo>
                        <a:pt x="24" y="20"/>
                      </a:lnTo>
                      <a:lnTo>
                        <a:pt x="14" y="20"/>
                      </a:lnTo>
                      <a:lnTo>
                        <a:pt x="6" y="16"/>
                      </a:lnTo>
                      <a:lnTo>
                        <a:pt x="0" y="12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8" y="6"/>
                      </a:lnTo>
                      <a:lnTo>
                        <a:pt x="26" y="8"/>
                      </a:lnTo>
                      <a:lnTo>
                        <a:pt x="36" y="10"/>
                      </a:lnTo>
                      <a:lnTo>
                        <a:pt x="40" y="8"/>
                      </a:lnTo>
                      <a:lnTo>
                        <a:pt x="44" y="4"/>
                      </a:lnTo>
                      <a:lnTo>
                        <a:pt x="44" y="4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19" name="Freeform 27"/>
                <p:cNvSpPr>
                  <a:spLocks/>
                </p:cNvSpPr>
                <p:nvPr/>
              </p:nvSpPr>
              <p:spPr bwMode="auto">
                <a:xfrm>
                  <a:off x="5125" y="3444"/>
                  <a:ext cx="284" cy="286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284" y="276"/>
                    </a:cxn>
                    <a:cxn ang="0">
                      <a:pos x="272" y="286"/>
                    </a:cxn>
                    <a:cxn ang="0">
                      <a:pos x="0" y="12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284" h="286">
                      <a:moveTo>
                        <a:pt x="10" y="0"/>
                      </a:moveTo>
                      <a:lnTo>
                        <a:pt x="284" y="276"/>
                      </a:lnTo>
                      <a:lnTo>
                        <a:pt x="272" y="286"/>
                      </a:lnTo>
                      <a:lnTo>
                        <a:pt x="0" y="1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20" name="Freeform 28"/>
                <p:cNvSpPr>
                  <a:spLocks/>
                </p:cNvSpPr>
                <p:nvPr/>
              </p:nvSpPr>
              <p:spPr bwMode="auto">
                <a:xfrm>
                  <a:off x="5111" y="3406"/>
                  <a:ext cx="18" cy="44"/>
                </a:xfrm>
                <a:custGeom>
                  <a:avLst/>
                  <a:gdLst/>
                  <a:ahLst/>
                  <a:cxnLst>
                    <a:cxn ang="0">
                      <a:pos x="18" y="32"/>
                    </a:cxn>
                    <a:cxn ang="0">
                      <a:pos x="8" y="44"/>
                    </a:cxn>
                    <a:cxn ang="0">
                      <a:pos x="8" y="44"/>
                    </a:cxn>
                    <a:cxn ang="0">
                      <a:pos x="2" y="38"/>
                    </a:cxn>
                    <a:cxn ang="0">
                      <a:pos x="0" y="32"/>
                    </a:cxn>
                    <a:cxn ang="0">
                      <a:pos x="0" y="26"/>
                    </a:cxn>
                    <a:cxn ang="0">
                      <a:pos x="0" y="22"/>
                    </a:cxn>
                    <a:cxn ang="0">
                      <a:pos x="2" y="14"/>
                    </a:cxn>
                    <a:cxn ang="0">
                      <a:pos x="4" y="12"/>
                    </a:cxn>
                    <a:cxn ang="0">
                      <a:pos x="16" y="0"/>
                    </a:cxn>
                    <a:cxn ang="0">
                      <a:pos x="16" y="0"/>
                    </a:cxn>
                    <a:cxn ang="0">
                      <a:pos x="14" y="4"/>
                    </a:cxn>
                    <a:cxn ang="0">
                      <a:pos x="10" y="10"/>
                    </a:cxn>
                    <a:cxn ang="0">
                      <a:pos x="10" y="14"/>
                    </a:cxn>
                    <a:cxn ang="0">
                      <a:pos x="12" y="20"/>
                    </a:cxn>
                    <a:cxn ang="0">
                      <a:pos x="14" y="26"/>
                    </a:cxn>
                    <a:cxn ang="0">
                      <a:pos x="18" y="32"/>
                    </a:cxn>
                    <a:cxn ang="0">
                      <a:pos x="18" y="32"/>
                    </a:cxn>
                  </a:cxnLst>
                  <a:rect l="0" t="0" r="r" b="b"/>
                  <a:pathLst>
                    <a:path w="18" h="44">
                      <a:moveTo>
                        <a:pt x="18" y="32"/>
                      </a:moveTo>
                      <a:lnTo>
                        <a:pt x="8" y="44"/>
                      </a:lnTo>
                      <a:lnTo>
                        <a:pt x="8" y="44"/>
                      </a:lnTo>
                      <a:lnTo>
                        <a:pt x="2" y="38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0" y="22"/>
                      </a:lnTo>
                      <a:lnTo>
                        <a:pt x="2" y="14"/>
                      </a:lnTo>
                      <a:lnTo>
                        <a:pt x="4" y="12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14" y="4"/>
                      </a:ln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12" y="20"/>
                      </a:lnTo>
                      <a:lnTo>
                        <a:pt x="14" y="26"/>
                      </a:lnTo>
                      <a:lnTo>
                        <a:pt x="18" y="32"/>
                      </a:lnTo>
                      <a:lnTo>
                        <a:pt x="18" y="32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21" name="Freeform 29"/>
                <p:cNvSpPr>
                  <a:spLocks/>
                </p:cNvSpPr>
                <p:nvPr/>
              </p:nvSpPr>
              <p:spPr bwMode="auto">
                <a:xfrm>
                  <a:off x="5093" y="3348"/>
                  <a:ext cx="56" cy="58"/>
                </a:xfrm>
                <a:custGeom>
                  <a:avLst/>
                  <a:gdLst/>
                  <a:ahLst/>
                  <a:cxnLst>
                    <a:cxn ang="0">
                      <a:pos x="52" y="12"/>
                    </a:cxn>
                    <a:cxn ang="0">
                      <a:pos x="52" y="12"/>
                    </a:cxn>
                    <a:cxn ang="0">
                      <a:pos x="40" y="0"/>
                    </a:cxn>
                    <a:cxn ang="0">
                      <a:pos x="40" y="0"/>
                    </a:cxn>
                    <a:cxn ang="0">
                      <a:pos x="10" y="32"/>
                    </a:cxn>
                    <a:cxn ang="0">
                      <a:pos x="10" y="32"/>
                    </a:cxn>
                    <a:cxn ang="0">
                      <a:pos x="0" y="42"/>
                    </a:cxn>
                    <a:cxn ang="0">
                      <a:pos x="0" y="42"/>
                    </a:cxn>
                    <a:cxn ang="0">
                      <a:pos x="16" y="58"/>
                    </a:cxn>
                    <a:cxn ang="0">
                      <a:pos x="56" y="16"/>
                    </a:cxn>
                    <a:cxn ang="0">
                      <a:pos x="56" y="16"/>
                    </a:cxn>
                    <a:cxn ang="0">
                      <a:pos x="52" y="12"/>
                    </a:cxn>
                    <a:cxn ang="0">
                      <a:pos x="52" y="12"/>
                    </a:cxn>
                  </a:cxnLst>
                  <a:rect l="0" t="0" r="r" b="b"/>
                  <a:pathLst>
                    <a:path w="56" h="58">
                      <a:moveTo>
                        <a:pt x="52" y="12"/>
                      </a:moveTo>
                      <a:lnTo>
                        <a:pt x="52" y="12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10" y="32"/>
                      </a:lnTo>
                      <a:lnTo>
                        <a:pt x="10" y="32"/>
                      </a:ln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16" y="58"/>
                      </a:lnTo>
                      <a:lnTo>
                        <a:pt x="56" y="16"/>
                      </a:lnTo>
                      <a:lnTo>
                        <a:pt x="56" y="16"/>
                      </a:lnTo>
                      <a:lnTo>
                        <a:pt x="52" y="12"/>
                      </a:lnTo>
                      <a:lnTo>
                        <a:pt x="52" y="12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22" name="Freeform 30"/>
                <p:cNvSpPr>
                  <a:spLocks noEditPoints="1"/>
                </p:cNvSpPr>
                <p:nvPr/>
              </p:nvSpPr>
              <p:spPr bwMode="auto">
                <a:xfrm>
                  <a:off x="4717" y="2850"/>
                  <a:ext cx="380" cy="454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48" y="30"/>
                    </a:cxn>
                    <a:cxn ang="0">
                      <a:pos x="98" y="24"/>
                    </a:cxn>
                    <a:cxn ang="0">
                      <a:pos x="148" y="30"/>
                    </a:cxn>
                    <a:cxn ang="0">
                      <a:pos x="196" y="46"/>
                    </a:cxn>
                    <a:cxn ang="0">
                      <a:pos x="212" y="10"/>
                    </a:cxn>
                    <a:cxn ang="0">
                      <a:pos x="156" y="0"/>
                    </a:cxn>
                    <a:cxn ang="0">
                      <a:pos x="102" y="2"/>
                    </a:cxn>
                    <a:cxn ang="0">
                      <a:pos x="48" y="18"/>
                    </a:cxn>
                    <a:cxn ang="0">
                      <a:pos x="0" y="44"/>
                    </a:cxn>
                    <a:cxn ang="0">
                      <a:pos x="310" y="70"/>
                    </a:cxn>
                    <a:cxn ang="0">
                      <a:pos x="298" y="58"/>
                    </a:cxn>
                    <a:cxn ang="0">
                      <a:pos x="256" y="28"/>
                    </a:cxn>
                    <a:cxn ang="0">
                      <a:pos x="238" y="70"/>
                    </a:cxn>
                    <a:cxn ang="0">
                      <a:pos x="266" y="94"/>
                    </a:cxn>
                    <a:cxn ang="0">
                      <a:pos x="282" y="112"/>
                    </a:cxn>
                    <a:cxn ang="0">
                      <a:pos x="310" y="152"/>
                    </a:cxn>
                    <a:cxn ang="0">
                      <a:pos x="326" y="194"/>
                    </a:cxn>
                    <a:cxn ang="0">
                      <a:pos x="336" y="240"/>
                    </a:cxn>
                    <a:cxn ang="0">
                      <a:pos x="336" y="286"/>
                    </a:cxn>
                    <a:cxn ang="0">
                      <a:pos x="326" y="330"/>
                    </a:cxn>
                    <a:cxn ang="0">
                      <a:pos x="308" y="374"/>
                    </a:cxn>
                    <a:cxn ang="0">
                      <a:pos x="282" y="412"/>
                    </a:cxn>
                    <a:cxn ang="0">
                      <a:pos x="266" y="430"/>
                    </a:cxn>
                    <a:cxn ang="0">
                      <a:pos x="238" y="454"/>
                    </a:cxn>
                    <a:cxn ang="0">
                      <a:pos x="256" y="446"/>
                    </a:cxn>
                    <a:cxn ang="0">
                      <a:pos x="294" y="420"/>
                    </a:cxn>
                    <a:cxn ang="0">
                      <a:pos x="310" y="406"/>
                    </a:cxn>
                    <a:cxn ang="0">
                      <a:pos x="340" y="368"/>
                    </a:cxn>
                    <a:cxn ang="0">
                      <a:pos x="362" y="328"/>
                    </a:cxn>
                    <a:cxn ang="0">
                      <a:pos x="376" y="282"/>
                    </a:cxn>
                    <a:cxn ang="0">
                      <a:pos x="380" y="238"/>
                    </a:cxn>
                    <a:cxn ang="0">
                      <a:pos x="376" y="192"/>
                    </a:cxn>
                    <a:cxn ang="0">
                      <a:pos x="362" y="148"/>
                    </a:cxn>
                    <a:cxn ang="0">
                      <a:pos x="342" y="106"/>
                    </a:cxn>
                    <a:cxn ang="0">
                      <a:pos x="310" y="70"/>
                    </a:cxn>
                  </a:cxnLst>
                  <a:rect l="0" t="0" r="r" b="b"/>
                  <a:pathLst>
                    <a:path w="380" h="454">
                      <a:moveTo>
                        <a:pt x="0" y="44"/>
                      </a:moveTo>
                      <a:lnTo>
                        <a:pt x="0" y="44"/>
                      </a:lnTo>
                      <a:lnTo>
                        <a:pt x="24" y="36"/>
                      </a:lnTo>
                      <a:lnTo>
                        <a:pt x="48" y="30"/>
                      </a:lnTo>
                      <a:lnTo>
                        <a:pt x="72" y="26"/>
                      </a:lnTo>
                      <a:lnTo>
                        <a:pt x="98" y="24"/>
                      </a:lnTo>
                      <a:lnTo>
                        <a:pt x="124" y="26"/>
                      </a:lnTo>
                      <a:lnTo>
                        <a:pt x="148" y="30"/>
                      </a:lnTo>
                      <a:lnTo>
                        <a:pt x="172" y="36"/>
                      </a:lnTo>
                      <a:lnTo>
                        <a:pt x="196" y="46"/>
                      </a:lnTo>
                      <a:lnTo>
                        <a:pt x="212" y="10"/>
                      </a:lnTo>
                      <a:lnTo>
                        <a:pt x="212" y="10"/>
                      </a:lnTo>
                      <a:lnTo>
                        <a:pt x="184" y="4"/>
                      </a:lnTo>
                      <a:lnTo>
                        <a:pt x="156" y="0"/>
                      </a:lnTo>
                      <a:lnTo>
                        <a:pt x="130" y="0"/>
                      </a:lnTo>
                      <a:lnTo>
                        <a:pt x="102" y="2"/>
                      </a:lnTo>
                      <a:lnTo>
                        <a:pt x="74" y="8"/>
                      </a:lnTo>
                      <a:lnTo>
                        <a:pt x="48" y="18"/>
                      </a:lnTo>
                      <a:lnTo>
                        <a:pt x="24" y="30"/>
                      </a:lnTo>
                      <a:lnTo>
                        <a:pt x="0" y="44"/>
                      </a:lnTo>
                      <a:lnTo>
                        <a:pt x="0" y="44"/>
                      </a:lnTo>
                      <a:close/>
                      <a:moveTo>
                        <a:pt x="310" y="70"/>
                      </a:moveTo>
                      <a:lnTo>
                        <a:pt x="310" y="70"/>
                      </a:lnTo>
                      <a:lnTo>
                        <a:pt x="298" y="58"/>
                      </a:lnTo>
                      <a:lnTo>
                        <a:pt x="284" y="46"/>
                      </a:lnTo>
                      <a:lnTo>
                        <a:pt x="256" y="28"/>
                      </a:lnTo>
                      <a:lnTo>
                        <a:pt x="238" y="70"/>
                      </a:lnTo>
                      <a:lnTo>
                        <a:pt x="238" y="70"/>
                      </a:lnTo>
                      <a:lnTo>
                        <a:pt x="252" y="82"/>
                      </a:lnTo>
                      <a:lnTo>
                        <a:pt x="266" y="94"/>
                      </a:lnTo>
                      <a:lnTo>
                        <a:pt x="266" y="94"/>
                      </a:lnTo>
                      <a:lnTo>
                        <a:pt x="282" y="112"/>
                      </a:lnTo>
                      <a:lnTo>
                        <a:pt x="298" y="132"/>
                      </a:lnTo>
                      <a:lnTo>
                        <a:pt x="310" y="152"/>
                      </a:lnTo>
                      <a:lnTo>
                        <a:pt x="318" y="172"/>
                      </a:lnTo>
                      <a:lnTo>
                        <a:pt x="326" y="194"/>
                      </a:lnTo>
                      <a:lnTo>
                        <a:pt x="332" y="218"/>
                      </a:lnTo>
                      <a:lnTo>
                        <a:pt x="336" y="240"/>
                      </a:lnTo>
                      <a:lnTo>
                        <a:pt x="336" y="262"/>
                      </a:lnTo>
                      <a:lnTo>
                        <a:pt x="336" y="286"/>
                      </a:lnTo>
                      <a:lnTo>
                        <a:pt x="332" y="308"/>
                      </a:lnTo>
                      <a:lnTo>
                        <a:pt x="326" y="330"/>
                      </a:lnTo>
                      <a:lnTo>
                        <a:pt x="318" y="352"/>
                      </a:lnTo>
                      <a:lnTo>
                        <a:pt x="308" y="374"/>
                      </a:lnTo>
                      <a:lnTo>
                        <a:pt x="296" y="394"/>
                      </a:lnTo>
                      <a:lnTo>
                        <a:pt x="282" y="412"/>
                      </a:lnTo>
                      <a:lnTo>
                        <a:pt x="266" y="430"/>
                      </a:lnTo>
                      <a:lnTo>
                        <a:pt x="266" y="430"/>
                      </a:lnTo>
                      <a:lnTo>
                        <a:pt x="252" y="444"/>
                      </a:lnTo>
                      <a:lnTo>
                        <a:pt x="238" y="454"/>
                      </a:lnTo>
                      <a:lnTo>
                        <a:pt x="238" y="454"/>
                      </a:lnTo>
                      <a:lnTo>
                        <a:pt x="256" y="446"/>
                      </a:lnTo>
                      <a:lnTo>
                        <a:pt x="276" y="434"/>
                      </a:lnTo>
                      <a:lnTo>
                        <a:pt x="294" y="420"/>
                      </a:lnTo>
                      <a:lnTo>
                        <a:pt x="310" y="406"/>
                      </a:lnTo>
                      <a:lnTo>
                        <a:pt x="310" y="406"/>
                      </a:lnTo>
                      <a:lnTo>
                        <a:pt x="326" y="388"/>
                      </a:lnTo>
                      <a:lnTo>
                        <a:pt x="340" y="368"/>
                      </a:lnTo>
                      <a:lnTo>
                        <a:pt x="352" y="348"/>
                      </a:lnTo>
                      <a:lnTo>
                        <a:pt x="362" y="328"/>
                      </a:lnTo>
                      <a:lnTo>
                        <a:pt x="370" y="306"/>
                      </a:lnTo>
                      <a:lnTo>
                        <a:pt x="376" y="282"/>
                      </a:lnTo>
                      <a:lnTo>
                        <a:pt x="380" y="260"/>
                      </a:lnTo>
                      <a:lnTo>
                        <a:pt x="380" y="238"/>
                      </a:lnTo>
                      <a:lnTo>
                        <a:pt x="380" y="214"/>
                      </a:lnTo>
                      <a:lnTo>
                        <a:pt x="376" y="192"/>
                      </a:lnTo>
                      <a:lnTo>
                        <a:pt x="370" y="170"/>
                      </a:lnTo>
                      <a:lnTo>
                        <a:pt x="362" y="148"/>
                      </a:lnTo>
                      <a:lnTo>
                        <a:pt x="354" y="126"/>
                      </a:lnTo>
                      <a:lnTo>
                        <a:pt x="342" y="106"/>
                      </a:lnTo>
                      <a:lnTo>
                        <a:pt x="326" y="88"/>
                      </a:lnTo>
                      <a:lnTo>
                        <a:pt x="310" y="70"/>
                      </a:lnTo>
                      <a:lnTo>
                        <a:pt x="310" y="70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23" name="Freeform 31"/>
                <p:cNvSpPr>
                  <a:spLocks/>
                </p:cNvSpPr>
                <p:nvPr/>
              </p:nvSpPr>
              <p:spPr bwMode="auto">
                <a:xfrm>
                  <a:off x="4585" y="2938"/>
                  <a:ext cx="362" cy="404"/>
                </a:xfrm>
                <a:custGeom>
                  <a:avLst/>
                  <a:gdLst/>
                  <a:ahLst/>
                  <a:cxnLst>
                    <a:cxn ang="0">
                      <a:pos x="122" y="330"/>
                    </a:cxn>
                    <a:cxn ang="0">
                      <a:pos x="122" y="330"/>
                    </a:cxn>
                    <a:cxn ang="0">
                      <a:pos x="104" y="314"/>
                    </a:cxn>
                    <a:cxn ang="0">
                      <a:pos x="88" y="296"/>
                    </a:cxn>
                    <a:cxn ang="0">
                      <a:pos x="74" y="278"/>
                    </a:cxn>
                    <a:cxn ang="0">
                      <a:pos x="62" y="260"/>
                    </a:cxn>
                    <a:cxn ang="0">
                      <a:pos x="52" y="238"/>
                    </a:cxn>
                    <a:cxn ang="0">
                      <a:pos x="42" y="218"/>
                    </a:cxn>
                    <a:cxn ang="0">
                      <a:pos x="36" y="196"/>
                    </a:cxn>
                    <a:cxn ang="0">
                      <a:pos x="32" y="174"/>
                    </a:cxn>
                    <a:cxn ang="0">
                      <a:pos x="30" y="152"/>
                    </a:cxn>
                    <a:cxn ang="0">
                      <a:pos x="28" y="130"/>
                    </a:cxn>
                    <a:cxn ang="0">
                      <a:pos x="30" y="108"/>
                    </a:cxn>
                    <a:cxn ang="0">
                      <a:pos x="34" y="86"/>
                    </a:cxn>
                    <a:cxn ang="0">
                      <a:pos x="40" y="64"/>
                    </a:cxn>
                    <a:cxn ang="0">
                      <a:pos x="46" y="42"/>
                    </a:cxn>
                    <a:cxn ang="0">
                      <a:pos x="56" y="22"/>
                    </a:cxn>
                    <a:cxn ang="0">
                      <a:pos x="68" y="0"/>
                    </a:cxn>
                    <a:cxn ang="0">
                      <a:pos x="68" y="0"/>
                    </a:cxn>
                    <a:cxn ang="0">
                      <a:pos x="56" y="16"/>
                    </a:cxn>
                    <a:cxn ang="0">
                      <a:pos x="44" y="32"/>
                    </a:cxn>
                    <a:cxn ang="0">
                      <a:pos x="32" y="48"/>
                    </a:cxn>
                    <a:cxn ang="0">
                      <a:pos x="24" y="64"/>
                    </a:cxn>
                    <a:cxn ang="0">
                      <a:pos x="16" y="82"/>
                    </a:cxn>
                    <a:cxn ang="0">
                      <a:pos x="10" y="100"/>
                    </a:cxn>
                    <a:cxn ang="0">
                      <a:pos x="6" y="120"/>
                    </a:cxn>
                    <a:cxn ang="0">
                      <a:pos x="2" y="138"/>
                    </a:cxn>
                    <a:cxn ang="0">
                      <a:pos x="0" y="158"/>
                    </a:cxn>
                    <a:cxn ang="0">
                      <a:pos x="0" y="176"/>
                    </a:cxn>
                    <a:cxn ang="0">
                      <a:pos x="2" y="196"/>
                    </a:cxn>
                    <a:cxn ang="0">
                      <a:pos x="6" y="214"/>
                    </a:cxn>
                    <a:cxn ang="0">
                      <a:pos x="10" y="234"/>
                    </a:cxn>
                    <a:cxn ang="0">
                      <a:pos x="16" y="252"/>
                    </a:cxn>
                    <a:cxn ang="0">
                      <a:pos x="26" y="272"/>
                    </a:cxn>
                    <a:cxn ang="0">
                      <a:pos x="34" y="290"/>
                    </a:cxn>
                    <a:cxn ang="0">
                      <a:pos x="34" y="290"/>
                    </a:cxn>
                    <a:cxn ang="0">
                      <a:pos x="48" y="310"/>
                    </a:cxn>
                    <a:cxn ang="0">
                      <a:pos x="64" y="328"/>
                    </a:cxn>
                    <a:cxn ang="0">
                      <a:pos x="80" y="344"/>
                    </a:cxn>
                    <a:cxn ang="0">
                      <a:pos x="98" y="358"/>
                    </a:cxn>
                    <a:cxn ang="0">
                      <a:pos x="118" y="372"/>
                    </a:cxn>
                    <a:cxn ang="0">
                      <a:pos x="138" y="382"/>
                    </a:cxn>
                    <a:cxn ang="0">
                      <a:pos x="160" y="390"/>
                    </a:cxn>
                    <a:cxn ang="0">
                      <a:pos x="182" y="398"/>
                    </a:cxn>
                    <a:cxn ang="0">
                      <a:pos x="204" y="402"/>
                    </a:cxn>
                    <a:cxn ang="0">
                      <a:pos x="226" y="404"/>
                    </a:cxn>
                    <a:cxn ang="0">
                      <a:pos x="250" y="404"/>
                    </a:cxn>
                    <a:cxn ang="0">
                      <a:pos x="272" y="402"/>
                    </a:cxn>
                    <a:cxn ang="0">
                      <a:pos x="296" y="398"/>
                    </a:cxn>
                    <a:cxn ang="0">
                      <a:pos x="318" y="392"/>
                    </a:cxn>
                    <a:cxn ang="0">
                      <a:pos x="340" y="382"/>
                    </a:cxn>
                    <a:cxn ang="0">
                      <a:pos x="362" y="372"/>
                    </a:cxn>
                    <a:cxn ang="0">
                      <a:pos x="362" y="372"/>
                    </a:cxn>
                    <a:cxn ang="0">
                      <a:pos x="332" y="380"/>
                    </a:cxn>
                    <a:cxn ang="0">
                      <a:pos x="302" y="384"/>
                    </a:cxn>
                    <a:cxn ang="0">
                      <a:pos x="270" y="384"/>
                    </a:cxn>
                    <a:cxn ang="0">
                      <a:pos x="238" y="382"/>
                    </a:cxn>
                    <a:cxn ang="0">
                      <a:pos x="208" y="374"/>
                    </a:cxn>
                    <a:cxn ang="0">
                      <a:pos x="178" y="364"/>
                    </a:cxn>
                    <a:cxn ang="0">
                      <a:pos x="150" y="348"/>
                    </a:cxn>
                    <a:cxn ang="0">
                      <a:pos x="122" y="330"/>
                    </a:cxn>
                    <a:cxn ang="0">
                      <a:pos x="122" y="330"/>
                    </a:cxn>
                  </a:cxnLst>
                  <a:rect l="0" t="0" r="r" b="b"/>
                  <a:pathLst>
                    <a:path w="362" h="404">
                      <a:moveTo>
                        <a:pt x="122" y="330"/>
                      </a:moveTo>
                      <a:lnTo>
                        <a:pt x="122" y="330"/>
                      </a:lnTo>
                      <a:lnTo>
                        <a:pt x="104" y="314"/>
                      </a:lnTo>
                      <a:lnTo>
                        <a:pt x="88" y="296"/>
                      </a:lnTo>
                      <a:lnTo>
                        <a:pt x="74" y="278"/>
                      </a:lnTo>
                      <a:lnTo>
                        <a:pt x="62" y="260"/>
                      </a:lnTo>
                      <a:lnTo>
                        <a:pt x="52" y="238"/>
                      </a:lnTo>
                      <a:lnTo>
                        <a:pt x="42" y="218"/>
                      </a:lnTo>
                      <a:lnTo>
                        <a:pt x="36" y="196"/>
                      </a:lnTo>
                      <a:lnTo>
                        <a:pt x="32" y="174"/>
                      </a:lnTo>
                      <a:lnTo>
                        <a:pt x="30" y="152"/>
                      </a:lnTo>
                      <a:lnTo>
                        <a:pt x="28" y="130"/>
                      </a:lnTo>
                      <a:lnTo>
                        <a:pt x="30" y="108"/>
                      </a:lnTo>
                      <a:lnTo>
                        <a:pt x="34" y="86"/>
                      </a:lnTo>
                      <a:lnTo>
                        <a:pt x="40" y="64"/>
                      </a:lnTo>
                      <a:lnTo>
                        <a:pt x="46" y="42"/>
                      </a:lnTo>
                      <a:lnTo>
                        <a:pt x="56" y="22"/>
                      </a:lnTo>
                      <a:lnTo>
                        <a:pt x="68" y="0"/>
                      </a:lnTo>
                      <a:lnTo>
                        <a:pt x="68" y="0"/>
                      </a:lnTo>
                      <a:lnTo>
                        <a:pt x="56" y="16"/>
                      </a:lnTo>
                      <a:lnTo>
                        <a:pt x="44" y="32"/>
                      </a:lnTo>
                      <a:lnTo>
                        <a:pt x="32" y="48"/>
                      </a:lnTo>
                      <a:lnTo>
                        <a:pt x="24" y="64"/>
                      </a:lnTo>
                      <a:lnTo>
                        <a:pt x="16" y="82"/>
                      </a:lnTo>
                      <a:lnTo>
                        <a:pt x="10" y="100"/>
                      </a:lnTo>
                      <a:lnTo>
                        <a:pt x="6" y="120"/>
                      </a:lnTo>
                      <a:lnTo>
                        <a:pt x="2" y="138"/>
                      </a:lnTo>
                      <a:lnTo>
                        <a:pt x="0" y="158"/>
                      </a:lnTo>
                      <a:lnTo>
                        <a:pt x="0" y="176"/>
                      </a:lnTo>
                      <a:lnTo>
                        <a:pt x="2" y="196"/>
                      </a:lnTo>
                      <a:lnTo>
                        <a:pt x="6" y="214"/>
                      </a:lnTo>
                      <a:lnTo>
                        <a:pt x="10" y="234"/>
                      </a:lnTo>
                      <a:lnTo>
                        <a:pt x="16" y="252"/>
                      </a:lnTo>
                      <a:lnTo>
                        <a:pt x="26" y="272"/>
                      </a:lnTo>
                      <a:lnTo>
                        <a:pt x="34" y="290"/>
                      </a:lnTo>
                      <a:lnTo>
                        <a:pt x="34" y="290"/>
                      </a:lnTo>
                      <a:lnTo>
                        <a:pt x="48" y="310"/>
                      </a:lnTo>
                      <a:lnTo>
                        <a:pt x="64" y="328"/>
                      </a:lnTo>
                      <a:lnTo>
                        <a:pt x="80" y="344"/>
                      </a:lnTo>
                      <a:lnTo>
                        <a:pt x="98" y="358"/>
                      </a:lnTo>
                      <a:lnTo>
                        <a:pt x="118" y="372"/>
                      </a:lnTo>
                      <a:lnTo>
                        <a:pt x="138" y="382"/>
                      </a:lnTo>
                      <a:lnTo>
                        <a:pt x="160" y="390"/>
                      </a:lnTo>
                      <a:lnTo>
                        <a:pt x="182" y="398"/>
                      </a:lnTo>
                      <a:lnTo>
                        <a:pt x="204" y="402"/>
                      </a:lnTo>
                      <a:lnTo>
                        <a:pt x="226" y="404"/>
                      </a:lnTo>
                      <a:lnTo>
                        <a:pt x="250" y="404"/>
                      </a:lnTo>
                      <a:lnTo>
                        <a:pt x="272" y="402"/>
                      </a:lnTo>
                      <a:lnTo>
                        <a:pt x="296" y="398"/>
                      </a:lnTo>
                      <a:lnTo>
                        <a:pt x="318" y="392"/>
                      </a:lnTo>
                      <a:lnTo>
                        <a:pt x="340" y="382"/>
                      </a:lnTo>
                      <a:lnTo>
                        <a:pt x="362" y="372"/>
                      </a:lnTo>
                      <a:lnTo>
                        <a:pt x="362" y="372"/>
                      </a:lnTo>
                      <a:lnTo>
                        <a:pt x="332" y="380"/>
                      </a:lnTo>
                      <a:lnTo>
                        <a:pt x="302" y="384"/>
                      </a:lnTo>
                      <a:lnTo>
                        <a:pt x="270" y="384"/>
                      </a:lnTo>
                      <a:lnTo>
                        <a:pt x="238" y="382"/>
                      </a:lnTo>
                      <a:lnTo>
                        <a:pt x="208" y="374"/>
                      </a:lnTo>
                      <a:lnTo>
                        <a:pt x="178" y="364"/>
                      </a:lnTo>
                      <a:lnTo>
                        <a:pt x="150" y="348"/>
                      </a:lnTo>
                      <a:lnTo>
                        <a:pt x="122" y="330"/>
                      </a:lnTo>
                      <a:lnTo>
                        <a:pt x="122" y="330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24" name="Freeform 32"/>
                <p:cNvSpPr>
                  <a:spLocks/>
                </p:cNvSpPr>
                <p:nvPr/>
              </p:nvSpPr>
              <p:spPr bwMode="auto">
                <a:xfrm>
                  <a:off x="5093" y="3378"/>
                  <a:ext cx="30" cy="28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0" y="12"/>
                    </a:cxn>
                    <a:cxn ang="0">
                      <a:pos x="0" y="12"/>
                    </a:cxn>
                    <a:cxn ang="0">
                      <a:pos x="16" y="28"/>
                    </a:cxn>
                    <a:cxn ang="0">
                      <a:pos x="30" y="12"/>
                    </a:cxn>
                    <a:cxn ang="0">
                      <a:pos x="30" y="12"/>
                    </a:cxn>
                    <a:cxn ang="0">
                      <a:pos x="20" y="8"/>
                    </a:cxn>
                    <a:cxn ang="0">
                      <a:pos x="14" y="4"/>
                    </a:cxn>
                    <a:cxn ang="0">
                      <a:pos x="12" y="0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30" h="28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16" y="28"/>
                      </a:lnTo>
                      <a:lnTo>
                        <a:pt x="30" y="12"/>
                      </a:lnTo>
                      <a:lnTo>
                        <a:pt x="30" y="12"/>
                      </a:lnTo>
                      <a:lnTo>
                        <a:pt x="20" y="8"/>
                      </a:lnTo>
                      <a:lnTo>
                        <a:pt x="14" y="4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366625" name="Text Box 33"/>
              <p:cNvSpPr txBox="1">
                <a:spLocks noChangeArrowheads="1"/>
              </p:cNvSpPr>
              <p:nvPr/>
            </p:nvSpPr>
            <p:spPr bwMode="gray">
              <a:xfrm>
                <a:off x="928" y="404"/>
                <a:ext cx="326" cy="13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ru-RU" sz="1000" b="1"/>
                  <a:t>х 100</a:t>
                </a:r>
              </a:p>
            </p:txBody>
          </p:sp>
        </p:grpSp>
        <p:grpSp>
          <p:nvGrpSpPr>
            <p:cNvPr id="366626" name="Group 34"/>
            <p:cNvGrpSpPr>
              <a:grpSpLocks/>
            </p:cNvGrpSpPr>
            <p:nvPr/>
          </p:nvGrpSpPr>
          <p:grpSpPr bwMode="auto">
            <a:xfrm>
              <a:off x="2293" y="2381"/>
              <a:ext cx="669" cy="623"/>
              <a:chOff x="937" y="313"/>
              <a:chExt cx="398" cy="409"/>
            </a:xfrm>
          </p:grpSpPr>
          <p:sp>
            <p:nvSpPr>
              <p:cNvPr id="366627" name="Text Box 35"/>
              <p:cNvSpPr txBox="1">
                <a:spLocks noChangeArrowheads="1"/>
              </p:cNvSpPr>
              <p:nvPr/>
            </p:nvSpPr>
            <p:spPr bwMode="auto">
              <a:xfrm>
                <a:off x="1087" y="313"/>
                <a:ext cx="69" cy="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/>
                <a:endParaRPr lang="ru-RU" sz="1800" b="1"/>
              </a:p>
            </p:txBody>
          </p:sp>
          <p:grpSp>
            <p:nvGrpSpPr>
              <p:cNvPr id="366628" name="Group 36"/>
              <p:cNvGrpSpPr>
                <a:grpSpLocks/>
              </p:cNvGrpSpPr>
              <p:nvPr/>
            </p:nvGrpSpPr>
            <p:grpSpPr bwMode="auto">
              <a:xfrm>
                <a:off x="960" y="346"/>
                <a:ext cx="375" cy="376"/>
                <a:chOff x="4493" y="2748"/>
                <a:chExt cx="1014" cy="1016"/>
              </a:xfrm>
            </p:grpSpPr>
            <p:sp>
              <p:nvSpPr>
                <p:cNvPr id="366629" name="Freeform 37"/>
                <p:cNvSpPr>
                  <a:spLocks/>
                </p:cNvSpPr>
                <p:nvPr/>
              </p:nvSpPr>
              <p:spPr bwMode="auto">
                <a:xfrm>
                  <a:off x="4507" y="2762"/>
                  <a:ext cx="670" cy="670"/>
                </a:xfrm>
                <a:custGeom>
                  <a:avLst/>
                  <a:gdLst/>
                  <a:ahLst/>
                  <a:cxnLst>
                    <a:cxn ang="0">
                      <a:pos x="98" y="96"/>
                    </a:cxn>
                    <a:cxn ang="0">
                      <a:pos x="56" y="150"/>
                    </a:cxn>
                    <a:cxn ang="0">
                      <a:pos x="24" y="208"/>
                    </a:cxn>
                    <a:cxn ang="0">
                      <a:pos x="6" y="270"/>
                    </a:cxn>
                    <a:cxn ang="0">
                      <a:pos x="0" y="334"/>
                    </a:cxn>
                    <a:cxn ang="0">
                      <a:pos x="6" y="398"/>
                    </a:cxn>
                    <a:cxn ang="0">
                      <a:pos x="24" y="460"/>
                    </a:cxn>
                    <a:cxn ang="0">
                      <a:pos x="54" y="518"/>
                    </a:cxn>
                    <a:cxn ang="0">
                      <a:pos x="98" y="570"/>
                    </a:cxn>
                    <a:cxn ang="0">
                      <a:pos x="122" y="594"/>
                    </a:cxn>
                    <a:cxn ang="0">
                      <a:pos x="178" y="630"/>
                    </a:cxn>
                    <a:cxn ang="0">
                      <a:pos x="238" y="656"/>
                    </a:cxn>
                    <a:cxn ang="0">
                      <a:pos x="302" y="668"/>
                    </a:cxn>
                    <a:cxn ang="0">
                      <a:pos x="366" y="668"/>
                    </a:cxn>
                    <a:cxn ang="0">
                      <a:pos x="430" y="656"/>
                    </a:cxn>
                    <a:cxn ang="0">
                      <a:pos x="490" y="632"/>
                    </a:cxn>
                    <a:cxn ang="0">
                      <a:pos x="546" y="594"/>
                    </a:cxn>
                    <a:cxn ang="0">
                      <a:pos x="572" y="572"/>
                    </a:cxn>
                    <a:cxn ang="0">
                      <a:pos x="614" y="520"/>
                    </a:cxn>
                    <a:cxn ang="0">
                      <a:pos x="644" y="460"/>
                    </a:cxn>
                    <a:cxn ang="0">
                      <a:pos x="664" y="398"/>
                    </a:cxn>
                    <a:cxn ang="0">
                      <a:pos x="670" y="334"/>
                    </a:cxn>
                    <a:cxn ang="0">
                      <a:pos x="664" y="270"/>
                    </a:cxn>
                    <a:cxn ang="0">
                      <a:pos x="646" y="208"/>
                    </a:cxn>
                    <a:cxn ang="0">
                      <a:pos x="614" y="150"/>
                    </a:cxn>
                    <a:cxn ang="0">
                      <a:pos x="572" y="98"/>
                    </a:cxn>
                    <a:cxn ang="0">
                      <a:pos x="546" y="74"/>
                    </a:cxn>
                    <a:cxn ang="0">
                      <a:pos x="492" y="38"/>
                    </a:cxn>
                    <a:cxn ang="0">
                      <a:pos x="430" y="14"/>
                    </a:cxn>
                    <a:cxn ang="0">
                      <a:pos x="368" y="0"/>
                    </a:cxn>
                    <a:cxn ang="0">
                      <a:pos x="304" y="0"/>
                    </a:cxn>
                    <a:cxn ang="0">
                      <a:pos x="240" y="12"/>
                    </a:cxn>
                    <a:cxn ang="0">
                      <a:pos x="180" y="38"/>
                    </a:cxn>
                    <a:cxn ang="0">
                      <a:pos x="124" y="74"/>
                    </a:cxn>
                    <a:cxn ang="0">
                      <a:pos x="98" y="96"/>
                    </a:cxn>
                  </a:cxnLst>
                  <a:rect l="0" t="0" r="r" b="b"/>
                  <a:pathLst>
                    <a:path w="670" h="670">
                      <a:moveTo>
                        <a:pt x="98" y="96"/>
                      </a:moveTo>
                      <a:lnTo>
                        <a:pt x="98" y="96"/>
                      </a:lnTo>
                      <a:lnTo>
                        <a:pt x="76" y="122"/>
                      </a:lnTo>
                      <a:lnTo>
                        <a:pt x="56" y="150"/>
                      </a:lnTo>
                      <a:lnTo>
                        <a:pt x="38" y="178"/>
                      </a:lnTo>
                      <a:lnTo>
                        <a:pt x="24" y="208"/>
                      </a:lnTo>
                      <a:lnTo>
                        <a:pt x="14" y="238"/>
                      </a:lnTo>
                      <a:lnTo>
                        <a:pt x="6" y="270"/>
                      </a:lnTo>
                      <a:lnTo>
                        <a:pt x="2" y="302"/>
                      </a:lnTo>
                      <a:lnTo>
                        <a:pt x="0" y="334"/>
                      </a:lnTo>
                      <a:lnTo>
                        <a:pt x="2" y="366"/>
                      </a:lnTo>
                      <a:lnTo>
                        <a:pt x="6" y="398"/>
                      </a:lnTo>
                      <a:lnTo>
                        <a:pt x="14" y="428"/>
                      </a:lnTo>
                      <a:lnTo>
                        <a:pt x="24" y="460"/>
                      </a:lnTo>
                      <a:lnTo>
                        <a:pt x="38" y="490"/>
                      </a:lnTo>
                      <a:lnTo>
                        <a:pt x="54" y="518"/>
                      </a:lnTo>
                      <a:lnTo>
                        <a:pt x="74" y="546"/>
                      </a:lnTo>
                      <a:lnTo>
                        <a:pt x="98" y="570"/>
                      </a:lnTo>
                      <a:lnTo>
                        <a:pt x="98" y="570"/>
                      </a:lnTo>
                      <a:lnTo>
                        <a:pt x="122" y="594"/>
                      </a:lnTo>
                      <a:lnTo>
                        <a:pt x="150" y="614"/>
                      </a:lnTo>
                      <a:lnTo>
                        <a:pt x="178" y="630"/>
                      </a:lnTo>
                      <a:lnTo>
                        <a:pt x="208" y="644"/>
                      </a:lnTo>
                      <a:lnTo>
                        <a:pt x="238" y="656"/>
                      </a:lnTo>
                      <a:lnTo>
                        <a:pt x="270" y="662"/>
                      </a:lnTo>
                      <a:lnTo>
                        <a:pt x="302" y="668"/>
                      </a:lnTo>
                      <a:lnTo>
                        <a:pt x="334" y="670"/>
                      </a:lnTo>
                      <a:lnTo>
                        <a:pt x="366" y="668"/>
                      </a:lnTo>
                      <a:lnTo>
                        <a:pt x="398" y="664"/>
                      </a:lnTo>
                      <a:lnTo>
                        <a:pt x="430" y="656"/>
                      </a:lnTo>
                      <a:lnTo>
                        <a:pt x="460" y="644"/>
                      </a:lnTo>
                      <a:lnTo>
                        <a:pt x="490" y="632"/>
                      </a:lnTo>
                      <a:lnTo>
                        <a:pt x="518" y="614"/>
                      </a:lnTo>
                      <a:lnTo>
                        <a:pt x="546" y="594"/>
                      </a:lnTo>
                      <a:lnTo>
                        <a:pt x="572" y="572"/>
                      </a:lnTo>
                      <a:lnTo>
                        <a:pt x="572" y="572"/>
                      </a:lnTo>
                      <a:lnTo>
                        <a:pt x="594" y="546"/>
                      </a:lnTo>
                      <a:lnTo>
                        <a:pt x="614" y="520"/>
                      </a:lnTo>
                      <a:lnTo>
                        <a:pt x="630" y="490"/>
                      </a:lnTo>
                      <a:lnTo>
                        <a:pt x="644" y="460"/>
                      </a:lnTo>
                      <a:lnTo>
                        <a:pt x="656" y="430"/>
                      </a:lnTo>
                      <a:lnTo>
                        <a:pt x="664" y="398"/>
                      </a:lnTo>
                      <a:lnTo>
                        <a:pt x="668" y="368"/>
                      </a:lnTo>
                      <a:lnTo>
                        <a:pt x="670" y="334"/>
                      </a:lnTo>
                      <a:lnTo>
                        <a:pt x="668" y="302"/>
                      </a:lnTo>
                      <a:lnTo>
                        <a:pt x="664" y="270"/>
                      </a:lnTo>
                      <a:lnTo>
                        <a:pt x="656" y="240"/>
                      </a:lnTo>
                      <a:lnTo>
                        <a:pt x="646" y="208"/>
                      </a:lnTo>
                      <a:lnTo>
                        <a:pt x="632" y="178"/>
                      </a:lnTo>
                      <a:lnTo>
                        <a:pt x="614" y="150"/>
                      </a:lnTo>
                      <a:lnTo>
                        <a:pt x="594" y="124"/>
                      </a:lnTo>
                      <a:lnTo>
                        <a:pt x="572" y="98"/>
                      </a:lnTo>
                      <a:lnTo>
                        <a:pt x="572" y="98"/>
                      </a:lnTo>
                      <a:lnTo>
                        <a:pt x="546" y="74"/>
                      </a:lnTo>
                      <a:lnTo>
                        <a:pt x="520" y="54"/>
                      </a:lnTo>
                      <a:lnTo>
                        <a:pt x="492" y="38"/>
                      </a:lnTo>
                      <a:lnTo>
                        <a:pt x="462" y="24"/>
                      </a:lnTo>
                      <a:lnTo>
                        <a:pt x="430" y="14"/>
                      </a:lnTo>
                      <a:lnTo>
                        <a:pt x="400" y="6"/>
                      </a:lnTo>
                      <a:lnTo>
                        <a:pt x="368" y="0"/>
                      </a:lnTo>
                      <a:lnTo>
                        <a:pt x="336" y="0"/>
                      </a:lnTo>
                      <a:lnTo>
                        <a:pt x="304" y="0"/>
                      </a:lnTo>
                      <a:lnTo>
                        <a:pt x="272" y="6"/>
                      </a:lnTo>
                      <a:lnTo>
                        <a:pt x="240" y="12"/>
                      </a:lnTo>
                      <a:lnTo>
                        <a:pt x="210" y="24"/>
                      </a:lnTo>
                      <a:lnTo>
                        <a:pt x="180" y="38"/>
                      </a:lnTo>
                      <a:lnTo>
                        <a:pt x="150" y="54"/>
                      </a:lnTo>
                      <a:lnTo>
                        <a:pt x="124" y="74"/>
                      </a:lnTo>
                      <a:lnTo>
                        <a:pt x="98" y="96"/>
                      </a:lnTo>
                      <a:lnTo>
                        <a:pt x="98" y="96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30" name="Freeform 38"/>
                <p:cNvSpPr>
                  <a:spLocks/>
                </p:cNvSpPr>
                <p:nvPr/>
              </p:nvSpPr>
              <p:spPr bwMode="auto">
                <a:xfrm>
                  <a:off x="4517" y="2772"/>
                  <a:ext cx="650" cy="650"/>
                </a:xfrm>
                <a:custGeom>
                  <a:avLst/>
                  <a:gdLst/>
                  <a:ahLst/>
                  <a:cxnLst>
                    <a:cxn ang="0">
                      <a:pos x="96" y="94"/>
                    </a:cxn>
                    <a:cxn ang="0">
                      <a:pos x="54" y="144"/>
                    </a:cxn>
                    <a:cxn ang="0">
                      <a:pos x="24" y="202"/>
                    </a:cxn>
                    <a:cxn ang="0">
                      <a:pos x="6" y="262"/>
                    </a:cxn>
                    <a:cxn ang="0">
                      <a:pos x="0" y="324"/>
                    </a:cxn>
                    <a:cxn ang="0">
                      <a:pos x="6" y="386"/>
                    </a:cxn>
                    <a:cxn ang="0">
                      <a:pos x="24" y="446"/>
                    </a:cxn>
                    <a:cxn ang="0">
                      <a:pos x="52" y="502"/>
                    </a:cxn>
                    <a:cxn ang="0">
                      <a:pos x="94" y="554"/>
                    </a:cxn>
                    <a:cxn ang="0">
                      <a:pos x="118" y="576"/>
                    </a:cxn>
                    <a:cxn ang="0">
                      <a:pos x="172" y="612"/>
                    </a:cxn>
                    <a:cxn ang="0">
                      <a:pos x="232" y="636"/>
                    </a:cxn>
                    <a:cxn ang="0">
                      <a:pos x="292" y="648"/>
                    </a:cxn>
                    <a:cxn ang="0">
                      <a:pos x="356" y="648"/>
                    </a:cxn>
                    <a:cxn ang="0">
                      <a:pos x="416" y="636"/>
                    </a:cxn>
                    <a:cxn ang="0">
                      <a:pos x="476" y="612"/>
                    </a:cxn>
                    <a:cxn ang="0">
                      <a:pos x="530" y="576"/>
                    </a:cxn>
                    <a:cxn ang="0">
                      <a:pos x="554" y="554"/>
                    </a:cxn>
                    <a:cxn ang="0">
                      <a:pos x="596" y="504"/>
                    </a:cxn>
                    <a:cxn ang="0">
                      <a:pos x="626" y="448"/>
                    </a:cxn>
                    <a:cxn ang="0">
                      <a:pos x="644" y="386"/>
                    </a:cxn>
                    <a:cxn ang="0">
                      <a:pos x="650" y="324"/>
                    </a:cxn>
                    <a:cxn ang="0">
                      <a:pos x="644" y="262"/>
                    </a:cxn>
                    <a:cxn ang="0">
                      <a:pos x="626" y="202"/>
                    </a:cxn>
                    <a:cxn ang="0">
                      <a:pos x="596" y="146"/>
                    </a:cxn>
                    <a:cxn ang="0">
                      <a:pos x="554" y="94"/>
                    </a:cxn>
                    <a:cxn ang="0">
                      <a:pos x="530" y="72"/>
                    </a:cxn>
                    <a:cxn ang="0">
                      <a:pos x="476" y="36"/>
                    </a:cxn>
                    <a:cxn ang="0">
                      <a:pos x="418" y="12"/>
                    </a:cxn>
                    <a:cxn ang="0">
                      <a:pos x="356" y="0"/>
                    </a:cxn>
                    <a:cxn ang="0">
                      <a:pos x="294" y="0"/>
                    </a:cxn>
                    <a:cxn ang="0">
                      <a:pos x="232" y="12"/>
                    </a:cxn>
                    <a:cxn ang="0">
                      <a:pos x="174" y="36"/>
                    </a:cxn>
                    <a:cxn ang="0">
                      <a:pos x="120" y="72"/>
                    </a:cxn>
                    <a:cxn ang="0">
                      <a:pos x="96" y="94"/>
                    </a:cxn>
                  </a:cxnLst>
                  <a:rect l="0" t="0" r="r" b="b"/>
                  <a:pathLst>
                    <a:path w="650" h="650">
                      <a:moveTo>
                        <a:pt x="96" y="94"/>
                      </a:moveTo>
                      <a:lnTo>
                        <a:pt x="96" y="94"/>
                      </a:lnTo>
                      <a:lnTo>
                        <a:pt x="72" y="118"/>
                      </a:lnTo>
                      <a:lnTo>
                        <a:pt x="54" y="144"/>
                      </a:lnTo>
                      <a:lnTo>
                        <a:pt x="38" y="172"/>
                      </a:lnTo>
                      <a:lnTo>
                        <a:pt x="24" y="202"/>
                      </a:lnTo>
                      <a:lnTo>
                        <a:pt x="14" y="232"/>
                      </a:lnTo>
                      <a:lnTo>
                        <a:pt x="6" y="262"/>
                      </a:lnTo>
                      <a:lnTo>
                        <a:pt x="2" y="292"/>
                      </a:lnTo>
                      <a:lnTo>
                        <a:pt x="0" y="324"/>
                      </a:lnTo>
                      <a:lnTo>
                        <a:pt x="2" y="354"/>
                      </a:lnTo>
                      <a:lnTo>
                        <a:pt x="6" y="386"/>
                      </a:lnTo>
                      <a:lnTo>
                        <a:pt x="12" y="416"/>
                      </a:lnTo>
                      <a:lnTo>
                        <a:pt x="24" y="446"/>
                      </a:lnTo>
                      <a:lnTo>
                        <a:pt x="36" y="474"/>
                      </a:lnTo>
                      <a:lnTo>
                        <a:pt x="52" y="502"/>
                      </a:lnTo>
                      <a:lnTo>
                        <a:pt x="72" y="528"/>
                      </a:lnTo>
                      <a:lnTo>
                        <a:pt x="94" y="554"/>
                      </a:lnTo>
                      <a:lnTo>
                        <a:pt x="94" y="554"/>
                      </a:lnTo>
                      <a:lnTo>
                        <a:pt x="118" y="576"/>
                      </a:lnTo>
                      <a:lnTo>
                        <a:pt x="146" y="596"/>
                      </a:lnTo>
                      <a:lnTo>
                        <a:pt x="172" y="612"/>
                      </a:lnTo>
                      <a:lnTo>
                        <a:pt x="202" y="626"/>
                      </a:lnTo>
                      <a:lnTo>
                        <a:pt x="232" y="636"/>
                      </a:lnTo>
                      <a:lnTo>
                        <a:pt x="262" y="642"/>
                      </a:lnTo>
                      <a:lnTo>
                        <a:pt x="292" y="648"/>
                      </a:lnTo>
                      <a:lnTo>
                        <a:pt x="324" y="650"/>
                      </a:lnTo>
                      <a:lnTo>
                        <a:pt x="356" y="648"/>
                      </a:lnTo>
                      <a:lnTo>
                        <a:pt x="386" y="644"/>
                      </a:lnTo>
                      <a:lnTo>
                        <a:pt x="416" y="636"/>
                      </a:lnTo>
                      <a:lnTo>
                        <a:pt x="446" y="626"/>
                      </a:lnTo>
                      <a:lnTo>
                        <a:pt x="476" y="612"/>
                      </a:lnTo>
                      <a:lnTo>
                        <a:pt x="502" y="596"/>
                      </a:lnTo>
                      <a:lnTo>
                        <a:pt x="530" y="576"/>
                      </a:lnTo>
                      <a:lnTo>
                        <a:pt x="554" y="554"/>
                      </a:lnTo>
                      <a:lnTo>
                        <a:pt x="554" y="554"/>
                      </a:lnTo>
                      <a:lnTo>
                        <a:pt x="576" y="530"/>
                      </a:lnTo>
                      <a:lnTo>
                        <a:pt x="596" y="504"/>
                      </a:lnTo>
                      <a:lnTo>
                        <a:pt x="612" y="476"/>
                      </a:lnTo>
                      <a:lnTo>
                        <a:pt x="626" y="448"/>
                      </a:lnTo>
                      <a:lnTo>
                        <a:pt x="636" y="418"/>
                      </a:lnTo>
                      <a:lnTo>
                        <a:pt x="644" y="386"/>
                      </a:lnTo>
                      <a:lnTo>
                        <a:pt x="648" y="356"/>
                      </a:lnTo>
                      <a:lnTo>
                        <a:pt x="650" y="324"/>
                      </a:lnTo>
                      <a:lnTo>
                        <a:pt x="648" y="294"/>
                      </a:lnTo>
                      <a:lnTo>
                        <a:pt x="644" y="262"/>
                      </a:lnTo>
                      <a:lnTo>
                        <a:pt x="636" y="232"/>
                      </a:lnTo>
                      <a:lnTo>
                        <a:pt x="626" y="202"/>
                      </a:lnTo>
                      <a:lnTo>
                        <a:pt x="612" y="174"/>
                      </a:lnTo>
                      <a:lnTo>
                        <a:pt x="596" y="146"/>
                      </a:lnTo>
                      <a:lnTo>
                        <a:pt x="578" y="120"/>
                      </a:lnTo>
                      <a:lnTo>
                        <a:pt x="554" y="94"/>
                      </a:lnTo>
                      <a:lnTo>
                        <a:pt x="554" y="94"/>
                      </a:lnTo>
                      <a:lnTo>
                        <a:pt x="530" y="72"/>
                      </a:lnTo>
                      <a:lnTo>
                        <a:pt x="504" y="54"/>
                      </a:lnTo>
                      <a:lnTo>
                        <a:pt x="476" y="36"/>
                      </a:lnTo>
                      <a:lnTo>
                        <a:pt x="448" y="24"/>
                      </a:lnTo>
                      <a:lnTo>
                        <a:pt x="418" y="12"/>
                      </a:lnTo>
                      <a:lnTo>
                        <a:pt x="388" y="6"/>
                      </a:lnTo>
                      <a:lnTo>
                        <a:pt x="356" y="0"/>
                      </a:lnTo>
                      <a:lnTo>
                        <a:pt x="326" y="0"/>
                      </a:lnTo>
                      <a:lnTo>
                        <a:pt x="294" y="0"/>
                      </a:lnTo>
                      <a:lnTo>
                        <a:pt x="264" y="6"/>
                      </a:lnTo>
                      <a:lnTo>
                        <a:pt x="232" y="12"/>
                      </a:lnTo>
                      <a:lnTo>
                        <a:pt x="202" y="22"/>
                      </a:lnTo>
                      <a:lnTo>
                        <a:pt x="174" y="36"/>
                      </a:lnTo>
                      <a:lnTo>
                        <a:pt x="146" y="52"/>
                      </a:lnTo>
                      <a:lnTo>
                        <a:pt x="120" y="72"/>
                      </a:lnTo>
                      <a:lnTo>
                        <a:pt x="96" y="94"/>
                      </a:lnTo>
                      <a:lnTo>
                        <a:pt x="96" y="94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31" name="Freeform 39"/>
                <p:cNvSpPr>
                  <a:spLocks/>
                </p:cNvSpPr>
                <p:nvPr/>
              </p:nvSpPr>
              <p:spPr bwMode="auto">
                <a:xfrm>
                  <a:off x="4539" y="2794"/>
                  <a:ext cx="604" cy="604"/>
                </a:xfrm>
                <a:custGeom>
                  <a:avLst/>
                  <a:gdLst/>
                  <a:ahLst/>
                  <a:cxnLst>
                    <a:cxn ang="0">
                      <a:pos x="90" y="88"/>
                    </a:cxn>
                    <a:cxn ang="0">
                      <a:pos x="50" y="136"/>
                    </a:cxn>
                    <a:cxn ang="0">
                      <a:pos x="22" y="188"/>
                    </a:cxn>
                    <a:cxn ang="0">
                      <a:pos x="6" y="244"/>
                    </a:cxn>
                    <a:cxn ang="0">
                      <a:pos x="0" y="302"/>
                    </a:cxn>
                    <a:cxn ang="0">
                      <a:pos x="6" y="360"/>
                    </a:cxn>
                    <a:cxn ang="0">
                      <a:pos x="22" y="416"/>
                    </a:cxn>
                    <a:cxn ang="0">
                      <a:pos x="50" y="468"/>
                    </a:cxn>
                    <a:cxn ang="0">
                      <a:pos x="88" y="516"/>
                    </a:cxn>
                    <a:cxn ang="0">
                      <a:pos x="112" y="536"/>
                    </a:cxn>
                    <a:cxn ang="0">
                      <a:pos x="162" y="570"/>
                    </a:cxn>
                    <a:cxn ang="0">
                      <a:pos x="216" y="592"/>
                    </a:cxn>
                    <a:cxn ang="0">
                      <a:pos x="274" y="602"/>
                    </a:cxn>
                    <a:cxn ang="0">
                      <a:pos x="330" y="602"/>
                    </a:cxn>
                    <a:cxn ang="0">
                      <a:pos x="388" y="592"/>
                    </a:cxn>
                    <a:cxn ang="0">
                      <a:pos x="442" y="570"/>
                    </a:cxn>
                    <a:cxn ang="0">
                      <a:pos x="492" y="538"/>
                    </a:cxn>
                    <a:cxn ang="0">
                      <a:pos x="516" y="516"/>
                    </a:cxn>
                    <a:cxn ang="0">
                      <a:pos x="554" y="470"/>
                    </a:cxn>
                    <a:cxn ang="0">
                      <a:pos x="582" y="416"/>
                    </a:cxn>
                    <a:cxn ang="0">
                      <a:pos x="600" y="360"/>
                    </a:cxn>
                    <a:cxn ang="0">
                      <a:pos x="604" y="302"/>
                    </a:cxn>
                    <a:cxn ang="0">
                      <a:pos x="600" y="246"/>
                    </a:cxn>
                    <a:cxn ang="0">
                      <a:pos x="582" y="190"/>
                    </a:cxn>
                    <a:cxn ang="0">
                      <a:pos x="556" y="136"/>
                    </a:cxn>
                    <a:cxn ang="0">
                      <a:pos x="516" y="88"/>
                    </a:cxn>
                    <a:cxn ang="0">
                      <a:pos x="494" y="68"/>
                    </a:cxn>
                    <a:cxn ang="0">
                      <a:pos x="444" y="34"/>
                    </a:cxn>
                    <a:cxn ang="0">
                      <a:pos x="390" y="12"/>
                    </a:cxn>
                    <a:cxn ang="0">
                      <a:pos x="332" y="2"/>
                    </a:cxn>
                    <a:cxn ang="0">
                      <a:pos x="274" y="2"/>
                    </a:cxn>
                    <a:cxn ang="0">
                      <a:pos x="218" y="12"/>
                    </a:cxn>
                    <a:cxn ang="0">
                      <a:pos x="162" y="34"/>
                    </a:cxn>
                    <a:cxn ang="0">
                      <a:pos x="112" y="68"/>
                    </a:cxn>
                    <a:cxn ang="0">
                      <a:pos x="90" y="88"/>
                    </a:cxn>
                  </a:cxnLst>
                  <a:rect l="0" t="0" r="r" b="b"/>
                  <a:pathLst>
                    <a:path w="604" h="604">
                      <a:moveTo>
                        <a:pt x="90" y="88"/>
                      </a:moveTo>
                      <a:lnTo>
                        <a:pt x="90" y="88"/>
                      </a:lnTo>
                      <a:lnTo>
                        <a:pt x="68" y="110"/>
                      </a:lnTo>
                      <a:lnTo>
                        <a:pt x="50" y="136"/>
                      </a:lnTo>
                      <a:lnTo>
                        <a:pt x="36" y="162"/>
                      </a:lnTo>
                      <a:lnTo>
                        <a:pt x="22" y="188"/>
                      </a:lnTo>
                      <a:lnTo>
                        <a:pt x="14" y="216"/>
                      </a:lnTo>
                      <a:lnTo>
                        <a:pt x="6" y="244"/>
                      </a:lnTo>
                      <a:lnTo>
                        <a:pt x="2" y="272"/>
                      </a:lnTo>
                      <a:lnTo>
                        <a:pt x="0" y="302"/>
                      </a:lnTo>
                      <a:lnTo>
                        <a:pt x="2" y="330"/>
                      </a:lnTo>
                      <a:lnTo>
                        <a:pt x="6" y="360"/>
                      </a:lnTo>
                      <a:lnTo>
                        <a:pt x="12" y="388"/>
                      </a:lnTo>
                      <a:lnTo>
                        <a:pt x="22" y="416"/>
                      </a:lnTo>
                      <a:lnTo>
                        <a:pt x="34" y="442"/>
                      </a:lnTo>
                      <a:lnTo>
                        <a:pt x="50" y="468"/>
                      </a:lnTo>
                      <a:lnTo>
                        <a:pt x="68" y="492"/>
                      </a:lnTo>
                      <a:lnTo>
                        <a:pt x="88" y="516"/>
                      </a:lnTo>
                      <a:lnTo>
                        <a:pt x="88" y="516"/>
                      </a:lnTo>
                      <a:lnTo>
                        <a:pt x="112" y="536"/>
                      </a:lnTo>
                      <a:lnTo>
                        <a:pt x="136" y="554"/>
                      </a:lnTo>
                      <a:lnTo>
                        <a:pt x="162" y="570"/>
                      </a:lnTo>
                      <a:lnTo>
                        <a:pt x="188" y="582"/>
                      </a:lnTo>
                      <a:lnTo>
                        <a:pt x="216" y="592"/>
                      </a:lnTo>
                      <a:lnTo>
                        <a:pt x="244" y="598"/>
                      </a:lnTo>
                      <a:lnTo>
                        <a:pt x="274" y="602"/>
                      </a:lnTo>
                      <a:lnTo>
                        <a:pt x="302" y="604"/>
                      </a:lnTo>
                      <a:lnTo>
                        <a:pt x="330" y="602"/>
                      </a:lnTo>
                      <a:lnTo>
                        <a:pt x="360" y="598"/>
                      </a:lnTo>
                      <a:lnTo>
                        <a:pt x="388" y="592"/>
                      </a:lnTo>
                      <a:lnTo>
                        <a:pt x="416" y="582"/>
                      </a:lnTo>
                      <a:lnTo>
                        <a:pt x="442" y="570"/>
                      </a:lnTo>
                      <a:lnTo>
                        <a:pt x="468" y="554"/>
                      </a:lnTo>
                      <a:lnTo>
                        <a:pt x="492" y="538"/>
                      </a:lnTo>
                      <a:lnTo>
                        <a:pt x="516" y="516"/>
                      </a:lnTo>
                      <a:lnTo>
                        <a:pt x="516" y="516"/>
                      </a:lnTo>
                      <a:lnTo>
                        <a:pt x="536" y="494"/>
                      </a:lnTo>
                      <a:lnTo>
                        <a:pt x="554" y="470"/>
                      </a:lnTo>
                      <a:lnTo>
                        <a:pt x="570" y="444"/>
                      </a:lnTo>
                      <a:lnTo>
                        <a:pt x="582" y="416"/>
                      </a:lnTo>
                      <a:lnTo>
                        <a:pt x="592" y="388"/>
                      </a:lnTo>
                      <a:lnTo>
                        <a:pt x="600" y="360"/>
                      </a:lnTo>
                      <a:lnTo>
                        <a:pt x="604" y="332"/>
                      </a:lnTo>
                      <a:lnTo>
                        <a:pt x="604" y="302"/>
                      </a:lnTo>
                      <a:lnTo>
                        <a:pt x="604" y="274"/>
                      </a:lnTo>
                      <a:lnTo>
                        <a:pt x="600" y="246"/>
                      </a:lnTo>
                      <a:lnTo>
                        <a:pt x="592" y="216"/>
                      </a:lnTo>
                      <a:lnTo>
                        <a:pt x="582" y="190"/>
                      </a:lnTo>
                      <a:lnTo>
                        <a:pt x="570" y="162"/>
                      </a:lnTo>
                      <a:lnTo>
                        <a:pt x="556" y="136"/>
                      </a:lnTo>
                      <a:lnTo>
                        <a:pt x="538" y="112"/>
                      </a:lnTo>
                      <a:lnTo>
                        <a:pt x="516" y="88"/>
                      </a:lnTo>
                      <a:lnTo>
                        <a:pt x="516" y="88"/>
                      </a:lnTo>
                      <a:lnTo>
                        <a:pt x="494" y="68"/>
                      </a:lnTo>
                      <a:lnTo>
                        <a:pt x="470" y="50"/>
                      </a:lnTo>
                      <a:lnTo>
                        <a:pt x="444" y="34"/>
                      </a:lnTo>
                      <a:lnTo>
                        <a:pt x="416" y="22"/>
                      </a:lnTo>
                      <a:lnTo>
                        <a:pt x="390" y="12"/>
                      </a:lnTo>
                      <a:lnTo>
                        <a:pt x="360" y="6"/>
                      </a:lnTo>
                      <a:lnTo>
                        <a:pt x="332" y="2"/>
                      </a:lnTo>
                      <a:lnTo>
                        <a:pt x="304" y="0"/>
                      </a:lnTo>
                      <a:lnTo>
                        <a:pt x="274" y="2"/>
                      </a:lnTo>
                      <a:lnTo>
                        <a:pt x="246" y="6"/>
                      </a:lnTo>
                      <a:lnTo>
                        <a:pt x="218" y="12"/>
                      </a:lnTo>
                      <a:lnTo>
                        <a:pt x="190" y="22"/>
                      </a:lnTo>
                      <a:lnTo>
                        <a:pt x="162" y="34"/>
                      </a:lnTo>
                      <a:lnTo>
                        <a:pt x="136" y="50"/>
                      </a:lnTo>
                      <a:lnTo>
                        <a:pt x="112" y="68"/>
                      </a:lnTo>
                      <a:lnTo>
                        <a:pt x="90" y="88"/>
                      </a:lnTo>
                      <a:lnTo>
                        <a:pt x="90" y="88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32" name="Freeform 40"/>
                <p:cNvSpPr>
                  <a:spLocks/>
                </p:cNvSpPr>
                <p:nvPr/>
              </p:nvSpPr>
              <p:spPr bwMode="auto">
                <a:xfrm>
                  <a:off x="5037" y="3286"/>
                  <a:ext cx="106" cy="112"/>
                </a:xfrm>
                <a:custGeom>
                  <a:avLst/>
                  <a:gdLst/>
                  <a:ahLst/>
                  <a:cxnLst>
                    <a:cxn ang="0">
                      <a:pos x="102" y="16"/>
                    </a:cxn>
                    <a:cxn ang="0">
                      <a:pos x="100" y="16"/>
                    </a:cxn>
                    <a:cxn ang="0">
                      <a:pos x="100" y="16"/>
                    </a:cxn>
                    <a:cxn ang="0">
                      <a:pos x="96" y="10"/>
                    </a:cxn>
                    <a:cxn ang="0">
                      <a:pos x="88" y="0"/>
                    </a:cxn>
                    <a:cxn ang="0">
                      <a:pos x="88" y="0"/>
                    </a:cxn>
                    <a:cxn ang="0">
                      <a:pos x="70" y="24"/>
                    </a:cxn>
                    <a:cxn ang="0">
                      <a:pos x="50" y="46"/>
                    </a:cxn>
                    <a:cxn ang="0">
                      <a:pos x="50" y="46"/>
                    </a:cxn>
                    <a:cxn ang="0">
                      <a:pos x="28" y="66"/>
                    </a:cxn>
                    <a:cxn ang="0">
                      <a:pos x="4" y="84"/>
                    </a:cxn>
                    <a:cxn ang="0">
                      <a:pos x="12" y="92"/>
                    </a:cxn>
                    <a:cxn ang="0">
                      <a:pos x="12" y="92"/>
                    </a:cxn>
                    <a:cxn ang="0">
                      <a:pos x="0" y="100"/>
                    </a:cxn>
                    <a:cxn ang="0">
                      <a:pos x="10" y="108"/>
                    </a:cxn>
                    <a:cxn ang="0">
                      <a:pos x="10" y="108"/>
                    </a:cxn>
                    <a:cxn ang="0">
                      <a:pos x="14" y="112"/>
                    </a:cxn>
                    <a:cxn ang="0">
                      <a:pos x="20" y="112"/>
                    </a:cxn>
                    <a:cxn ang="0">
                      <a:pos x="26" y="112"/>
                    </a:cxn>
                    <a:cxn ang="0">
                      <a:pos x="32" y="108"/>
                    </a:cxn>
                    <a:cxn ang="0">
                      <a:pos x="36" y="104"/>
                    </a:cxn>
                    <a:cxn ang="0">
                      <a:pos x="92" y="48"/>
                    </a:cxn>
                    <a:cxn ang="0">
                      <a:pos x="96" y="42"/>
                    </a:cxn>
                    <a:cxn ang="0">
                      <a:pos x="102" y="38"/>
                    </a:cxn>
                    <a:cxn ang="0">
                      <a:pos x="102" y="38"/>
                    </a:cxn>
                    <a:cxn ang="0">
                      <a:pos x="104" y="34"/>
                    </a:cxn>
                    <a:cxn ang="0">
                      <a:pos x="106" y="28"/>
                    </a:cxn>
                    <a:cxn ang="0">
                      <a:pos x="104" y="22"/>
                    </a:cxn>
                    <a:cxn ang="0">
                      <a:pos x="102" y="16"/>
                    </a:cxn>
                    <a:cxn ang="0">
                      <a:pos x="102" y="16"/>
                    </a:cxn>
                  </a:cxnLst>
                  <a:rect l="0" t="0" r="r" b="b"/>
                  <a:pathLst>
                    <a:path w="106" h="112">
                      <a:moveTo>
                        <a:pt x="102" y="16"/>
                      </a:moveTo>
                      <a:lnTo>
                        <a:pt x="100" y="16"/>
                      </a:lnTo>
                      <a:lnTo>
                        <a:pt x="100" y="16"/>
                      </a:lnTo>
                      <a:lnTo>
                        <a:pt x="96" y="10"/>
                      </a:lnTo>
                      <a:lnTo>
                        <a:pt x="88" y="0"/>
                      </a:lnTo>
                      <a:lnTo>
                        <a:pt x="88" y="0"/>
                      </a:lnTo>
                      <a:lnTo>
                        <a:pt x="70" y="24"/>
                      </a:lnTo>
                      <a:lnTo>
                        <a:pt x="50" y="46"/>
                      </a:lnTo>
                      <a:lnTo>
                        <a:pt x="50" y="46"/>
                      </a:lnTo>
                      <a:lnTo>
                        <a:pt x="28" y="66"/>
                      </a:lnTo>
                      <a:lnTo>
                        <a:pt x="4" y="84"/>
                      </a:lnTo>
                      <a:lnTo>
                        <a:pt x="12" y="92"/>
                      </a:lnTo>
                      <a:lnTo>
                        <a:pt x="12" y="92"/>
                      </a:lnTo>
                      <a:lnTo>
                        <a:pt x="0" y="100"/>
                      </a:lnTo>
                      <a:lnTo>
                        <a:pt x="10" y="108"/>
                      </a:lnTo>
                      <a:lnTo>
                        <a:pt x="10" y="108"/>
                      </a:lnTo>
                      <a:lnTo>
                        <a:pt x="14" y="112"/>
                      </a:lnTo>
                      <a:lnTo>
                        <a:pt x="20" y="112"/>
                      </a:lnTo>
                      <a:lnTo>
                        <a:pt x="26" y="112"/>
                      </a:lnTo>
                      <a:lnTo>
                        <a:pt x="32" y="108"/>
                      </a:lnTo>
                      <a:lnTo>
                        <a:pt x="36" y="104"/>
                      </a:lnTo>
                      <a:lnTo>
                        <a:pt x="92" y="48"/>
                      </a:lnTo>
                      <a:lnTo>
                        <a:pt x="96" y="42"/>
                      </a:lnTo>
                      <a:lnTo>
                        <a:pt x="102" y="38"/>
                      </a:lnTo>
                      <a:lnTo>
                        <a:pt x="102" y="38"/>
                      </a:lnTo>
                      <a:lnTo>
                        <a:pt x="104" y="34"/>
                      </a:lnTo>
                      <a:lnTo>
                        <a:pt x="106" y="28"/>
                      </a:lnTo>
                      <a:lnTo>
                        <a:pt x="104" y="22"/>
                      </a:lnTo>
                      <a:lnTo>
                        <a:pt x="102" y="16"/>
                      </a:lnTo>
                      <a:lnTo>
                        <a:pt x="102" y="16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33" name="Freeform 41"/>
                <p:cNvSpPr>
                  <a:spLocks/>
                </p:cNvSpPr>
                <p:nvPr/>
              </p:nvSpPr>
              <p:spPr bwMode="auto">
                <a:xfrm>
                  <a:off x="5037" y="3348"/>
                  <a:ext cx="66" cy="50"/>
                </a:xfrm>
                <a:custGeom>
                  <a:avLst/>
                  <a:gdLst/>
                  <a:ahLst/>
                  <a:cxnLst>
                    <a:cxn ang="0">
                      <a:pos x="34" y="0"/>
                    </a:cxn>
                    <a:cxn ang="0">
                      <a:pos x="34" y="0"/>
                    </a:cxn>
                    <a:cxn ang="0">
                      <a:pos x="20" y="12"/>
                    </a:cxn>
                    <a:cxn ang="0">
                      <a:pos x="4" y="22"/>
                    </a:cxn>
                    <a:cxn ang="0">
                      <a:pos x="12" y="30"/>
                    </a:cxn>
                    <a:cxn ang="0">
                      <a:pos x="12" y="30"/>
                    </a:cxn>
                    <a:cxn ang="0">
                      <a:pos x="0" y="38"/>
                    </a:cxn>
                    <a:cxn ang="0">
                      <a:pos x="10" y="46"/>
                    </a:cxn>
                    <a:cxn ang="0">
                      <a:pos x="10" y="46"/>
                    </a:cxn>
                    <a:cxn ang="0">
                      <a:pos x="14" y="50"/>
                    </a:cxn>
                    <a:cxn ang="0">
                      <a:pos x="20" y="50"/>
                    </a:cxn>
                    <a:cxn ang="0">
                      <a:pos x="26" y="50"/>
                    </a:cxn>
                    <a:cxn ang="0">
                      <a:pos x="32" y="46"/>
                    </a:cxn>
                    <a:cxn ang="0">
                      <a:pos x="36" y="42"/>
                    </a:cxn>
                    <a:cxn ang="0">
                      <a:pos x="66" y="12"/>
                    </a:cxn>
                    <a:cxn ang="0">
                      <a:pos x="66" y="12"/>
                    </a:cxn>
                    <a:cxn ang="0">
                      <a:pos x="56" y="12"/>
                    </a:cxn>
                    <a:cxn ang="0">
                      <a:pos x="46" y="10"/>
                    </a:cxn>
                    <a:cxn ang="0">
                      <a:pos x="38" y="6"/>
                    </a:cxn>
                    <a:cxn ang="0">
                      <a:pos x="36" y="4"/>
                    </a:cxn>
                    <a:cxn ang="0">
                      <a:pos x="34" y="0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66" h="50">
                      <a:moveTo>
                        <a:pt x="34" y="0"/>
                      </a:moveTo>
                      <a:lnTo>
                        <a:pt x="34" y="0"/>
                      </a:lnTo>
                      <a:lnTo>
                        <a:pt x="20" y="12"/>
                      </a:lnTo>
                      <a:lnTo>
                        <a:pt x="4" y="22"/>
                      </a:lnTo>
                      <a:lnTo>
                        <a:pt x="12" y="30"/>
                      </a:lnTo>
                      <a:lnTo>
                        <a:pt x="12" y="30"/>
                      </a:lnTo>
                      <a:lnTo>
                        <a:pt x="0" y="38"/>
                      </a:lnTo>
                      <a:lnTo>
                        <a:pt x="10" y="46"/>
                      </a:lnTo>
                      <a:lnTo>
                        <a:pt x="10" y="46"/>
                      </a:lnTo>
                      <a:lnTo>
                        <a:pt x="14" y="50"/>
                      </a:lnTo>
                      <a:lnTo>
                        <a:pt x="20" y="50"/>
                      </a:lnTo>
                      <a:lnTo>
                        <a:pt x="26" y="50"/>
                      </a:lnTo>
                      <a:lnTo>
                        <a:pt x="32" y="46"/>
                      </a:lnTo>
                      <a:lnTo>
                        <a:pt x="36" y="42"/>
                      </a:lnTo>
                      <a:lnTo>
                        <a:pt x="66" y="12"/>
                      </a:lnTo>
                      <a:lnTo>
                        <a:pt x="66" y="12"/>
                      </a:lnTo>
                      <a:lnTo>
                        <a:pt x="56" y="12"/>
                      </a:lnTo>
                      <a:lnTo>
                        <a:pt x="46" y="10"/>
                      </a:lnTo>
                      <a:lnTo>
                        <a:pt x="38" y="6"/>
                      </a:lnTo>
                      <a:lnTo>
                        <a:pt x="36" y="4"/>
                      </a:lnTo>
                      <a:lnTo>
                        <a:pt x="34" y="0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34" name="Freeform 42"/>
                <p:cNvSpPr>
                  <a:spLocks noEditPoints="1"/>
                </p:cNvSpPr>
                <p:nvPr/>
              </p:nvSpPr>
              <p:spPr bwMode="auto">
                <a:xfrm>
                  <a:off x="4545" y="2798"/>
                  <a:ext cx="594" cy="596"/>
                </a:xfrm>
                <a:custGeom>
                  <a:avLst/>
                  <a:gdLst/>
                  <a:ahLst/>
                  <a:cxnLst>
                    <a:cxn ang="0">
                      <a:pos x="76" y="476"/>
                    </a:cxn>
                    <a:cxn ang="0">
                      <a:pos x="34" y="404"/>
                    </a:cxn>
                    <a:cxn ang="0">
                      <a:pos x="14" y="324"/>
                    </a:cxn>
                    <a:cxn ang="0">
                      <a:pos x="18" y="244"/>
                    </a:cxn>
                    <a:cxn ang="0">
                      <a:pos x="46" y="166"/>
                    </a:cxn>
                    <a:cxn ang="0">
                      <a:pos x="96" y="98"/>
                    </a:cxn>
                    <a:cxn ang="0">
                      <a:pos x="140" y="62"/>
                    </a:cxn>
                    <a:cxn ang="0">
                      <a:pos x="216" y="26"/>
                    </a:cxn>
                    <a:cxn ang="0">
                      <a:pos x="298" y="14"/>
                    </a:cxn>
                    <a:cxn ang="0">
                      <a:pos x="378" y="26"/>
                    </a:cxn>
                    <a:cxn ang="0">
                      <a:pos x="454" y="62"/>
                    </a:cxn>
                    <a:cxn ang="0">
                      <a:pos x="498" y="98"/>
                    </a:cxn>
                    <a:cxn ang="0">
                      <a:pos x="548" y="166"/>
                    </a:cxn>
                    <a:cxn ang="0">
                      <a:pos x="576" y="244"/>
                    </a:cxn>
                    <a:cxn ang="0">
                      <a:pos x="578" y="326"/>
                    </a:cxn>
                    <a:cxn ang="0">
                      <a:pos x="560" y="406"/>
                    </a:cxn>
                    <a:cxn ang="0">
                      <a:pos x="516" y="478"/>
                    </a:cxn>
                    <a:cxn ang="0">
                      <a:pos x="476" y="518"/>
                    </a:cxn>
                    <a:cxn ang="0">
                      <a:pos x="402" y="562"/>
                    </a:cxn>
                    <a:cxn ang="0">
                      <a:pos x="324" y="580"/>
                    </a:cxn>
                    <a:cxn ang="0">
                      <a:pos x="242" y="576"/>
                    </a:cxn>
                    <a:cxn ang="0">
                      <a:pos x="164" y="550"/>
                    </a:cxn>
                    <a:cxn ang="0">
                      <a:pos x="96" y="498"/>
                    </a:cxn>
                    <a:cxn ang="0">
                      <a:pos x="86" y="508"/>
                    </a:cxn>
                    <a:cxn ang="0">
                      <a:pos x="158" y="562"/>
                    </a:cxn>
                    <a:cxn ang="0">
                      <a:pos x="240" y="590"/>
                    </a:cxn>
                    <a:cxn ang="0">
                      <a:pos x="324" y="594"/>
                    </a:cxn>
                    <a:cxn ang="0">
                      <a:pos x="408" y="574"/>
                    </a:cxn>
                    <a:cxn ang="0">
                      <a:pos x="484" y="530"/>
                    </a:cxn>
                    <a:cxn ang="0">
                      <a:pos x="528" y="486"/>
                    </a:cxn>
                    <a:cxn ang="0">
                      <a:pos x="572" y="410"/>
                    </a:cxn>
                    <a:cxn ang="0">
                      <a:pos x="592" y="328"/>
                    </a:cxn>
                    <a:cxn ang="0">
                      <a:pos x="588" y="242"/>
                    </a:cxn>
                    <a:cxn ang="0">
                      <a:pos x="560" y="160"/>
                    </a:cxn>
                    <a:cxn ang="0">
                      <a:pos x="508" y="88"/>
                    </a:cxn>
                    <a:cxn ang="0">
                      <a:pos x="460" y="50"/>
                    </a:cxn>
                    <a:cxn ang="0">
                      <a:pos x="382" y="14"/>
                    </a:cxn>
                    <a:cxn ang="0">
                      <a:pos x="298" y="0"/>
                    </a:cxn>
                    <a:cxn ang="0">
                      <a:pos x="212" y="12"/>
                    </a:cxn>
                    <a:cxn ang="0">
                      <a:pos x="134" y="50"/>
                    </a:cxn>
                    <a:cxn ang="0">
                      <a:pos x="86" y="88"/>
                    </a:cxn>
                    <a:cxn ang="0">
                      <a:pos x="34" y="160"/>
                    </a:cxn>
                    <a:cxn ang="0">
                      <a:pos x="4" y="240"/>
                    </a:cxn>
                    <a:cxn ang="0">
                      <a:pos x="0" y="326"/>
                    </a:cxn>
                    <a:cxn ang="0">
                      <a:pos x="20" y="410"/>
                    </a:cxn>
                    <a:cxn ang="0">
                      <a:pos x="66" y="486"/>
                    </a:cxn>
                  </a:cxnLst>
                  <a:rect l="0" t="0" r="r" b="b"/>
                  <a:pathLst>
                    <a:path w="594" h="596">
                      <a:moveTo>
                        <a:pt x="96" y="498"/>
                      </a:moveTo>
                      <a:lnTo>
                        <a:pt x="96" y="498"/>
                      </a:lnTo>
                      <a:lnTo>
                        <a:pt x="76" y="476"/>
                      </a:lnTo>
                      <a:lnTo>
                        <a:pt x="60" y="454"/>
                      </a:lnTo>
                      <a:lnTo>
                        <a:pt x="46" y="430"/>
                      </a:lnTo>
                      <a:lnTo>
                        <a:pt x="34" y="404"/>
                      </a:lnTo>
                      <a:lnTo>
                        <a:pt x="24" y="378"/>
                      </a:lnTo>
                      <a:lnTo>
                        <a:pt x="18" y="352"/>
                      </a:lnTo>
                      <a:lnTo>
                        <a:pt x="14" y="324"/>
                      </a:lnTo>
                      <a:lnTo>
                        <a:pt x="14" y="298"/>
                      </a:lnTo>
                      <a:lnTo>
                        <a:pt x="14" y="270"/>
                      </a:lnTo>
                      <a:lnTo>
                        <a:pt x="18" y="244"/>
                      </a:lnTo>
                      <a:lnTo>
                        <a:pt x="24" y="216"/>
                      </a:lnTo>
                      <a:lnTo>
                        <a:pt x="34" y="190"/>
                      </a:lnTo>
                      <a:lnTo>
                        <a:pt x="46" y="166"/>
                      </a:lnTo>
                      <a:lnTo>
                        <a:pt x="60" y="142"/>
                      </a:lnTo>
                      <a:lnTo>
                        <a:pt x="76" y="118"/>
                      </a:lnTo>
                      <a:lnTo>
                        <a:pt x="96" y="98"/>
                      </a:lnTo>
                      <a:lnTo>
                        <a:pt x="96" y="98"/>
                      </a:lnTo>
                      <a:lnTo>
                        <a:pt x="118" y="78"/>
                      </a:lnTo>
                      <a:lnTo>
                        <a:pt x="140" y="62"/>
                      </a:lnTo>
                      <a:lnTo>
                        <a:pt x="166" y="46"/>
                      </a:lnTo>
                      <a:lnTo>
                        <a:pt x="190" y="36"/>
                      </a:lnTo>
                      <a:lnTo>
                        <a:pt x="216" y="26"/>
                      </a:lnTo>
                      <a:lnTo>
                        <a:pt x="242" y="20"/>
                      </a:lnTo>
                      <a:lnTo>
                        <a:pt x="270" y="16"/>
                      </a:lnTo>
                      <a:lnTo>
                        <a:pt x="298" y="14"/>
                      </a:lnTo>
                      <a:lnTo>
                        <a:pt x="324" y="16"/>
                      </a:lnTo>
                      <a:lnTo>
                        <a:pt x="352" y="20"/>
                      </a:lnTo>
                      <a:lnTo>
                        <a:pt x="378" y="26"/>
                      </a:lnTo>
                      <a:lnTo>
                        <a:pt x="404" y="36"/>
                      </a:lnTo>
                      <a:lnTo>
                        <a:pt x="430" y="48"/>
                      </a:lnTo>
                      <a:lnTo>
                        <a:pt x="454" y="62"/>
                      </a:lnTo>
                      <a:lnTo>
                        <a:pt x="476" y="78"/>
                      </a:lnTo>
                      <a:lnTo>
                        <a:pt x="498" y="98"/>
                      </a:lnTo>
                      <a:lnTo>
                        <a:pt x="498" y="98"/>
                      </a:lnTo>
                      <a:lnTo>
                        <a:pt x="518" y="120"/>
                      </a:lnTo>
                      <a:lnTo>
                        <a:pt x="534" y="142"/>
                      </a:lnTo>
                      <a:lnTo>
                        <a:pt x="548" y="166"/>
                      </a:lnTo>
                      <a:lnTo>
                        <a:pt x="560" y="192"/>
                      </a:lnTo>
                      <a:lnTo>
                        <a:pt x="568" y="218"/>
                      </a:lnTo>
                      <a:lnTo>
                        <a:pt x="576" y="244"/>
                      </a:lnTo>
                      <a:lnTo>
                        <a:pt x="578" y="272"/>
                      </a:lnTo>
                      <a:lnTo>
                        <a:pt x="580" y="298"/>
                      </a:lnTo>
                      <a:lnTo>
                        <a:pt x="578" y="326"/>
                      </a:lnTo>
                      <a:lnTo>
                        <a:pt x="574" y="354"/>
                      </a:lnTo>
                      <a:lnTo>
                        <a:pt x="568" y="380"/>
                      </a:lnTo>
                      <a:lnTo>
                        <a:pt x="560" y="406"/>
                      </a:lnTo>
                      <a:lnTo>
                        <a:pt x="548" y="430"/>
                      </a:lnTo>
                      <a:lnTo>
                        <a:pt x="534" y="454"/>
                      </a:lnTo>
                      <a:lnTo>
                        <a:pt x="516" y="478"/>
                      </a:lnTo>
                      <a:lnTo>
                        <a:pt x="496" y="500"/>
                      </a:lnTo>
                      <a:lnTo>
                        <a:pt x="496" y="500"/>
                      </a:lnTo>
                      <a:lnTo>
                        <a:pt x="476" y="518"/>
                      </a:lnTo>
                      <a:lnTo>
                        <a:pt x="452" y="536"/>
                      </a:lnTo>
                      <a:lnTo>
                        <a:pt x="428" y="550"/>
                      </a:lnTo>
                      <a:lnTo>
                        <a:pt x="402" y="562"/>
                      </a:lnTo>
                      <a:lnTo>
                        <a:pt x="376" y="570"/>
                      </a:lnTo>
                      <a:lnTo>
                        <a:pt x="350" y="576"/>
                      </a:lnTo>
                      <a:lnTo>
                        <a:pt x="324" y="580"/>
                      </a:lnTo>
                      <a:lnTo>
                        <a:pt x="296" y="582"/>
                      </a:lnTo>
                      <a:lnTo>
                        <a:pt x="268" y="580"/>
                      </a:lnTo>
                      <a:lnTo>
                        <a:pt x="242" y="576"/>
                      </a:lnTo>
                      <a:lnTo>
                        <a:pt x="216" y="570"/>
                      </a:lnTo>
                      <a:lnTo>
                        <a:pt x="190" y="560"/>
                      </a:lnTo>
                      <a:lnTo>
                        <a:pt x="164" y="550"/>
                      </a:lnTo>
                      <a:lnTo>
                        <a:pt x="140" y="534"/>
                      </a:lnTo>
                      <a:lnTo>
                        <a:pt x="118" y="518"/>
                      </a:lnTo>
                      <a:lnTo>
                        <a:pt x="96" y="498"/>
                      </a:lnTo>
                      <a:lnTo>
                        <a:pt x="96" y="498"/>
                      </a:lnTo>
                      <a:close/>
                      <a:moveTo>
                        <a:pt x="86" y="508"/>
                      </a:moveTo>
                      <a:lnTo>
                        <a:pt x="86" y="508"/>
                      </a:lnTo>
                      <a:lnTo>
                        <a:pt x="108" y="528"/>
                      </a:lnTo>
                      <a:lnTo>
                        <a:pt x="132" y="546"/>
                      </a:lnTo>
                      <a:lnTo>
                        <a:pt x="158" y="562"/>
                      </a:lnTo>
                      <a:lnTo>
                        <a:pt x="184" y="574"/>
                      </a:lnTo>
                      <a:lnTo>
                        <a:pt x="212" y="584"/>
                      </a:lnTo>
                      <a:lnTo>
                        <a:pt x="240" y="590"/>
                      </a:lnTo>
                      <a:lnTo>
                        <a:pt x="268" y="594"/>
                      </a:lnTo>
                      <a:lnTo>
                        <a:pt x="296" y="596"/>
                      </a:lnTo>
                      <a:lnTo>
                        <a:pt x="324" y="594"/>
                      </a:lnTo>
                      <a:lnTo>
                        <a:pt x="352" y="590"/>
                      </a:lnTo>
                      <a:lnTo>
                        <a:pt x="380" y="584"/>
                      </a:lnTo>
                      <a:lnTo>
                        <a:pt x="408" y="574"/>
                      </a:lnTo>
                      <a:lnTo>
                        <a:pt x="434" y="562"/>
                      </a:lnTo>
                      <a:lnTo>
                        <a:pt x="460" y="548"/>
                      </a:lnTo>
                      <a:lnTo>
                        <a:pt x="484" y="530"/>
                      </a:lnTo>
                      <a:lnTo>
                        <a:pt x="506" y="510"/>
                      </a:lnTo>
                      <a:lnTo>
                        <a:pt x="506" y="510"/>
                      </a:lnTo>
                      <a:lnTo>
                        <a:pt x="528" y="486"/>
                      </a:lnTo>
                      <a:lnTo>
                        <a:pt x="544" y="462"/>
                      </a:lnTo>
                      <a:lnTo>
                        <a:pt x="560" y="438"/>
                      </a:lnTo>
                      <a:lnTo>
                        <a:pt x="572" y="410"/>
                      </a:lnTo>
                      <a:lnTo>
                        <a:pt x="582" y="384"/>
                      </a:lnTo>
                      <a:lnTo>
                        <a:pt x="588" y="356"/>
                      </a:lnTo>
                      <a:lnTo>
                        <a:pt x="592" y="328"/>
                      </a:lnTo>
                      <a:lnTo>
                        <a:pt x="594" y="298"/>
                      </a:lnTo>
                      <a:lnTo>
                        <a:pt x="592" y="270"/>
                      </a:lnTo>
                      <a:lnTo>
                        <a:pt x="588" y="242"/>
                      </a:lnTo>
                      <a:lnTo>
                        <a:pt x="582" y="214"/>
                      </a:lnTo>
                      <a:lnTo>
                        <a:pt x="572" y="186"/>
                      </a:lnTo>
                      <a:lnTo>
                        <a:pt x="560" y="160"/>
                      </a:lnTo>
                      <a:lnTo>
                        <a:pt x="546" y="134"/>
                      </a:lnTo>
                      <a:lnTo>
                        <a:pt x="528" y="110"/>
                      </a:lnTo>
                      <a:lnTo>
                        <a:pt x="508" y="88"/>
                      </a:lnTo>
                      <a:lnTo>
                        <a:pt x="508" y="88"/>
                      </a:lnTo>
                      <a:lnTo>
                        <a:pt x="486" y="68"/>
                      </a:lnTo>
                      <a:lnTo>
                        <a:pt x="460" y="50"/>
                      </a:lnTo>
                      <a:lnTo>
                        <a:pt x="436" y="34"/>
                      </a:lnTo>
                      <a:lnTo>
                        <a:pt x="410" y="22"/>
                      </a:lnTo>
                      <a:lnTo>
                        <a:pt x="382" y="14"/>
                      </a:lnTo>
                      <a:lnTo>
                        <a:pt x="354" y="6"/>
                      </a:lnTo>
                      <a:lnTo>
                        <a:pt x="326" y="2"/>
                      </a:lnTo>
                      <a:lnTo>
                        <a:pt x="298" y="0"/>
                      </a:lnTo>
                      <a:lnTo>
                        <a:pt x="268" y="2"/>
                      </a:lnTo>
                      <a:lnTo>
                        <a:pt x="240" y="6"/>
                      </a:lnTo>
                      <a:lnTo>
                        <a:pt x="212" y="12"/>
                      </a:lnTo>
                      <a:lnTo>
                        <a:pt x="186" y="22"/>
                      </a:lnTo>
                      <a:lnTo>
                        <a:pt x="158" y="34"/>
                      </a:lnTo>
                      <a:lnTo>
                        <a:pt x="134" y="50"/>
                      </a:lnTo>
                      <a:lnTo>
                        <a:pt x="110" y="66"/>
                      </a:lnTo>
                      <a:lnTo>
                        <a:pt x="86" y="88"/>
                      </a:lnTo>
                      <a:lnTo>
                        <a:pt x="86" y="88"/>
                      </a:lnTo>
                      <a:lnTo>
                        <a:pt x="66" y="110"/>
                      </a:lnTo>
                      <a:lnTo>
                        <a:pt x="48" y="134"/>
                      </a:lnTo>
                      <a:lnTo>
                        <a:pt x="34" y="160"/>
                      </a:lnTo>
                      <a:lnTo>
                        <a:pt x="22" y="186"/>
                      </a:lnTo>
                      <a:lnTo>
                        <a:pt x="12" y="212"/>
                      </a:lnTo>
                      <a:lnTo>
                        <a:pt x="4" y="240"/>
                      </a:lnTo>
                      <a:lnTo>
                        <a:pt x="0" y="270"/>
                      </a:lnTo>
                      <a:lnTo>
                        <a:pt x="0" y="298"/>
                      </a:lnTo>
                      <a:lnTo>
                        <a:pt x="0" y="326"/>
                      </a:lnTo>
                      <a:lnTo>
                        <a:pt x="4" y="354"/>
                      </a:lnTo>
                      <a:lnTo>
                        <a:pt x="12" y="382"/>
                      </a:lnTo>
                      <a:lnTo>
                        <a:pt x="20" y="410"/>
                      </a:lnTo>
                      <a:lnTo>
                        <a:pt x="32" y="436"/>
                      </a:lnTo>
                      <a:lnTo>
                        <a:pt x="48" y="462"/>
                      </a:lnTo>
                      <a:lnTo>
                        <a:pt x="66" y="486"/>
                      </a:lnTo>
                      <a:lnTo>
                        <a:pt x="86" y="508"/>
                      </a:lnTo>
                      <a:lnTo>
                        <a:pt x="86" y="508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35" name="Freeform 43"/>
                <p:cNvSpPr>
                  <a:spLocks/>
                </p:cNvSpPr>
                <p:nvPr/>
              </p:nvSpPr>
              <p:spPr bwMode="auto">
                <a:xfrm>
                  <a:off x="4559" y="2812"/>
                  <a:ext cx="566" cy="568"/>
                </a:xfrm>
                <a:custGeom>
                  <a:avLst/>
                  <a:gdLst/>
                  <a:ahLst/>
                  <a:cxnLst>
                    <a:cxn ang="0">
                      <a:pos x="82" y="484"/>
                    </a:cxn>
                    <a:cxn ang="0">
                      <a:pos x="46" y="440"/>
                    </a:cxn>
                    <a:cxn ang="0">
                      <a:pos x="20" y="390"/>
                    </a:cxn>
                    <a:cxn ang="0">
                      <a:pos x="4" y="338"/>
                    </a:cxn>
                    <a:cxn ang="0">
                      <a:pos x="0" y="284"/>
                    </a:cxn>
                    <a:cxn ang="0">
                      <a:pos x="4" y="230"/>
                    </a:cxn>
                    <a:cxn ang="0">
                      <a:pos x="20" y="176"/>
                    </a:cxn>
                    <a:cxn ang="0">
                      <a:pos x="46" y="128"/>
                    </a:cxn>
                    <a:cxn ang="0">
                      <a:pos x="82" y="84"/>
                    </a:cxn>
                    <a:cxn ang="0">
                      <a:pos x="104" y="64"/>
                    </a:cxn>
                    <a:cxn ang="0">
                      <a:pos x="152" y="32"/>
                    </a:cxn>
                    <a:cxn ang="0">
                      <a:pos x="202" y="12"/>
                    </a:cxn>
                    <a:cxn ang="0">
                      <a:pos x="256" y="2"/>
                    </a:cxn>
                    <a:cxn ang="0">
                      <a:pos x="310" y="2"/>
                    </a:cxn>
                    <a:cxn ang="0">
                      <a:pos x="364" y="12"/>
                    </a:cxn>
                    <a:cxn ang="0">
                      <a:pos x="416" y="34"/>
                    </a:cxn>
                    <a:cxn ang="0">
                      <a:pos x="462" y="64"/>
                    </a:cxn>
                    <a:cxn ang="0">
                      <a:pos x="484" y="84"/>
                    </a:cxn>
                    <a:cxn ang="0">
                      <a:pos x="520" y="128"/>
                    </a:cxn>
                    <a:cxn ang="0">
                      <a:pos x="546" y="178"/>
                    </a:cxn>
                    <a:cxn ang="0">
                      <a:pos x="562" y="230"/>
                    </a:cxn>
                    <a:cxn ang="0">
                      <a:pos x="566" y="284"/>
                    </a:cxn>
                    <a:cxn ang="0">
                      <a:pos x="560" y="340"/>
                    </a:cxn>
                    <a:cxn ang="0">
                      <a:pos x="546" y="392"/>
                    </a:cxn>
                    <a:cxn ang="0">
                      <a:pos x="520" y="440"/>
                    </a:cxn>
                    <a:cxn ang="0">
                      <a:pos x="482" y="486"/>
                    </a:cxn>
                    <a:cxn ang="0">
                      <a:pos x="462" y="504"/>
                    </a:cxn>
                    <a:cxn ang="0">
                      <a:pos x="414" y="536"/>
                    </a:cxn>
                    <a:cxn ang="0">
                      <a:pos x="362" y="556"/>
                    </a:cxn>
                    <a:cxn ang="0">
                      <a:pos x="310" y="566"/>
                    </a:cxn>
                    <a:cxn ang="0">
                      <a:pos x="254" y="566"/>
                    </a:cxn>
                    <a:cxn ang="0">
                      <a:pos x="202" y="556"/>
                    </a:cxn>
                    <a:cxn ang="0">
                      <a:pos x="150" y="536"/>
                    </a:cxn>
                    <a:cxn ang="0">
                      <a:pos x="104" y="504"/>
                    </a:cxn>
                    <a:cxn ang="0">
                      <a:pos x="82" y="484"/>
                    </a:cxn>
                  </a:cxnLst>
                  <a:rect l="0" t="0" r="r" b="b"/>
                  <a:pathLst>
                    <a:path w="566" h="568">
                      <a:moveTo>
                        <a:pt x="82" y="484"/>
                      </a:moveTo>
                      <a:lnTo>
                        <a:pt x="82" y="484"/>
                      </a:lnTo>
                      <a:lnTo>
                        <a:pt x="62" y="462"/>
                      </a:lnTo>
                      <a:lnTo>
                        <a:pt x="46" y="440"/>
                      </a:lnTo>
                      <a:lnTo>
                        <a:pt x="32" y="416"/>
                      </a:lnTo>
                      <a:lnTo>
                        <a:pt x="20" y="390"/>
                      </a:lnTo>
                      <a:lnTo>
                        <a:pt x="10" y="364"/>
                      </a:lnTo>
                      <a:lnTo>
                        <a:pt x="4" y="338"/>
                      </a:lnTo>
                      <a:lnTo>
                        <a:pt x="0" y="310"/>
                      </a:lnTo>
                      <a:lnTo>
                        <a:pt x="0" y="284"/>
                      </a:lnTo>
                      <a:lnTo>
                        <a:pt x="0" y="256"/>
                      </a:lnTo>
                      <a:lnTo>
                        <a:pt x="4" y="230"/>
                      </a:lnTo>
                      <a:lnTo>
                        <a:pt x="10" y="202"/>
                      </a:lnTo>
                      <a:lnTo>
                        <a:pt x="20" y="176"/>
                      </a:lnTo>
                      <a:lnTo>
                        <a:pt x="32" y="152"/>
                      </a:lnTo>
                      <a:lnTo>
                        <a:pt x="46" y="128"/>
                      </a:lnTo>
                      <a:lnTo>
                        <a:pt x="62" y="104"/>
                      </a:lnTo>
                      <a:lnTo>
                        <a:pt x="82" y="84"/>
                      </a:lnTo>
                      <a:lnTo>
                        <a:pt x="82" y="84"/>
                      </a:lnTo>
                      <a:lnTo>
                        <a:pt x="104" y="64"/>
                      </a:lnTo>
                      <a:lnTo>
                        <a:pt x="126" y="48"/>
                      </a:lnTo>
                      <a:lnTo>
                        <a:pt x="152" y="32"/>
                      </a:lnTo>
                      <a:lnTo>
                        <a:pt x="176" y="22"/>
                      </a:lnTo>
                      <a:lnTo>
                        <a:pt x="202" y="12"/>
                      </a:lnTo>
                      <a:lnTo>
                        <a:pt x="228" y="6"/>
                      </a:lnTo>
                      <a:lnTo>
                        <a:pt x="256" y="2"/>
                      </a:lnTo>
                      <a:lnTo>
                        <a:pt x="284" y="0"/>
                      </a:lnTo>
                      <a:lnTo>
                        <a:pt x="310" y="2"/>
                      </a:lnTo>
                      <a:lnTo>
                        <a:pt x="338" y="6"/>
                      </a:lnTo>
                      <a:lnTo>
                        <a:pt x="364" y="12"/>
                      </a:lnTo>
                      <a:lnTo>
                        <a:pt x="390" y="22"/>
                      </a:lnTo>
                      <a:lnTo>
                        <a:pt x="416" y="34"/>
                      </a:lnTo>
                      <a:lnTo>
                        <a:pt x="440" y="48"/>
                      </a:lnTo>
                      <a:lnTo>
                        <a:pt x="462" y="64"/>
                      </a:lnTo>
                      <a:lnTo>
                        <a:pt x="484" y="84"/>
                      </a:lnTo>
                      <a:lnTo>
                        <a:pt x="484" y="84"/>
                      </a:lnTo>
                      <a:lnTo>
                        <a:pt x="504" y="106"/>
                      </a:lnTo>
                      <a:lnTo>
                        <a:pt x="520" y="128"/>
                      </a:lnTo>
                      <a:lnTo>
                        <a:pt x="534" y="152"/>
                      </a:lnTo>
                      <a:lnTo>
                        <a:pt x="546" y="178"/>
                      </a:lnTo>
                      <a:lnTo>
                        <a:pt x="554" y="204"/>
                      </a:lnTo>
                      <a:lnTo>
                        <a:pt x="562" y="230"/>
                      </a:lnTo>
                      <a:lnTo>
                        <a:pt x="564" y="258"/>
                      </a:lnTo>
                      <a:lnTo>
                        <a:pt x="566" y="284"/>
                      </a:lnTo>
                      <a:lnTo>
                        <a:pt x="564" y="312"/>
                      </a:lnTo>
                      <a:lnTo>
                        <a:pt x="560" y="340"/>
                      </a:lnTo>
                      <a:lnTo>
                        <a:pt x="554" y="366"/>
                      </a:lnTo>
                      <a:lnTo>
                        <a:pt x="546" y="392"/>
                      </a:lnTo>
                      <a:lnTo>
                        <a:pt x="534" y="416"/>
                      </a:lnTo>
                      <a:lnTo>
                        <a:pt x="520" y="440"/>
                      </a:lnTo>
                      <a:lnTo>
                        <a:pt x="502" y="464"/>
                      </a:lnTo>
                      <a:lnTo>
                        <a:pt x="482" y="486"/>
                      </a:lnTo>
                      <a:lnTo>
                        <a:pt x="482" y="486"/>
                      </a:lnTo>
                      <a:lnTo>
                        <a:pt x="462" y="504"/>
                      </a:lnTo>
                      <a:lnTo>
                        <a:pt x="438" y="522"/>
                      </a:lnTo>
                      <a:lnTo>
                        <a:pt x="414" y="536"/>
                      </a:lnTo>
                      <a:lnTo>
                        <a:pt x="388" y="548"/>
                      </a:lnTo>
                      <a:lnTo>
                        <a:pt x="362" y="556"/>
                      </a:lnTo>
                      <a:lnTo>
                        <a:pt x="336" y="562"/>
                      </a:lnTo>
                      <a:lnTo>
                        <a:pt x="310" y="566"/>
                      </a:lnTo>
                      <a:lnTo>
                        <a:pt x="282" y="568"/>
                      </a:lnTo>
                      <a:lnTo>
                        <a:pt x="254" y="566"/>
                      </a:lnTo>
                      <a:lnTo>
                        <a:pt x="228" y="562"/>
                      </a:lnTo>
                      <a:lnTo>
                        <a:pt x="202" y="556"/>
                      </a:lnTo>
                      <a:lnTo>
                        <a:pt x="176" y="546"/>
                      </a:lnTo>
                      <a:lnTo>
                        <a:pt x="150" y="536"/>
                      </a:lnTo>
                      <a:lnTo>
                        <a:pt x="126" y="520"/>
                      </a:lnTo>
                      <a:lnTo>
                        <a:pt x="104" y="504"/>
                      </a:lnTo>
                      <a:lnTo>
                        <a:pt x="82" y="484"/>
                      </a:lnTo>
                      <a:lnTo>
                        <a:pt x="82" y="484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36" name="Freeform 44"/>
                <p:cNvSpPr>
                  <a:spLocks/>
                </p:cNvSpPr>
                <p:nvPr/>
              </p:nvSpPr>
              <p:spPr bwMode="auto">
                <a:xfrm>
                  <a:off x="4615" y="2812"/>
                  <a:ext cx="510" cy="566"/>
                </a:xfrm>
                <a:custGeom>
                  <a:avLst/>
                  <a:gdLst/>
                  <a:ahLst/>
                  <a:cxnLst>
                    <a:cxn ang="0">
                      <a:pos x="78" y="190"/>
                    </a:cxn>
                    <a:cxn ang="0">
                      <a:pos x="128" y="224"/>
                    </a:cxn>
                    <a:cxn ang="0">
                      <a:pos x="146" y="234"/>
                    </a:cxn>
                    <a:cxn ang="0">
                      <a:pos x="200" y="254"/>
                    </a:cxn>
                    <a:cxn ang="0">
                      <a:pos x="238" y="272"/>
                    </a:cxn>
                    <a:cxn ang="0">
                      <a:pos x="250" y="280"/>
                    </a:cxn>
                    <a:cxn ang="0">
                      <a:pos x="270" y="298"/>
                    </a:cxn>
                    <a:cxn ang="0">
                      <a:pos x="282" y="318"/>
                    </a:cxn>
                    <a:cxn ang="0">
                      <a:pos x="288" y="340"/>
                    </a:cxn>
                    <a:cxn ang="0">
                      <a:pos x="290" y="388"/>
                    </a:cxn>
                    <a:cxn ang="0">
                      <a:pos x="274" y="462"/>
                    </a:cxn>
                    <a:cxn ang="0">
                      <a:pos x="260" y="514"/>
                    </a:cxn>
                    <a:cxn ang="0">
                      <a:pos x="248" y="566"/>
                    </a:cxn>
                    <a:cxn ang="0">
                      <a:pos x="272" y="564"/>
                    </a:cxn>
                    <a:cxn ang="0">
                      <a:pos x="320" y="552"/>
                    </a:cxn>
                    <a:cxn ang="0">
                      <a:pos x="366" y="532"/>
                    </a:cxn>
                    <a:cxn ang="0">
                      <a:pos x="408" y="502"/>
                    </a:cxn>
                    <a:cxn ang="0">
                      <a:pos x="426" y="486"/>
                    </a:cxn>
                    <a:cxn ang="0">
                      <a:pos x="464" y="440"/>
                    </a:cxn>
                    <a:cxn ang="0">
                      <a:pos x="490" y="392"/>
                    </a:cxn>
                    <a:cxn ang="0">
                      <a:pos x="504" y="340"/>
                    </a:cxn>
                    <a:cxn ang="0">
                      <a:pos x="510" y="284"/>
                    </a:cxn>
                    <a:cxn ang="0">
                      <a:pos x="506" y="230"/>
                    </a:cxn>
                    <a:cxn ang="0">
                      <a:pos x="490" y="178"/>
                    </a:cxn>
                    <a:cxn ang="0">
                      <a:pos x="464" y="128"/>
                    </a:cxn>
                    <a:cxn ang="0">
                      <a:pos x="428" y="84"/>
                    </a:cxn>
                    <a:cxn ang="0">
                      <a:pos x="406" y="64"/>
                    </a:cxn>
                    <a:cxn ang="0">
                      <a:pos x="360" y="34"/>
                    </a:cxn>
                    <a:cxn ang="0">
                      <a:pos x="308" y="12"/>
                    </a:cxn>
                    <a:cxn ang="0">
                      <a:pos x="254" y="2"/>
                    </a:cxn>
                    <a:cxn ang="0">
                      <a:pos x="200" y="2"/>
                    </a:cxn>
                    <a:cxn ang="0">
                      <a:pos x="146" y="12"/>
                    </a:cxn>
                    <a:cxn ang="0">
                      <a:pos x="96" y="32"/>
                    </a:cxn>
                    <a:cxn ang="0">
                      <a:pos x="48" y="64"/>
                    </a:cxn>
                    <a:cxn ang="0">
                      <a:pos x="26" y="84"/>
                    </a:cxn>
                    <a:cxn ang="0">
                      <a:pos x="0" y="112"/>
                    </a:cxn>
                    <a:cxn ang="0">
                      <a:pos x="16" y="134"/>
                    </a:cxn>
                    <a:cxn ang="0">
                      <a:pos x="56" y="172"/>
                    </a:cxn>
                    <a:cxn ang="0">
                      <a:pos x="78" y="190"/>
                    </a:cxn>
                  </a:cxnLst>
                  <a:rect l="0" t="0" r="r" b="b"/>
                  <a:pathLst>
                    <a:path w="510" h="566">
                      <a:moveTo>
                        <a:pt x="78" y="190"/>
                      </a:moveTo>
                      <a:lnTo>
                        <a:pt x="78" y="190"/>
                      </a:lnTo>
                      <a:lnTo>
                        <a:pt x="112" y="212"/>
                      </a:lnTo>
                      <a:lnTo>
                        <a:pt x="128" y="224"/>
                      </a:lnTo>
                      <a:lnTo>
                        <a:pt x="146" y="234"/>
                      </a:lnTo>
                      <a:lnTo>
                        <a:pt x="146" y="234"/>
                      </a:lnTo>
                      <a:lnTo>
                        <a:pt x="174" y="244"/>
                      </a:lnTo>
                      <a:lnTo>
                        <a:pt x="200" y="254"/>
                      </a:lnTo>
                      <a:lnTo>
                        <a:pt x="226" y="264"/>
                      </a:lnTo>
                      <a:lnTo>
                        <a:pt x="238" y="272"/>
                      </a:lnTo>
                      <a:lnTo>
                        <a:pt x="250" y="280"/>
                      </a:lnTo>
                      <a:lnTo>
                        <a:pt x="250" y="280"/>
                      </a:lnTo>
                      <a:lnTo>
                        <a:pt x="260" y="288"/>
                      </a:lnTo>
                      <a:lnTo>
                        <a:pt x="270" y="298"/>
                      </a:lnTo>
                      <a:lnTo>
                        <a:pt x="276" y="308"/>
                      </a:lnTo>
                      <a:lnTo>
                        <a:pt x="282" y="318"/>
                      </a:lnTo>
                      <a:lnTo>
                        <a:pt x="286" y="330"/>
                      </a:lnTo>
                      <a:lnTo>
                        <a:pt x="288" y="340"/>
                      </a:lnTo>
                      <a:lnTo>
                        <a:pt x="292" y="364"/>
                      </a:lnTo>
                      <a:lnTo>
                        <a:pt x="290" y="388"/>
                      </a:lnTo>
                      <a:lnTo>
                        <a:pt x="286" y="412"/>
                      </a:lnTo>
                      <a:lnTo>
                        <a:pt x="274" y="462"/>
                      </a:lnTo>
                      <a:lnTo>
                        <a:pt x="274" y="462"/>
                      </a:lnTo>
                      <a:lnTo>
                        <a:pt x="260" y="514"/>
                      </a:lnTo>
                      <a:lnTo>
                        <a:pt x="254" y="540"/>
                      </a:lnTo>
                      <a:lnTo>
                        <a:pt x="248" y="566"/>
                      </a:lnTo>
                      <a:lnTo>
                        <a:pt x="248" y="566"/>
                      </a:lnTo>
                      <a:lnTo>
                        <a:pt x="272" y="564"/>
                      </a:lnTo>
                      <a:lnTo>
                        <a:pt x="296" y="560"/>
                      </a:lnTo>
                      <a:lnTo>
                        <a:pt x="320" y="552"/>
                      </a:lnTo>
                      <a:lnTo>
                        <a:pt x="344" y="542"/>
                      </a:lnTo>
                      <a:lnTo>
                        <a:pt x="366" y="532"/>
                      </a:lnTo>
                      <a:lnTo>
                        <a:pt x="388" y="518"/>
                      </a:lnTo>
                      <a:lnTo>
                        <a:pt x="408" y="502"/>
                      </a:lnTo>
                      <a:lnTo>
                        <a:pt x="426" y="486"/>
                      </a:lnTo>
                      <a:lnTo>
                        <a:pt x="426" y="486"/>
                      </a:lnTo>
                      <a:lnTo>
                        <a:pt x="446" y="464"/>
                      </a:lnTo>
                      <a:lnTo>
                        <a:pt x="464" y="440"/>
                      </a:lnTo>
                      <a:lnTo>
                        <a:pt x="478" y="416"/>
                      </a:lnTo>
                      <a:lnTo>
                        <a:pt x="490" y="392"/>
                      </a:lnTo>
                      <a:lnTo>
                        <a:pt x="498" y="366"/>
                      </a:lnTo>
                      <a:lnTo>
                        <a:pt x="504" y="340"/>
                      </a:lnTo>
                      <a:lnTo>
                        <a:pt x="508" y="312"/>
                      </a:lnTo>
                      <a:lnTo>
                        <a:pt x="510" y="284"/>
                      </a:lnTo>
                      <a:lnTo>
                        <a:pt x="508" y="258"/>
                      </a:lnTo>
                      <a:lnTo>
                        <a:pt x="506" y="230"/>
                      </a:lnTo>
                      <a:lnTo>
                        <a:pt x="498" y="204"/>
                      </a:lnTo>
                      <a:lnTo>
                        <a:pt x="490" y="178"/>
                      </a:lnTo>
                      <a:lnTo>
                        <a:pt x="478" y="152"/>
                      </a:lnTo>
                      <a:lnTo>
                        <a:pt x="464" y="128"/>
                      </a:lnTo>
                      <a:lnTo>
                        <a:pt x="448" y="106"/>
                      </a:lnTo>
                      <a:lnTo>
                        <a:pt x="428" y="84"/>
                      </a:lnTo>
                      <a:lnTo>
                        <a:pt x="428" y="84"/>
                      </a:lnTo>
                      <a:lnTo>
                        <a:pt x="406" y="64"/>
                      </a:lnTo>
                      <a:lnTo>
                        <a:pt x="384" y="48"/>
                      </a:lnTo>
                      <a:lnTo>
                        <a:pt x="360" y="34"/>
                      </a:lnTo>
                      <a:lnTo>
                        <a:pt x="334" y="22"/>
                      </a:lnTo>
                      <a:lnTo>
                        <a:pt x="308" y="12"/>
                      </a:lnTo>
                      <a:lnTo>
                        <a:pt x="282" y="6"/>
                      </a:lnTo>
                      <a:lnTo>
                        <a:pt x="254" y="2"/>
                      </a:lnTo>
                      <a:lnTo>
                        <a:pt x="228" y="0"/>
                      </a:lnTo>
                      <a:lnTo>
                        <a:pt x="200" y="2"/>
                      </a:lnTo>
                      <a:lnTo>
                        <a:pt x="172" y="6"/>
                      </a:lnTo>
                      <a:lnTo>
                        <a:pt x="146" y="12"/>
                      </a:lnTo>
                      <a:lnTo>
                        <a:pt x="120" y="22"/>
                      </a:lnTo>
                      <a:lnTo>
                        <a:pt x="96" y="32"/>
                      </a:lnTo>
                      <a:lnTo>
                        <a:pt x="70" y="48"/>
                      </a:lnTo>
                      <a:lnTo>
                        <a:pt x="48" y="64"/>
                      </a:lnTo>
                      <a:lnTo>
                        <a:pt x="26" y="84"/>
                      </a:lnTo>
                      <a:lnTo>
                        <a:pt x="26" y="84"/>
                      </a:lnTo>
                      <a:lnTo>
                        <a:pt x="14" y="98"/>
                      </a:lnTo>
                      <a:lnTo>
                        <a:pt x="0" y="112"/>
                      </a:lnTo>
                      <a:lnTo>
                        <a:pt x="0" y="112"/>
                      </a:lnTo>
                      <a:lnTo>
                        <a:pt x="16" y="134"/>
                      </a:lnTo>
                      <a:lnTo>
                        <a:pt x="36" y="154"/>
                      </a:lnTo>
                      <a:lnTo>
                        <a:pt x="56" y="172"/>
                      </a:lnTo>
                      <a:lnTo>
                        <a:pt x="78" y="190"/>
                      </a:lnTo>
                      <a:lnTo>
                        <a:pt x="78" y="190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37" name="Freeform 45"/>
                <p:cNvSpPr>
                  <a:spLocks noEditPoints="1"/>
                </p:cNvSpPr>
                <p:nvPr/>
              </p:nvSpPr>
              <p:spPr bwMode="auto">
                <a:xfrm>
                  <a:off x="4493" y="2748"/>
                  <a:ext cx="1014" cy="1016"/>
                </a:xfrm>
                <a:custGeom>
                  <a:avLst/>
                  <a:gdLst/>
                  <a:ahLst/>
                  <a:cxnLst>
                    <a:cxn ang="0">
                      <a:pos x="504" y="646"/>
                    </a:cxn>
                    <a:cxn ang="0">
                      <a:pos x="348" y="684"/>
                    </a:cxn>
                    <a:cxn ang="0">
                      <a:pos x="192" y="644"/>
                    </a:cxn>
                    <a:cxn ang="0">
                      <a:pos x="88" y="560"/>
                    </a:cxn>
                    <a:cxn ang="0">
                      <a:pos x="20" y="412"/>
                    </a:cxn>
                    <a:cxn ang="0">
                      <a:pos x="28" y="252"/>
                    </a:cxn>
                    <a:cxn ang="0">
                      <a:pos x="112" y="110"/>
                    </a:cxn>
                    <a:cxn ang="0">
                      <a:pos x="224" y="38"/>
                    </a:cxn>
                    <a:cxn ang="0">
                      <a:pos x="382" y="14"/>
                    </a:cxn>
                    <a:cxn ang="0">
                      <a:pos x="534" y="68"/>
                    </a:cxn>
                    <a:cxn ang="0">
                      <a:pos x="628" y="164"/>
                    </a:cxn>
                    <a:cxn ang="0">
                      <a:pos x="682" y="316"/>
                    </a:cxn>
                    <a:cxn ang="0">
                      <a:pos x="658" y="474"/>
                    </a:cxn>
                    <a:cxn ang="0">
                      <a:pos x="586" y="586"/>
                    </a:cxn>
                    <a:cxn ang="0">
                      <a:pos x="648" y="572"/>
                    </a:cxn>
                    <a:cxn ang="0">
                      <a:pos x="576" y="646"/>
                    </a:cxn>
                    <a:cxn ang="0">
                      <a:pos x="554" y="646"/>
                    </a:cxn>
                    <a:cxn ang="0">
                      <a:pos x="594" y="596"/>
                    </a:cxn>
                    <a:cxn ang="0">
                      <a:pos x="616" y="658"/>
                    </a:cxn>
                    <a:cxn ang="0">
                      <a:pos x="640" y="600"/>
                    </a:cxn>
                    <a:cxn ang="0">
                      <a:pos x="618" y="710"/>
                    </a:cxn>
                    <a:cxn ang="0">
                      <a:pos x="616" y="678"/>
                    </a:cxn>
                    <a:cxn ang="0">
                      <a:pos x="684" y="614"/>
                    </a:cxn>
                    <a:cxn ang="0">
                      <a:pos x="710" y="618"/>
                    </a:cxn>
                    <a:cxn ang="0">
                      <a:pos x="928" y="1002"/>
                    </a:cxn>
                    <a:cxn ang="0">
                      <a:pos x="994" y="904"/>
                    </a:cxn>
                    <a:cxn ang="0">
                      <a:pos x="1000" y="932"/>
                    </a:cxn>
                    <a:cxn ang="0">
                      <a:pos x="622" y="716"/>
                    </a:cxn>
                    <a:cxn ang="0">
                      <a:pos x="596" y="102"/>
                    </a:cxn>
                    <a:cxn ang="0">
                      <a:pos x="448" y="14"/>
                    </a:cxn>
                    <a:cxn ang="0">
                      <a:pos x="282" y="6"/>
                    </a:cxn>
                    <a:cxn ang="0">
                      <a:pos x="128" y="78"/>
                    </a:cxn>
                    <a:cxn ang="0">
                      <a:pos x="40" y="186"/>
                    </a:cxn>
                    <a:cxn ang="0">
                      <a:pos x="0" y="348"/>
                    </a:cxn>
                    <a:cxn ang="0">
                      <a:pos x="40" y="510"/>
                    </a:cxn>
                    <a:cxn ang="0">
                      <a:pos x="124" y="616"/>
                    </a:cxn>
                    <a:cxn ang="0">
                      <a:pos x="254" y="684"/>
                    </a:cxn>
                    <a:cxn ang="0">
                      <a:pos x="396" y="694"/>
                    </a:cxn>
                    <a:cxn ang="0">
                      <a:pos x="532" y="644"/>
                    </a:cxn>
                    <a:cxn ang="0">
                      <a:pos x="564" y="664"/>
                    </a:cxn>
                    <a:cxn ang="0">
                      <a:pos x="606" y="668"/>
                    </a:cxn>
                    <a:cxn ang="0">
                      <a:pos x="598" y="700"/>
                    </a:cxn>
                    <a:cxn ang="0">
                      <a:pos x="890" y="1004"/>
                    </a:cxn>
                    <a:cxn ang="0">
                      <a:pos x="932" y="1014"/>
                    </a:cxn>
                    <a:cxn ang="0">
                      <a:pos x="1008" y="944"/>
                    </a:cxn>
                    <a:cxn ang="0">
                      <a:pos x="1010" y="902"/>
                    </a:cxn>
                    <a:cxn ang="0">
                      <a:pos x="706" y="600"/>
                    </a:cxn>
                    <a:cxn ang="0">
                      <a:pos x="666" y="606"/>
                    </a:cxn>
                    <a:cxn ang="0">
                      <a:pos x="662" y="576"/>
                    </a:cxn>
                    <a:cxn ang="0">
                      <a:pos x="644" y="534"/>
                    </a:cxn>
                    <a:cxn ang="0">
                      <a:pos x="688" y="426"/>
                    </a:cxn>
                    <a:cxn ang="0">
                      <a:pos x="692" y="282"/>
                    </a:cxn>
                    <a:cxn ang="0">
                      <a:pos x="634" y="148"/>
                    </a:cxn>
                  </a:cxnLst>
                  <a:rect l="0" t="0" r="r" b="b"/>
                  <a:pathLst>
                    <a:path w="1014" h="1016">
                      <a:moveTo>
                        <a:pt x="586" y="586"/>
                      </a:moveTo>
                      <a:lnTo>
                        <a:pt x="586" y="586"/>
                      </a:lnTo>
                      <a:lnTo>
                        <a:pt x="560" y="608"/>
                      </a:lnTo>
                      <a:lnTo>
                        <a:pt x="532" y="628"/>
                      </a:lnTo>
                      <a:lnTo>
                        <a:pt x="504" y="646"/>
                      </a:lnTo>
                      <a:lnTo>
                        <a:pt x="474" y="658"/>
                      </a:lnTo>
                      <a:lnTo>
                        <a:pt x="444" y="670"/>
                      </a:lnTo>
                      <a:lnTo>
                        <a:pt x="412" y="678"/>
                      </a:lnTo>
                      <a:lnTo>
                        <a:pt x="380" y="682"/>
                      </a:lnTo>
                      <a:lnTo>
                        <a:pt x="348" y="684"/>
                      </a:lnTo>
                      <a:lnTo>
                        <a:pt x="316" y="682"/>
                      </a:lnTo>
                      <a:lnTo>
                        <a:pt x="284" y="676"/>
                      </a:lnTo>
                      <a:lnTo>
                        <a:pt x="252" y="670"/>
                      </a:lnTo>
                      <a:lnTo>
                        <a:pt x="222" y="658"/>
                      </a:lnTo>
                      <a:lnTo>
                        <a:pt x="192" y="644"/>
                      </a:lnTo>
                      <a:lnTo>
                        <a:pt x="164" y="628"/>
                      </a:lnTo>
                      <a:lnTo>
                        <a:pt x="136" y="608"/>
                      </a:lnTo>
                      <a:lnTo>
                        <a:pt x="112" y="584"/>
                      </a:lnTo>
                      <a:lnTo>
                        <a:pt x="112" y="584"/>
                      </a:lnTo>
                      <a:lnTo>
                        <a:pt x="88" y="560"/>
                      </a:lnTo>
                      <a:lnTo>
                        <a:pt x="68" y="532"/>
                      </a:lnTo>
                      <a:lnTo>
                        <a:pt x="52" y="504"/>
                      </a:lnTo>
                      <a:lnTo>
                        <a:pt x="38" y="474"/>
                      </a:lnTo>
                      <a:lnTo>
                        <a:pt x="28" y="442"/>
                      </a:lnTo>
                      <a:lnTo>
                        <a:pt x="20" y="412"/>
                      </a:lnTo>
                      <a:lnTo>
                        <a:pt x="16" y="380"/>
                      </a:lnTo>
                      <a:lnTo>
                        <a:pt x="14" y="348"/>
                      </a:lnTo>
                      <a:lnTo>
                        <a:pt x="16" y="316"/>
                      </a:lnTo>
                      <a:lnTo>
                        <a:pt x="20" y="284"/>
                      </a:lnTo>
                      <a:lnTo>
                        <a:pt x="28" y="252"/>
                      </a:lnTo>
                      <a:lnTo>
                        <a:pt x="38" y="222"/>
                      </a:lnTo>
                      <a:lnTo>
                        <a:pt x="52" y="192"/>
                      </a:lnTo>
                      <a:lnTo>
                        <a:pt x="70" y="164"/>
                      </a:lnTo>
                      <a:lnTo>
                        <a:pt x="90" y="136"/>
                      </a:lnTo>
                      <a:lnTo>
                        <a:pt x="112" y="110"/>
                      </a:lnTo>
                      <a:lnTo>
                        <a:pt x="112" y="110"/>
                      </a:lnTo>
                      <a:lnTo>
                        <a:pt x="138" y="88"/>
                      </a:lnTo>
                      <a:lnTo>
                        <a:pt x="164" y="68"/>
                      </a:lnTo>
                      <a:lnTo>
                        <a:pt x="194" y="52"/>
                      </a:lnTo>
                      <a:lnTo>
                        <a:pt x="224" y="38"/>
                      </a:lnTo>
                      <a:lnTo>
                        <a:pt x="254" y="26"/>
                      </a:lnTo>
                      <a:lnTo>
                        <a:pt x="286" y="20"/>
                      </a:lnTo>
                      <a:lnTo>
                        <a:pt x="318" y="14"/>
                      </a:lnTo>
                      <a:lnTo>
                        <a:pt x="350" y="14"/>
                      </a:lnTo>
                      <a:lnTo>
                        <a:pt x="382" y="14"/>
                      </a:lnTo>
                      <a:lnTo>
                        <a:pt x="414" y="20"/>
                      </a:lnTo>
                      <a:lnTo>
                        <a:pt x="444" y="28"/>
                      </a:lnTo>
                      <a:lnTo>
                        <a:pt x="476" y="38"/>
                      </a:lnTo>
                      <a:lnTo>
                        <a:pt x="506" y="52"/>
                      </a:lnTo>
                      <a:lnTo>
                        <a:pt x="534" y="68"/>
                      </a:lnTo>
                      <a:lnTo>
                        <a:pt x="560" y="88"/>
                      </a:lnTo>
                      <a:lnTo>
                        <a:pt x="586" y="112"/>
                      </a:lnTo>
                      <a:lnTo>
                        <a:pt x="586" y="112"/>
                      </a:lnTo>
                      <a:lnTo>
                        <a:pt x="608" y="138"/>
                      </a:lnTo>
                      <a:lnTo>
                        <a:pt x="628" y="164"/>
                      </a:lnTo>
                      <a:lnTo>
                        <a:pt x="646" y="192"/>
                      </a:lnTo>
                      <a:lnTo>
                        <a:pt x="660" y="222"/>
                      </a:lnTo>
                      <a:lnTo>
                        <a:pt x="670" y="254"/>
                      </a:lnTo>
                      <a:lnTo>
                        <a:pt x="678" y="284"/>
                      </a:lnTo>
                      <a:lnTo>
                        <a:pt x="682" y="316"/>
                      </a:lnTo>
                      <a:lnTo>
                        <a:pt x="684" y="348"/>
                      </a:lnTo>
                      <a:lnTo>
                        <a:pt x="682" y="382"/>
                      </a:lnTo>
                      <a:lnTo>
                        <a:pt x="678" y="412"/>
                      </a:lnTo>
                      <a:lnTo>
                        <a:pt x="670" y="444"/>
                      </a:lnTo>
                      <a:lnTo>
                        <a:pt x="658" y="474"/>
                      </a:lnTo>
                      <a:lnTo>
                        <a:pt x="644" y="504"/>
                      </a:lnTo>
                      <a:lnTo>
                        <a:pt x="628" y="534"/>
                      </a:lnTo>
                      <a:lnTo>
                        <a:pt x="608" y="560"/>
                      </a:lnTo>
                      <a:lnTo>
                        <a:pt x="586" y="586"/>
                      </a:lnTo>
                      <a:lnTo>
                        <a:pt x="586" y="586"/>
                      </a:lnTo>
                      <a:close/>
                      <a:moveTo>
                        <a:pt x="646" y="554"/>
                      </a:moveTo>
                      <a:lnTo>
                        <a:pt x="646" y="554"/>
                      </a:lnTo>
                      <a:lnTo>
                        <a:pt x="648" y="560"/>
                      </a:lnTo>
                      <a:lnTo>
                        <a:pt x="650" y="566"/>
                      </a:lnTo>
                      <a:lnTo>
                        <a:pt x="648" y="572"/>
                      </a:lnTo>
                      <a:lnTo>
                        <a:pt x="646" y="576"/>
                      </a:lnTo>
                      <a:lnTo>
                        <a:pt x="640" y="580"/>
                      </a:lnTo>
                      <a:lnTo>
                        <a:pt x="636" y="586"/>
                      </a:lnTo>
                      <a:lnTo>
                        <a:pt x="580" y="642"/>
                      </a:lnTo>
                      <a:lnTo>
                        <a:pt x="576" y="646"/>
                      </a:lnTo>
                      <a:lnTo>
                        <a:pt x="576" y="646"/>
                      </a:lnTo>
                      <a:lnTo>
                        <a:pt x="570" y="650"/>
                      </a:lnTo>
                      <a:lnTo>
                        <a:pt x="564" y="650"/>
                      </a:lnTo>
                      <a:lnTo>
                        <a:pt x="558" y="650"/>
                      </a:lnTo>
                      <a:lnTo>
                        <a:pt x="554" y="646"/>
                      </a:lnTo>
                      <a:lnTo>
                        <a:pt x="544" y="638"/>
                      </a:lnTo>
                      <a:lnTo>
                        <a:pt x="544" y="638"/>
                      </a:lnTo>
                      <a:lnTo>
                        <a:pt x="570" y="618"/>
                      </a:lnTo>
                      <a:lnTo>
                        <a:pt x="594" y="596"/>
                      </a:lnTo>
                      <a:lnTo>
                        <a:pt x="594" y="596"/>
                      </a:lnTo>
                      <a:lnTo>
                        <a:pt x="618" y="572"/>
                      </a:lnTo>
                      <a:lnTo>
                        <a:pt x="636" y="546"/>
                      </a:lnTo>
                      <a:lnTo>
                        <a:pt x="646" y="554"/>
                      </a:lnTo>
                      <a:close/>
                      <a:moveTo>
                        <a:pt x="656" y="616"/>
                      </a:moveTo>
                      <a:lnTo>
                        <a:pt x="616" y="658"/>
                      </a:lnTo>
                      <a:lnTo>
                        <a:pt x="616" y="658"/>
                      </a:lnTo>
                      <a:lnTo>
                        <a:pt x="600" y="642"/>
                      </a:lnTo>
                      <a:lnTo>
                        <a:pt x="600" y="642"/>
                      </a:lnTo>
                      <a:lnTo>
                        <a:pt x="640" y="600"/>
                      </a:lnTo>
                      <a:lnTo>
                        <a:pt x="640" y="600"/>
                      </a:lnTo>
                      <a:lnTo>
                        <a:pt x="656" y="616"/>
                      </a:lnTo>
                      <a:lnTo>
                        <a:pt x="656" y="616"/>
                      </a:lnTo>
                      <a:close/>
                      <a:moveTo>
                        <a:pt x="710" y="618"/>
                      </a:moveTo>
                      <a:lnTo>
                        <a:pt x="618" y="710"/>
                      </a:lnTo>
                      <a:lnTo>
                        <a:pt x="618" y="710"/>
                      </a:lnTo>
                      <a:lnTo>
                        <a:pt x="614" y="704"/>
                      </a:lnTo>
                      <a:lnTo>
                        <a:pt x="612" y="694"/>
                      </a:lnTo>
                      <a:lnTo>
                        <a:pt x="612" y="690"/>
                      </a:lnTo>
                      <a:lnTo>
                        <a:pt x="612" y="684"/>
                      </a:lnTo>
                      <a:lnTo>
                        <a:pt x="616" y="678"/>
                      </a:lnTo>
                      <a:lnTo>
                        <a:pt x="620" y="672"/>
                      </a:lnTo>
                      <a:lnTo>
                        <a:pt x="672" y="622"/>
                      </a:lnTo>
                      <a:lnTo>
                        <a:pt x="672" y="622"/>
                      </a:lnTo>
                      <a:lnTo>
                        <a:pt x="676" y="618"/>
                      </a:lnTo>
                      <a:lnTo>
                        <a:pt x="684" y="614"/>
                      </a:lnTo>
                      <a:lnTo>
                        <a:pt x="690" y="612"/>
                      </a:lnTo>
                      <a:lnTo>
                        <a:pt x="696" y="612"/>
                      </a:lnTo>
                      <a:lnTo>
                        <a:pt x="702" y="614"/>
                      </a:lnTo>
                      <a:lnTo>
                        <a:pt x="710" y="618"/>
                      </a:lnTo>
                      <a:lnTo>
                        <a:pt x="710" y="618"/>
                      </a:lnTo>
                      <a:close/>
                      <a:moveTo>
                        <a:pt x="992" y="942"/>
                      </a:moveTo>
                      <a:lnTo>
                        <a:pt x="940" y="994"/>
                      </a:lnTo>
                      <a:lnTo>
                        <a:pt x="940" y="994"/>
                      </a:lnTo>
                      <a:lnTo>
                        <a:pt x="936" y="996"/>
                      </a:lnTo>
                      <a:lnTo>
                        <a:pt x="928" y="1002"/>
                      </a:lnTo>
                      <a:lnTo>
                        <a:pt x="922" y="1002"/>
                      </a:lnTo>
                      <a:lnTo>
                        <a:pt x="916" y="1002"/>
                      </a:lnTo>
                      <a:lnTo>
                        <a:pt x="910" y="1000"/>
                      </a:lnTo>
                      <a:lnTo>
                        <a:pt x="902" y="996"/>
                      </a:lnTo>
                      <a:lnTo>
                        <a:pt x="994" y="904"/>
                      </a:lnTo>
                      <a:lnTo>
                        <a:pt x="994" y="904"/>
                      </a:lnTo>
                      <a:lnTo>
                        <a:pt x="998" y="912"/>
                      </a:lnTo>
                      <a:lnTo>
                        <a:pt x="1000" y="920"/>
                      </a:lnTo>
                      <a:lnTo>
                        <a:pt x="1000" y="926"/>
                      </a:lnTo>
                      <a:lnTo>
                        <a:pt x="1000" y="932"/>
                      </a:lnTo>
                      <a:lnTo>
                        <a:pt x="996" y="936"/>
                      </a:lnTo>
                      <a:lnTo>
                        <a:pt x="992" y="942"/>
                      </a:lnTo>
                      <a:lnTo>
                        <a:pt x="992" y="942"/>
                      </a:lnTo>
                      <a:close/>
                      <a:moveTo>
                        <a:pt x="896" y="990"/>
                      </a:moveTo>
                      <a:lnTo>
                        <a:pt x="622" y="716"/>
                      </a:lnTo>
                      <a:lnTo>
                        <a:pt x="716" y="624"/>
                      </a:lnTo>
                      <a:lnTo>
                        <a:pt x="988" y="898"/>
                      </a:lnTo>
                      <a:lnTo>
                        <a:pt x="896" y="990"/>
                      </a:lnTo>
                      <a:close/>
                      <a:moveTo>
                        <a:pt x="596" y="102"/>
                      </a:moveTo>
                      <a:lnTo>
                        <a:pt x="596" y="102"/>
                      </a:lnTo>
                      <a:lnTo>
                        <a:pt x="570" y="78"/>
                      </a:lnTo>
                      <a:lnTo>
                        <a:pt x="542" y="58"/>
                      </a:lnTo>
                      <a:lnTo>
                        <a:pt x="512" y="40"/>
                      </a:lnTo>
                      <a:lnTo>
                        <a:pt x="480" y="26"/>
                      </a:lnTo>
                      <a:lnTo>
                        <a:pt x="448" y="14"/>
                      </a:lnTo>
                      <a:lnTo>
                        <a:pt x="416" y="6"/>
                      </a:lnTo>
                      <a:lnTo>
                        <a:pt x="382" y="2"/>
                      </a:lnTo>
                      <a:lnTo>
                        <a:pt x="350" y="0"/>
                      </a:lnTo>
                      <a:lnTo>
                        <a:pt x="316" y="0"/>
                      </a:lnTo>
                      <a:lnTo>
                        <a:pt x="282" y="6"/>
                      </a:lnTo>
                      <a:lnTo>
                        <a:pt x="250" y="14"/>
                      </a:lnTo>
                      <a:lnTo>
                        <a:pt x="218" y="24"/>
                      </a:lnTo>
                      <a:lnTo>
                        <a:pt x="186" y="38"/>
                      </a:lnTo>
                      <a:lnTo>
                        <a:pt x="158" y="56"/>
                      </a:lnTo>
                      <a:lnTo>
                        <a:pt x="128" y="78"/>
                      </a:lnTo>
                      <a:lnTo>
                        <a:pt x="102" y="100"/>
                      </a:lnTo>
                      <a:lnTo>
                        <a:pt x="102" y="100"/>
                      </a:lnTo>
                      <a:lnTo>
                        <a:pt x="78" y="128"/>
                      </a:lnTo>
                      <a:lnTo>
                        <a:pt x="58" y="156"/>
                      </a:lnTo>
                      <a:lnTo>
                        <a:pt x="40" y="186"/>
                      </a:lnTo>
                      <a:lnTo>
                        <a:pt x="26" y="216"/>
                      </a:lnTo>
                      <a:lnTo>
                        <a:pt x="14" y="248"/>
                      </a:lnTo>
                      <a:lnTo>
                        <a:pt x="6" y="280"/>
                      </a:lnTo>
                      <a:lnTo>
                        <a:pt x="2" y="314"/>
                      </a:lnTo>
                      <a:lnTo>
                        <a:pt x="0" y="348"/>
                      </a:lnTo>
                      <a:lnTo>
                        <a:pt x="2" y="380"/>
                      </a:lnTo>
                      <a:lnTo>
                        <a:pt x="6" y="414"/>
                      </a:lnTo>
                      <a:lnTo>
                        <a:pt x="14" y="446"/>
                      </a:lnTo>
                      <a:lnTo>
                        <a:pt x="26" y="478"/>
                      </a:lnTo>
                      <a:lnTo>
                        <a:pt x="40" y="510"/>
                      </a:lnTo>
                      <a:lnTo>
                        <a:pt x="56" y="540"/>
                      </a:lnTo>
                      <a:lnTo>
                        <a:pt x="78" y="568"/>
                      </a:lnTo>
                      <a:lnTo>
                        <a:pt x="102" y="594"/>
                      </a:lnTo>
                      <a:lnTo>
                        <a:pt x="102" y="594"/>
                      </a:lnTo>
                      <a:lnTo>
                        <a:pt x="124" y="616"/>
                      </a:lnTo>
                      <a:lnTo>
                        <a:pt x="148" y="634"/>
                      </a:lnTo>
                      <a:lnTo>
                        <a:pt x="172" y="650"/>
                      </a:lnTo>
                      <a:lnTo>
                        <a:pt x="198" y="664"/>
                      </a:lnTo>
                      <a:lnTo>
                        <a:pt x="226" y="674"/>
                      </a:lnTo>
                      <a:lnTo>
                        <a:pt x="254" y="684"/>
                      </a:lnTo>
                      <a:lnTo>
                        <a:pt x="282" y="690"/>
                      </a:lnTo>
                      <a:lnTo>
                        <a:pt x="310" y="694"/>
                      </a:lnTo>
                      <a:lnTo>
                        <a:pt x="338" y="696"/>
                      </a:lnTo>
                      <a:lnTo>
                        <a:pt x="368" y="696"/>
                      </a:lnTo>
                      <a:lnTo>
                        <a:pt x="396" y="694"/>
                      </a:lnTo>
                      <a:lnTo>
                        <a:pt x="424" y="688"/>
                      </a:lnTo>
                      <a:lnTo>
                        <a:pt x="452" y="682"/>
                      </a:lnTo>
                      <a:lnTo>
                        <a:pt x="480" y="672"/>
                      </a:lnTo>
                      <a:lnTo>
                        <a:pt x="506" y="660"/>
                      </a:lnTo>
                      <a:lnTo>
                        <a:pt x="532" y="644"/>
                      </a:lnTo>
                      <a:lnTo>
                        <a:pt x="544" y="656"/>
                      </a:lnTo>
                      <a:lnTo>
                        <a:pt x="544" y="656"/>
                      </a:lnTo>
                      <a:lnTo>
                        <a:pt x="548" y="660"/>
                      </a:lnTo>
                      <a:lnTo>
                        <a:pt x="554" y="662"/>
                      </a:lnTo>
                      <a:lnTo>
                        <a:pt x="564" y="664"/>
                      </a:lnTo>
                      <a:lnTo>
                        <a:pt x="576" y="662"/>
                      </a:lnTo>
                      <a:lnTo>
                        <a:pt x="580" y="660"/>
                      </a:lnTo>
                      <a:lnTo>
                        <a:pt x="586" y="656"/>
                      </a:lnTo>
                      <a:lnTo>
                        <a:pt x="590" y="652"/>
                      </a:lnTo>
                      <a:lnTo>
                        <a:pt x="606" y="668"/>
                      </a:lnTo>
                      <a:lnTo>
                        <a:pt x="606" y="668"/>
                      </a:lnTo>
                      <a:lnTo>
                        <a:pt x="600" y="676"/>
                      </a:lnTo>
                      <a:lnTo>
                        <a:pt x="598" y="684"/>
                      </a:lnTo>
                      <a:lnTo>
                        <a:pt x="596" y="692"/>
                      </a:lnTo>
                      <a:lnTo>
                        <a:pt x="598" y="700"/>
                      </a:lnTo>
                      <a:lnTo>
                        <a:pt x="600" y="706"/>
                      </a:lnTo>
                      <a:lnTo>
                        <a:pt x="602" y="714"/>
                      </a:lnTo>
                      <a:lnTo>
                        <a:pt x="610" y="722"/>
                      </a:lnTo>
                      <a:lnTo>
                        <a:pt x="890" y="1004"/>
                      </a:lnTo>
                      <a:lnTo>
                        <a:pt x="890" y="1004"/>
                      </a:lnTo>
                      <a:lnTo>
                        <a:pt x="898" y="1010"/>
                      </a:lnTo>
                      <a:lnTo>
                        <a:pt x="908" y="1016"/>
                      </a:lnTo>
                      <a:lnTo>
                        <a:pt x="916" y="1016"/>
                      </a:lnTo>
                      <a:lnTo>
                        <a:pt x="926" y="1016"/>
                      </a:lnTo>
                      <a:lnTo>
                        <a:pt x="932" y="1014"/>
                      </a:lnTo>
                      <a:lnTo>
                        <a:pt x="940" y="1012"/>
                      </a:lnTo>
                      <a:lnTo>
                        <a:pt x="950" y="1004"/>
                      </a:lnTo>
                      <a:lnTo>
                        <a:pt x="1002" y="952"/>
                      </a:lnTo>
                      <a:lnTo>
                        <a:pt x="1002" y="952"/>
                      </a:lnTo>
                      <a:lnTo>
                        <a:pt x="1008" y="944"/>
                      </a:lnTo>
                      <a:lnTo>
                        <a:pt x="1014" y="934"/>
                      </a:lnTo>
                      <a:lnTo>
                        <a:pt x="1014" y="926"/>
                      </a:lnTo>
                      <a:lnTo>
                        <a:pt x="1014" y="918"/>
                      </a:lnTo>
                      <a:lnTo>
                        <a:pt x="1012" y="910"/>
                      </a:lnTo>
                      <a:lnTo>
                        <a:pt x="1010" y="902"/>
                      </a:lnTo>
                      <a:lnTo>
                        <a:pt x="1002" y="892"/>
                      </a:lnTo>
                      <a:lnTo>
                        <a:pt x="722" y="612"/>
                      </a:lnTo>
                      <a:lnTo>
                        <a:pt x="722" y="612"/>
                      </a:lnTo>
                      <a:lnTo>
                        <a:pt x="714" y="604"/>
                      </a:lnTo>
                      <a:lnTo>
                        <a:pt x="706" y="600"/>
                      </a:lnTo>
                      <a:lnTo>
                        <a:pt x="698" y="598"/>
                      </a:lnTo>
                      <a:lnTo>
                        <a:pt x="692" y="598"/>
                      </a:lnTo>
                      <a:lnTo>
                        <a:pt x="684" y="598"/>
                      </a:lnTo>
                      <a:lnTo>
                        <a:pt x="678" y="600"/>
                      </a:lnTo>
                      <a:lnTo>
                        <a:pt x="666" y="606"/>
                      </a:lnTo>
                      <a:lnTo>
                        <a:pt x="650" y="590"/>
                      </a:lnTo>
                      <a:lnTo>
                        <a:pt x="654" y="586"/>
                      </a:lnTo>
                      <a:lnTo>
                        <a:pt x="654" y="586"/>
                      </a:lnTo>
                      <a:lnTo>
                        <a:pt x="658" y="582"/>
                      </a:lnTo>
                      <a:lnTo>
                        <a:pt x="662" y="576"/>
                      </a:lnTo>
                      <a:lnTo>
                        <a:pt x="664" y="566"/>
                      </a:lnTo>
                      <a:lnTo>
                        <a:pt x="662" y="554"/>
                      </a:lnTo>
                      <a:lnTo>
                        <a:pt x="658" y="548"/>
                      </a:lnTo>
                      <a:lnTo>
                        <a:pt x="656" y="544"/>
                      </a:lnTo>
                      <a:lnTo>
                        <a:pt x="644" y="534"/>
                      </a:lnTo>
                      <a:lnTo>
                        <a:pt x="644" y="534"/>
                      </a:lnTo>
                      <a:lnTo>
                        <a:pt x="660" y="508"/>
                      </a:lnTo>
                      <a:lnTo>
                        <a:pt x="672" y="480"/>
                      </a:lnTo>
                      <a:lnTo>
                        <a:pt x="682" y="454"/>
                      </a:lnTo>
                      <a:lnTo>
                        <a:pt x="688" y="426"/>
                      </a:lnTo>
                      <a:lnTo>
                        <a:pt x="694" y="398"/>
                      </a:lnTo>
                      <a:lnTo>
                        <a:pt x="696" y="368"/>
                      </a:lnTo>
                      <a:lnTo>
                        <a:pt x="698" y="340"/>
                      </a:lnTo>
                      <a:lnTo>
                        <a:pt x="696" y="312"/>
                      </a:lnTo>
                      <a:lnTo>
                        <a:pt x="692" y="282"/>
                      </a:lnTo>
                      <a:lnTo>
                        <a:pt x="684" y="254"/>
                      </a:lnTo>
                      <a:lnTo>
                        <a:pt x="676" y="226"/>
                      </a:lnTo>
                      <a:lnTo>
                        <a:pt x="664" y="200"/>
                      </a:lnTo>
                      <a:lnTo>
                        <a:pt x="650" y="174"/>
                      </a:lnTo>
                      <a:lnTo>
                        <a:pt x="634" y="148"/>
                      </a:lnTo>
                      <a:lnTo>
                        <a:pt x="616" y="124"/>
                      </a:lnTo>
                      <a:lnTo>
                        <a:pt x="596" y="102"/>
                      </a:lnTo>
                      <a:lnTo>
                        <a:pt x="596" y="102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38" name="Freeform 46"/>
                <p:cNvSpPr>
                  <a:spLocks/>
                </p:cNvSpPr>
                <p:nvPr/>
              </p:nvSpPr>
              <p:spPr bwMode="auto">
                <a:xfrm>
                  <a:off x="5105" y="3376"/>
                  <a:ext cx="80" cy="82"/>
                </a:xfrm>
                <a:custGeom>
                  <a:avLst/>
                  <a:gdLst/>
                  <a:ahLst/>
                  <a:cxnLst>
                    <a:cxn ang="0">
                      <a:pos x="80" y="8"/>
                    </a:cxn>
                    <a:cxn ang="0">
                      <a:pos x="6" y="82"/>
                    </a:cxn>
                    <a:cxn ang="0">
                      <a:pos x="6" y="82"/>
                    </a:cxn>
                    <a:cxn ang="0">
                      <a:pos x="2" y="76"/>
                    </a:cxn>
                    <a:cxn ang="0">
                      <a:pos x="0" y="68"/>
                    </a:cxn>
                    <a:cxn ang="0">
                      <a:pos x="0" y="62"/>
                    </a:cxn>
                    <a:cxn ang="0">
                      <a:pos x="0" y="56"/>
                    </a:cxn>
                    <a:cxn ang="0">
                      <a:pos x="4" y="48"/>
                    </a:cxn>
                    <a:cxn ang="0">
                      <a:pos x="8" y="44"/>
                    </a:cxn>
                    <a:cxn ang="0">
                      <a:pos x="42" y="10"/>
                    </a:cxn>
                    <a:cxn ang="0">
                      <a:pos x="42" y="10"/>
                    </a:cxn>
                    <a:cxn ang="0">
                      <a:pos x="48" y="6"/>
                    </a:cxn>
                    <a:cxn ang="0">
                      <a:pos x="54" y="2"/>
                    </a:cxn>
                    <a:cxn ang="0">
                      <a:pos x="60" y="0"/>
                    </a:cxn>
                    <a:cxn ang="0">
                      <a:pos x="64" y="0"/>
                    </a:cxn>
                    <a:cxn ang="0">
                      <a:pos x="74" y="4"/>
                    </a:cxn>
                    <a:cxn ang="0">
                      <a:pos x="80" y="8"/>
                    </a:cxn>
                    <a:cxn ang="0">
                      <a:pos x="80" y="8"/>
                    </a:cxn>
                  </a:cxnLst>
                  <a:rect l="0" t="0" r="r" b="b"/>
                  <a:pathLst>
                    <a:path w="80" h="82">
                      <a:moveTo>
                        <a:pt x="80" y="8"/>
                      </a:moveTo>
                      <a:lnTo>
                        <a:pt x="6" y="82"/>
                      </a:lnTo>
                      <a:lnTo>
                        <a:pt x="6" y="82"/>
                      </a:lnTo>
                      <a:lnTo>
                        <a:pt x="2" y="76"/>
                      </a:lnTo>
                      <a:lnTo>
                        <a:pt x="0" y="68"/>
                      </a:lnTo>
                      <a:lnTo>
                        <a:pt x="0" y="62"/>
                      </a:lnTo>
                      <a:lnTo>
                        <a:pt x="0" y="56"/>
                      </a:lnTo>
                      <a:lnTo>
                        <a:pt x="4" y="48"/>
                      </a:lnTo>
                      <a:lnTo>
                        <a:pt x="8" y="44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8" y="6"/>
                      </a:lnTo>
                      <a:lnTo>
                        <a:pt x="54" y="2"/>
                      </a:lnTo>
                      <a:lnTo>
                        <a:pt x="60" y="0"/>
                      </a:lnTo>
                      <a:lnTo>
                        <a:pt x="64" y="0"/>
                      </a:lnTo>
                      <a:lnTo>
                        <a:pt x="74" y="4"/>
                      </a:lnTo>
                      <a:lnTo>
                        <a:pt x="80" y="8"/>
                      </a:lnTo>
                      <a:lnTo>
                        <a:pt x="80" y="8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39" name="Freeform 47"/>
                <p:cNvSpPr>
                  <a:spLocks/>
                </p:cNvSpPr>
                <p:nvPr/>
              </p:nvSpPr>
              <p:spPr bwMode="auto">
                <a:xfrm>
                  <a:off x="5191" y="3372"/>
                  <a:ext cx="290" cy="292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290" y="274"/>
                    </a:cxn>
                    <a:cxn ang="0">
                      <a:pos x="274" y="292"/>
                    </a:cxn>
                    <a:cxn ang="0">
                      <a:pos x="0" y="16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290" h="292">
                      <a:moveTo>
                        <a:pt x="18" y="0"/>
                      </a:moveTo>
                      <a:lnTo>
                        <a:pt x="290" y="274"/>
                      </a:lnTo>
                      <a:lnTo>
                        <a:pt x="274" y="292"/>
                      </a:lnTo>
                      <a:lnTo>
                        <a:pt x="0" y="16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40" name="Freeform 48"/>
                <p:cNvSpPr>
                  <a:spLocks/>
                </p:cNvSpPr>
                <p:nvPr/>
              </p:nvSpPr>
              <p:spPr bwMode="auto">
                <a:xfrm>
                  <a:off x="5147" y="3360"/>
                  <a:ext cx="56" cy="26"/>
                </a:xfrm>
                <a:custGeom>
                  <a:avLst/>
                  <a:gdLst/>
                  <a:ahLst/>
                  <a:cxnLst>
                    <a:cxn ang="0">
                      <a:pos x="0" y="26"/>
                    </a:cxn>
                    <a:cxn ang="0">
                      <a:pos x="18" y="10"/>
                    </a:cxn>
                    <a:cxn ang="0">
                      <a:pos x="18" y="10"/>
                    </a:cxn>
                    <a:cxn ang="0">
                      <a:pos x="24" y="4"/>
                    </a:cxn>
                    <a:cxn ang="0">
                      <a:pos x="28" y="2"/>
                    </a:cxn>
                    <a:cxn ang="0">
                      <a:pos x="34" y="0"/>
                    </a:cxn>
                    <a:cxn ang="0">
                      <a:pos x="40" y="0"/>
                    </a:cxn>
                    <a:cxn ang="0">
                      <a:pos x="48" y="2"/>
                    </a:cxn>
                    <a:cxn ang="0">
                      <a:pos x="56" y="6"/>
                    </a:cxn>
                    <a:cxn ang="0">
                      <a:pos x="38" y="24"/>
                    </a:cxn>
                    <a:cxn ang="0">
                      <a:pos x="38" y="24"/>
                    </a:cxn>
                    <a:cxn ang="0">
                      <a:pos x="32" y="20"/>
                    </a:cxn>
                    <a:cxn ang="0">
                      <a:pos x="22" y="16"/>
                    </a:cxn>
                    <a:cxn ang="0">
                      <a:pos x="18" y="16"/>
                    </a:cxn>
                    <a:cxn ang="0">
                      <a:pos x="12" y="18"/>
                    </a:cxn>
                    <a:cxn ang="0">
                      <a:pos x="6" y="22"/>
                    </a:cxn>
                    <a:cxn ang="0">
                      <a:pos x="0" y="26"/>
                    </a:cxn>
                    <a:cxn ang="0">
                      <a:pos x="0" y="26"/>
                    </a:cxn>
                  </a:cxnLst>
                  <a:rect l="0" t="0" r="r" b="b"/>
                  <a:pathLst>
                    <a:path w="56" h="26">
                      <a:moveTo>
                        <a:pt x="0" y="26"/>
                      </a:moveTo>
                      <a:lnTo>
                        <a:pt x="18" y="10"/>
                      </a:lnTo>
                      <a:lnTo>
                        <a:pt x="18" y="10"/>
                      </a:lnTo>
                      <a:lnTo>
                        <a:pt x="24" y="4"/>
                      </a:lnTo>
                      <a:lnTo>
                        <a:pt x="28" y="2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8" y="2"/>
                      </a:lnTo>
                      <a:lnTo>
                        <a:pt x="56" y="6"/>
                      </a:lnTo>
                      <a:lnTo>
                        <a:pt x="38" y="24"/>
                      </a:lnTo>
                      <a:lnTo>
                        <a:pt x="38" y="24"/>
                      </a:lnTo>
                      <a:lnTo>
                        <a:pt x="32" y="20"/>
                      </a:lnTo>
                      <a:lnTo>
                        <a:pt x="22" y="16"/>
                      </a:lnTo>
                      <a:lnTo>
                        <a:pt x="18" y="16"/>
                      </a:lnTo>
                      <a:lnTo>
                        <a:pt x="12" y="18"/>
                      </a:lnTo>
                      <a:lnTo>
                        <a:pt x="6" y="22"/>
                      </a:lnTo>
                      <a:lnTo>
                        <a:pt x="0" y="2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41" name="Freeform 49"/>
                <p:cNvSpPr>
                  <a:spLocks/>
                </p:cNvSpPr>
                <p:nvPr/>
              </p:nvSpPr>
              <p:spPr bwMode="auto">
                <a:xfrm>
                  <a:off x="5115" y="3388"/>
                  <a:ext cx="350" cy="350"/>
                </a:xfrm>
                <a:custGeom>
                  <a:avLst/>
                  <a:gdLst/>
                  <a:ahLst/>
                  <a:cxnLst>
                    <a:cxn ang="0">
                      <a:pos x="76" y="0"/>
                    </a:cxn>
                    <a:cxn ang="0">
                      <a:pos x="350" y="276"/>
                    </a:cxn>
                    <a:cxn ang="0">
                      <a:pos x="274" y="350"/>
                    </a:cxn>
                    <a:cxn ang="0">
                      <a:pos x="0" y="76"/>
                    </a:cxn>
                    <a:cxn ang="0">
                      <a:pos x="76" y="0"/>
                    </a:cxn>
                  </a:cxnLst>
                  <a:rect l="0" t="0" r="r" b="b"/>
                  <a:pathLst>
                    <a:path w="350" h="350">
                      <a:moveTo>
                        <a:pt x="76" y="0"/>
                      </a:moveTo>
                      <a:lnTo>
                        <a:pt x="350" y="276"/>
                      </a:lnTo>
                      <a:lnTo>
                        <a:pt x="274" y="350"/>
                      </a:lnTo>
                      <a:lnTo>
                        <a:pt x="0" y="76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42" name="Freeform 50"/>
                <p:cNvSpPr>
                  <a:spLocks/>
                </p:cNvSpPr>
                <p:nvPr/>
              </p:nvSpPr>
              <p:spPr bwMode="auto">
                <a:xfrm>
                  <a:off x="5395" y="3652"/>
                  <a:ext cx="98" cy="98"/>
                </a:xfrm>
                <a:custGeom>
                  <a:avLst/>
                  <a:gdLst/>
                  <a:ahLst/>
                  <a:cxnLst>
                    <a:cxn ang="0">
                      <a:pos x="92" y="0"/>
                    </a:cxn>
                    <a:cxn ang="0">
                      <a:pos x="92" y="0"/>
                    </a:cxn>
                    <a:cxn ang="0">
                      <a:pos x="96" y="8"/>
                    </a:cxn>
                    <a:cxn ang="0">
                      <a:pos x="98" y="14"/>
                    </a:cxn>
                    <a:cxn ang="0">
                      <a:pos x="98" y="20"/>
                    </a:cxn>
                    <a:cxn ang="0">
                      <a:pos x="98" y="26"/>
                    </a:cxn>
                    <a:cxn ang="0">
                      <a:pos x="92" y="34"/>
                    </a:cxn>
                    <a:cxn ang="0">
                      <a:pos x="90" y="38"/>
                    </a:cxn>
                    <a:cxn ang="0">
                      <a:pos x="38" y="90"/>
                    </a:cxn>
                    <a:cxn ang="0">
                      <a:pos x="38" y="90"/>
                    </a:cxn>
                    <a:cxn ang="0">
                      <a:pos x="32" y="94"/>
                    </a:cxn>
                    <a:cxn ang="0">
                      <a:pos x="26" y="98"/>
                    </a:cxn>
                    <a:cxn ang="0">
                      <a:pos x="22" y="98"/>
                    </a:cxn>
                    <a:cxn ang="0">
                      <a:pos x="16" y="98"/>
                    </a:cxn>
                    <a:cxn ang="0">
                      <a:pos x="8" y="96"/>
                    </a:cxn>
                    <a:cxn ang="0">
                      <a:pos x="0" y="92"/>
                    </a:cxn>
                    <a:cxn ang="0">
                      <a:pos x="92" y="0"/>
                    </a:cxn>
                  </a:cxnLst>
                  <a:rect l="0" t="0" r="r" b="b"/>
                  <a:pathLst>
                    <a:path w="98" h="98">
                      <a:moveTo>
                        <a:pt x="92" y="0"/>
                      </a:moveTo>
                      <a:lnTo>
                        <a:pt x="92" y="0"/>
                      </a:lnTo>
                      <a:lnTo>
                        <a:pt x="96" y="8"/>
                      </a:lnTo>
                      <a:lnTo>
                        <a:pt x="98" y="14"/>
                      </a:lnTo>
                      <a:lnTo>
                        <a:pt x="98" y="20"/>
                      </a:lnTo>
                      <a:lnTo>
                        <a:pt x="98" y="26"/>
                      </a:lnTo>
                      <a:lnTo>
                        <a:pt x="92" y="34"/>
                      </a:lnTo>
                      <a:lnTo>
                        <a:pt x="90" y="38"/>
                      </a:lnTo>
                      <a:lnTo>
                        <a:pt x="38" y="90"/>
                      </a:lnTo>
                      <a:lnTo>
                        <a:pt x="38" y="90"/>
                      </a:lnTo>
                      <a:lnTo>
                        <a:pt x="32" y="94"/>
                      </a:lnTo>
                      <a:lnTo>
                        <a:pt x="26" y="98"/>
                      </a:lnTo>
                      <a:lnTo>
                        <a:pt x="22" y="98"/>
                      </a:lnTo>
                      <a:lnTo>
                        <a:pt x="16" y="98"/>
                      </a:lnTo>
                      <a:lnTo>
                        <a:pt x="8" y="96"/>
                      </a:lnTo>
                      <a:lnTo>
                        <a:pt x="0" y="92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43" name="Freeform 51"/>
                <p:cNvSpPr>
                  <a:spLocks/>
                </p:cNvSpPr>
                <p:nvPr/>
              </p:nvSpPr>
              <p:spPr bwMode="auto">
                <a:xfrm>
                  <a:off x="5175" y="3396"/>
                  <a:ext cx="282" cy="282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282" y="276"/>
                    </a:cxn>
                    <a:cxn ang="0">
                      <a:pos x="274" y="282"/>
                    </a:cxn>
                    <a:cxn ang="0">
                      <a:pos x="0" y="8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282" h="282">
                      <a:moveTo>
                        <a:pt x="8" y="0"/>
                      </a:moveTo>
                      <a:lnTo>
                        <a:pt x="282" y="276"/>
                      </a:lnTo>
                      <a:lnTo>
                        <a:pt x="274" y="282"/>
                      </a:lnTo>
                      <a:lnTo>
                        <a:pt x="0" y="8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44" name="Freeform 52"/>
                <p:cNvSpPr>
                  <a:spLocks/>
                </p:cNvSpPr>
                <p:nvPr/>
              </p:nvSpPr>
              <p:spPr bwMode="auto">
                <a:xfrm>
                  <a:off x="5141" y="3382"/>
                  <a:ext cx="36" cy="16"/>
                </a:xfrm>
                <a:custGeom>
                  <a:avLst/>
                  <a:gdLst/>
                  <a:ahLst/>
                  <a:cxnLst>
                    <a:cxn ang="0">
                      <a:pos x="0" y="10"/>
                    </a:cxn>
                    <a:cxn ang="0">
                      <a:pos x="6" y="4"/>
                    </a:cxn>
                    <a:cxn ang="0">
                      <a:pos x="6" y="4"/>
                    </a:cxn>
                    <a:cxn ang="0">
                      <a:pos x="10" y="0"/>
                    </a:cxn>
                    <a:cxn ang="0">
                      <a:pos x="14" y="0"/>
                    </a:cxn>
                    <a:cxn ang="0">
                      <a:pos x="24" y="0"/>
                    </a:cxn>
                    <a:cxn ang="0">
                      <a:pos x="30" y="4"/>
                    </a:cxn>
                    <a:cxn ang="0">
                      <a:pos x="36" y="8"/>
                    </a:cxn>
                    <a:cxn ang="0">
                      <a:pos x="30" y="16"/>
                    </a:cxn>
                    <a:cxn ang="0">
                      <a:pos x="30" y="16"/>
                    </a:cxn>
                    <a:cxn ang="0">
                      <a:pos x="24" y="12"/>
                    </a:cxn>
                    <a:cxn ang="0">
                      <a:pos x="16" y="8"/>
                    </a:cxn>
                    <a:cxn ang="0">
                      <a:pos x="8" y="6"/>
                    </a:cxn>
                    <a:cxn ang="0">
                      <a:pos x="4" y="8"/>
                    </a:cxn>
                    <a:cxn ang="0">
                      <a:pos x="0" y="10"/>
                    </a:cxn>
                    <a:cxn ang="0">
                      <a:pos x="0" y="10"/>
                    </a:cxn>
                  </a:cxnLst>
                  <a:rect l="0" t="0" r="r" b="b"/>
                  <a:pathLst>
                    <a:path w="36" h="16">
                      <a:moveTo>
                        <a:pt x="0" y="10"/>
                      </a:move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24" y="0"/>
                      </a:lnTo>
                      <a:lnTo>
                        <a:pt x="30" y="4"/>
                      </a:lnTo>
                      <a:lnTo>
                        <a:pt x="36" y="8"/>
                      </a:lnTo>
                      <a:lnTo>
                        <a:pt x="30" y="16"/>
                      </a:lnTo>
                      <a:lnTo>
                        <a:pt x="30" y="16"/>
                      </a:lnTo>
                      <a:lnTo>
                        <a:pt x="24" y="12"/>
                      </a:lnTo>
                      <a:lnTo>
                        <a:pt x="16" y="8"/>
                      </a:lnTo>
                      <a:lnTo>
                        <a:pt x="8" y="6"/>
                      </a:lnTo>
                      <a:lnTo>
                        <a:pt x="4" y="8"/>
                      </a:lnTo>
                      <a:lnTo>
                        <a:pt x="0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45" name="Freeform 53"/>
                <p:cNvSpPr>
                  <a:spLocks/>
                </p:cNvSpPr>
                <p:nvPr/>
              </p:nvSpPr>
              <p:spPr bwMode="auto">
                <a:xfrm>
                  <a:off x="5403" y="3724"/>
                  <a:ext cx="44" cy="20"/>
                </a:xfrm>
                <a:custGeom>
                  <a:avLst/>
                  <a:gdLst/>
                  <a:ahLst/>
                  <a:cxnLst>
                    <a:cxn ang="0">
                      <a:pos x="44" y="4"/>
                    </a:cxn>
                    <a:cxn ang="0">
                      <a:pos x="32" y="16"/>
                    </a:cxn>
                    <a:cxn ang="0">
                      <a:pos x="32" y="16"/>
                    </a:cxn>
                    <a:cxn ang="0">
                      <a:pos x="28" y="18"/>
                    </a:cxn>
                    <a:cxn ang="0">
                      <a:pos x="24" y="20"/>
                    </a:cxn>
                    <a:cxn ang="0">
                      <a:pos x="14" y="20"/>
                    </a:cxn>
                    <a:cxn ang="0">
                      <a:pos x="6" y="16"/>
                    </a:cxn>
                    <a:cxn ang="0">
                      <a:pos x="0" y="12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8" y="6"/>
                    </a:cxn>
                    <a:cxn ang="0">
                      <a:pos x="26" y="8"/>
                    </a:cxn>
                    <a:cxn ang="0">
                      <a:pos x="36" y="10"/>
                    </a:cxn>
                    <a:cxn ang="0">
                      <a:pos x="40" y="8"/>
                    </a:cxn>
                    <a:cxn ang="0">
                      <a:pos x="44" y="4"/>
                    </a:cxn>
                    <a:cxn ang="0">
                      <a:pos x="44" y="4"/>
                    </a:cxn>
                  </a:cxnLst>
                  <a:rect l="0" t="0" r="r" b="b"/>
                  <a:pathLst>
                    <a:path w="44" h="20">
                      <a:moveTo>
                        <a:pt x="44" y="4"/>
                      </a:moveTo>
                      <a:lnTo>
                        <a:pt x="32" y="16"/>
                      </a:lnTo>
                      <a:lnTo>
                        <a:pt x="32" y="16"/>
                      </a:lnTo>
                      <a:lnTo>
                        <a:pt x="28" y="18"/>
                      </a:lnTo>
                      <a:lnTo>
                        <a:pt x="24" y="20"/>
                      </a:lnTo>
                      <a:lnTo>
                        <a:pt x="14" y="20"/>
                      </a:lnTo>
                      <a:lnTo>
                        <a:pt x="6" y="16"/>
                      </a:lnTo>
                      <a:lnTo>
                        <a:pt x="0" y="12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8" y="6"/>
                      </a:lnTo>
                      <a:lnTo>
                        <a:pt x="26" y="8"/>
                      </a:lnTo>
                      <a:lnTo>
                        <a:pt x="36" y="10"/>
                      </a:lnTo>
                      <a:lnTo>
                        <a:pt x="40" y="8"/>
                      </a:lnTo>
                      <a:lnTo>
                        <a:pt x="44" y="4"/>
                      </a:lnTo>
                      <a:lnTo>
                        <a:pt x="44" y="4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46" name="Freeform 54"/>
                <p:cNvSpPr>
                  <a:spLocks/>
                </p:cNvSpPr>
                <p:nvPr/>
              </p:nvSpPr>
              <p:spPr bwMode="auto">
                <a:xfrm>
                  <a:off x="5125" y="3444"/>
                  <a:ext cx="284" cy="286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284" y="276"/>
                    </a:cxn>
                    <a:cxn ang="0">
                      <a:pos x="272" y="286"/>
                    </a:cxn>
                    <a:cxn ang="0">
                      <a:pos x="0" y="12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284" h="286">
                      <a:moveTo>
                        <a:pt x="10" y="0"/>
                      </a:moveTo>
                      <a:lnTo>
                        <a:pt x="284" y="276"/>
                      </a:lnTo>
                      <a:lnTo>
                        <a:pt x="272" y="286"/>
                      </a:lnTo>
                      <a:lnTo>
                        <a:pt x="0" y="1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47" name="Freeform 55"/>
                <p:cNvSpPr>
                  <a:spLocks/>
                </p:cNvSpPr>
                <p:nvPr/>
              </p:nvSpPr>
              <p:spPr bwMode="auto">
                <a:xfrm>
                  <a:off x="5111" y="3406"/>
                  <a:ext cx="18" cy="44"/>
                </a:xfrm>
                <a:custGeom>
                  <a:avLst/>
                  <a:gdLst/>
                  <a:ahLst/>
                  <a:cxnLst>
                    <a:cxn ang="0">
                      <a:pos x="18" y="32"/>
                    </a:cxn>
                    <a:cxn ang="0">
                      <a:pos x="8" y="44"/>
                    </a:cxn>
                    <a:cxn ang="0">
                      <a:pos x="8" y="44"/>
                    </a:cxn>
                    <a:cxn ang="0">
                      <a:pos x="2" y="38"/>
                    </a:cxn>
                    <a:cxn ang="0">
                      <a:pos x="0" y="32"/>
                    </a:cxn>
                    <a:cxn ang="0">
                      <a:pos x="0" y="26"/>
                    </a:cxn>
                    <a:cxn ang="0">
                      <a:pos x="0" y="22"/>
                    </a:cxn>
                    <a:cxn ang="0">
                      <a:pos x="2" y="14"/>
                    </a:cxn>
                    <a:cxn ang="0">
                      <a:pos x="4" y="12"/>
                    </a:cxn>
                    <a:cxn ang="0">
                      <a:pos x="16" y="0"/>
                    </a:cxn>
                    <a:cxn ang="0">
                      <a:pos x="16" y="0"/>
                    </a:cxn>
                    <a:cxn ang="0">
                      <a:pos x="14" y="4"/>
                    </a:cxn>
                    <a:cxn ang="0">
                      <a:pos x="10" y="10"/>
                    </a:cxn>
                    <a:cxn ang="0">
                      <a:pos x="10" y="14"/>
                    </a:cxn>
                    <a:cxn ang="0">
                      <a:pos x="12" y="20"/>
                    </a:cxn>
                    <a:cxn ang="0">
                      <a:pos x="14" y="26"/>
                    </a:cxn>
                    <a:cxn ang="0">
                      <a:pos x="18" y="32"/>
                    </a:cxn>
                    <a:cxn ang="0">
                      <a:pos x="18" y="32"/>
                    </a:cxn>
                  </a:cxnLst>
                  <a:rect l="0" t="0" r="r" b="b"/>
                  <a:pathLst>
                    <a:path w="18" h="44">
                      <a:moveTo>
                        <a:pt x="18" y="32"/>
                      </a:moveTo>
                      <a:lnTo>
                        <a:pt x="8" y="44"/>
                      </a:lnTo>
                      <a:lnTo>
                        <a:pt x="8" y="44"/>
                      </a:lnTo>
                      <a:lnTo>
                        <a:pt x="2" y="38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0" y="22"/>
                      </a:lnTo>
                      <a:lnTo>
                        <a:pt x="2" y="14"/>
                      </a:lnTo>
                      <a:lnTo>
                        <a:pt x="4" y="12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14" y="4"/>
                      </a:ln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12" y="20"/>
                      </a:lnTo>
                      <a:lnTo>
                        <a:pt x="14" y="26"/>
                      </a:lnTo>
                      <a:lnTo>
                        <a:pt x="18" y="32"/>
                      </a:lnTo>
                      <a:lnTo>
                        <a:pt x="18" y="32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48" name="Freeform 56"/>
                <p:cNvSpPr>
                  <a:spLocks/>
                </p:cNvSpPr>
                <p:nvPr/>
              </p:nvSpPr>
              <p:spPr bwMode="auto">
                <a:xfrm>
                  <a:off x="5093" y="3348"/>
                  <a:ext cx="56" cy="58"/>
                </a:xfrm>
                <a:custGeom>
                  <a:avLst/>
                  <a:gdLst/>
                  <a:ahLst/>
                  <a:cxnLst>
                    <a:cxn ang="0">
                      <a:pos x="52" y="12"/>
                    </a:cxn>
                    <a:cxn ang="0">
                      <a:pos x="52" y="12"/>
                    </a:cxn>
                    <a:cxn ang="0">
                      <a:pos x="40" y="0"/>
                    </a:cxn>
                    <a:cxn ang="0">
                      <a:pos x="40" y="0"/>
                    </a:cxn>
                    <a:cxn ang="0">
                      <a:pos x="10" y="32"/>
                    </a:cxn>
                    <a:cxn ang="0">
                      <a:pos x="10" y="32"/>
                    </a:cxn>
                    <a:cxn ang="0">
                      <a:pos x="0" y="42"/>
                    </a:cxn>
                    <a:cxn ang="0">
                      <a:pos x="0" y="42"/>
                    </a:cxn>
                    <a:cxn ang="0">
                      <a:pos x="16" y="58"/>
                    </a:cxn>
                    <a:cxn ang="0">
                      <a:pos x="56" y="16"/>
                    </a:cxn>
                    <a:cxn ang="0">
                      <a:pos x="56" y="16"/>
                    </a:cxn>
                    <a:cxn ang="0">
                      <a:pos x="52" y="12"/>
                    </a:cxn>
                    <a:cxn ang="0">
                      <a:pos x="52" y="12"/>
                    </a:cxn>
                  </a:cxnLst>
                  <a:rect l="0" t="0" r="r" b="b"/>
                  <a:pathLst>
                    <a:path w="56" h="58">
                      <a:moveTo>
                        <a:pt x="52" y="12"/>
                      </a:moveTo>
                      <a:lnTo>
                        <a:pt x="52" y="12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10" y="32"/>
                      </a:lnTo>
                      <a:lnTo>
                        <a:pt x="10" y="32"/>
                      </a:ln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16" y="58"/>
                      </a:lnTo>
                      <a:lnTo>
                        <a:pt x="56" y="16"/>
                      </a:lnTo>
                      <a:lnTo>
                        <a:pt x="56" y="16"/>
                      </a:lnTo>
                      <a:lnTo>
                        <a:pt x="52" y="12"/>
                      </a:lnTo>
                      <a:lnTo>
                        <a:pt x="52" y="12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49" name="Freeform 57"/>
                <p:cNvSpPr>
                  <a:spLocks noEditPoints="1"/>
                </p:cNvSpPr>
                <p:nvPr/>
              </p:nvSpPr>
              <p:spPr bwMode="auto">
                <a:xfrm>
                  <a:off x="4717" y="2850"/>
                  <a:ext cx="380" cy="454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48" y="30"/>
                    </a:cxn>
                    <a:cxn ang="0">
                      <a:pos x="98" y="24"/>
                    </a:cxn>
                    <a:cxn ang="0">
                      <a:pos x="148" y="30"/>
                    </a:cxn>
                    <a:cxn ang="0">
                      <a:pos x="196" y="46"/>
                    </a:cxn>
                    <a:cxn ang="0">
                      <a:pos x="212" y="10"/>
                    </a:cxn>
                    <a:cxn ang="0">
                      <a:pos x="156" y="0"/>
                    </a:cxn>
                    <a:cxn ang="0">
                      <a:pos x="102" y="2"/>
                    </a:cxn>
                    <a:cxn ang="0">
                      <a:pos x="48" y="18"/>
                    </a:cxn>
                    <a:cxn ang="0">
                      <a:pos x="0" y="44"/>
                    </a:cxn>
                    <a:cxn ang="0">
                      <a:pos x="310" y="70"/>
                    </a:cxn>
                    <a:cxn ang="0">
                      <a:pos x="298" y="58"/>
                    </a:cxn>
                    <a:cxn ang="0">
                      <a:pos x="256" y="28"/>
                    </a:cxn>
                    <a:cxn ang="0">
                      <a:pos x="238" y="70"/>
                    </a:cxn>
                    <a:cxn ang="0">
                      <a:pos x="266" y="94"/>
                    </a:cxn>
                    <a:cxn ang="0">
                      <a:pos x="282" y="112"/>
                    </a:cxn>
                    <a:cxn ang="0">
                      <a:pos x="310" y="152"/>
                    </a:cxn>
                    <a:cxn ang="0">
                      <a:pos x="326" y="194"/>
                    </a:cxn>
                    <a:cxn ang="0">
                      <a:pos x="336" y="240"/>
                    </a:cxn>
                    <a:cxn ang="0">
                      <a:pos x="336" y="286"/>
                    </a:cxn>
                    <a:cxn ang="0">
                      <a:pos x="326" y="330"/>
                    </a:cxn>
                    <a:cxn ang="0">
                      <a:pos x="308" y="374"/>
                    </a:cxn>
                    <a:cxn ang="0">
                      <a:pos x="282" y="412"/>
                    </a:cxn>
                    <a:cxn ang="0">
                      <a:pos x="266" y="430"/>
                    </a:cxn>
                    <a:cxn ang="0">
                      <a:pos x="238" y="454"/>
                    </a:cxn>
                    <a:cxn ang="0">
                      <a:pos x="256" y="446"/>
                    </a:cxn>
                    <a:cxn ang="0">
                      <a:pos x="294" y="420"/>
                    </a:cxn>
                    <a:cxn ang="0">
                      <a:pos x="310" y="406"/>
                    </a:cxn>
                    <a:cxn ang="0">
                      <a:pos x="340" y="368"/>
                    </a:cxn>
                    <a:cxn ang="0">
                      <a:pos x="362" y="328"/>
                    </a:cxn>
                    <a:cxn ang="0">
                      <a:pos x="376" y="282"/>
                    </a:cxn>
                    <a:cxn ang="0">
                      <a:pos x="380" y="238"/>
                    </a:cxn>
                    <a:cxn ang="0">
                      <a:pos x="376" y="192"/>
                    </a:cxn>
                    <a:cxn ang="0">
                      <a:pos x="362" y="148"/>
                    </a:cxn>
                    <a:cxn ang="0">
                      <a:pos x="342" y="106"/>
                    </a:cxn>
                    <a:cxn ang="0">
                      <a:pos x="310" y="70"/>
                    </a:cxn>
                  </a:cxnLst>
                  <a:rect l="0" t="0" r="r" b="b"/>
                  <a:pathLst>
                    <a:path w="380" h="454">
                      <a:moveTo>
                        <a:pt x="0" y="44"/>
                      </a:moveTo>
                      <a:lnTo>
                        <a:pt x="0" y="44"/>
                      </a:lnTo>
                      <a:lnTo>
                        <a:pt x="24" y="36"/>
                      </a:lnTo>
                      <a:lnTo>
                        <a:pt x="48" y="30"/>
                      </a:lnTo>
                      <a:lnTo>
                        <a:pt x="72" y="26"/>
                      </a:lnTo>
                      <a:lnTo>
                        <a:pt x="98" y="24"/>
                      </a:lnTo>
                      <a:lnTo>
                        <a:pt x="124" y="26"/>
                      </a:lnTo>
                      <a:lnTo>
                        <a:pt x="148" y="30"/>
                      </a:lnTo>
                      <a:lnTo>
                        <a:pt x="172" y="36"/>
                      </a:lnTo>
                      <a:lnTo>
                        <a:pt x="196" y="46"/>
                      </a:lnTo>
                      <a:lnTo>
                        <a:pt x="212" y="10"/>
                      </a:lnTo>
                      <a:lnTo>
                        <a:pt x="212" y="10"/>
                      </a:lnTo>
                      <a:lnTo>
                        <a:pt x="184" y="4"/>
                      </a:lnTo>
                      <a:lnTo>
                        <a:pt x="156" y="0"/>
                      </a:lnTo>
                      <a:lnTo>
                        <a:pt x="130" y="0"/>
                      </a:lnTo>
                      <a:lnTo>
                        <a:pt x="102" y="2"/>
                      </a:lnTo>
                      <a:lnTo>
                        <a:pt x="74" y="8"/>
                      </a:lnTo>
                      <a:lnTo>
                        <a:pt x="48" y="18"/>
                      </a:lnTo>
                      <a:lnTo>
                        <a:pt x="24" y="30"/>
                      </a:lnTo>
                      <a:lnTo>
                        <a:pt x="0" y="44"/>
                      </a:lnTo>
                      <a:lnTo>
                        <a:pt x="0" y="44"/>
                      </a:lnTo>
                      <a:close/>
                      <a:moveTo>
                        <a:pt x="310" y="70"/>
                      </a:moveTo>
                      <a:lnTo>
                        <a:pt x="310" y="70"/>
                      </a:lnTo>
                      <a:lnTo>
                        <a:pt x="298" y="58"/>
                      </a:lnTo>
                      <a:lnTo>
                        <a:pt x="284" y="46"/>
                      </a:lnTo>
                      <a:lnTo>
                        <a:pt x="256" y="28"/>
                      </a:lnTo>
                      <a:lnTo>
                        <a:pt x="238" y="70"/>
                      </a:lnTo>
                      <a:lnTo>
                        <a:pt x="238" y="70"/>
                      </a:lnTo>
                      <a:lnTo>
                        <a:pt x="252" y="82"/>
                      </a:lnTo>
                      <a:lnTo>
                        <a:pt x="266" y="94"/>
                      </a:lnTo>
                      <a:lnTo>
                        <a:pt x="266" y="94"/>
                      </a:lnTo>
                      <a:lnTo>
                        <a:pt x="282" y="112"/>
                      </a:lnTo>
                      <a:lnTo>
                        <a:pt x="298" y="132"/>
                      </a:lnTo>
                      <a:lnTo>
                        <a:pt x="310" y="152"/>
                      </a:lnTo>
                      <a:lnTo>
                        <a:pt x="318" y="172"/>
                      </a:lnTo>
                      <a:lnTo>
                        <a:pt x="326" y="194"/>
                      </a:lnTo>
                      <a:lnTo>
                        <a:pt x="332" y="218"/>
                      </a:lnTo>
                      <a:lnTo>
                        <a:pt x="336" y="240"/>
                      </a:lnTo>
                      <a:lnTo>
                        <a:pt x="336" y="262"/>
                      </a:lnTo>
                      <a:lnTo>
                        <a:pt x="336" y="286"/>
                      </a:lnTo>
                      <a:lnTo>
                        <a:pt x="332" y="308"/>
                      </a:lnTo>
                      <a:lnTo>
                        <a:pt x="326" y="330"/>
                      </a:lnTo>
                      <a:lnTo>
                        <a:pt x="318" y="352"/>
                      </a:lnTo>
                      <a:lnTo>
                        <a:pt x="308" y="374"/>
                      </a:lnTo>
                      <a:lnTo>
                        <a:pt x="296" y="394"/>
                      </a:lnTo>
                      <a:lnTo>
                        <a:pt x="282" y="412"/>
                      </a:lnTo>
                      <a:lnTo>
                        <a:pt x="266" y="430"/>
                      </a:lnTo>
                      <a:lnTo>
                        <a:pt x="266" y="430"/>
                      </a:lnTo>
                      <a:lnTo>
                        <a:pt x="252" y="444"/>
                      </a:lnTo>
                      <a:lnTo>
                        <a:pt x="238" y="454"/>
                      </a:lnTo>
                      <a:lnTo>
                        <a:pt x="238" y="454"/>
                      </a:lnTo>
                      <a:lnTo>
                        <a:pt x="256" y="446"/>
                      </a:lnTo>
                      <a:lnTo>
                        <a:pt x="276" y="434"/>
                      </a:lnTo>
                      <a:lnTo>
                        <a:pt x="294" y="420"/>
                      </a:lnTo>
                      <a:lnTo>
                        <a:pt x="310" y="406"/>
                      </a:lnTo>
                      <a:lnTo>
                        <a:pt x="310" y="406"/>
                      </a:lnTo>
                      <a:lnTo>
                        <a:pt x="326" y="388"/>
                      </a:lnTo>
                      <a:lnTo>
                        <a:pt x="340" y="368"/>
                      </a:lnTo>
                      <a:lnTo>
                        <a:pt x="352" y="348"/>
                      </a:lnTo>
                      <a:lnTo>
                        <a:pt x="362" y="328"/>
                      </a:lnTo>
                      <a:lnTo>
                        <a:pt x="370" y="306"/>
                      </a:lnTo>
                      <a:lnTo>
                        <a:pt x="376" y="282"/>
                      </a:lnTo>
                      <a:lnTo>
                        <a:pt x="380" y="260"/>
                      </a:lnTo>
                      <a:lnTo>
                        <a:pt x="380" y="238"/>
                      </a:lnTo>
                      <a:lnTo>
                        <a:pt x="380" y="214"/>
                      </a:lnTo>
                      <a:lnTo>
                        <a:pt x="376" y="192"/>
                      </a:lnTo>
                      <a:lnTo>
                        <a:pt x="370" y="170"/>
                      </a:lnTo>
                      <a:lnTo>
                        <a:pt x="362" y="148"/>
                      </a:lnTo>
                      <a:lnTo>
                        <a:pt x="354" y="126"/>
                      </a:lnTo>
                      <a:lnTo>
                        <a:pt x="342" y="106"/>
                      </a:lnTo>
                      <a:lnTo>
                        <a:pt x="326" y="88"/>
                      </a:lnTo>
                      <a:lnTo>
                        <a:pt x="310" y="70"/>
                      </a:lnTo>
                      <a:lnTo>
                        <a:pt x="310" y="70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50" name="Freeform 58"/>
                <p:cNvSpPr>
                  <a:spLocks/>
                </p:cNvSpPr>
                <p:nvPr/>
              </p:nvSpPr>
              <p:spPr bwMode="auto">
                <a:xfrm>
                  <a:off x="4585" y="2938"/>
                  <a:ext cx="362" cy="404"/>
                </a:xfrm>
                <a:custGeom>
                  <a:avLst/>
                  <a:gdLst/>
                  <a:ahLst/>
                  <a:cxnLst>
                    <a:cxn ang="0">
                      <a:pos x="122" y="330"/>
                    </a:cxn>
                    <a:cxn ang="0">
                      <a:pos x="122" y="330"/>
                    </a:cxn>
                    <a:cxn ang="0">
                      <a:pos x="104" y="314"/>
                    </a:cxn>
                    <a:cxn ang="0">
                      <a:pos x="88" y="296"/>
                    </a:cxn>
                    <a:cxn ang="0">
                      <a:pos x="74" y="278"/>
                    </a:cxn>
                    <a:cxn ang="0">
                      <a:pos x="62" y="260"/>
                    </a:cxn>
                    <a:cxn ang="0">
                      <a:pos x="52" y="238"/>
                    </a:cxn>
                    <a:cxn ang="0">
                      <a:pos x="42" y="218"/>
                    </a:cxn>
                    <a:cxn ang="0">
                      <a:pos x="36" y="196"/>
                    </a:cxn>
                    <a:cxn ang="0">
                      <a:pos x="32" y="174"/>
                    </a:cxn>
                    <a:cxn ang="0">
                      <a:pos x="30" y="152"/>
                    </a:cxn>
                    <a:cxn ang="0">
                      <a:pos x="28" y="130"/>
                    </a:cxn>
                    <a:cxn ang="0">
                      <a:pos x="30" y="108"/>
                    </a:cxn>
                    <a:cxn ang="0">
                      <a:pos x="34" y="86"/>
                    </a:cxn>
                    <a:cxn ang="0">
                      <a:pos x="40" y="64"/>
                    </a:cxn>
                    <a:cxn ang="0">
                      <a:pos x="46" y="42"/>
                    </a:cxn>
                    <a:cxn ang="0">
                      <a:pos x="56" y="22"/>
                    </a:cxn>
                    <a:cxn ang="0">
                      <a:pos x="68" y="0"/>
                    </a:cxn>
                    <a:cxn ang="0">
                      <a:pos x="68" y="0"/>
                    </a:cxn>
                    <a:cxn ang="0">
                      <a:pos x="56" y="16"/>
                    </a:cxn>
                    <a:cxn ang="0">
                      <a:pos x="44" y="32"/>
                    </a:cxn>
                    <a:cxn ang="0">
                      <a:pos x="32" y="48"/>
                    </a:cxn>
                    <a:cxn ang="0">
                      <a:pos x="24" y="64"/>
                    </a:cxn>
                    <a:cxn ang="0">
                      <a:pos x="16" y="82"/>
                    </a:cxn>
                    <a:cxn ang="0">
                      <a:pos x="10" y="100"/>
                    </a:cxn>
                    <a:cxn ang="0">
                      <a:pos x="6" y="120"/>
                    </a:cxn>
                    <a:cxn ang="0">
                      <a:pos x="2" y="138"/>
                    </a:cxn>
                    <a:cxn ang="0">
                      <a:pos x="0" y="158"/>
                    </a:cxn>
                    <a:cxn ang="0">
                      <a:pos x="0" y="176"/>
                    </a:cxn>
                    <a:cxn ang="0">
                      <a:pos x="2" y="196"/>
                    </a:cxn>
                    <a:cxn ang="0">
                      <a:pos x="6" y="214"/>
                    </a:cxn>
                    <a:cxn ang="0">
                      <a:pos x="10" y="234"/>
                    </a:cxn>
                    <a:cxn ang="0">
                      <a:pos x="16" y="252"/>
                    </a:cxn>
                    <a:cxn ang="0">
                      <a:pos x="26" y="272"/>
                    </a:cxn>
                    <a:cxn ang="0">
                      <a:pos x="34" y="290"/>
                    </a:cxn>
                    <a:cxn ang="0">
                      <a:pos x="34" y="290"/>
                    </a:cxn>
                    <a:cxn ang="0">
                      <a:pos x="48" y="310"/>
                    </a:cxn>
                    <a:cxn ang="0">
                      <a:pos x="64" y="328"/>
                    </a:cxn>
                    <a:cxn ang="0">
                      <a:pos x="80" y="344"/>
                    </a:cxn>
                    <a:cxn ang="0">
                      <a:pos x="98" y="358"/>
                    </a:cxn>
                    <a:cxn ang="0">
                      <a:pos x="118" y="372"/>
                    </a:cxn>
                    <a:cxn ang="0">
                      <a:pos x="138" y="382"/>
                    </a:cxn>
                    <a:cxn ang="0">
                      <a:pos x="160" y="390"/>
                    </a:cxn>
                    <a:cxn ang="0">
                      <a:pos x="182" y="398"/>
                    </a:cxn>
                    <a:cxn ang="0">
                      <a:pos x="204" y="402"/>
                    </a:cxn>
                    <a:cxn ang="0">
                      <a:pos x="226" y="404"/>
                    </a:cxn>
                    <a:cxn ang="0">
                      <a:pos x="250" y="404"/>
                    </a:cxn>
                    <a:cxn ang="0">
                      <a:pos x="272" y="402"/>
                    </a:cxn>
                    <a:cxn ang="0">
                      <a:pos x="296" y="398"/>
                    </a:cxn>
                    <a:cxn ang="0">
                      <a:pos x="318" y="392"/>
                    </a:cxn>
                    <a:cxn ang="0">
                      <a:pos x="340" y="382"/>
                    </a:cxn>
                    <a:cxn ang="0">
                      <a:pos x="362" y="372"/>
                    </a:cxn>
                    <a:cxn ang="0">
                      <a:pos x="362" y="372"/>
                    </a:cxn>
                    <a:cxn ang="0">
                      <a:pos x="332" y="380"/>
                    </a:cxn>
                    <a:cxn ang="0">
                      <a:pos x="302" y="384"/>
                    </a:cxn>
                    <a:cxn ang="0">
                      <a:pos x="270" y="384"/>
                    </a:cxn>
                    <a:cxn ang="0">
                      <a:pos x="238" y="382"/>
                    </a:cxn>
                    <a:cxn ang="0">
                      <a:pos x="208" y="374"/>
                    </a:cxn>
                    <a:cxn ang="0">
                      <a:pos x="178" y="364"/>
                    </a:cxn>
                    <a:cxn ang="0">
                      <a:pos x="150" y="348"/>
                    </a:cxn>
                    <a:cxn ang="0">
                      <a:pos x="122" y="330"/>
                    </a:cxn>
                    <a:cxn ang="0">
                      <a:pos x="122" y="330"/>
                    </a:cxn>
                  </a:cxnLst>
                  <a:rect l="0" t="0" r="r" b="b"/>
                  <a:pathLst>
                    <a:path w="362" h="404">
                      <a:moveTo>
                        <a:pt x="122" y="330"/>
                      </a:moveTo>
                      <a:lnTo>
                        <a:pt x="122" y="330"/>
                      </a:lnTo>
                      <a:lnTo>
                        <a:pt x="104" y="314"/>
                      </a:lnTo>
                      <a:lnTo>
                        <a:pt x="88" y="296"/>
                      </a:lnTo>
                      <a:lnTo>
                        <a:pt x="74" y="278"/>
                      </a:lnTo>
                      <a:lnTo>
                        <a:pt x="62" y="260"/>
                      </a:lnTo>
                      <a:lnTo>
                        <a:pt x="52" y="238"/>
                      </a:lnTo>
                      <a:lnTo>
                        <a:pt x="42" y="218"/>
                      </a:lnTo>
                      <a:lnTo>
                        <a:pt x="36" y="196"/>
                      </a:lnTo>
                      <a:lnTo>
                        <a:pt x="32" y="174"/>
                      </a:lnTo>
                      <a:lnTo>
                        <a:pt x="30" y="152"/>
                      </a:lnTo>
                      <a:lnTo>
                        <a:pt x="28" y="130"/>
                      </a:lnTo>
                      <a:lnTo>
                        <a:pt x="30" y="108"/>
                      </a:lnTo>
                      <a:lnTo>
                        <a:pt x="34" y="86"/>
                      </a:lnTo>
                      <a:lnTo>
                        <a:pt x="40" y="64"/>
                      </a:lnTo>
                      <a:lnTo>
                        <a:pt x="46" y="42"/>
                      </a:lnTo>
                      <a:lnTo>
                        <a:pt x="56" y="22"/>
                      </a:lnTo>
                      <a:lnTo>
                        <a:pt x="68" y="0"/>
                      </a:lnTo>
                      <a:lnTo>
                        <a:pt x="68" y="0"/>
                      </a:lnTo>
                      <a:lnTo>
                        <a:pt x="56" y="16"/>
                      </a:lnTo>
                      <a:lnTo>
                        <a:pt x="44" y="32"/>
                      </a:lnTo>
                      <a:lnTo>
                        <a:pt x="32" y="48"/>
                      </a:lnTo>
                      <a:lnTo>
                        <a:pt x="24" y="64"/>
                      </a:lnTo>
                      <a:lnTo>
                        <a:pt x="16" y="82"/>
                      </a:lnTo>
                      <a:lnTo>
                        <a:pt x="10" y="100"/>
                      </a:lnTo>
                      <a:lnTo>
                        <a:pt x="6" y="120"/>
                      </a:lnTo>
                      <a:lnTo>
                        <a:pt x="2" y="138"/>
                      </a:lnTo>
                      <a:lnTo>
                        <a:pt x="0" y="158"/>
                      </a:lnTo>
                      <a:lnTo>
                        <a:pt x="0" y="176"/>
                      </a:lnTo>
                      <a:lnTo>
                        <a:pt x="2" y="196"/>
                      </a:lnTo>
                      <a:lnTo>
                        <a:pt x="6" y="214"/>
                      </a:lnTo>
                      <a:lnTo>
                        <a:pt x="10" y="234"/>
                      </a:lnTo>
                      <a:lnTo>
                        <a:pt x="16" y="252"/>
                      </a:lnTo>
                      <a:lnTo>
                        <a:pt x="26" y="272"/>
                      </a:lnTo>
                      <a:lnTo>
                        <a:pt x="34" y="290"/>
                      </a:lnTo>
                      <a:lnTo>
                        <a:pt x="34" y="290"/>
                      </a:lnTo>
                      <a:lnTo>
                        <a:pt x="48" y="310"/>
                      </a:lnTo>
                      <a:lnTo>
                        <a:pt x="64" y="328"/>
                      </a:lnTo>
                      <a:lnTo>
                        <a:pt x="80" y="344"/>
                      </a:lnTo>
                      <a:lnTo>
                        <a:pt x="98" y="358"/>
                      </a:lnTo>
                      <a:lnTo>
                        <a:pt x="118" y="372"/>
                      </a:lnTo>
                      <a:lnTo>
                        <a:pt x="138" y="382"/>
                      </a:lnTo>
                      <a:lnTo>
                        <a:pt x="160" y="390"/>
                      </a:lnTo>
                      <a:lnTo>
                        <a:pt x="182" y="398"/>
                      </a:lnTo>
                      <a:lnTo>
                        <a:pt x="204" y="402"/>
                      </a:lnTo>
                      <a:lnTo>
                        <a:pt x="226" y="404"/>
                      </a:lnTo>
                      <a:lnTo>
                        <a:pt x="250" y="404"/>
                      </a:lnTo>
                      <a:lnTo>
                        <a:pt x="272" y="402"/>
                      </a:lnTo>
                      <a:lnTo>
                        <a:pt x="296" y="398"/>
                      </a:lnTo>
                      <a:lnTo>
                        <a:pt x="318" y="392"/>
                      </a:lnTo>
                      <a:lnTo>
                        <a:pt x="340" y="382"/>
                      </a:lnTo>
                      <a:lnTo>
                        <a:pt x="362" y="372"/>
                      </a:lnTo>
                      <a:lnTo>
                        <a:pt x="362" y="372"/>
                      </a:lnTo>
                      <a:lnTo>
                        <a:pt x="332" y="380"/>
                      </a:lnTo>
                      <a:lnTo>
                        <a:pt x="302" y="384"/>
                      </a:lnTo>
                      <a:lnTo>
                        <a:pt x="270" y="384"/>
                      </a:lnTo>
                      <a:lnTo>
                        <a:pt x="238" y="382"/>
                      </a:lnTo>
                      <a:lnTo>
                        <a:pt x="208" y="374"/>
                      </a:lnTo>
                      <a:lnTo>
                        <a:pt x="178" y="364"/>
                      </a:lnTo>
                      <a:lnTo>
                        <a:pt x="150" y="348"/>
                      </a:lnTo>
                      <a:lnTo>
                        <a:pt x="122" y="330"/>
                      </a:lnTo>
                      <a:lnTo>
                        <a:pt x="122" y="330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651" name="Freeform 59"/>
                <p:cNvSpPr>
                  <a:spLocks/>
                </p:cNvSpPr>
                <p:nvPr/>
              </p:nvSpPr>
              <p:spPr bwMode="auto">
                <a:xfrm>
                  <a:off x="5093" y="3378"/>
                  <a:ext cx="30" cy="28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0" y="12"/>
                    </a:cxn>
                    <a:cxn ang="0">
                      <a:pos x="0" y="12"/>
                    </a:cxn>
                    <a:cxn ang="0">
                      <a:pos x="16" y="28"/>
                    </a:cxn>
                    <a:cxn ang="0">
                      <a:pos x="30" y="12"/>
                    </a:cxn>
                    <a:cxn ang="0">
                      <a:pos x="30" y="12"/>
                    </a:cxn>
                    <a:cxn ang="0">
                      <a:pos x="20" y="8"/>
                    </a:cxn>
                    <a:cxn ang="0">
                      <a:pos x="14" y="4"/>
                    </a:cxn>
                    <a:cxn ang="0">
                      <a:pos x="12" y="0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30" h="28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16" y="28"/>
                      </a:lnTo>
                      <a:lnTo>
                        <a:pt x="30" y="12"/>
                      </a:lnTo>
                      <a:lnTo>
                        <a:pt x="30" y="12"/>
                      </a:lnTo>
                      <a:lnTo>
                        <a:pt x="20" y="8"/>
                      </a:lnTo>
                      <a:lnTo>
                        <a:pt x="14" y="4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366652" name="Text Box 60"/>
              <p:cNvSpPr txBox="1">
                <a:spLocks noChangeArrowheads="1"/>
              </p:cNvSpPr>
              <p:nvPr/>
            </p:nvSpPr>
            <p:spPr bwMode="gray">
              <a:xfrm>
                <a:off x="937" y="422"/>
                <a:ext cx="309" cy="10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ru-RU" sz="1000" b="1"/>
                  <a:t>х 400000</a:t>
                </a:r>
              </a:p>
            </p:txBody>
          </p:sp>
        </p:grpSp>
        <p:sp>
          <p:nvSpPr>
            <p:cNvPr id="366653" name="Text Box 61"/>
            <p:cNvSpPr txBox="1">
              <a:spLocks noChangeArrowheads="1"/>
            </p:cNvSpPr>
            <p:nvPr/>
          </p:nvSpPr>
          <p:spPr bwMode="auto">
            <a:xfrm rot="16200000">
              <a:off x="171" y="1384"/>
              <a:ext cx="72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ru-RU" sz="1200" b="1"/>
                <a:t>Крит. Группа</a:t>
              </a:r>
              <a:endParaRPr lang="en-US" sz="1200" b="1"/>
            </a:p>
            <a:p>
              <a:pPr algn="l"/>
              <a:r>
                <a:rPr lang="ru-RU" sz="1200" b="1"/>
                <a:t>    мЗв</a:t>
              </a:r>
              <a:r>
                <a:rPr lang="en-US" sz="1200" b="1"/>
                <a:t>/</a:t>
              </a:r>
              <a:r>
                <a:rPr lang="ru-RU" sz="1200" b="1"/>
                <a:t>год</a:t>
              </a:r>
            </a:p>
          </p:txBody>
        </p:sp>
        <p:sp>
          <p:nvSpPr>
            <p:cNvPr id="366654" name="Text Box 62"/>
            <p:cNvSpPr txBox="1">
              <a:spLocks noChangeArrowheads="1"/>
            </p:cNvSpPr>
            <p:nvPr/>
          </p:nvSpPr>
          <p:spPr bwMode="auto">
            <a:xfrm rot="16200000">
              <a:off x="198" y="2847"/>
              <a:ext cx="72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ru-RU" sz="1200" b="1"/>
                <a:t>Крит. Группа</a:t>
              </a:r>
              <a:endParaRPr lang="en-US" sz="1200" b="1"/>
            </a:p>
            <a:p>
              <a:pPr algn="l"/>
              <a:r>
                <a:rPr lang="ru-RU" sz="1200" b="1"/>
                <a:t>    мЗв</a:t>
              </a:r>
              <a:r>
                <a:rPr lang="en-US" sz="1200" b="1"/>
                <a:t>/</a:t>
              </a:r>
              <a:r>
                <a:rPr lang="ru-RU" sz="1200" b="1"/>
                <a:t>год</a:t>
              </a:r>
            </a:p>
          </p:txBody>
        </p:sp>
      </p:grpSp>
      <p:grpSp>
        <p:nvGrpSpPr>
          <p:cNvPr id="366666" name="Group 74"/>
          <p:cNvGrpSpPr>
            <a:grpSpLocks/>
          </p:cNvGrpSpPr>
          <p:nvPr/>
        </p:nvGrpSpPr>
        <p:grpSpPr bwMode="auto">
          <a:xfrm>
            <a:off x="4938713" y="1611313"/>
            <a:ext cx="3922712" cy="4583112"/>
            <a:chOff x="3111" y="1015"/>
            <a:chExt cx="2471" cy="2887"/>
          </a:xfrm>
        </p:grpSpPr>
        <p:sp>
          <p:nvSpPr>
            <p:cNvPr id="366656" name="Rectangle 64"/>
            <p:cNvSpPr>
              <a:spLocks noChangeArrowheads="1"/>
            </p:cNvSpPr>
            <p:nvPr/>
          </p:nvSpPr>
          <p:spPr bwMode="auto">
            <a:xfrm>
              <a:off x="3111" y="1015"/>
              <a:ext cx="2471" cy="288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aphicFrame>
          <p:nvGraphicFramePr>
            <p:cNvPr id="366657" name="Object 65"/>
            <p:cNvGraphicFramePr>
              <a:graphicFrameLocks noChangeAspect="1"/>
            </p:cNvGraphicFramePr>
            <p:nvPr/>
          </p:nvGraphicFramePr>
          <p:xfrm>
            <a:off x="3243" y="1570"/>
            <a:ext cx="2328" cy="14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937" name="Диаграмма" r:id="rId7" imgW="6096090" imgH="4067280" progId="MSGraph.Chart.8">
                    <p:embed followColorScheme="full"/>
                  </p:oleObj>
                </mc:Choice>
                <mc:Fallback>
                  <p:oleObj name="Диаграмма" r:id="rId7" imgW="6096090" imgH="4067280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3" y="1570"/>
                          <a:ext cx="2328" cy="140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6658" name="Text Box 66"/>
            <p:cNvSpPr txBox="1">
              <a:spLocks noChangeArrowheads="1"/>
            </p:cNvSpPr>
            <p:nvPr/>
          </p:nvSpPr>
          <p:spPr bwMode="auto">
            <a:xfrm rot="16200000">
              <a:off x="3007" y="2205"/>
              <a:ext cx="49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ru-RU" sz="1200" b="1"/>
                <a:t>мЗв</a:t>
              </a:r>
              <a:r>
                <a:rPr lang="en-US" sz="1200" b="1">
                  <a:solidFill>
                    <a:srgbClr val="FFFFFF"/>
                  </a:solidFill>
                </a:rPr>
                <a:t>/</a:t>
              </a:r>
              <a:r>
                <a:rPr lang="ru-RU" sz="1200" b="1">
                  <a:solidFill>
                    <a:srgbClr val="FFFFFF"/>
                  </a:solidFill>
                </a:rPr>
                <a:t>год</a:t>
              </a:r>
            </a:p>
          </p:txBody>
        </p:sp>
        <p:sp>
          <p:nvSpPr>
            <p:cNvPr id="366659" name="Text Box 67"/>
            <p:cNvSpPr txBox="1">
              <a:spLocks noChangeArrowheads="1"/>
            </p:cNvSpPr>
            <p:nvPr/>
          </p:nvSpPr>
          <p:spPr bwMode="auto">
            <a:xfrm>
              <a:off x="3314" y="1384"/>
              <a:ext cx="756" cy="19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r>
                <a:rPr lang="ru-RU" sz="1400" b="1" dirty="0"/>
                <a:t>≥ 6 </a:t>
              </a:r>
              <a:r>
                <a:rPr lang="ru-RU" sz="1400" b="1" dirty="0" err="1"/>
                <a:t>мЗв</a:t>
              </a:r>
              <a:r>
                <a:rPr lang="en-US" sz="1400" b="1" dirty="0"/>
                <a:t>/</a:t>
              </a:r>
              <a:r>
                <a:rPr lang="ru-RU" sz="1400" b="1" dirty="0"/>
                <a:t>год</a:t>
              </a:r>
            </a:p>
          </p:txBody>
        </p:sp>
        <p:sp>
          <p:nvSpPr>
            <p:cNvPr id="366660" name="Text Box 68"/>
            <p:cNvSpPr txBox="1">
              <a:spLocks noChangeArrowheads="1"/>
            </p:cNvSpPr>
            <p:nvPr/>
          </p:nvSpPr>
          <p:spPr bwMode="auto">
            <a:xfrm>
              <a:off x="3423" y="2931"/>
              <a:ext cx="115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endParaRPr lang="ru-RU" sz="2800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66661" name="Text Box 69"/>
            <p:cNvSpPr txBox="1">
              <a:spLocks noChangeArrowheads="1"/>
            </p:cNvSpPr>
            <p:nvPr/>
          </p:nvSpPr>
          <p:spPr bwMode="auto">
            <a:xfrm>
              <a:off x="3266" y="2975"/>
              <a:ext cx="2264" cy="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r>
                <a:rPr lang="ru-RU" sz="1400" b="1" dirty="0"/>
                <a:t>Численность жителей, проживающих </a:t>
              </a:r>
            </a:p>
            <a:p>
              <a:r>
                <a:rPr lang="ru-RU" sz="1400" b="1" dirty="0"/>
                <a:t>в условиях облучения от естественных источников радиации, включая радон, дозой более 6 </a:t>
              </a:r>
              <a:r>
                <a:rPr lang="ru-RU" sz="1400" b="1" dirty="0" err="1"/>
                <a:t>мЗв</a:t>
              </a:r>
              <a:r>
                <a:rPr lang="en-US" sz="1400" b="1" dirty="0"/>
                <a:t>/</a:t>
              </a:r>
              <a:r>
                <a:rPr lang="ru-RU" sz="1400" b="1" dirty="0"/>
                <a:t>год</a:t>
              </a:r>
            </a:p>
          </p:txBody>
        </p:sp>
        <p:sp>
          <p:nvSpPr>
            <p:cNvPr id="366662" name="Text Box 70"/>
            <p:cNvSpPr txBox="1">
              <a:spLocks noChangeArrowheads="1"/>
            </p:cNvSpPr>
            <p:nvPr/>
          </p:nvSpPr>
          <p:spPr bwMode="auto">
            <a:xfrm>
              <a:off x="3559" y="1593"/>
              <a:ext cx="45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r>
                <a:rPr lang="ru-RU" sz="1400" b="1" dirty="0">
                  <a:solidFill>
                    <a:srgbClr val="000000"/>
                  </a:solidFill>
                </a:rPr>
                <a:t>Алтай</a:t>
              </a:r>
            </a:p>
          </p:txBody>
        </p:sp>
        <p:sp>
          <p:nvSpPr>
            <p:cNvPr id="366663" name="Text Box 71"/>
            <p:cNvSpPr txBox="1">
              <a:spLocks noChangeArrowheads="1"/>
            </p:cNvSpPr>
            <p:nvPr/>
          </p:nvSpPr>
          <p:spPr bwMode="auto">
            <a:xfrm>
              <a:off x="4097" y="1691"/>
              <a:ext cx="7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r>
                <a:rPr lang="ru-RU" sz="1400" b="1" dirty="0">
                  <a:solidFill>
                    <a:srgbClr val="000000"/>
                  </a:solidFill>
                </a:rPr>
                <a:t>Финляндия</a:t>
              </a:r>
            </a:p>
          </p:txBody>
        </p:sp>
        <p:sp>
          <p:nvSpPr>
            <p:cNvPr id="366664" name="Text Box 72"/>
            <p:cNvSpPr txBox="1">
              <a:spLocks noChangeArrowheads="1"/>
            </p:cNvSpPr>
            <p:nvPr/>
          </p:nvSpPr>
          <p:spPr bwMode="auto">
            <a:xfrm>
              <a:off x="4841" y="1886"/>
              <a:ext cx="61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r>
                <a:rPr lang="ru-RU" sz="1400" b="1" dirty="0">
                  <a:solidFill>
                    <a:srgbClr val="000000"/>
                  </a:solidFill>
                </a:rPr>
                <a:t>Венгрия</a:t>
              </a:r>
              <a:r>
                <a:rPr lang="ru-RU" sz="1400" b="1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443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cdb2004208gl">
  <a:themeElements>
    <a:clrScheme name="2_cdb2004208gl 1">
      <a:dk1>
        <a:srgbClr val="000000"/>
      </a:dk1>
      <a:lt1>
        <a:srgbClr val="FFFFFF"/>
      </a:lt1>
      <a:dk2>
        <a:srgbClr val="1129A1"/>
      </a:dk2>
      <a:lt2>
        <a:srgbClr val="C0C0C0"/>
      </a:lt2>
      <a:accent1>
        <a:srgbClr val="4987E3"/>
      </a:accent1>
      <a:accent2>
        <a:srgbClr val="CE701A"/>
      </a:accent2>
      <a:accent3>
        <a:srgbClr val="FFFFFF"/>
      </a:accent3>
      <a:accent4>
        <a:srgbClr val="000000"/>
      </a:accent4>
      <a:accent5>
        <a:srgbClr val="B1C3EF"/>
      </a:accent5>
      <a:accent6>
        <a:srgbClr val="BA6516"/>
      </a:accent6>
      <a:hlink>
        <a:srgbClr val="36A1B6"/>
      </a:hlink>
      <a:folHlink>
        <a:srgbClr val="9CC769"/>
      </a:folHlink>
    </a:clrScheme>
    <a:fontScheme name="2_cdb2004208g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db2004208gl 1">
        <a:dk1>
          <a:srgbClr val="000000"/>
        </a:dk1>
        <a:lt1>
          <a:srgbClr val="FFFFFF"/>
        </a:lt1>
        <a:dk2>
          <a:srgbClr val="1129A1"/>
        </a:dk2>
        <a:lt2>
          <a:srgbClr val="C0C0C0"/>
        </a:lt2>
        <a:accent1>
          <a:srgbClr val="4987E3"/>
        </a:accent1>
        <a:accent2>
          <a:srgbClr val="CE701A"/>
        </a:accent2>
        <a:accent3>
          <a:srgbClr val="FFFFFF"/>
        </a:accent3>
        <a:accent4>
          <a:srgbClr val="000000"/>
        </a:accent4>
        <a:accent5>
          <a:srgbClr val="B1C3EF"/>
        </a:accent5>
        <a:accent6>
          <a:srgbClr val="BA6516"/>
        </a:accent6>
        <a:hlink>
          <a:srgbClr val="36A1B6"/>
        </a:hlink>
        <a:folHlink>
          <a:srgbClr val="9CC7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db2004208gl 2">
        <a:dk1>
          <a:srgbClr val="000000"/>
        </a:dk1>
        <a:lt1>
          <a:srgbClr val="FFFFFF"/>
        </a:lt1>
        <a:dk2>
          <a:srgbClr val="351155"/>
        </a:dk2>
        <a:lt2>
          <a:srgbClr val="969696"/>
        </a:lt2>
        <a:accent1>
          <a:srgbClr val="7053CB"/>
        </a:accent1>
        <a:accent2>
          <a:srgbClr val="3282BE"/>
        </a:accent2>
        <a:accent3>
          <a:srgbClr val="FFFFFF"/>
        </a:accent3>
        <a:accent4>
          <a:srgbClr val="000000"/>
        </a:accent4>
        <a:accent5>
          <a:srgbClr val="BBB3E2"/>
        </a:accent5>
        <a:accent6>
          <a:srgbClr val="2C75AC"/>
        </a:accent6>
        <a:hlink>
          <a:srgbClr val="D17FB6"/>
        </a:hlink>
        <a:folHlink>
          <a:srgbClr val="E3981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db2004208gl 3">
        <a:dk1>
          <a:srgbClr val="000000"/>
        </a:dk1>
        <a:lt1>
          <a:srgbClr val="FFFFFF"/>
        </a:lt1>
        <a:dk2>
          <a:srgbClr val="0F4D5B"/>
        </a:dk2>
        <a:lt2>
          <a:srgbClr val="969696"/>
        </a:lt2>
        <a:accent1>
          <a:srgbClr val="1B7D6A"/>
        </a:accent1>
        <a:accent2>
          <a:srgbClr val="C69940"/>
        </a:accent2>
        <a:accent3>
          <a:srgbClr val="FFFFFF"/>
        </a:accent3>
        <a:accent4>
          <a:srgbClr val="000000"/>
        </a:accent4>
        <a:accent5>
          <a:srgbClr val="ABBFB9"/>
        </a:accent5>
        <a:accent6>
          <a:srgbClr val="B38A39"/>
        </a:accent6>
        <a:hlink>
          <a:srgbClr val="3790D3"/>
        </a:hlink>
        <a:folHlink>
          <a:srgbClr val="DEDB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db2004208gl">
  <a:themeElements>
    <a:clrScheme name="cdb2004208gl 1">
      <a:dk1>
        <a:srgbClr val="000000"/>
      </a:dk1>
      <a:lt1>
        <a:srgbClr val="FFFFFF"/>
      </a:lt1>
      <a:dk2>
        <a:srgbClr val="1129A1"/>
      </a:dk2>
      <a:lt2>
        <a:srgbClr val="C0C0C0"/>
      </a:lt2>
      <a:accent1>
        <a:srgbClr val="4987E3"/>
      </a:accent1>
      <a:accent2>
        <a:srgbClr val="CE701A"/>
      </a:accent2>
      <a:accent3>
        <a:srgbClr val="FFFFFF"/>
      </a:accent3>
      <a:accent4>
        <a:srgbClr val="000000"/>
      </a:accent4>
      <a:accent5>
        <a:srgbClr val="B1C3EF"/>
      </a:accent5>
      <a:accent6>
        <a:srgbClr val="BA6516"/>
      </a:accent6>
      <a:hlink>
        <a:srgbClr val="36A1B6"/>
      </a:hlink>
      <a:folHlink>
        <a:srgbClr val="9CC769"/>
      </a:folHlink>
    </a:clrScheme>
    <a:fontScheme name="cdb2004208g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db2004208gl 1">
        <a:dk1>
          <a:srgbClr val="000000"/>
        </a:dk1>
        <a:lt1>
          <a:srgbClr val="FFFFFF"/>
        </a:lt1>
        <a:dk2>
          <a:srgbClr val="1129A1"/>
        </a:dk2>
        <a:lt2>
          <a:srgbClr val="C0C0C0"/>
        </a:lt2>
        <a:accent1>
          <a:srgbClr val="4987E3"/>
        </a:accent1>
        <a:accent2>
          <a:srgbClr val="CE701A"/>
        </a:accent2>
        <a:accent3>
          <a:srgbClr val="FFFFFF"/>
        </a:accent3>
        <a:accent4>
          <a:srgbClr val="000000"/>
        </a:accent4>
        <a:accent5>
          <a:srgbClr val="B1C3EF"/>
        </a:accent5>
        <a:accent6>
          <a:srgbClr val="BA6516"/>
        </a:accent6>
        <a:hlink>
          <a:srgbClr val="36A1B6"/>
        </a:hlink>
        <a:folHlink>
          <a:srgbClr val="9CC7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208gl 2">
        <a:dk1>
          <a:srgbClr val="000000"/>
        </a:dk1>
        <a:lt1>
          <a:srgbClr val="FFFFFF"/>
        </a:lt1>
        <a:dk2>
          <a:srgbClr val="351155"/>
        </a:dk2>
        <a:lt2>
          <a:srgbClr val="969696"/>
        </a:lt2>
        <a:accent1>
          <a:srgbClr val="7053CB"/>
        </a:accent1>
        <a:accent2>
          <a:srgbClr val="3282BE"/>
        </a:accent2>
        <a:accent3>
          <a:srgbClr val="FFFFFF"/>
        </a:accent3>
        <a:accent4>
          <a:srgbClr val="000000"/>
        </a:accent4>
        <a:accent5>
          <a:srgbClr val="BBB3E2"/>
        </a:accent5>
        <a:accent6>
          <a:srgbClr val="2C75AC"/>
        </a:accent6>
        <a:hlink>
          <a:srgbClr val="D17FB6"/>
        </a:hlink>
        <a:folHlink>
          <a:srgbClr val="E3981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208gl 3">
        <a:dk1>
          <a:srgbClr val="000000"/>
        </a:dk1>
        <a:lt1>
          <a:srgbClr val="FFFFFF"/>
        </a:lt1>
        <a:dk2>
          <a:srgbClr val="0F4D5B"/>
        </a:dk2>
        <a:lt2>
          <a:srgbClr val="969696"/>
        </a:lt2>
        <a:accent1>
          <a:srgbClr val="1B7D6A"/>
        </a:accent1>
        <a:accent2>
          <a:srgbClr val="C69940"/>
        </a:accent2>
        <a:accent3>
          <a:srgbClr val="FFFFFF"/>
        </a:accent3>
        <a:accent4>
          <a:srgbClr val="000000"/>
        </a:accent4>
        <a:accent5>
          <a:srgbClr val="ABBFB9"/>
        </a:accent5>
        <a:accent6>
          <a:srgbClr val="B38A39"/>
        </a:accent6>
        <a:hlink>
          <a:srgbClr val="3790D3"/>
        </a:hlink>
        <a:folHlink>
          <a:srgbClr val="DEDB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Andra marr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dra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ic">
    <a:dk1>
      <a:srgbClr val="414141"/>
    </a:dk1>
    <a:lt1>
      <a:srgbClr val="FFFFFF"/>
    </a:lt1>
    <a:dk2>
      <a:srgbClr val="1129A1"/>
    </a:dk2>
    <a:lt2>
      <a:srgbClr val="C0C0C0"/>
    </a:lt2>
    <a:accent1>
      <a:srgbClr val="4987E3"/>
    </a:accent1>
    <a:accent2>
      <a:srgbClr val="CE701A"/>
    </a:accent2>
    <a:accent3>
      <a:srgbClr val="FFFFFF"/>
    </a:accent3>
    <a:accent4>
      <a:srgbClr val="000000"/>
    </a:accent4>
    <a:accent5>
      <a:srgbClr val="B1C3EF"/>
    </a:accent5>
    <a:accent6>
      <a:srgbClr val="BA6516"/>
    </a:accent6>
    <a:hlink>
      <a:srgbClr val="36A1B6"/>
    </a:hlink>
    <a:folHlink>
      <a:srgbClr val="9CC769"/>
    </a:folHlink>
  </a:clrScheme>
  <a:fontScheme name="cdb2004208g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ИБРАЭ</Template>
  <TotalTime>2953</TotalTime>
  <Words>2905</Words>
  <Application>Microsoft Office PowerPoint</Application>
  <PresentationFormat>Экран (4:3)</PresentationFormat>
  <Paragraphs>914</Paragraphs>
  <Slides>49</Slides>
  <Notes>16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4" baseType="lpstr">
      <vt:lpstr>2_cdb2004208gl</vt:lpstr>
      <vt:lpstr>cdb2004208gl</vt:lpstr>
      <vt:lpstr>Оформление по умолчанию</vt:lpstr>
      <vt:lpstr>Andra marron</vt:lpstr>
      <vt:lpstr>Диаграмма</vt:lpstr>
      <vt:lpstr>Развитие АЭ Есть ли база для конструктивной  общественной дискуссии? </vt:lpstr>
      <vt:lpstr>Взгляд на атомную энергетику «Атомщиков»</vt:lpstr>
      <vt:lpstr>10 стран – основных производителей электроэнергии на АЭС</vt:lpstr>
      <vt:lpstr>Взгляд на атомную энергетику «экологов»</vt:lpstr>
      <vt:lpstr>Масштаб проблемы Что вы знаете о жертвах военного и мирного атома? </vt:lpstr>
      <vt:lpstr>Эволюция дозовых пределов  для персонала и населения</vt:lpstr>
      <vt:lpstr>Среднегодовые дозы облучения населения  от различных источников (мЗв/год)</vt:lpstr>
      <vt:lpstr>Структура облучения населения некоторых  субъектов Российской Федерации в 2007 г. *)</vt:lpstr>
      <vt:lpstr>Дополнительные дозы облучения от ЯРОО  в сравнении с дозами облучения населения некоторых стран от естественных источников радиации.</vt:lpstr>
      <vt:lpstr>Нормативные уровни и фактические дозы облучения населения </vt:lpstr>
      <vt:lpstr>Challenges in average annual individual doses  due to insufficient control in the medical sector</vt:lpstr>
      <vt:lpstr>Презентация PowerPoint</vt:lpstr>
      <vt:lpstr>Сводные данные по крупным (&gt; 5 жертв) авариям в энергетике в 1969–2000 гг</vt:lpstr>
      <vt:lpstr>Радиационные инциденты с пострадавшими  в АЭП СССР – России за 50 лет  (данные ГНЦ ИБФ на март 2001 г.)</vt:lpstr>
      <vt:lpstr>Распределение больных острой лучевой болезнью по степени тяжести общего клинического синдрома и срокам наступления смертельного исхода в специализированном стационаре (без учета поражений кожи)</vt:lpstr>
      <vt:lpstr>Воздействие тепловых электростанций  на здоровье населения США *)</vt:lpstr>
      <vt:lpstr>Риски смерти среди населения, проживающего в городах с крупными угольными ТЭС</vt:lpstr>
      <vt:lpstr>Сводные результаты сравнительного анализа рисков для населения Воронежской области</vt:lpstr>
      <vt:lpstr>Комплексный анализ рисков</vt:lpstr>
      <vt:lpstr>Презентация PowerPoint</vt:lpstr>
      <vt:lpstr>Практика нормирования после чернобыльской аварии</vt:lpstr>
      <vt:lpstr>Медицинские последствия аварии на ЧАЭС</vt:lpstr>
      <vt:lpstr>Принятие чернобыльского закона относящего  к «пострадавшим» территории с уровня 1 Ки/км2</vt:lpstr>
      <vt:lpstr>Презентация PowerPoint</vt:lpstr>
      <vt:lpstr>Численность населения, эвакуированного из зон с ожидаемой годовой дозой для свыше 20 и 100 мЗв</vt:lpstr>
      <vt:lpstr>Некоторые публикации, обобщающие итоги работы за первый год после аварии на АЭС «Фукусима 1»</vt:lpstr>
      <vt:lpstr>Территориальная система радиационного мониторинга  и аварийного реагирования Мурманской области</vt:lpstr>
      <vt:lpstr>Устранение противоречий между гигиеническими требованиями и требованиями к безопасности технологий</vt:lpstr>
      <vt:lpstr>Презентация PowerPoint</vt:lpstr>
      <vt:lpstr>Суммарные эффективные дозы внешнего и внутреннего (от радиоизотопов цезия, стронция и трансурановых элементов) облучения, расчитанные на период 1986–2055 годов (70 лет после аварии)</vt:lpstr>
      <vt:lpstr>Оценка абсолютного и относительного радиационного риска,  связанного с чернобыльским облучением для населения радиоактивно загрязненных территорий Украины за 12 лет после аварии</vt:lpstr>
      <vt:lpstr>Современные оценки генетических рисков  в первом поколении при воздействиях низкого уровня редкоионизирующего излучения (НКДР-2001)</vt:lpstr>
      <vt:lpstr>Прогноз радиационных последствий аварии на Фукусиме-1 по результатам работы ТКЦ ИБРАЭ в марте 2011 г.  Сравнение с фактическими данными год спустя</vt:lpstr>
      <vt:lpstr>11 марта 2011 года</vt:lpstr>
      <vt:lpstr>Наихудший сценарий развития аварии на АЭС Фукусима 1</vt:lpstr>
      <vt:lpstr>Моделирование аварии на  блоке 1 (Сократ)</vt:lpstr>
      <vt:lpstr>Расчетный анализ аварии в 1–3 блоках и 1–4 бассейнах выдержки ОЯТ (СОКРАТ) </vt:lpstr>
      <vt:lpstr>Расчетные оценки доз облучения населения в префектуре Канагава (Токио)</vt:lpstr>
      <vt:lpstr>Моделирование атмосферного переноса  с помощью ПС «Нострадамус» с учетом подробных метеоданных на территории Японии. Южный след.</vt:lpstr>
      <vt:lpstr>Презентация PowerPoint</vt:lpstr>
      <vt:lpstr>Предварительная оценка радиологических последствий и рекомендации экспертов ИБРАЭ РАН</vt:lpstr>
      <vt:lpstr>Дозовые нагрузки на население</vt:lpstr>
      <vt:lpstr>  Гипотетический выброс 1 Mku Cs-137</vt:lpstr>
      <vt:lpstr>Презентация PowerPoint</vt:lpstr>
      <vt:lpstr>Preliminary dose estimation from the nuclear accident after  the 2011 Great East Japan Earthquake and Tsunami</vt:lpstr>
      <vt:lpstr>Оценка выброса I-131 и Сs-137  на территорию Японии</vt:lpstr>
      <vt:lpstr>Выброс биологически значимых радионуклидов при аварии на ЧАЭС и Фукусима-Даичи</vt:lpstr>
      <vt:lpstr>Зоны эвакуации и начало возвращения территорий к нормальной жизни в 2012 г.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nn</dc:creator>
  <cp:lastModifiedBy>User</cp:lastModifiedBy>
  <cp:revision>226</cp:revision>
  <dcterms:created xsi:type="dcterms:W3CDTF">2011-02-22T12:29:24Z</dcterms:created>
  <dcterms:modified xsi:type="dcterms:W3CDTF">2012-10-16T10:55:54Z</dcterms:modified>
</cp:coreProperties>
</file>