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1" r:id="rId5"/>
    <p:sldId id="262" r:id="rId6"/>
    <p:sldId id="266" r:id="rId7"/>
    <p:sldId id="272" r:id="rId8"/>
    <p:sldId id="275" r:id="rId9"/>
    <p:sldId id="276" r:id="rId10"/>
    <p:sldId id="277" r:id="rId11"/>
    <p:sldId id="268" r:id="rId12"/>
    <p:sldId id="278" r:id="rId13"/>
    <p:sldId id="274" r:id="rId14"/>
    <p:sldId id="279" r:id="rId15"/>
    <p:sldId id="259" r:id="rId16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FFCC"/>
    <a:srgbClr val="E3CE31"/>
    <a:srgbClr val="EE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89" autoAdjust="0"/>
  </p:normalViewPr>
  <p:slideViewPr>
    <p:cSldViewPr>
      <p:cViewPr varScale="1">
        <p:scale>
          <a:sx n="60" d="100"/>
          <a:sy n="6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83852-7335-42C0-9D3B-FABF7BE35729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51FE74-D32D-4F31-827F-AC96A1EAB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3943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1B70F1-8CF2-47BD-96C1-1AB413FB8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0622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E801-E544-48E9-AA4B-8F27307FA5E4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8488" y="627063"/>
            <a:ext cx="6143625" cy="46069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901" y="5416445"/>
            <a:ext cx="6057830" cy="339899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Итак, это будет закон. Который создаст условия, при которых хвост не растет.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 для того, чтобы он, уже существующий, ещё и уменьшался, необходимо не только это. Необходимо ещё развивать инфраструктуру. Образно говоря, ножницы или там нож, чтобы хвост этот подрезать.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Мы движемся и в этом направлении тоже. Что из себя представляет инфраструктура обращения с ОЯТ сейчас и что мы видим в перспективе 2025 года:</a:t>
            </a:r>
          </a:p>
          <a:p>
            <a:endParaRPr lang="ru-RU" sz="8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Принципиальное отличие перспективной картинки от картинки сегодняшней – это значительный рост мощностей по переработке: с реконструкцией перерабатывающего производства ПО Маяк и введением в строй завода РТ-2 суммарная мощность российских предприятий составит порядка 1200 тонн ОЯТ в год. Таким образом, объемы переработки превысят объемы накопления (напомню, что на сегодня это – порядка 650 тонн ОЯТ/год, а в 2025 году будет порядка 1000 тонн с учетом экспансии ВВЭР за рубежом).</a:t>
            </a:r>
          </a:p>
          <a:p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Календарный план работ по достижению этих вот рубежей приведет на традиционной уже картинке. Возможно, некоторым из вас она уже надоела, т.к. кочует из презентации в презентацию вот уже года два, наверное. Но в том-то её и сила, что за это время она не меняется: убираются только стрелочки слева: удалили стрелочку с пуском сухого ХОТ-2 на ГХК в 2011 году, в 2012 удалили комплекс разделки ОЯТ на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ЛенАЭС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Но стрелочки справа остаются, планы не меняются. И работа, смею вас заверить, движется. Да, движется порой очень тяжело, да проблем возникает много. И коллеги, сидящие в этом зале, могут и будут о них рассказывать. Но как бы то ни было, работа идёт.</a:t>
            </a:r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 и, наконец, пара слов о действующих лицах и исполнителях. В перспективе нам видится, что обращение с ОЯТ возьмут на себя специализированные, т.н. уполномоченные организации. Уполномоченная в соответствии с Федеральным законом на осуществление долгосрочного хранения и (или) переработки ОЯТ, а также иные виды деятельности, скажем перевозку ОЯТ или его разделку. И будет некий орган государственного управления, в обязанности которого будет входить выработка концептуальных положений об обращении с ОЯТ, утверждение технологических схем обращения с ОЯТ, контроль достаточности средств и другие функции управления в целом. Ну и над ОГУ – правительство РФ, которое утверждает концепцию, принимает решение о ввозе и вывозе ОЯТ и вообще контролирует международную деятельность в области обращения с ОЯТ, т.е. выполняет федеральные функции. Кроме этого, правительство принимает решение о финансировании деятельности, связанной с обращением с отработавшим ядерным топливом, находящимся в федеральной собственности.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То есть если закон был бы принят уже завтра, то можно предположить, что Правительство осталось бы Правительством, органом государственного управления видимо стал бы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Росатом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а уполномоченными организациями – ПО «Маяк», ГХК, возможно,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Атомспецтранс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Но поскольку до принятия закона есть еще время, то о работе на рынке обращения с ОЯТ могут подумать и другие организации. Думаю, что требования к таким организациям по-прежнему будут жесткими и бескомпромиссными в части лицензирования, но зато условия работы на рынке станут более прозрачными. Так что всех, кто ещё не задумывался о переработке ОЯТ, как об ответственном, но выгодном бизнесе, приглашаю это сделать.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Выводы: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ОЯТ = неизбежный, ценный и опасный продукт. Его много. Нужно что-то делать, а именно: прекратить накапливание и упорядочить уже накопленное.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Делать это нужно так, чтобы обеспечивалась безопасность, понятность и развитие. На этих принципах и создается система обращения с ОЯТ.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 строится на развитой инфраструктуре: централизованные ХОТ, комплексы по переработке ОЯТ при них, производство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МОКС-топлива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для БН, развитие новых технологий замыкания ЯТЦ.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 опирается на стройную законодательную базу: ФЗ ОЯТ с основными постулатами «хочу всё знать», «загрязнитель платит», «заплатил и забыл».</a:t>
            </a: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 предполагает три уровня управления обращением с ОЯТ: Правительство РФ, ОГУ и уполномоченные организации. Стать уполномоченной организацией сложно, но можно – система будет прозрачной.</a:t>
            </a:r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программное заключение для прессы: стройная система обращения с ОЯТ, создаваемая в настоящее время в России, позволит обеспечить безопасное решение вопроса утилизации ОЯТ с точки зрения механизма обращения с ним на всех стадиях от ворот атомной станции до размещения РАО на долговременное хранение. Кроме того, четко работающая и всем понятная система позволит создать благоприятный инвестиционный климат вокруг объектов утилизации ОЯТ. Всё вместе должно дать новый толчок развития атомной энергетики.</a:t>
            </a:r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CCF6-26E9-4687-814D-699D53FC0327}" type="slidenum">
              <a:rPr lang="ru-RU"/>
              <a:pPr/>
              <a:t>15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8488" y="627063"/>
            <a:ext cx="6143625" cy="460692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901" y="5416445"/>
            <a:ext cx="6057830" cy="339899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Два слова о предмете деятельности. Уверен, что большинство из вас прекрасно понимают важность темы обращения с ОЯТ и её место в ядерной энергетике и экологии, тем не менее, для того, чтобы говорить на одном языке, я расскажу, что понимается под этим в рамках данной презентации.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Отработавшее ядерное топливо – это продукт работы ядерного реактора. Так же как наработанное в реакторе тепло, электричество, произведенное из него, научные знания, если речь идёт об исследовательском реакторе, медицинские радиоизотопы, модифицированные материалы и т.д.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ОЯТ – это неизбежный продукт: то есть если изотопы можно не нарабатывать, электричество можно не производить, то от ОЯТ никуда не денешься.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ОЯТ – это ценный продукт: оно содержит в себе достаточно много материалов, которые ценны человечеству; ценность этих материалов может и должна обсуждаться (стоит их извлекать или это пока слишком дорого), но то что в ОЯТ присутствуют делящиеся уран и плутоний, РЗМ, которые нужны всем и везде, это факт.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ОЯТ – это опасный продукт: те самые делящиеся материалы, а также наши любимые цезий, кобальт и прочие источники излучения делают ОЯТ крайне неудобным в обращении: оно и радиоактивно, и греется, и – если в воде то - водород нарабатывает. В общем, неприятная вещь.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 и, наконец, ОЯТ у нас много. Это как в том анекдоте, помните: две новости, плохая и хорошая: плохая в том, что мы обнищали до того, что скоро будем есть траву; а хорошая – я знаю место, где этой травы видимо-невидимо. Так и у нас: этого самого неизбежного, ценного и опасного продукта накопилось только в России порядка 22 тыс.тонн.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Очевидно, что с ним надо что-то делать. И очевидно это давно: обращение с ОЯТ давно уже является важнейшей составляющей ядерного топливного цикла. Хронологически эта составляющая находится в конце, отсюда её международное название </a:t>
            </a: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end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Мы её называем более уважительно: ЗСЖЦ. Но суть остаётся той же: это – хвост. То есть то, что сзади. Причем, отбросить его, как могла бы сделать ящерица, как мы понимаем из предыдущих рассуждений, не так-то просто: он и ценен и опасен и слишком велик. Но и тащить его за собой тоже уже становится неудобно: у нас это 22 тыс.тонн, а в США их 70 тыс. А это - заполненные бассейны на станциях, это забитые хранилища, которые вполне могут начать мешать атомным станциям функционировать, а у населения вызывают оправданную озабоченность по части гарантий безопасности. Хорошо бы этот хвост замкнуть, и мы, я имею в виду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Росатом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да и всю мировую научно-техническую общественность, вовсю работаем над этим. Но пока замыкание ЯТЦ – это перспективы 10-15 летние, а может, и позже. А проблема стоит уже сейчас.</a:t>
            </a:r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Таким образом, задача, которая перед нами стоит – это сделать так, чтобы хвост не рос. Чтобы ОЯТ не накапливалось. А если и накапливалось, то в специально отведённых для этого местах, безопасных, контролируемых и т.д. И вторая задача, которая, в общем, родственна первой – это удалить хвост уже имеющийся. То есть собрать и утилизировать всё то ОЯТ, что досталось нам в наследство от эпохи становления Атомной энергетики.</a:t>
            </a:r>
            <a:endParaRPr lang="ru-RU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Теперь о базовых принципах. Раз уж мы создаем систему, создаем её надолго, то она, очевидно, должна строиться на фундаментальных, неоспоримых ценностях. На тех черепахах, слонах и китах, надежность которых не вызывает сомнения.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Итак, первый принцип, на котором строится система обращения с ОЯТ, это безопасность. То есть главным критерием всего: принимаемых решений, выбираемых целей, намечаемых в рамках системы задач, должна быть безопасность. Ядерная, радиационная, экологическая, физическая, производственная и т.д. Тут по-моему расшифровывать особо нечего: понятно, что своих детей, да и себя самих себя, мы должны защищать от опасности и уж точно не создавать  такие опасности сами.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Вторым принципом системы обращения с ОЯТ является понятность. То есть её составляющие, её механизмы должны быть очевидны всем участникам процесса: и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наработчикам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ОЯТ, и тем, кто это ОЯТ у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наработчика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заберет на переработку или на хранение, и населению, которое должно знать, кто именно гарантирует ему ту самую безопасность, как именно он это сделает и т.д.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Третий основной принцип – это развитие. Система обращения с ОЯТ должна на наш взгляд, обеспечивать возможность роста: прежде всего, роста эффективности: обращение с ОЯТ должно год от года, обходиться дешевле, оставаясь при этом безопасным. При этом нужно понимать, что дешевле обращение с ОЯТ должно становиться в наших общих интересах, то есть в интересах всех тех, кто пользуется электроэнергией и за нее платит. Ведь в конечном итоге обращение с ОЯТ входит в тариф на электроэнергию. Система должна стимулировать развитие новых способов обращения с ОЯТ, новых технологий переработки, новых подходов к хранению. Опять же безопасных. И, как следствие этих изменений, система обращения с ОЯТ должна поддерживать развитие ядерной энергетики, с тем, чтобы она несомненно стала наиболее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экологичным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наиболее экономичным способом получения энергии.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Вот основные задачи, вот три базовых принципа, а теперь – самое интересное: как же именно мы собираемся эти принципы развивать, какими конкретными инструментами мы будем заколачивать эти гвозди.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Во-первых, закон. Нормы обращения с ОЯТ разбросаны сейчас по разным законам: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 и закон об использовании Атомной Энергии (от 21 ноября 1995 года № 170-ФЗ),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закон о радиационной безопасности населения (от 9 января 1996 года № 3-ФЗ),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закон о санитарно-эпидемиологическом благополучии населения (от 30 марта 1999 года № 52-ФЗ),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закон о специальных социально-экономических и экологических программах (от 10 июля 2001 года № 92-ФЗ),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закон об охране окружающей среды (от 10 января 2002 года № 7-ФЗ), 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закон о Государственной корпорации по атомной энергии «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Росатом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 (от 1 декабря 2007 года № 317-ФЗ).</a:t>
            </a:r>
          </a:p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Это, во-первых, не слишком удобно. А во-вторых, не отражает целостной картины. Т.е. не выполняется тот самый принцип понятности. Поэтому мы создаем свой закон, Федеральный закон об обращении с отработавшим ядерным топливом. На сегодня существует пока лишь только проект, который до конца октября – я надеюсь – будет разослан на рецензию в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ФОИВы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Поэтому всех его деталей, я раскрывать пока не буду, но о принципиальных постулатах расскажу.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Первый из них это «хочу всё знать», согласно которому еще до того, как ядерное топливо, свежее, будет загружено в реактор, мы все должны знать что с ним будет после того, как оно из реактора будет выгружено:  где оно будет выдерживаться, куда будет направлено: сразу ли на переработку или сначала на хранение, сколько будет храниться, как перерабатываться, где всё это будет происходить, что станет с продуктами переработки и т.п. Больше того, ядерное топливо, в отношении которого не установлена технологическая схема обращения с отработавшим ядерным топливом, образующимся в результате его применения, к использованию будет запрещено. Таким образом, в стране перестанет появляться т.н. беспризорное ОЯТ, как, например, ОЯТ ЭГП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Билибинской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станции, для которого мы сегодня (только сегодня! Хотя станция функционирует уже лет 30, наверное, да?) решаем что же нам с ним делать. Ну об этом сегодня еще расскажут подробнее.  Другая необходимость такого постулата в том, что знаю ту самую технологическую схему будущего обращения с ОЯТ,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сможет еще до погрузки ОЯТ в реактор рассчитать во сколько ему обойдется этот хвост. То есть спланировать свои расходы, инвестиции и т.д. Ну и третья причина в том, что население, обыватели будут спокойны: в любой момент времени они могут взглянуть на эту технологическую схему и понять, что да, детям не достанется ничего неизвестного: уже сейчас есть понимание как и что произойдет с ОЯТ через 30, 50, 100 и далее лет.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Второй постулат это «загрязнитель платит», устанавливающий правовую и финансовую ответственность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наработчика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ОЯТ за обращение с ним. То, есть, проще говоря: кто ОЯТ нарабатывает, тот и несёт полную ответственность за его утилизацию. Ту самую стоимость технологической схемы обращения с ОЯТ должен полностью покрывать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Так называемый тариф полного цикла. Как это должно быть сделано: разовым платежом при передаче ОЯТ или рассроченным на время облучения, или, может быть, разовым, но на момент покупки свежего ОЯТ – это вопросы пока дискуссионные. Важно то, что платит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И всегда понятно с кого и за что спросить.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Третий постулат – «заплатил и забыл», то есть иначе говоря, разделение ответственности: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после того как оплатил услуги по обращению с ОЯТ, может не переживать за то, что спустя годы к нему придут и потребуют оплатить еще и захоронение стекла и какой-нибудь транспорт. Что сейчас случается сплошь и рядом: часть ОЯТ АМБ, давным-давно вывезено на ПО Маяк, однако концерн сейчас оплачивает работы по подготовке к его переработке, что, в общем, мог сделать давно. Но не сделал и поэтому сейчас должен тратить деньги на это свое наследие, тогда как прибыль ему оно давно уже приносить перестало. Итак, после оплаты услуг по обращению с ОЯТ, ответственность с </a:t>
            </a:r>
            <a:r>
              <a:rPr lang="ru-RU" sz="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наработчика</a:t>
            </a:r>
            <a:r>
              <a:rPr lang="ru-RU" sz="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снимается и переходит организации, уполномоченной на дальнейшее обращение с ОЯТ: будь-то хранение или переработка.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70F1-8CF2-47BD-96C1-1AB413FB8A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Долгосрочная программа обращения с ОЯТ ГК "Росатом"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375AC-1D4F-4E19-B89F-1E6DDEEC23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18C19-5F76-45A8-A296-A299B737D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8B0F66-4268-4F6D-9D07-703C3F55A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7A7CA-AE6B-4B48-90E6-F898D6DDB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D2C62-131E-458A-96D4-C31D60680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53A1C-F552-4BA5-97ED-2FE4CD91A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3C279-F278-4BFF-AD7B-506C5AC327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8D42E4-898C-4870-986B-6A0BAAA8B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47E4A-80FB-4FE1-9AA8-E8D650F45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459710-2ADB-4DD6-8BB0-54918075A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5F1361AC-AE7D-42E4-8596-03607B79B6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atom.ru/" TargetMode="External"/><Relationship Id="rId4" Type="http://schemas.openxmlformats.org/officeDocument/2006/relationships/hyperlink" Target="mailto:news@rosatom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628800"/>
            <a:ext cx="828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ru-RU" sz="1200" b="1" dirty="0" smtClean="0">
              <a:solidFill>
                <a:schemeClr val="hlin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Основные принципы </a:t>
            </a:r>
            <a:endParaRPr lang="ru-RU" sz="36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системы </a:t>
            </a:r>
            <a:r>
              <a:rPr lang="ru-RU" sz="3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обращения с ОЯТ </a:t>
            </a:r>
            <a:endParaRPr lang="ru-RU" sz="36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6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Российской Федерации</a:t>
            </a:r>
            <a:endParaRPr lang="ru-RU" sz="36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2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60032" y="620688"/>
            <a:ext cx="396044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r"/>
            <a:r>
              <a:rPr lang="ru-RU" dirty="0" smtClean="0">
                <a:solidFill>
                  <a:schemeClr val="hlink"/>
                </a:solidFill>
                <a:cs typeface="Arial" charset="0"/>
              </a:rPr>
              <a:t>АТОМЭКО</a:t>
            </a:r>
            <a:r>
              <a:rPr lang="ru-RU" dirty="0" smtClean="0">
                <a:solidFill>
                  <a:schemeClr val="hlink"/>
                </a:solidFill>
                <a:cs typeface="Arial" charset="0"/>
              </a:rPr>
              <a:t>, Москва, </a:t>
            </a:r>
            <a:r>
              <a:rPr lang="ru-RU" dirty="0" smtClean="0">
                <a:solidFill>
                  <a:schemeClr val="hlink"/>
                </a:solidFill>
                <a:cs typeface="Arial" charset="0"/>
              </a:rPr>
              <a:t>16.10.2012</a:t>
            </a:r>
            <a:endParaRPr lang="ru-RU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7890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Барышников М.В.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Руководитель проектного офиса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«Создание системы обращения с ОЯТ»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обращения с ОЯТ</a:t>
            </a:r>
            <a:br>
              <a:rPr lang="ru-RU" dirty="0" smtClean="0"/>
            </a:br>
            <a:r>
              <a:rPr lang="en-US" b="0" dirty="0" smtClean="0"/>
              <a:t>SNF </a:t>
            </a:r>
            <a:r>
              <a:rPr lang="en-US" b="0" dirty="0" smtClean="0"/>
              <a:t>infrastructure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640960" cy="571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04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Arial"/>
                          <a:ea typeface="Calibri"/>
                          <a:cs typeface="Times New Roman"/>
                        </a:rPr>
                        <a:t>2025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Завод 235 ПО «Маяк»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переработка ОЯТ ВВЭР-440, дефектного ОЯТ РМБК (в ограниченном количестве), ОЯТ БН-600, ОЯТ ИР, ОЯТ транспортных установок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Завод-235 ПО «Маяк»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переработка ОЯТ ВВЭР-440, дефектного ОЯТ РМБК, ОЯТ БН-600, ОЯТ ИР, транспортных установок и другого «немасштабного» ОЯТ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ХОТ</a:t>
                      </a: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ГХК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мокрое хранение ОЯТ ВВЭР-1000, </a:t>
                      </a:r>
                      <a:endParaRPr lang="en-US" sz="1100" dirty="0" smtClean="0">
                        <a:solidFill>
                          <a:srgbClr val="00206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ХОТ-2 ГХК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сухое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хранение ОЯТ РБМК-1000.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ХОТ ГХК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сухое хранение ОЯТ ВВЭР-1000, ОЯТ РБМК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НИИАР, зд.177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хранение ОЯТ ИР: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ФЭИ, зд.125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– хранение ОЯТ ИР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9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Комплекс разделки ОЯТ РБМК Ленинградской АЭС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действует в опытно-промышленном режиме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Комплекс разделки ОЯТ заканчивает отправку на хранение/переработку ОЯТ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Ленинградской АЭС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. «Экватор» пересекли аналогичные комплексы на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Курской АЭС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Смоленской АЭС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Белоярская АЭС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– ожидает вывоза на переработку ОЯТ АМБ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РТ-2 ГХК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(включая ОДЦ как первую нитку) – переработка ОЯТ ВВЭР-1000, возможно ОЯТ БН-800, ОЯТ РБМК.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Билибинская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АЭС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– ожидает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решения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ОЯТ ЭГП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МОКС ГХК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 – производство ТВС БН-800 из регенерированного урана и плутония, полученных из ОЯТ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Береговые базы ВМФ, Площадки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</a:rPr>
                        <a:t> исследовательских институтов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– временное хранение ОЯТ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ОЯТ ИР и транспортных установок вывозится и перерабатывается «с колес»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Кроме того:</a:t>
                      </a: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87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РЕМИКС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-технологии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Освоение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ПЯТЦ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объекты </a:t>
            </a:r>
            <a:r>
              <a:rPr lang="ru-RU" dirty="0" smtClean="0"/>
              <a:t>инфраструктуры</a:t>
            </a:r>
            <a:br>
              <a:rPr lang="ru-RU" dirty="0" smtClean="0"/>
            </a:br>
            <a:r>
              <a:rPr lang="en-US" b="0" dirty="0" smtClean="0"/>
              <a:t>basic objects of SNF infrastructure</a:t>
            </a:r>
            <a:endParaRPr lang="ru-RU" b="0" dirty="0"/>
          </a:p>
        </p:txBody>
      </p:sp>
      <p:sp>
        <p:nvSpPr>
          <p:cNvPr id="322" name="Полилиния 321"/>
          <p:cNvSpPr/>
          <p:nvPr/>
        </p:nvSpPr>
        <p:spPr bwMode="auto">
          <a:xfrm>
            <a:off x="4937407" y="3736082"/>
            <a:ext cx="653044" cy="485006"/>
          </a:xfrm>
          <a:custGeom>
            <a:avLst/>
            <a:gdLst>
              <a:gd name="connsiteX0" fmla="*/ 0 w 1066800"/>
              <a:gd name="connsiteY0" fmla="*/ 0 h 927100"/>
              <a:gd name="connsiteX1" fmla="*/ 0 w 1066800"/>
              <a:gd name="connsiteY1" fmla="*/ 260350 h 927100"/>
              <a:gd name="connsiteX2" fmla="*/ 1066800 w 1066800"/>
              <a:gd name="connsiteY2" fmla="*/ 520700 h 927100"/>
              <a:gd name="connsiteX3" fmla="*/ 1066800 w 1066800"/>
              <a:gd name="connsiteY3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927100">
                <a:moveTo>
                  <a:pt x="0" y="0"/>
                </a:moveTo>
                <a:lnTo>
                  <a:pt x="0" y="260350"/>
                </a:lnTo>
                <a:lnTo>
                  <a:pt x="1066800" y="520700"/>
                </a:lnTo>
                <a:lnTo>
                  <a:pt x="1066800" y="92710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3" name="Полилиния 322"/>
          <p:cNvSpPr/>
          <p:nvPr/>
        </p:nvSpPr>
        <p:spPr bwMode="auto">
          <a:xfrm>
            <a:off x="5875253" y="3734497"/>
            <a:ext cx="942821" cy="774624"/>
          </a:xfrm>
          <a:custGeom>
            <a:avLst/>
            <a:gdLst>
              <a:gd name="connsiteX0" fmla="*/ 0 w 1435100"/>
              <a:gd name="connsiteY0" fmla="*/ 0 h 1676400"/>
              <a:gd name="connsiteX1" fmla="*/ 6350 w 1435100"/>
              <a:gd name="connsiteY1" fmla="*/ 311150 h 1676400"/>
              <a:gd name="connsiteX2" fmla="*/ 1435100 w 1435100"/>
              <a:gd name="connsiteY2" fmla="*/ 1231900 h 1676400"/>
              <a:gd name="connsiteX3" fmla="*/ 1435100 w 1435100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100" h="1676400">
                <a:moveTo>
                  <a:pt x="0" y="0"/>
                </a:moveTo>
                <a:lnTo>
                  <a:pt x="6350" y="311150"/>
                </a:lnTo>
                <a:lnTo>
                  <a:pt x="1435100" y="1231900"/>
                </a:lnTo>
                <a:lnTo>
                  <a:pt x="1435100" y="167640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4" name="Группа 84"/>
          <p:cNvGrpSpPr>
            <a:grpSpLocks/>
          </p:cNvGrpSpPr>
          <p:nvPr/>
        </p:nvGrpSpPr>
        <p:grpSpPr bwMode="auto">
          <a:xfrm>
            <a:off x="0" y="4365104"/>
            <a:ext cx="7238961" cy="628080"/>
            <a:chOff x="1498383" y="3950070"/>
            <a:chExt cx="6722665" cy="628080"/>
          </a:xfrm>
        </p:grpSpPr>
        <p:sp>
          <p:nvSpPr>
            <p:cNvPr id="325" name="Прямоугольник 324"/>
            <p:cNvSpPr/>
            <p:nvPr/>
          </p:nvSpPr>
          <p:spPr bwMode="auto">
            <a:xfrm flipH="1">
              <a:off x="1498383" y="4094086"/>
              <a:ext cx="6027979" cy="40481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870" tIns="0" rIns="53870" bIns="0" anchor="ctr"/>
            <a:lstStyle/>
            <a:p>
              <a:pPr marL="84138" indent="-84138" algn="r" defTabSz="95781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1600" b="1" cap="all" dirty="0" smtClean="0">
                  <a:solidFill>
                    <a:schemeClr val="tx2"/>
                  </a:solidFill>
                </a:rPr>
                <a:t>ВВОД в эксплуатацию </a:t>
              </a:r>
              <a:r>
                <a:rPr lang="ru-RU" sz="1600" b="1" cap="all" dirty="0">
                  <a:solidFill>
                    <a:schemeClr val="tx2"/>
                  </a:solidFill>
                </a:rPr>
                <a:t>завода </a:t>
              </a:r>
              <a:r>
                <a:rPr lang="ru-RU" sz="1600" b="1" cap="all" dirty="0" smtClean="0">
                  <a:solidFill>
                    <a:schemeClr val="tx2"/>
                  </a:solidFill>
                </a:rPr>
                <a:t>РТ-2 </a:t>
              </a:r>
            </a:p>
            <a:p>
              <a:pPr marL="84138" indent="-84138" algn="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 smtClean="0">
                  <a:solidFill>
                    <a:schemeClr val="tx2"/>
                  </a:solidFill>
                </a:rPr>
                <a:t>(вторая очередь, 700 т/Г)</a:t>
              </a:r>
              <a:endParaRPr lang="ru-RU" sz="1600" b="1" cap="all" dirty="0">
                <a:solidFill>
                  <a:schemeClr val="tx2"/>
                </a:solidFill>
              </a:endParaRPr>
            </a:p>
          </p:txBody>
        </p:sp>
        <p:pic>
          <p:nvPicPr>
            <p:cNvPr id="3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7310" y="3950070"/>
              <a:ext cx="693738" cy="62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0" name="Группа 75"/>
          <p:cNvGrpSpPr>
            <a:grpSpLocks/>
          </p:cNvGrpSpPr>
          <p:nvPr/>
        </p:nvGrpSpPr>
        <p:grpSpPr bwMode="auto">
          <a:xfrm>
            <a:off x="2088232" y="4869160"/>
            <a:ext cx="5918472" cy="793314"/>
            <a:chOff x="3755066" y="4513789"/>
            <a:chExt cx="5396921" cy="793510"/>
          </a:xfrm>
        </p:grpSpPr>
        <p:sp>
          <p:nvSpPr>
            <p:cNvPr id="331" name="Прямоугольник 330"/>
            <p:cNvSpPr/>
            <p:nvPr/>
          </p:nvSpPr>
          <p:spPr bwMode="auto">
            <a:xfrm flipH="1">
              <a:off x="3755066" y="4657842"/>
              <a:ext cx="4605909" cy="4033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870" tIns="0" rIns="53870" bIns="0" anchor="ctr"/>
            <a:lstStyle/>
            <a:p>
              <a:pPr marL="84138" indent="-84138" algn="r" defTabSz="95781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1600" b="1" cap="all" dirty="0">
                  <a:solidFill>
                    <a:schemeClr val="tx2"/>
                  </a:solidFill>
                </a:rPr>
                <a:t>Вывод из </a:t>
              </a:r>
              <a:r>
                <a:rPr lang="ru-RU" sz="1600" b="1" cap="all" dirty="0" smtClean="0">
                  <a:solidFill>
                    <a:schemeClr val="tx2"/>
                  </a:solidFill>
                </a:rPr>
                <a:t>эксплуатации «МОКРОГО» </a:t>
              </a:r>
              <a:r>
                <a:rPr lang="ru-RU" sz="1600" b="1" cap="all" dirty="0">
                  <a:solidFill>
                    <a:schemeClr val="tx2"/>
                  </a:solidFill>
                </a:rPr>
                <a:t>ХОТ-1 </a:t>
              </a:r>
            </a:p>
          </p:txBody>
        </p:sp>
        <p:grpSp>
          <p:nvGrpSpPr>
            <p:cNvPr id="332" name="Группа 74"/>
            <p:cNvGrpSpPr>
              <a:grpSpLocks/>
            </p:cNvGrpSpPr>
            <p:nvPr/>
          </p:nvGrpSpPr>
          <p:grpSpPr bwMode="auto">
            <a:xfrm>
              <a:off x="8417101" y="4513789"/>
              <a:ext cx="734886" cy="793510"/>
              <a:chOff x="8374069" y="4513789"/>
              <a:chExt cx="734886" cy="793510"/>
            </a:xfrm>
          </p:grpSpPr>
          <p:pic>
            <p:nvPicPr>
              <p:cNvPr id="33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74069" y="4513789"/>
                <a:ext cx="554389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75573" y="4873917"/>
                <a:ext cx="433382" cy="433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35" name="Группа 81"/>
          <p:cNvGrpSpPr>
            <a:grpSpLocks/>
          </p:cNvGrpSpPr>
          <p:nvPr/>
        </p:nvGrpSpPr>
        <p:grpSpPr bwMode="auto">
          <a:xfrm>
            <a:off x="2267744" y="5445224"/>
            <a:ext cx="6624736" cy="736600"/>
            <a:chOff x="4240370" y="5357826"/>
            <a:chExt cx="5469889" cy="736782"/>
          </a:xfrm>
        </p:grpSpPr>
        <p:sp>
          <p:nvSpPr>
            <p:cNvPr id="336" name="Прямоугольник 335"/>
            <p:cNvSpPr/>
            <p:nvPr/>
          </p:nvSpPr>
          <p:spPr bwMode="auto">
            <a:xfrm flipH="1">
              <a:off x="4240370" y="5573903"/>
              <a:ext cx="4864832" cy="4033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870" tIns="0" rIns="53870" bIns="0" anchor="ctr"/>
            <a:lstStyle/>
            <a:p>
              <a:pPr marL="84138" indent="-84138" algn="r" defTabSz="95781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1600" b="1" cap="all" dirty="0">
                  <a:solidFill>
                    <a:schemeClr val="tx2"/>
                  </a:solidFill>
                </a:rPr>
                <a:t>Вывод из эксплуатации </a:t>
              </a:r>
              <a:r>
                <a:rPr lang="ru-RU" sz="1600" b="1" cap="all" dirty="0" smtClean="0">
                  <a:solidFill>
                    <a:schemeClr val="tx2"/>
                  </a:solidFill>
                </a:rPr>
                <a:t>завода РТ-1 ПО </a:t>
              </a:r>
              <a:r>
                <a:rPr lang="ru-RU" sz="1600" b="1" cap="all" dirty="0">
                  <a:solidFill>
                    <a:schemeClr val="tx2"/>
                  </a:solidFill>
                </a:rPr>
                <a:t>«Маяк»</a:t>
              </a:r>
            </a:p>
          </p:txBody>
        </p:sp>
        <p:grpSp>
          <p:nvGrpSpPr>
            <p:cNvPr id="337" name="Группа 79"/>
            <p:cNvGrpSpPr>
              <a:grpSpLocks/>
            </p:cNvGrpSpPr>
            <p:nvPr/>
          </p:nvGrpSpPr>
          <p:grpSpPr bwMode="auto">
            <a:xfrm>
              <a:off x="9056251" y="5357826"/>
              <a:ext cx="654008" cy="736782"/>
              <a:chOff x="8639976" y="5081598"/>
              <a:chExt cx="654008" cy="736782"/>
            </a:xfrm>
          </p:grpSpPr>
          <p:pic>
            <p:nvPicPr>
              <p:cNvPr id="33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39976" y="5081598"/>
                <a:ext cx="437548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4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27756" y="5384998"/>
                <a:ext cx="366228" cy="433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0" name="Полилиния 339"/>
          <p:cNvSpPr/>
          <p:nvPr/>
        </p:nvSpPr>
        <p:spPr>
          <a:xfrm>
            <a:off x="6814587" y="3690047"/>
            <a:ext cx="576064" cy="1251121"/>
          </a:xfrm>
          <a:custGeom>
            <a:avLst/>
            <a:gdLst>
              <a:gd name="connsiteX0" fmla="*/ 0 w 1269403"/>
              <a:gd name="connsiteY0" fmla="*/ 0 h 2173045"/>
              <a:gd name="connsiteX1" fmla="*/ 0 w 1269403"/>
              <a:gd name="connsiteY1" fmla="*/ 322730 h 2173045"/>
              <a:gd name="connsiteX2" fmla="*/ 1269403 w 1269403"/>
              <a:gd name="connsiteY2" fmla="*/ 1656678 h 2173045"/>
              <a:gd name="connsiteX3" fmla="*/ 1269403 w 1269403"/>
              <a:gd name="connsiteY3" fmla="*/ 2173045 h 21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403" h="2173045">
                <a:moveTo>
                  <a:pt x="0" y="0"/>
                </a:moveTo>
                <a:lnTo>
                  <a:pt x="0" y="322730"/>
                </a:lnTo>
                <a:lnTo>
                  <a:pt x="1269403" y="1656678"/>
                </a:lnTo>
                <a:lnTo>
                  <a:pt x="1269403" y="2173045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42" name="Группа 75"/>
          <p:cNvGrpSpPr>
            <a:grpSpLocks/>
          </p:cNvGrpSpPr>
          <p:nvPr/>
        </p:nvGrpSpPr>
        <p:grpSpPr bwMode="auto">
          <a:xfrm>
            <a:off x="576066" y="980728"/>
            <a:ext cx="8012546" cy="647701"/>
            <a:chOff x="198439" y="520700"/>
            <a:chExt cx="4993802" cy="647700"/>
          </a:xfrm>
        </p:grpSpPr>
        <p:sp>
          <p:nvSpPr>
            <p:cNvPr id="343" name="Прямоугольник 342"/>
            <p:cNvSpPr/>
            <p:nvPr/>
          </p:nvSpPr>
          <p:spPr bwMode="auto">
            <a:xfrm flipH="1">
              <a:off x="647226" y="736724"/>
              <a:ext cx="4545015" cy="28761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870" tIns="0" rIns="53870" bIns="0" anchor="ctr"/>
            <a:lstStyle/>
            <a:p>
              <a:pPr marL="84138" indent="-84138">
                <a:buFont typeface="Wingdings" pitchFamily="2" charset="2"/>
                <a:buChar char="§"/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 МОХ-ПРОИЗВОДСТВО 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439" y="520700"/>
              <a:ext cx="403909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4" name="Группа 113"/>
          <p:cNvGrpSpPr>
            <a:grpSpLocks/>
          </p:cNvGrpSpPr>
          <p:nvPr/>
        </p:nvGrpSpPr>
        <p:grpSpPr bwMode="auto">
          <a:xfrm>
            <a:off x="1619672" y="1988840"/>
            <a:ext cx="7128792" cy="479003"/>
            <a:chOff x="6655385" y="570694"/>
            <a:chExt cx="4943868" cy="500066"/>
          </a:xfrm>
        </p:grpSpPr>
        <p:pic>
          <p:nvPicPr>
            <p:cNvPr id="3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CFE"/>
                </a:clrFrom>
                <a:clrTo>
                  <a:srgbClr val="FEFC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5385" y="570694"/>
              <a:ext cx="33015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6" name="Прямоугольник 355"/>
            <p:cNvSpPr/>
            <p:nvPr/>
          </p:nvSpPr>
          <p:spPr bwMode="auto">
            <a:xfrm flipH="1">
              <a:off x="7026811" y="645868"/>
              <a:ext cx="4572442" cy="40322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870" tIns="0" rIns="53870" bIns="0" anchor="ctr"/>
            <a:lstStyle/>
            <a:p>
              <a:pPr marL="84138" indent="-84138" defTabSz="95781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1600" b="1" cap="all" dirty="0" smtClean="0">
                  <a:solidFill>
                    <a:schemeClr val="tx2"/>
                  </a:solidFill>
                </a:rPr>
                <a:t>ВВОД В ЭКСПЛУАТАЦИЮ «СУХОГО» хот-2 ДЛЯ ввэр-1000</a:t>
              </a:r>
              <a:endParaRPr lang="ru-RU" sz="1600" b="1" cap="all" dirty="0">
                <a:solidFill>
                  <a:schemeClr val="tx2"/>
                </a:solidFill>
              </a:endParaRPr>
            </a:p>
          </p:txBody>
        </p:sp>
      </p:grpSp>
      <p:sp>
        <p:nvSpPr>
          <p:cNvPr id="358" name="Полилиния 357"/>
          <p:cNvSpPr/>
          <p:nvPr/>
        </p:nvSpPr>
        <p:spPr>
          <a:xfrm>
            <a:off x="549891" y="1268760"/>
            <a:ext cx="1532947" cy="2160240"/>
          </a:xfrm>
          <a:custGeom>
            <a:avLst/>
            <a:gdLst>
              <a:gd name="connsiteX0" fmla="*/ 0 w 2000923"/>
              <a:gd name="connsiteY0" fmla="*/ 0 h 2614108"/>
              <a:gd name="connsiteX1" fmla="*/ 0 w 2000923"/>
              <a:gd name="connsiteY1" fmla="*/ 473336 h 2614108"/>
              <a:gd name="connsiteX2" fmla="*/ 2000923 w 2000923"/>
              <a:gd name="connsiteY2" fmla="*/ 2323651 h 2614108"/>
              <a:gd name="connsiteX3" fmla="*/ 2000923 w 2000923"/>
              <a:gd name="connsiteY3" fmla="*/ 2614108 h 2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923" h="2614108">
                <a:moveTo>
                  <a:pt x="0" y="0"/>
                </a:moveTo>
                <a:lnTo>
                  <a:pt x="0" y="473336"/>
                </a:lnTo>
                <a:lnTo>
                  <a:pt x="2000923" y="2323651"/>
                </a:lnTo>
                <a:lnTo>
                  <a:pt x="2000923" y="2614108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9" name="Полилиния 358"/>
          <p:cNvSpPr/>
          <p:nvPr/>
        </p:nvSpPr>
        <p:spPr bwMode="auto">
          <a:xfrm>
            <a:off x="1269971" y="1916832"/>
            <a:ext cx="1031209" cy="1501750"/>
          </a:xfrm>
          <a:custGeom>
            <a:avLst/>
            <a:gdLst>
              <a:gd name="connsiteX0" fmla="*/ 0 w 1344706"/>
              <a:gd name="connsiteY0" fmla="*/ 0 h 2183802"/>
              <a:gd name="connsiteX1" fmla="*/ 0 w 1344706"/>
              <a:gd name="connsiteY1" fmla="*/ 451821 h 2183802"/>
              <a:gd name="connsiteX2" fmla="*/ 1333948 w 1344706"/>
              <a:gd name="connsiteY2" fmla="*/ 1893346 h 2183802"/>
              <a:gd name="connsiteX3" fmla="*/ 1344706 w 1344706"/>
              <a:gd name="connsiteY3" fmla="*/ 2183802 h 21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706" h="2183802">
                <a:moveTo>
                  <a:pt x="0" y="0"/>
                </a:moveTo>
                <a:lnTo>
                  <a:pt x="0" y="451821"/>
                </a:lnTo>
                <a:lnTo>
                  <a:pt x="1333948" y="1893346"/>
                </a:lnTo>
                <a:lnTo>
                  <a:pt x="1344706" y="2183802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1" name="Полилиния 360"/>
          <p:cNvSpPr/>
          <p:nvPr/>
        </p:nvSpPr>
        <p:spPr bwMode="auto">
          <a:xfrm>
            <a:off x="1368152" y="3789039"/>
            <a:ext cx="504056" cy="792783"/>
          </a:xfrm>
          <a:custGeom>
            <a:avLst/>
            <a:gdLst>
              <a:gd name="connsiteX0" fmla="*/ 0 w 1161826"/>
              <a:gd name="connsiteY0" fmla="*/ 0 h 1226372"/>
              <a:gd name="connsiteX1" fmla="*/ 0 w 1161826"/>
              <a:gd name="connsiteY1" fmla="*/ 376518 h 1226372"/>
              <a:gd name="connsiteX2" fmla="*/ 1161826 w 1161826"/>
              <a:gd name="connsiteY2" fmla="*/ 935915 h 1226372"/>
              <a:gd name="connsiteX3" fmla="*/ 1161826 w 1161826"/>
              <a:gd name="connsiteY3" fmla="*/ 1226372 h 1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826" h="1226372">
                <a:moveTo>
                  <a:pt x="0" y="0"/>
                </a:moveTo>
                <a:lnTo>
                  <a:pt x="0" y="376518"/>
                </a:lnTo>
                <a:lnTo>
                  <a:pt x="1161826" y="935915"/>
                </a:lnTo>
                <a:lnTo>
                  <a:pt x="1161826" y="1226372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63" name="Группа 29"/>
          <p:cNvGrpSpPr/>
          <p:nvPr/>
        </p:nvGrpSpPr>
        <p:grpSpPr>
          <a:xfrm>
            <a:off x="431328" y="3356992"/>
            <a:ext cx="8281640" cy="432048"/>
            <a:chOff x="1015716" y="2625706"/>
            <a:chExt cx="8729946" cy="432048"/>
          </a:xfrm>
          <a:solidFill>
            <a:schemeClr val="accent2"/>
          </a:solidFill>
        </p:grpSpPr>
        <p:sp>
          <p:nvSpPr>
            <p:cNvPr id="364" name="Пятиугольник 363"/>
            <p:cNvSpPr/>
            <p:nvPr/>
          </p:nvSpPr>
          <p:spPr bwMode="auto">
            <a:xfrm>
              <a:off x="9199907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2030</a:t>
              </a:r>
            </a:p>
          </p:txBody>
        </p:sp>
        <p:sp>
          <p:nvSpPr>
            <p:cNvPr id="365" name="Пятиугольник 364"/>
            <p:cNvSpPr/>
            <p:nvPr/>
          </p:nvSpPr>
          <p:spPr bwMode="auto">
            <a:xfrm>
              <a:off x="8745225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2029</a:t>
              </a:r>
            </a:p>
          </p:txBody>
        </p:sp>
        <p:sp>
          <p:nvSpPr>
            <p:cNvPr id="366" name="Пятиугольник 365"/>
            <p:cNvSpPr/>
            <p:nvPr/>
          </p:nvSpPr>
          <p:spPr bwMode="auto">
            <a:xfrm>
              <a:off x="8290548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2028</a:t>
              </a:r>
            </a:p>
          </p:txBody>
        </p:sp>
        <p:sp>
          <p:nvSpPr>
            <p:cNvPr id="367" name="Пятиугольник 366"/>
            <p:cNvSpPr/>
            <p:nvPr/>
          </p:nvSpPr>
          <p:spPr bwMode="auto">
            <a:xfrm>
              <a:off x="7835871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2027</a:t>
              </a:r>
            </a:p>
          </p:txBody>
        </p:sp>
        <p:sp>
          <p:nvSpPr>
            <p:cNvPr id="368" name="Пятиугольник 367"/>
            <p:cNvSpPr/>
            <p:nvPr/>
          </p:nvSpPr>
          <p:spPr bwMode="auto">
            <a:xfrm>
              <a:off x="7381194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2026</a:t>
              </a:r>
            </a:p>
          </p:txBody>
        </p:sp>
        <p:sp>
          <p:nvSpPr>
            <p:cNvPr id="369" name="Пятиугольник 368"/>
            <p:cNvSpPr/>
            <p:nvPr/>
          </p:nvSpPr>
          <p:spPr bwMode="auto">
            <a:xfrm>
              <a:off x="6926517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2025</a:t>
              </a:r>
            </a:p>
          </p:txBody>
        </p:sp>
        <p:sp>
          <p:nvSpPr>
            <p:cNvPr id="370" name="Пятиугольник 369"/>
            <p:cNvSpPr/>
            <p:nvPr/>
          </p:nvSpPr>
          <p:spPr bwMode="auto">
            <a:xfrm>
              <a:off x="6471840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2024</a:t>
              </a:r>
            </a:p>
          </p:txBody>
        </p:sp>
        <p:sp>
          <p:nvSpPr>
            <p:cNvPr id="371" name="Пятиугольник 370"/>
            <p:cNvSpPr/>
            <p:nvPr/>
          </p:nvSpPr>
          <p:spPr bwMode="auto">
            <a:xfrm>
              <a:off x="6017163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2023</a:t>
              </a:r>
            </a:p>
          </p:txBody>
        </p:sp>
        <p:sp>
          <p:nvSpPr>
            <p:cNvPr id="372" name="Пятиугольник 371"/>
            <p:cNvSpPr/>
            <p:nvPr/>
          </p:nvSpPr>
          <p:spPr bwMode="auto">
            <a:xfrm>
              <a:off x="5487559" y="2625706"/>
              <a:ext cx="613859" cy="432048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2022</a:t>
              </a:r>
            </a:p>
          </p:txBody>
        </p:sp>
        <p:sp>
          <p:nvSpPr>
            <p:cNvPr id="373" name="Пятиугольник 372"/>
            <p:cNvSpPr/>
            <p:nvPr/>
          </p:nvSpPr>
          <p:spPr bwMode="auto">
            <a:xfrm>
              <a:off x="5107809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2021</a:t>
              </a:r>
            </a:p>
          </p:txBody>
        </p:sp>
        <p:sp>
          <p:nvSpPr>
            <p:cNvPr id="374" name="Пятиугольник 373"/>
            <p:cNvSpPr/>
            <p:nvPr/>
          </p:nvSpPr>
          <p:spPr bwMode="auto">
            <a:xfrm>
              <a:off x="4653132" y="2643182"/>
              <a:ext cx="545755" cy="410282"/>
            </a:xfrm>
            <a:prstGeom prst="homePlate">
              <a:avLst>
                <a:gd name="adj" fmla="val 28229"/>
              </a:avLst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2020</a:t>
              </a:r>
            </a:p>
          </p:txBody>
        </p:sp>
        <p:sp>
          <p:nvSpPr>
            <p:cNvPr id="375" name="Пятиугольник 374"/>
            <p:cNvSpPr/>
            <p:nvPr/>
          </p:nvSpPr>
          <p:spPr bwMode="auto">
            <a:xfrm>
              <a:off x="4198455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2019</a:t>
              </a:r>
            </a:p>
          </p:txBody>
        </p:sp>
        <p:sp>
          <p:nvSpPr>
            <p:cNvPr id="376" name="Пятиугольник 375"/>
            <p:cNvSpPr/>
            <p:nvPr/>
          </p:nvSpPr>
          <p:spPr bwMode="auto">
            <a:xfrm>
              <a:off x="3743778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2018</a:t>
              </a:r>
            </a:p>
          </p:txBody>
        </p:sp>
        <p:sp>
          <p:nvSpPr>
            <p:cNvPr id="377" name="Пятиугольник 376"/>
            <p:cNvSpPr/>
            <p:nvPr/>
          </p:nvSpPr>
          <p:spPr bwMode="auto">
            <a:xfrm>
              <a:off x="3289101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2017</a:t>
              </a:r>
            </a:p>
          </p:txBody>
        </p:sp>
        <p:sp>
          <p:nvSpPr>
            <p:cNvPr id="378" name="Пятиугольник 377"/>
            <p:cNvSpPr/>
            <p:nvPr/>
          </p:nvSpPr>
          <p:spPr bwMode="auto">
            <a:xfrm>
              <a:off x="2834424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2016</a:t>
              </a:r>
            </a:p>
          </p:txBody>
        </p:sp>
        <p:sp>
          <p:nvSpPr>
            <p:cNvPr id="379" name="Пятиугольник 378"/>
            <p:cNvSpPr/>
            <p:nvPr/>
          </p:nvSpPr>
          <p:spPr bwMode="auto">
            <a:xfrm>
              <a:off x="2379747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2015</a:t>
              </a:r>
            </a:p>
          </p:txBody>
        </p:sp>
        <p:sp>
          <p:nvSpPr>
            <p:cNvPr id="380" name="Пятиугольник 379"/>
            <p:cNvSpPr/>
            <p:nvPr/>
          </p:nvSpPr>
          <p:spPr bwMode="auto">
            <a:xfrm>
              <a:off x="1925070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2014</a:t>
              </a:r>
            </a:p>
          </p:txBody>
        </p:sp>
        <p:sp>
          <p:nvSpPr>
            <p:cNvPr id="381" name="Пятиугольник 380"/>
            <p:cNvSpPr/>
            <p:nvPr/>
          </p:nvSpPr>
          <p:spPr bwMode="auto">
            <a:xfrm>
              <a:off x="1470393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2013</a:t>
              </a:r>
            </a:p>
          </p:txBody>
        </p:sp>
        <p:sp>
          <p:nvSpPr>
            <p:cNvPr id="382" name="Пятиугольник 381"/>
            <p:cNvSpPr/>
            <p:nvPr/>
          </p:nvSpPr>
          <p:spPr bwMode="auto">
            <a:xfrm>
              <a:off x="1015716" y="2643182"/>
              <a:ext cx="545755" cy="410282"/>
            </a:xfrm>
            <a:prstGeom prst="homePlate">
              <a:avLst>
                <a:gd name="adj" fmla="val 28229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36000" bIns="0" anchor="ctr"/>
            <a:lstStyle/>
            <a:p>
              <a:pPr algn="ctr"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/>
                  </a:solidFill>
                </a:rPr>
                <a:t>2012</a:t>
              </a:r>
            </a:p>
          </p:txBody>
        </p:sp>
      </p:grpSp>
      <p:cxnSp>
        <p:nvCxnSpPr>
          <p:cNvPr id="400" name="Соединительная линия уступом 399"/>
          <p:cNvCxnSpPr/>
          <p:nvPr/>
        </p:nvCxnSpPr>
        <p:spPr>
          <a:xfrm rot="16200000" flipV="1">
            <a:off x="828093" y="2384884"/>
            <a:ext cx="1440160" cy="504055"/>
          </a:xfrm>
          <a:prstGeom prst="bentConnector3">
            <a:avLst>
              <a:gd name="adj1" fmla="val 2575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84784"/>
            <a:ext cx="648072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" name="Прямоугольник 405"/>
          <p:cNvSpPr/>
          <p:nvPr/>
        </p:nvSpPr>
        <p:spPr bwMode="auto">
          <a:xfrm flipH="1">
            <a:off x="1635506" y="1628800"/>
            <a:ext cx="7292469" cy="2876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870" tIns="0" rIns="53870" bIns="0" anchor="ctr"/>
          <a:lstStyle/>
          <a:p>
            <a:pPr marL="84138" indent="-84138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/>
                </a:solidFill>
              </a:rPr>
              <a:t> ОПЫТНО-ДЕМОНСТРАЦИОННЫЙ ЦЕНТР (ПУСКОВОЙ КОМПЛЕКС)</a:t>
            </a:r>
          </a:p>
        </p:txBody>
      </p:sp>
      <p:cxnSp>
        <p:nvCxnSpPr>
          <p:cNvPr id="413" name="Соединительная линия уступом 412"/>
          <p:cNvCxnSpPr>
            <a:endCxn id="380" idx="0"/>
          </p:cNvCxnSpPr>
          <p:nvPr/>
        </p:nvCxnSpPr>
        <p:spPr>
          <a:xfrm rot="16200000" flipH="1">
            <a:off x="270679" y="2150208"/>
            <a:ext cx="1889684" cy="558835"/>
          </a:xfrm>
          <a:prstGeom prst="bentConnector3">
            <a:avLst>
              <a:gd name="adj1" fmla="val 843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Соединительная линия уступом 415"/>
          <p:cNvCxnSpPr>
            <a:stCxn id="355" idx="2"/>
            <a:endCxn id="379" idx="0"/>
          </p:cNvCxnSpPr>
          <p:nvPr/>
        </p:nvCxnSpPr>
        <p:spPr>
          <a:xfrm rot="16200000" flipH="1">
            <a:off x="1438675" y="2886875"/>
            <a:ext cx="906625" cy="685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Прямая соединительная линия 423"/>
          <p:cNvCxnSpPr>
            <a:stCxn id="364" idx="2"/>
          </p:cNvCxnSpPr>
          <p:nvPr/>
        </p:nvCxnSpPr>
        <p:spPr>
          <a:xfrm>
            <a:off x="8396194" y="3784750"/>
            <a:ext cx="28742" cy="180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Прямоугольник 426"/>
          <p:cNvSpPr/>
          <p:nvPr/>
        </p:nvSpPr>
        <p:spPr bwMode="auto">
          <a:xfrm flipH="1">
            <a:off x="2627783" y="2564904"/>
            <a:ext cx="5472608" cy="2880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870" tIns="0" rIns="53870" bIns="0" anchor="ctr"/>
          <a:lstStyle/>
          <a:p>
            <a:pPr marL="84138" indent="-84138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РЕКОНСТРУКЦИЯ ЗАВОДА РТ-1 ПО «МАЯК»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42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2348880"/>
            <a:ext cx="648072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" name="Shape 429"/>
          <p:cNvCxnSpPr/>
          <p:nvPr/>
        </p:nvCxnSpPr>
        <p:spPr>
          <a:xfrm rot="5400000">
            <a:off x="1800200" y="2780928"/>
            <a:ext cx="864096" cy="288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4656" y="3861048"/>
            <a:ext cx="648072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" name="Прямоугольник 434"/>
          <p:cNvSpPr/>
          <p:nvPr/>
        </p:nvSpPr>
        <p:spPr bwMode="auto">
          <a:xfrm flipH="1">
            <a:off x="504056" y="4077072"/>
            <a:ext cx="7292469" cy="2876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870" tIns="0" rIns="53870" bIns="0" anchor="ctr"/>
          <a:lstStyle/>
          <a:p>
            <a:pPr marL="84138" indent="-84138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/>
                </a:solidFill>
              </a:rPr>
              <a:t> ОПЫТНО-ДЕМОНСТРАЦИОННЫЙ ЦЕНТР </a:t>
            </a:r>
            <a:r>
              <a:rPr lang="ru-RU" sz="1600" b="1" dirty="0" smtClean="0">
                <a:solidFill>
                  <a:schemeClr val="tx2"/>
                </a:solidFill>
              </a:rPr>
              <a:t>(250 Т/Г)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439" name="Shape 438"/>
          <p:cNvCxnSpPr/>
          <p:nvPr/>
        </p:nvCxnSpPr>
        <p:spPr>
          <a:xfrm>
            <a:off x="3240360" y="3789040"/>
            <a:ext cx="2664296" cy="288032"/>
          </a:xfrm>
          <a:prstGeom prst="bentConnector3">
            <a:avLst>
              <a:gd name="adj1" fmla="val -2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Номер слайда 4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11</a:t>
            </a:fld>
            <a:endParaRPr lang="ru-RU"/>
          </a:p>
        </p:txBody>
      </p:sp>
      <p:cxnSp>
        <p:nvCxnSpPr>
          <p:cNvPr id="445" name="Соединительная линия уступом 444"/>
          <p:cNvCxnSpPr>
            <a:stCxn id="370" idx="2"/>
          </p:cNvCxnSpPr>
          <p:nvPr/>
        </p:nvCxnSpPr>
        <p:spPr>
          <a:xfrm rot="16200000" flipH="1">
            <a:off x="5875521" y="3717450"/>
            <a:ext cx="779154" cy="9137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лица</a:t>
            </a:r>
            <a:br>
              <a:rPr lang="ru-RU" dirty="0" smtClean="0"/>
            </a:br>
            <a:r>
              <a:rPr lang="en-US" b="0" dirty="0" smtClean="0"/>
              <a:t>basic subjects of the SNF infrastructure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340768"/>
            <a:ext cx="4547975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Правительство РФ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Russian Government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852936"/>
            <a:ext cx="8424936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 государственного управления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Governmental Body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024" y="4437112"/>
            <a:ext cx="2700808" cy="1512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Уполномоченная компания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Authorized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Company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437112"/>
            <a:ext cx="2592288" cy="1512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Уполномоченная компания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Authorized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Company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437112"/>
            <a:ext cx="2520280" cy="1512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Уполномоченная компания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Authorized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Company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br>
              <a:rPr lang="ru-RU" dirty="0" smtClean="0"/>
            </a:br>
            <a:r>
              <a:rPr lang="en-US" b="0" dirty="0" smtClean="0"/>
              <a:t>summary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496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ОЯТ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неизбежный, ценный и опасный продукт. Его много. Нужно что-то делать, а именно: прекратить накапливание и упорядочить уже накопленное.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Делать это нужно так, чтобы </a:t>
            </a:r>
            <a:r>
              <a:rPr lang="ru-RU" dirty="0" smtClean="0">
                <a:solidFill>
                  <a:srgbClr val="002060"/>
                </a:solidFill>
              </a:rPr>
              <a:t>обеспечивал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сь </a:t>
            </a:r>
            <a:r>
              <a:rPr lang="ru-RU" dirty="0" smtClean="0">
                <a:solidFill>
                  <a:srgbClr val="002060"/>
                </a:solidFill>
              </a:rPr>
              <a:t>безопасность, понятность и развитие. На этих принципах и создается система обращения с ОЯТ.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Система строится на развитой инфраструктуре: централизованные ХОТ, комплексы по переработке ОЯТ при них, производство </a:t>
            </a:r>
            <a:r>
              <a:rPr lang="ru-RU" dirty="0" err="1" smtClean="0">
                <a:solidFill>
                  <a:srgbClr val="002060"/>
                </a:solidFill>
              </a:rPr>
              <a:t>МОКС-топлива</a:t>
            </a:r>
            <a:r>
              <a:rPr lang="ru-RU" dirty="0" smtClean="0">
                <a:solidFill>
                  <a:srgbClr val="002060"/>
                </a:solidFill>
              </a:rPr>
              <a:t> для БН, развитие новых технологий замыкания ЯТЦ.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Система опирается на стройную законодательную базу: ФЗ ОЯТ с основными постулатами «хочу всё знать», «загрязнитель платит», «заплатил и забыл».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Система предполагает три уровня управления обращением с ОЯТ: Правительство РФ, ОГУ и уполномоченные организации. Стать уполномоченной организацией сложно, но можно – система будет прозрачной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conclusion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99"/>
                </a:solidFill>
              </a:rPr>
              <a:t>C</a:t>
            </a:r>
            <a:r>
              <a:rPr lang="ru-RU" b="1" dirty="0" err="1" smtClean="0">
                <a:solidFill>
                  <a:srgbClr val="003399"/>
                </a:solidFill>
              </a:rPr>
              <a:t>истема</a:t>
            </a:r>
            <a:r>
              <a:rPr lang="ru-RU" b="1" dirty="0" smtClean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обращения с ОЯТ, создаваемая в настоящее время в России, позволит обеспечить </a:t>
            </a:r>
            <a:r>
              <a:rPr lang="ru-RU" b="1" dirty="0" smtClean="0">
                <a:solidFill>
                  <a:srgbClr val="003399"/>
                </a:solidFill>
              </a:rPr>
              <a:t>безопасную утилизацию </a:t>
            </a:r>
            <a:r>
              <a:rPr lang="ru-RU" b="1" dirty="0" smtClean="0">
                <a:solidFill>
                  <a:srgbClr val="003399"/>
                </a:solidFill>
              </a:rPr>
              <a:t>ОЯТ </a:t>
            </a:r>
            <a:r>
              <a:rPr lang="ru-RU" b="1" dirty="0" smtClean="0">
                <a:solidFill>
                  <a:srgbClr val="003399"/>
                </a:solidFill>
              </a:rPr>
              <a:t>на </a:t>
            </a:r>
            <a:r>
              <a:rPr lang="ru-RU" b="1" dirty="0" smtClean="0">
                <a:solidFill>
                  <a:srgbClr val="003399"/>
                </a:solidFill>
              </a:rPr>
              <a:t>всех стадиях </a:t>
            </a:r>
            <a:r>
              <a:rPr lang="ru-RU" b="1" dirty="0" smtClean="0">
                <a:solidFill>
                  <a:srgbClr val="003399"/>
                </a:solidFill>
              </a:rPr>
              <a:t>обращения с ним: от </a:t>
            </a:r>
            <a:r>
              <a:rPr lang="ru-RU" b="1" dirty="0" smtClean="0">
                <a:solidFill>
                  <a:srgbClr val="003399"/>
                </a:solidFill>
              </a:rPr>
              <a:t>ворот атомной станции до </a:t>
            </a:r>
            <a:r>
              <a:rPr lang="ru-RU" b="1" dirty="0" smtClean="0">
                <a:solidFill>
                  <a:srgbClr val="003399"/>
                </a:solidFill>
              </a:rPr>
              <a:t>захоронения РАО. </a:t>
            </a:r>
            <a:r>
              <a:rPr lang="ru-RU" b="1" dirty="0" smtClean="0">
                <a:solidFill>
                  <a:srgbClr val="003399"/>
                </a:solidFill>
              </a:rPr>
              <a:t>Кроме того, четко работающая и всем понятная система позволит создать благоприятный инвестиционный климат вокруг объектов утилизации ОЯТ. Всё </a:t>
            </a:r>
            <a:r>
              <a:rPr lang="ru-RU" b="1" dirty="0" smtClean="0">
                <a:solidFill>
                  <a:srgbClr val="003399"/>
                </a:solidFill>
              </a:rPr>
              <a:t>это </a:t>
            </a:r>
            <a:r>
              <a:rPr lang="ru-RU" b="1" dirty="0" smtClean="0">
                <a:solidFill>
                  <a:srgbClr val="003399"/>
                </a:solidFill>
              </a:rPr>
              <a:t>должно дать новый толчок развития атомной энергетики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  <a:endParaRPr lang="en-US" b="1" dirty="0" smtClean="0">
              <a:solidFill>
                <a:srgbClr val="003399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3399"/>
                </a:solidFill>
              </a:rPr>
              <a:t>Russian System of SNF management will </a:t>
            </a:r>
            <a:r>
              <a:rPr lang="en-US" dirty="0" smtClean="0">
                <a:solidFill>
                  <a:srgbClr val="003399"/>
                </a:solidFill>
              </a:rPr>
              <a:t>provide a safe </a:t>
            </a:r>
            <a:r>
              <a:rPr lang="en-US" dirty="0" smtClean="0">
                <a:solidFill>
                  <a:srgbClr val="003399"/>
                </a:solidFill>
              </a:rPr>
              <a:t>handling of the spent nuclear fuel at </a:t>
            </a:r>
            <a:r>
              <a:rPr lang="en-US" dirty="0" smtClean="0">
                <a:solidFill>
                  <a:srgbClr val="003399"/>
                </a:solidFill>
              </a:rPr>
              <a:t>all </a:t>
            </a:r>
            <a:r>
              <a:rPr lang="en-US" dirty="0" smtClean="0">
                <a:solidFill>
                  <a:srgbClr val="003399"/>
                </a:solidFill>
              </a:rPr>
              <a:t>the stages: from the NPP gate up to the </a:t>
            </a:r>
            <a:r>
              <a:rPr lang="en-US" dirty="0" err="1" smtClean="0">
                <a:solidFill>
                  <a:srgbClr val="003399"/>
                </a:solidFill>
              </a:rPr>
              <a:t>radwaste</a:t>
            </a:r>
            <a:r>
              <a:rPr lang="en-US" dirty="0" smtClean="0">
                <a:solidFill>
                  <a:srgbClr val="003399"/>
                </a:solidFill>
              </a:rPr>
              <a:t> storage. </a:t>
            </a:r>
            <a:r>
              <a:rPr lang="en-US" dirty="0" smtClean="0">
                <a:solidFill>
                  <a:srgbClr val="003399"/>
                </a:solidFill>
              </a:rPr>
              <a:t>In addition, clear and </a:t>
            </a:r>
            <a:r>
              <a:rPr lang="en-US" dirty="0" smtClean="0">
                <a:solidFill>
                  <a:srgbClr val="003399"/>
                </a:solidFill>
              </a:rPr>
              <a:t>transparent system </a:t>
            </a:r>
            <a:r>
              <a:rPr lang="en-US" dirty="0" smtClean="0">
                <a:solidFill>
                  <a:srgbClr val="003399"/>
                </a:solidFill>
              </a:rPr>
              <a:t>will create a favorable investment climate around the </a:t>
            </a:r>
            <a:r>
              <a:rPr lang="en-US" dirty="0" smtClean="0">
                <a:solidFill>
                  <a:srgbClr val="003399"/>
                </a:solidFill>
              </a:rPr>
              <a:t>SNF </a:t>
            </a:r>
            <a:r>
              <a:rPr lang="en-US" dirty="0" smtClean="0">
                <a:solidFill>
                  <a:srgbClr val="003399"/>
                </a:solidFill>
              </a:rPr>
              <a:t>facilities. All </a:t>
            </a:r>
            <a:r>
              <a:rPr lang="en-US" dirty="0" smtClean="0">
                <a:solidFill>
                  <a:srgbClr val="003399"/>
                </a:solidFill>
              </a:rPr>
              <a:t>together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it </a:t>
            </a:r>
            <a:r>
              <a:rPr lang="en-US" dirty="0" smtClean="0">
                <a:solidFill>
                  <a:srgbClr val="003399"/>
                </a:solidFill>
              </a:rPr>
              <a:t>should give a new impetus to the development of nuclear energy.</a:t>
            </a:r>
            <a:endParaRPr lang="ru-RU" dirty="0" smtClean="0">
              <a:solidFill>
                <a:srgbClr val="003399"/>
              </a:solidFill>
            </a:endParaRPr>
          </a:p>
        </p:txBody>
      </p:sp>
      <p:pic>
        <p:nvPicPr>
          <p:cNvPr id="7" name="Рисунок 6" descr="Устойчивое развитие ГК Росат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437112"/>
            <a:ext cx="1779186" cy="1916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F0EB-C814-4CCF-B83C-D0217DBE674D}" type="slidenum">
              <a:rPr lang="ru-RU"/>
              <a:pPr/>
              <a:t>15</a:t>
            </a:fld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Спасибо за внимание</a:t>
            </a:r>
            <a:r>
              <a:rPr lang="ru-RU" sz="2400" dirty="0" smtClean="0">
                <a:solidFill>
                  <a:srgbClr val="002060"/>
                </a:solidFill>
              </a:rPr>
              <a:t>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en-US" sz="2400" b="0" dirty="0" smtClean="0">
                <a:solidFill>
                  <a:srgbClr val="002060"/>
                </a:solidFill>
              </a:rPr>
              <a:t>Thank you very much for your attention!</a:t>
            </a: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1960" y="1268760"/>
            <a:ext cx="4704523" cy="15121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Михаил Барышников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Mikhail Baryshnikov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Госкорпораци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Росатом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State Atomic Energy Corporation ROSATOM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21" name="b--oW3lUhpsPh3klQaaoggr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14" name="Picture 2" descr="http://sphotos-f.ak.fbcdn.net/hphotos-ak-ash3/167802_181560225199317_1723354_n.jpg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251519" y="1340768"/>
            <a:ext cx="3755711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293096"/>
            <a:ext cx="36724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Tel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+7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-499-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949-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2760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Fax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+7-499-949-2000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hlinkClick r:id="rId4" tooltip="Написать сообщение"/>
              </a:rPr>
              <a:t>MiVBaryshnikov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hlinkClick r:id="rId4" tooltip="Написать сообщение"/>
              </a:rPr>
              <a:t>@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hlinkClick r:id="rId4" tooltip="Написать сообщение"/>
              </a:rPr>
              <a:t>rosatom.ru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5" tooltip="Перейти на сайт"/>
              </a:rPr>
              <a:t>www.rosatom.ru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924944"/>
            <a:ext cx="5004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проектного офиса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системы обращения с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ОЯТ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Head of Project Office 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Spent Nuclear Fuel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FC84-ABDE-4909-9E0D-A47069E694C1}" type="slidenum">
              <a:rPr lang="ru-RU"/>
              <a:pPr/>
              <a:t>2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Отработавшее Ядерное Топливо</a:t>
            </a:r>
            <a:br>
              <a:rPr lang="ru-RU" dirty="0" smtClean="0"/>
            </a:br>
            <a:r>
              <a:rPr lang="en-US" b="0" dirty="0" smtClean="0"/>
              <a:t>Spent Nuclear Fuel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5689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0"/>
              </a:spcAft>
              <a:buFont typeface="Wingdings" pitchFamily="2" charset="2"/>
              <a:buChar char="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Неизбежный продукт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inescapable</a:t>
            </a:r>
          </a:p>
          <a:p>
            <a:pPr indent="360000">
              <a:spcAft>
                <a:spcPts val="600"/>
              </a:spcAf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Ценный продукт.</a:t>
            </a: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valuable</a:t>
            </a:r>
          </a:p>
          <a:p>
            <a:pPr indent="360000">
              <a:spcAft>
                <a:spcPts val="600"/>
              </a:spcAf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Опасный продукт.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dangerous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Золото в слитк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52936"/>
            <a:ext cx="2195736" cy="1646802"/>
          </a:xfrm>
          <a:prstGeom prst="rect">
            <a:avLst/>
          </a:prstGeom>
        </p:spPr>
      </p:pic>
      <p:pic>
        <p:nvPicPr>
          <p:cNvPr id="9" name="Рисунок 8" descr="ТВ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76235">
            <a:off x="6405349" y="846055"/>
            <a:ext cx="1091537" cy="3211638"/>
          </a:xfrm>
          <a:prstGeom prst="rect">
            <a:avLst/>
          </a:prstGeom>
        </p:spPr>
      </p:pic>
      <p:pic>
        <p:nvPicPr>
          <p:cNvPr id="11" name="Рисунок 10" descr="RadioactiveSymb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01008"/>
            <a:ext cx="1692860" cy="22606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FC84-ABDE-4909-9E0D-A47069E694C1}" type="slidenum">
              <a:rPr lang="ru-RU"/>
              <a:pPr/>
              <a:t>3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ЗСЖЦ</a:t>
            </a:r>
            <a:br>
              <a:rPr lang="ru-RU" dirty="0" smtClean="0"/>
            </a:br>
            <a:r>
              <a:rPr lang="en-US" b="0" dirty="0" smtClean="0"/>
              <a:t>back-end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597666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Очень велик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too long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Отбросить?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 fall off?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Замкнуть!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to close!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Ящерица с длинным хвостом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68761"/>
            <a:ext cx="3714881" cy="1368152"/>
          </a:xfrm>
          <a:prstGeom prst="rect">
            <a:avLst/>
          </a:prstGeom>
        </p:spPr>
      </p:pic>
      <p:pic>
        <p:nvPicPr>
          <p:cNvPr id="12" name="Рисунок 11" descr="Ящерица отбрасывает хво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996952"/>
            <a:ext cx="3732393" cy="1429481"/>
          </a:xfrm>
          <a:prstGeom prst="rect">
            <a:avLst/>
          </a:prstGeom>
        </p:spPr>
      </p:pic>
      <p:pic>
        <p:nvPicPr>
          <p:cNvPr id="14" name="Рисунок 13" descr="Uroboro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7" y="4725144"/>
            <a:ext cx="3721015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FC84-ABDE-4909-9E0D-A47069E694C1}" type="slidenum">
              <a:rPr lang="ru-RU"/>
              <a:pPr/>
              <a:t>4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</a:t>
            </a:r>
            <a:r>
              <a:rPr lang="en-US" dirty="0" smtClean="0"/>
              <a:t> </a:t>
            </a:r>
            <a:r>
              <a:rPr lang="ru-RU" dirty="0" smtClean="0"/>
              <a:t>с хвостом?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w</a:t>
            </a:r>
            <a:r>
              <a:rPr lang="en-US" b="0" dirty="0" smtClean="0"/>
              <a:t>hat to</a:t>
            </a:r>
            <a:r>
              <a:rPr lang="ru-RU" b="0" dirty="0" smtClean="0"/>
              <a:t> </a:t>
            </a:r>
            <a:r>
              <a:rPr lang="en-US" b="0" dirty="0" smtClean="0"/>
              <a:t>do with the back-end?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5689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Сделать так, чтобы хвост не рос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to prevent SNF accumulation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Утилизировать наследие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o utilize the nuclear heritage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7321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Вот, собственно, зачем мы создаем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ту </a:t>
            </a:r>
            <a:r>
              <a:rPr lang="ru-RU" sz="2000" b="1" dirty="0" smtClean="0">
                <a:solidFill>
                  <a:srgbClr val="002060"/>
                </a:solidFill>
              </a:rPr>
              <a:t>самую систему обращения с </a:t>
            </a:r>
            <a:r>
              <a:rPr lang="ru-RU" sz="2000" b="1" dirty="0" smtClean="0">
                <a:solidFill>
                  <a:srgbClr val="002060"/>
                </a:solidFill>
              </a:rPr>
              <a:t>ОЯТ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hat’s why we develop the </a:t>
            </a:r>
            <a:r>
              <a:rPr lang="en-US" sz="2000" dirty="0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ystem of SNF management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График выхода на плат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2634293" cy="2082708"/>
          </a:xfrm>
          <a:prstGeom prst="rect">
            <a:avLst/>
          </a:prstGeom>
        </p:spPr>
      </p:pic>
      <p:pic>
        <p:nvPicPr>
          <p:cNvPr id="14" name="Рисунок 13" descr="Кок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140968"/>
            <a:ext cx="792835" cy="1844824"/>
          </a:xfrm>
          <a:prstGeom prst="rect">
            <a:avLst/>
          </a:prstGeom>
        </p:spPr>
      </p:pic>
      <p:pic>
        <p:nvPicPr>
          <p:cNvPr id="15" name="Рисунок 14" descr="Кок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17032"/>
            <a:ext cx="761889" cy="1772816"/>
          </a:xfrm>
          <a:prstGeom prst="rect">
            <a:avLst/>
          </a:prstGeom>
        </p:spPr>
      </p:pic>
      <p:pic>
        <p:nvPicPr>
          <p:cNvPr id="16" name="Рисунок 15" descr="Коко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005064"/>
            <a:ext cx="842959" cy="1961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FC84-ABDE-4909-9E0D-A47069E694C1}" type="slidenum">
              <a:rPr lang="ru-RU"/>
              <a:pPr/>
              <a:t>5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</a:t>
            </a:r>
            <a:r>
              <a:rPr lang="ru-RU" dirty="0" smtClean="0"/>
              <a:t>ые принципы</a:t>
            </a:r>
            <a:br>
              <a:rPr lang="ru-RU" dirty="0" smtClean="0"/>
            </a:br>
            <a:r>
              <a:rPr lang="en-US" b="0" dirty="0" smtClean="0"/>
              <a:t>the main principles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60848"/>
            <a:ext cx="849694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Безопасность</a:t>
            </a: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safety</a:t>
            </a:r>
          </a:p>
          <a:p>
            <a:pPr indent="360000">
              <a:spcAft>
                <a:spcPts val="600"/>
              </a:spcAf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Понятность</a:t>
            </a: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larity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600"/>
              </a:spcAf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Развитие</a:t>
            </a:r>
          </a:p>
          <a:p>
            <a:pPr indent="360000">
              <a:spcAft>
                <a:spcPts val="600"/>
              </a:spcAf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development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должны быть несомненны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have </a:t>
            </a:r>
            <a:r>
              <a:rPr lang="en-US" sz="1600" dirty="0" smtClean="0">
                <a:solidFill>
                  <a:srgbClr val="002060"/>
                </a:solidFill>
              </a:rPr>
              <a:t>to be </a:t>
            </a:r>
            <a:r>
              <a:rPr lang="en-US" sz="1600" dirty="0" err="1" smtClean="0">
                <a:solidFill>
                  <a:srgbClr val="002060"/>
                </a:solidFill>
              </a:rPr>
              <a:t>undoubtful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Safety first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1872208" cy="2264481"/>
          </a:xfrm>
          <a:prstGeom prst="rect">
            <a:avLst/>
          </a:prstGeom>
        </p:spPr>
      </p:pic>
      <p:pic>
        <p:nvPicPr>
          <p:cNvPr id="9" name="Рисунок 8" descr="bi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2776480" cy="1952080"/>
          </a:xfrm>
          <a:prstGeom prst="rect">
            <a:avLst/>
          </a:prstGeom>
        </p:spPr>
      </p:pic>
      <p:pic>
        <p:nvPicPr>
          <p:cNvPr id="12" name="Рисунок 11" descr="Клю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04705">
            <a:off x="3865919" y="4483337"/>
            <a:ext cx="2481469" cy="1373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Нормы обращения с </a:t>
            </a:r>
            <a:r>
              <a:rPr lang="ru-RU" dirty="0" smtClean="0"/>
              <a:t>ОЯТ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SNF regulations</a:t>
            </a:r>
            <a:endParaRPr lang="ru-RU" b="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8316416" y="6480175"/>
            <a:ext cx="627062" cy="377825"/>
          </a:xfrm>
        </p:spPr>
        <p:txBody>
          <a:bodyPr/>
          <a:lstStyle/>
          <a:p>
            <a:fld id="{518B0F66-4268-4F6D-9D07-703C3F55A1E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225689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 использовании Атомной Энергии 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(от 21 ноября 1995 года № 170-ФЗ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 радиационной безопасности населения 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(от 9 января 1996 года № 3-ФЗ),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 санитарно-эпидемиологическом благополучии населения 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(от 30 марта 1999 года № 52-ФЗ),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 специальных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социально-экологических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программах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июля 2001 года № 92-ФЗ),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об охране окружающей среды 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(от 10 января 2002 года № 7-ФЗ),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360000">
              <a:spcAft>
                <a:spcPts val="0"/>
              </a:spcAft>
              <a:buFont typeface="Wingdings" pitchFamily="2" charset="2"/>
              <a:buChar char="µ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о Государственной корпорации по атомной энергии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Росатом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(от 1 декабря 2007 года № 317-ФЗ).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Хочу всё знать</a:t>
            </a:r>
            <a:br>
              <a:rPr lang="ru-RU" dirty="0" smtClean="0"/>
            </a:br>
            <a:r>
              <a:rPr lang="en-US" b="0" dirty="0" smtClean="0"/>
              <a:t>total knowledge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136815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</a:t>
            </a:r>
            <a:r>
              <a:rPr lang="ru-RU" b="1" dirty="0" smtClean="0">
                <a:solidFill>
                  <a:srgbClr val="002060"/>
                </a:solidFill>
              </a:rPr>
              <a:t>дерное </a:t>
            </a:r>
            <a:r>
              <a:rPr lang="ru-RU" b="1" dirty="0" smtClean="0">
                <a:solidFill>
                  <a:srgbClr val="002060"/>
                </a:solidFill>
              </a:rPr>
              <a:t>топливо, в отношении которого не установлена технологическая схема обращения с отработавшим ядерным топливом, образующимся в результате его применения, к использованию </a:t>
            </a:r>
            <a:r>
              <a:rPr lang="ru-RU" b="1" dirty="0" smtClean="0">
                <a:solidFill>
                  <a:srgbClr val="002060"/>
                </a:solidFill>
              </a:rPr>
              <a:t>запрещено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It is prohibited to use the nuclear </a:t>
            </a:r>
            <a:r>
              <a:rPr lang="en-US" dirty="0" smtClean="0">
                <a:solidFill>
                  <a:srgbClr val="002060"/>
                </a:solidFill>
              </a:rPr>
              <a:t>fuel, for which </a:t>
            </a:r>
            <a:r>
              <a:rPr lang="en-US" dirty="0" smtClean="0">
                <a:solidFill>
                  <a:srgbClr val="002060"/>
                </a:solidFill>
              </a:rPr>
              <a:t>there are no established technological scheme for the </a:t>
            </a:r>
            <a:r>
              <a:rPr lang="en-US" dirty="0" smtClean="0">
                <a:solidFill>
                  <a:srgbClr val="002060"/>
                </a:solidFill>
              </a:rPr>
              <a:t>spent nuclear fuel, formed as a result of its </a:t>
            </a:r>
            <a:r>
              <a:rPr lang="en-US" dirty="0" smtClean="0">
                <a:solidFill>
                  <a:srgbClr val="002060"/>
                </a:solidFill>
              </a:rPr>
              <a:t>irradiation.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270892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b="1" dirty="0" smtClean="0">
                <a:solidFill>
                  <a:srgbClr val="002060"/>
                </a:solidFill>
              </a:rPr>
              <a:t> Перестанет появляться «беспризорное» ОЯТ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no unexpected SNF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002060"/>
                </a:solidFill>
                <a:sym typeface="Wingdings"/>
              </a:rPr>
              <a:t>Можно рассчитать стоимость ЗСЖЦ</a:t>
            </a:r>
            <a:endParaRPr lang="en-US" b="1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sym typeface="Wingdings"/>
              </a:rPr>
              <a:t>back-end cost could be easily calculated in advance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002060"/>
                </a:solidFill>
                <a:sym typeface="Wingdings"/>
              </a:rPr>
              <a:t>Полная ясность в любой момент времени</a:t>
            </a:r>
            <a:endParaRPr lang="en-US" b="1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sym typeface="Wingdings"/>
              </a:rPr>
              <a:t>clarity in any moment of time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Загрязнитель платит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0" dirty="0" smtClean="0"/>
              <a:t>pollutant </a:t>
            </a:r>
            <a:r>
              <a:rPr lang="en-US" b="0" dirty="0" smtClean="0"/>
              <a:t>pays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93610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Тариф </a:t>
            </a:r>
            <a:r>
              <a:rPr lang="ru-RU" b="1" dirty="0" smtClean="0">
                <a:solidFill>
                  <a:srgbClr val="002060"/>
                </a:solidFill>
              </a:rPr>
              <a:t>полного </a:t>
            </a:r>
            <a:r>
              <a:rPr lang="ru-RU" b="1" dirty="0" smtClean="0">
                <a:solidFill>
                  <a:srgbClr val="002060"/>
                </a:solidFill>
              </a:rPr>
              <a:t>цикла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стоимость </a:t>
            </a:r>
            <a:r>
              <a:rPr lang="ru-RU" b="1" dirty="0" smtClean="0">
                <a:solidFill>
                  <a:srgbClr val="002060"/>
                </a:solidFill>
              </a:rPr>
              <a:t>технологической схемы обращения с ОЯТ должен полностью покрывать </a:t>
            </a:r>
            <a:r>
              <a:rPr lang="ru-RU" b="1" dirty="0" err="1" smtClean="0">
                <a:solidFill>
                  <a:srgbClr val="002060"/>
                </a:solidFill>
              </a:rPr>
              <a:t>наработчик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SNF producer must cover all the costs of the technological scheme, so called  ‘full-fare’.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42088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b="1" dirty="0" smtClean="0">
                <a:solidFill>
                  <a:srgbClr val="002060"/>
                </a:solidFill>
              </a:rPr>
              <a:t> Финансовая ответственность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financial responsibility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Финансовая обеспеченность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enough money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Заплатил и забыл</a:t>
            </a:r>
            <a:br>
              <a:rPr lang="ru-RU" dirty="0" smtClean="0"/>
            </a:br>
            <a:r>
              <a:rPr lang="en-US" b="0" dirty="0" smtClean="0"/>
              <a:t>pay and forget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136815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осле </a:t>
            </a:r>
            <a:r>
              <a:rPr lang="ru-RU" b="1" dirty="0" smtClean="0">
                <a:solidFill>
                  <a:srgbClr val="002060"/>
                </a:solidFill>
              </a:rPr>
              <a:t>оплаты услуг по обращению с ОЯТ, ответственность с </a:t>
            </a:r>
            <a:r>
              <a:rPr lang="ru-RU" b="1" dirty="0" err="1" smtClean="0">
                <a:solidFill>
                  <a:srgbClr val="002060"/>
                </a:solidFill>
              </a:rPr>
              <a:t>наработчика</a:t>
            </a:r>
            <a:r>
              <a:rPr lang="ru-RU" b="1" dirty="0" smtClean="0">
                <a:solidFill>
                  <a:srgbClr val="002060"/>
                </a:solidFill>
              </a:rPr>
              <a:t> снимается и переходит </a:t>
            </a:r>
            <a:r>
              <a:rPr lang="ru-RU" b="1" dirty="0" smtClean="0">
                <a:solidFill>
                  <a:srgbClr val="002060"/>
                </a:solidFill>
              </a:rPr>
              <a:t>к организации</a:t>
            </a:r>
            <a:r>
              <a:rPr lang="ru-RU" b="1" dirty="0" smtClean="0">
                <a:solidFill>
                  <a:srgbClr val="002060"/>
                </a:solidFill>
              </a:rPr>
              <a:t>, уполномоченной на дальнейшее обращение с </a:t>
            </a:r>
            <a:r>
              <a:rPr lang="ru-RU" b="1" dirty="0" smtClean="0">
                <a:solidFill>
                  <a:srgbClr val="002060"/>
                </a:solidFill>
              </a:rPr>
              <a:t>ОЯТ.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When the SNF producer pay for the SNF management, all the responsibility transfer to the authorized company.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0F66-4268-4F6D-9D07-703C3F55A1E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Наработчик</a:t>
            </a:r>
            <a:r>
              <a:rPr lang="ru-RU" b="1" dirty="0" smtClean="0">
                <a:solidFill>
                  <a:srgbClr val="002060"/>
                </a:solidFill>
              </a:rPr>
              <a:t> занимается основной деятельностью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SNF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producer devotes its activity to the core business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002060"/>
                </a:solidFill>
                <a:sym typeface="Wingdings"/>
              </a:rPr>
              <a:t>Обращением с ОЯТ занимаются профессионалы</a:t>
            </a:r>
            <a:endParaRPr lang="en-US" b="1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sym typeface="Wingdings"/>
              </a:rPr>
              <a:t>SNF management is made by the professionals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è"/>
            </a:pPr>
            <a:r>
              <a:rPr lang="ru-RU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002060"/>
                </a:solidFill>
                <a:sym typeface="Wingdings"/>
              </a:rPr>
              <a:t>Концентрация компетенций</a:t>
            </a:r>
            <a:endParaRPr lang="en-US" b="1" dirty="0" smtClean="0">
              <a:solidFill>
                <a:srgbClr val="002060"/>
              </a:solidFill>
              <a:sym typeface="Wingding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sym typeface="Wingdings"/>
              </a:rPr>
              <a:t>SNF skills concentration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3662</Words>
  <Application>Microsoft Office PowerPoint</Application>
  <PresentationFormat>Экран (4:3)</PresentationFormat>
  <Paragraphs>269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b-default</vt:lpstr>
      <vt:lpstr>Слайд 1</vt:lpstr>
      <vt:lpstr>Отработавшее Ядерное Топливо Spent Nuclear Fuel</vt:lpstr>
      <vt:lpstr>ЗСЖЦ back-end</vt:lpstr>
      <vt:lpstr>Что делать с хвостом? what to do with the back-end?</vt:lpstr>
      <vt:lpstr>Базовые принципы the main principles</vt:lpstr>
      <vt:lpstr>Нормы обращения с ОЯТ SNF regulations</vt:lpstr>
      <vt:lpstr>Хочу всё знать total knowledge</vt:lpstr>
      <vt:lpstr>Загрязнитель платит pollutant pays</vt:lpstr>
      <vt:lpstr>Заплатил и забыл pay and forget</vt:lpstr>
      <vt:lpstr>Инфраструктура обращения с ОЯТ SNF infrastructure</vt:lpstr>
      <vt:lpstr>Основные объекты инфраструктуры basic objects of SNF infrastructure</vt:lpstr>
      <vt:lpstr>Действующие лица basic subjects of the SNF infrastructure</vt:lpstr>
      <vt:lpstr>Резюме summary</vt:lpstr>
      <vt:lpstr>Заключение conclusion</vt:lpstr>
      <vt:lpstr>Спасибо за внимание! Thank you very much for your attention!</vt:lpstr>
    </vt:vector>
  </TitlesOfParts>
  <Company>Rosatom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Mikhail Baryshnikov</cp:lastModifiedBy>
  <cp:revision>116</cp:revision>
  <cp:lastPrinted>2012-06-04T15:35:36Z</cp:lastPrinted>
  <dcterms:created xsi:type="dcterms:W3CDTF">2011-08-02T09:38:54Z</dcterms:created>
  <dcterms:modified xsi:type="dcterms:W3CDTF">2012-10-16T05:17:07Z</dcterms:modified>
</cp:coreProperties>
</file>