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35" r:id="rId2"/>
  </p:sldMasterIdLst>
  <p:notesMasterIdLst>
    <p:notesMasterId r:id="rId12"/>
  </p:notesMasterIdLst>
  <p:handoutMasterIdLst>
    <p:handoutMasterId r:id="rId13"/>
  </p:handoutMasterIdLst>
  <p:sldIdLst>
    <p:sldId id="641" r:id="rId3"/>
    <p:sldId id="727" r:id="rId4"/>
    <p:sldId id="744" r:id="rId5"/>
    <p:sldId id="729" r:id="rId6"/>
    <p:sldId id="722" r:id="rId7"/>
    <p:sldId id="730" r:id="rId8"/>
    <p:sldId id="723" r:id="rId9"/>
    <p:sldId id="721" r:id="rId10"/>
    <p:sldId id="736" r:id="rId11"/>
  </p:sldIdLst>
  <p:sldSz cx="9144000" cy="6858000" type="screen4x3"/>
  <p:notesSz cx="6797675" cy="9926638"/>
  <p:custShowLst>
    <p:custShow name="демонстрация 1" id="0">
      <p:sldLst/>
    </p:custShow>
  </p:custShowLst>
  <p:custDataLst>
    <p:tags r:id="rId14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DF3C09"/>
    <a:srgbClr val="800080"/>
    <a:srgbClr val="FF9900"/>
    <a:srgbClr val="FFFFFF"/>
    <a:srgbClr val="FF0000"/>
    <a:srgbClr val="AD3023"/>
    <a:srgbClr val="66FFFF"/>
    <a:srgbClr val="CC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03" autoAdjust="0"/>
    <p:restoredTop sz="96584" autoAdjust="0"/>
  </p:normalViewPr>
  <p:slideViewPr>
    <p:cSldViewPr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48" y="-7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l" defTabSz="917029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r" defTabSz="917029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algn="l" defTabSz="917029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algn="r" defTabSz="917029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89565B-354F-46BE-BDA3-B88E9DC55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4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l" defTabSz="917029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r" defTabSz="917029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algn="l" defTabSz="917029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algn="r" defTabSz="917029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A30E65-91B7-4657-90B6-F28347A06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3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F82C-D377-47C1-B3E3-51B04DBD483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30E65-91B7-4657-90B6-F28347A0643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F82C-D377-47C1-B3E3-51B04DBD483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Международная деловая игра по принятию решений в послеаварийной ситуации в условиях радиоактивного загрязнения местности ИБРАЭ РАН – IPSN, Франция, 1993 г.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Международные учения «Полярные Зори-95» на Кольской АЭС с участием международных наблюдателей;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Международные учения «Беккерель-96» совместно с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IPSN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, Франция;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Международные учения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INEX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-2 по аварии на АЭС «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Пакш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» (Венгрия) в 1998 году;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Международные учения «Арагац-99» на Армянской АЭС;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Международные учения «Сакле-2000» на реакторе «Озирис» во Франции;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Командно-штабное учение на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Билибинской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 АЭС в 2002 с участием международных наблюдателей;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Командно-штабное учение на установке «БОР-60» в НИИАР в 2003 году с участием международных наблюдателей;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Учения на АЭС «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Чернавода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» в 2005 году в Румынии;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Учения «Атомфлот-2005» с участием международных наблюдателей;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Учения на АЭС «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Ловииза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» в Финляндии в 2006 году совместно со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STUK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Учения «Ревностный страж-2007» в кризисном центре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DOE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. Представители ИБРАЭ РАН – в качестве наблюдателей.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Командно-штабное учение «Заполярье-2007» в Мурманской области с проверкой миссии МАГАТЭ;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Учение «Арктика-2008» в Архангельской области в центре судоремонта «Звездочка» с участием наблюдателей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DOE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 и стран Арктического Совета;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Учение на АЭС «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Фессенхайм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» с участием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IRSN 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во Франции в 2008 году. Представители ИБРАЭ РАН – в качестве наблюдателей.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Международное учение «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Баренц-Рескью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» в 2009 году в Мурманской области;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Международное учение «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ConvEx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 2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» в 2009 году по линии МАГАТЭ;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Учение «Арктика-2010» в Мурманской области на судоремонтном заводе «Нерпа» с участием наблюдателей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DOE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 и стран Арктического Совета;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Учение «Арктика-2011» в Архангельской области с проверкой миссии МАГАТЭ;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Учение «Арктика-2012» в Мурманской области в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Сайда-губе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 с участием наблюдателей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DOE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 и стран Арктического Совета;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Учение «Поморье-2012» в Архангельской области с участием международных наблюдателей.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F82C-D377-47C1-B3E3-51B04DBD483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30E65-91B7-4657-90B6-F28347A0643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F82C-D377-47C1-B3E3-51B04DBD48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последние годы сложился международный режим обеспечения безопасности при обращении с ОЯТ и РАО, составными частями которого являются Объединенная конвенция о безопасности обращения с отработавшим ядерным топливом и о безопасности обращения с радиоактивными отходами, серия стандартов МАГАТЭ и национальные нормативно-правовые системы стран-участниц.</a:t>
            </a:r>
          </a:p>
          <a:p>
            <a:r>
              <a:rPr lang="ru-RU" dirty="0" smtClean="0"/>
              <a:t>Положения Объединенной конвенции обязательны для исполнения и нацелены на обеспечение и поддержание высокого уровня безопасности при выполнении соответствующих работ по всему миру, создание эффективных барьеров против рисков и аварий, смягчение их последствий. Важным инструментом реализации конвенции являются встречи представителей стран-участниц, на которых зачитываются и обсуждаются национальные отчеты о выполняемых работах.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F82C-D377-47C1-B3E3-51B04DBD48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30E65-91B7-4657-90B6-F28347A0643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ЭС_kart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43561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white">
          <a:xfrm>
            <a:off x="2230438" y="-22225"/>
            <a:ext cx="695007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gray">
          <a:xfrm>
            <a:off x="755650" y="0"/>
            <a:ext cx="403225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3756025" y="127000"/>
            <a:ext cx="44910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chemeClr val="bg1"/>
                </a:solidFill>
              </a:rPr>
              <a:t>РОССИЙСКАЯ АКАДЕМИЯ НАУК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bg1"/>
                </a:solidFill>
              </a:rPr>
              <a:t>Институт проблем безопасного развития атомной энергетики</a:t>
            </a:r>
          </a:p>
        </p:txBody>
      </p:sp>
      <p:sp>
        <p:nvSpPr>
          <p:cNvPr id="9" name="Text Box 25"/>
          <p:cNvSpPr txBox="1">
            <a:spLocks noChangeArrowheads="1"/>
          </p:cNvSpPr>
          <p:nvPr userDrawn="1"/>
        </p:nvSpPr>
        <p:spPr bwMode="auto">
          <a:xfrm>
            <a:off x="5491163" y="587375"/>
            <a:ext cx="27559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bg1"/>
                </a:solidFill>
              </a:rPr>
              <a:t>RUSSIAN ACADEMY OF SCIENCES</a:t>
            </a:r>
            <a:endParaRPr lang="ru-RU" sz="12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1100" b="1" dirty="0">
                <a:solidFill>
                  <a:schemeClr val="bg1"/>
                </a:solidFill>
              </a:rPr>
              <a:t>Nuclear Safety Institute (IBRAE)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pSp>
        <p:nvGrpSpPr>
          <p:cNvPr id="10" name="Group 70"/>
          <p:cNvGrpSpPr>
            <a:grpSpLocks/>
          </p:cNvGrpSpPr>
          <p:nvPr userDrawn="1"/>
        </p:nvGrpSpPr>
        <p:grpSpPr bwMode="auto">
          <a:xfrm>
            <a:off x="3635375" y="76200"/>
            <a:ext cx="5470525" cy="673100"/>
            <a:chOff x="2290" y="48"/>
            <a:chExt cx="3446" cy="424"/>
          </a:xfrm>
        </p:grpSpPr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2290" y="358"/>
              <a:ext cx="3357" cy="0"/>
            </a:xfrm>
            <a:prstGeom prst="line">
              <a:avLst/>
            </a:prstGeom>
            <a:noFill/>
            <a:ln w="19050">
              <a:solidFill>
                <a:srgbClr val="0089E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8" tIns="44450" rIns="90488" bIns="44450"/>
            <a:lstStyle/>
            <a:p>
              <a:pPr algn="l">
                <a:defRPr/>
              </a:pPr>
              <a:endParaRPr lang="ru-RU"/>
            </a:p>
          </p:txBody>
        </p: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5169" y="48"/>
              <a:ext cx="567" cy="424"/>
              <a:chOff x="5064" y="0"/>
              <a:chExt cx="696" cy="521"/>
            </a:xfrm>
          </p:grpSpPr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 flipH="1">
                <a:off x="5064" y="0"/>
                <a:ext cx="696" cy="521"/>
              </a:xfrm>
              <a:custGeom>
                <a:avLst/>
                <a:gdLst/>
                <a:ahLst/>
                <a:cxnLst>
                  <a:cxn ang="0">
                    <a:pos x="13" y="44"/>
                  </a:cxn>
                  <a:cxn ang="0">
                    <a:pos x="0" y="33"/>
                  </a:cxn>
                  <a:cxn ang="0">
                    <a:pos x="20" y="17"/>
                  </a:cxn>
                  <a:cxn ang="0">
                    <a:pos x="52" y="23"/>
                  </a:cxn>
                  <a:cxn ang="0">
                    <a:pos x="74" y="39"/>
                  </a:cxn>
                  <a:cxn ang="0">
                    <a:pos x="74" y="50"/>
                  </a:cxn>
                  <a:cxn ang="0">
                    <a:pos x="59" y="50"/>
                  </a:cxn>
                  <a:cxn ang="0">
                    <a:pos x="40" y="36"/>
                  </a:cxn>
                  <a:cxn ang="0">
                    <a:pos x="28" y="22"/>
                  </a:cxn>
                  <a:cxn ang="0">
                    <a:pos x="31" y="2"/>
                  </a:cxn>
                  <a:cxn ang="0">
                    <a:pos x="49" y="10"/>
                  </a:cxn>
                  <a:cxn ang="0">
                    <a:pos x="57" y="46"/>
                  </a:cxn>
                  <a:cxn ang="0">
                    <a:pos x="46" y="58"/>
                  </a:cxn>
                  <a:cxn ang="0">
                    <a:pos x="36" y="48"/>
                  </a:cxn>
                  <a:cxn ang="0">
                    <a:pos x="42" y="25"/>
                  </a:cxn>
                  <a:cxn ang="0">
                    <a:pos x="66" y="8"/>
                  </a:cxn>
                  <a:cxn ang="0">
                    <a:pos x="81" y="10"/>
                  </a:cxn>
                  <a:cxn ang="0">
                    <a:pos x="80" y="23"/>
                  </a:cxn>
                  <a:cxn ang="0">
                    <a:pos x="59" y="42"/>
                  </a:cxn>
                  <a:cxn ang="0">
                    <a:pos x="25" y="59"/>
                  </a:cxn>
                  <a:cxn ang="0">
                    <a:pos x="10" y="55"/>
                  </a:cxn>
                  <a:cxn ang="0">
                    <a:pos x="12" y="43"/>
                  </a:cxn>
                  <a:cxn ang="0">
                    <a:pos x="33" y="25"/>
                  </a:cxn>
                </a:cxnLst>
                <a:rect l="0" t="0" r="r" b="b"/>
                <a:pathLst>
                  <a:path w="83" h="60">
                    <a:moveTo>
                      <a:pt x="13" y="44"/>
                    </a:moveTo>
                    <a:cubicBezTo>
                      <a:pt x="7" y="44"/>
                      <a:pt x="0" y="42"/>
                      <a:pt x="0" y="33"/>
                    </a:cubicBezTo>
                    <a:cubicBezTo>
                      <a:pt x="0" y="24"/>
                      <a:pt x="7" y="18"/>
                      <a:pt x="20" y="17"/>
                    </a:cubicBezTo>
                    <a:cubicBezTo>
                      <a:pt x="33" y="16"/>
                      <a:pt x="43" y="20"/>
                      <a:pt x="52" y="23"/>
                    </a:cubicBezTo>
                    <a:cubicBezTo>
                      <a:pt x="61" y="27"/>
                      <a:pt x="72" y="35"/>
                      <a:pt x="74" y="39"/>
                    </a:cubicBezTo>
                    <a:cubicBezTo>
                      <a:pt x="76" y="43"/>
                      <a:pt x="77" y="46"/>
                      <a:pt x="74" y="50"/>
                    </a:cubicBezTo>
                    <a:cubicBezTo>
                      <a:pt x="71" y="54"/>
                      <a:pt x="65" y="53"/>
                      <a:pt x="59" y="50"/>
                    </a:cubicBezTo>
                    <a:cubicBezTo>
                      <a:pt x="56" y="49"/>
                      <a:pt x="45" y="42"/>
                      <a:pt x="40" y="36"/>
                    </a:cubicBezTo>
                    <a:cubicBezTo>
                      <a:pt x="34" y="31"/>
                      <a:pt x="31" y="28"/>
                      <a:pt x="28" y="22"/>
                    </a:cubicBezTo>
                    <a:cubicBezTo>
                      <a:pt x="24" y="15"/>
                      <a:pt x="26" y="4"/>
                      <a:pt x="31" y="2"/>
                    </a:cubicBezTo>
                    <a:cubicBezTo>
                      <a:pt x="37" y="0"/>
                      <a:pt x="45" y="3"/>
                      <a:pt x="49" y="10"/>
                    </a:cubicBezTo>
                    <a:cubicBezTo>
                      <a:pt x="54" y="16"/>
                      <a:pt x="58" y="35"/>
                      <a:pt x="57" y="46"/>
                    </a:cubicBezTo>
                    <a:cubicBezTo>
                      <a:pt x="56" y="57"/>
                      <a:pt x="49" y="58"/>
                      <a:pt x="46" y="58"/>
                    </a:cubicBezTo>
                    <a:cubicBezTo>
                      <a:pt x="42" y="58"/>
                      <a:pt x="37" y="54"/>
                      <a:pt x="36" y="48"/>
                    </a:cubicBezTo>
                    <a:cubicBezTo>
                      <a:pt x="35" y="43"/>
                      <a:pt x="35" y="33"/>
                      <a:pt x="42" y="25"/>
                    </a:cubicBezTo>
                    <a:cubicBezTo>
                      <a:pt x="48" y="18"/>
                      <a:pt x="59" y="11"/>
                      <a:pt x="66" y="8"/>
                    </a:cubicBezTo>
                    <a:cubicBezTo>
                      <a:pt x="73" y="6"/>
                      <a:pt x="79" y="7"/>
                      <a:pt x="81" y="10"/>
                    </a:cubicBezTo>
                    <a:cubicBezTo>
                      <a:pt x="83" y="12"/>
                      <a:pt x="82" y="18"/>
                      <a:pt x="80" y="23"/>
                    </a:cubicBezTo>
                    <a:cubicBezTo>
                      <a:pt x="78" y="25"/>
                      <a:pt x="72" y="33"/>
                      <a:pt x="59" y="42"/>
                    </a:cubicBezTo>
                    <a:cubicBezTo>
                      <a:pt x="47" y="50"/>
                      <a:pt x="34" y="57"/>
                      <a:pt x="25" y="59"/>
                    </a:cubicBezTo>
                    <a:cubicBezTo>
                      <a:pt x="16" y="60"/>
                      <a:pt x="12" y="58"/>
                      <a:pt x="10" y="55"/>
                    </a:cubicBezTo>
                    <a:cubicBezTo>
                      <a:pt x="7" y="53"/>
                      <a:pt x="8" y="48"/>
                      <a:pt x="12" y="43"/>
                    </a:cubicBezTo>
                    <a:cubicBezTo>
                      <a:pt x="15" y="37"/>
                      <a:pt x="28" y="29"/>
                      <a:pt x="33" y="25"/>
                    </a:cubicBezTo>
                  </a:path>
                </a:pathLst>
              </a:custGeom>
              <a:noFill/>
              <a:ln w="28575" cap="flat" cmpd="sng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grpSp>
            <p:nvGrpSpPr>
              <p:cNvPr id="14" name="Group 66"/>
              <p:cNvGrpSpPr>
                <a:grpSpLocks/>
              </p:cNvGrpSpPr>
              <p:nvPr/>
            </p:nvGrpSpPr>
            <p:grpSpPr bwMode="auto">
              <a:xfrm>
                <a:off x="5426" y="192"/>
                <a:ext cx="199" cy="203"/>
                <a:chOff x="4053" y="945"/>
                <a:chExt cx="180" cy="186"/>
              </a:xfrm>
            </p:grpSpPr>
            <p:sp>
              <p:nvSpPr>
                <p:cNvPr id="1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prstGeom prst="ellipse">
                  <a:avLst/>
                </a:prstGeom>
                <a:solidFill>
                  <a:srgbClr val="1A1B1C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1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1E3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1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9E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18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A0E9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19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42" cy="154"/>
                </a:xfrm>
                <a:prstGeom prst="ellipse">
                  <a:avLst/>
                </a:prstGeom>
                <a:solidFill>
                  <a:srgbClr val="00A8EB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0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00B0EE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1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4AB9F1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2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6FC4F4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3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8FCFF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4" name="Oval 40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B1DDFA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5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D7EDFC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6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7" name="Freeform 43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77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17" y="4"/>
                    </a:cxn>
                    <a:cxn ang="0">
                      <a:pos x="15" y="16"/>
                    </a:cxn>
                    <a:cxn ang="0">
                      <a:pos x="3" y="14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9" h="18">
                      <a:moveTo>
                        <a:pt x="5" y="2"/>
                      </a:moveTo>
                      <a:cubicBezTo>
                        <a:pt x="8" y="0"/>
                        <a:pt x="14" y="0"/>
                        <a:pt x="17" y="4"/>
                      </a:cubicBezTo>
                      <a:cubicBezTo>
                        <a:pt x="19" y="8"/>
                        <a:pt x="19" y="13"/>
                        <a:pt x="15" y="16"/>
                      </a:cubicBezTo>
                      <a:cubicBezTo>
                        <a:pt x="11" y="18"/>
                        <a:pt x="6" y="18"/>
                        <a:pt x="3" y="14"/>
                      </a:cubicBezTo>
                      <a:cubicBezTo>
                        <a:pt x="0" y="10"/>
                        <a:pt x="1" y="5"/>
                        <a:pt x="5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8" name="Freeform 44"/>
                <p:cNvSpPr>
                  <a:spLocks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7" y="8"/>
                    </a:cxn>
                    <a:cxn ang="0">
                      <a:pos x="9" y="16"/>
                    </a:cxn>
                    <a:cxn ang="0">
                      <a:pos x="0" y="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7" h="16">
                      <a:moveTo>
                        <a:pt x="9" y="0"/>
                      </a:moveTo>
                      <a:cubicBezTo>
                        <a:pt x="13" y="0"/>
                        <a:pt x="17" y="3"/>
                        <a:pt x="17" y="8"/>
                      </a:cubicBezTo>
                      <a:cubicBezTo>
                        <a:pt x="17" y="13"/>
                        <a:pt x="13" y="16"/>
                        <a:pt x="9" y="16"/>
                      </a:cubicBezTo>
                      <a:cubicBezTo>
                        <a:pt x="4" y="16"/>
                        <a:pt x="0" y="13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9" name="Freeform 45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86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16" y="4"/>
                    </a:cxn>
                    <a:cxn ang="0">
                      <a:pos x="15" y="16"/>
                    </a:cxn>
                    <a:cxn ang="0">
                      <a:pos x="3" y="14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19" h="19">
                      <a:moveTo>
                        <a:pt x="5" y="3"/>
                      </a:moveTo>
                      <a:cubicBezTo>
                        <a:pt x="8" y="0"/>
                        <a:pt x="14" y="1"/>
                        <a:pt x="16" y="4"/>
                      </a:cubicBezTo>
                      <a:cubicBezTo>
                        <a:pt x="19" y="8"/>
                        <a:pt x="18" y="13"/>
                        <a:pt x="15" y="16"/>
                      </a:cubicBezTo>
                      <a:cubicBezTo>
                        <a:pt x="11" y="19"/>
                        <a:pt x="6" y="18"/>
                        <a:pt x="3" y="14"/>
                      </a:cubicBezTo>
                      <a:cubicBezTo>
                        <a:pt x="0" y="11"/>
                        <a:pt x="1" y="5"/>
                        <a:pt x="5" y="3"/>
                      </a:cubicBezTo>
                    </a:path>
                  </a:pathLst>
                </a:custGeom>
                <a:noFill/>
                <a:ln w="12700" cap="flat">
                  <a:solidFill>
                    <a:srgbClr val="0089E1"/>
                  </a:solidFill>
                  <a:prstDash val="solid"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0" name="Freeform 46"/>
                <p:cNvSpPr>
                  <a:spLocks/>
                </p:cNvSpPr>
                <p:nvPr/>
              </p:nvSpPr>
              <p:spPr bwMode="auto">
                <a:xfrm flipH="1">
                  <a:off x="4072" y="954"/>
                  <a:ext cx="132" cy="154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0" y="5"/>
                    </a:cxn>
                    <a:cxn ang="0">
                      <a:pos x="12" y="15"/>
                    </a:cxn>
                    <a:cxn ang="0">
                      <a:pos x="3" y="1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4" h="16">
                      <a:moveTo>
                        <a:pt x="2" y="1"/>
                      </a:moveTo>
                      <a:cubicBezTo>
                        <a:pt x="4" y="0"/>
                        <a:pt x="7" y="2"/>
                        <a:pt x="10" y="5"/>
                      </a:cubicBezTo>
                      <a:cubicBezTo>
                        <a:pt x="13" y="9"/>
                        <a:pt x="14" y="13"/>
                        <a:pt x="12" y="15"/>
                      </a:cubicBezTo>
                      <a:cubicBezTo>
                        <a:pt x="10" y="16"/>
                        <a:pt x="6" y="14"/>
                        <a:pt x="3" y="10"/>
                      </a:cubicBezTo>
                      <a:cubicBezTo>
                        <a:pt x="1" y="7"/>
                        <a:pt x="0" y="3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1" name="Freeform 47"/>
                <p:cNvSpPr>
                  <a:spLocks/>
                </p:cNvSpPr>
                <p:nvPr/>
              </p:nvSpPr>
              <p:spPr bwMode="auto">
                <a:xfrm flipH="1">
                  <a:off x="4062" y="945"/>
                  <a:ext cx="152" cy="177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13" y="5"/>
                    </a:cxn>
                    <a:cxn ang="0">
                      <a:pos x="13" y="16"/>
                    </a:cxn>
                    <a:cxn ang="0">
                      <a:pos x="3" y="1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6" h="18">
                      <a:moveTo>
                        <a:pt x="3" y="2"/>
                      </a:moveTo>
                      <a:cubicBezTo>
                        <a:pt x="6" y="0"/>
                        <a:pt x="10" y="2"/>
                        <a:pt x="13" y="5"/>
                      </a:cubicBezTo>
                      <a:cubicBezTo>
                        <a:pt x="16" y="9"/>
                        <a:pt x="16" y="14"/>
                        <a:pt x="13" y="16"/>
                      </a:cubicBezTo>
                      <a:cubicBezTo>
                        <a:pt x="10" y="18"/>
                        <a:pt x="6" y="16"/>
                        <a:pt x="3" y="13"/>
                      </a:cubicBezTo>
                      <a:cubicBezTo>
                        <a:pt x="0" y="9"/>
                        <a:pt x="0" y="4"/>
                        <a:pt x="3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091" y="965"/>
                  <a:ext cx="95" cy="135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3" name="Freeform 49"/>
                <p:cNvSpPr>
                  <a:spLocks/>
                </p:cNvSpPr>
                <p:nvPr/>
              </p:nvSpPr>
              <p:spPr bwMode="auto">
                <a:xfrm flipH="1">
                  <a:off x="4129" y="954"/>
                  <a:ext cx="85" cy="6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5" y="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" h="7">
                      <a:moveTo>
                        <a:pt x="9" y="0"/>
                      </a:moveTo>
                      <a:cubicBezTo>
                        <a:pt x="9" y="1"/>
                        <a:pt x="8" y="3"/>
                        <a:pt x="5" y="5"/>
                      </a:cubicBezTo>
                      <a:cubicBezTo>
                        <a:pt x="3" y="6"/>
                        <a:pt x="1" y="7"/>
                        <a:pt x="0" y="7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4" name="Freeform 50"/>
                <p:cNvSpPr>
                  <a:spLocks/>
                </p:cNvSpPr>
                <p:nvPr/>
              </p:nvSpPr>
              <p:spPr bwMode="auto">
                <a:xfrm flipH="1">
                  <a:off x="4062" y="1011"/>
                  <a:ext cx="114" cy="8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5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9">
                      <a:moveTo>
                        <a:pt x="0" y="9"/>
                      </a:moveTo>
                      <a:cubicBezTo>
                        <a:pt x="0" y="7"/>
                        <a:pt x="3" y="5"/>
                        <a:pt x="5" y="3"/>
                      </a:cubicBezTo>
                      <a:cubicBezTo>
                        <a:pt x="7" y="2"/>
                        <a:pt x="10" y="0"/>
                        <a:pt x="12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5" name="Freeform 51"/>
                <p:cNvSpPr>
                  <a:spLocks/>
                </p:cNvSpPr>
                <p:nvPr/>
              </p:nvSpPr>
              <p:spPr bwMode="auto">
                <a:xfrm flipH="1">
                  <a:off x="4149" y="954"/>
                  <a:ext cx="70" cy="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3" y="4"/>
                        <a:pt x="1" y="5"/>
                        <a:pt x="0" y="4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6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4072" y="984"/>
                  <a:ext cx="132" cy="98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7" name="Freeform 53"/>
                <p:cNvSpPr>
                  <a:spLocks/>
                </p:cNvSpPr>
                <p:nvPr/>
              </p:nvSpPr>
              <p:spPr bwMode="auto">
                <a:xfrm flipH="1">
                  <a:off x="4101" y="965"/>
                  <a:ext cx="113" cy="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7" y="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cubicBezTo>
                        <a:pt x="11" y="2"/>
                        <a:pt x="8" y="4"/>
                        <a:pt x="7" y="5"/>
                      </a:cubicBezTo>
                      <a:cubicBezTo>
                        <a:pt x="5" y="7"/>
                        <a:pt x="1" y="9"/>
                        <a:pt x="0" y="8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8" name="Freeform 54"/>
                <p:cNvSpPr>
                  <a:spLocks/>
                </p:cNvSpPr>
                <p:nvPr/>
              </p:nvSpPr>
              <p:spPr bwMode="auto">
                <a:xfrm flipH="1">
                  <a:off x="4062" y="1043"/>
                  <a:ext cx="95" cy="68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4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0" y="6"/>
                        <a:pt x="2" y="4"/>
                        <a:pt x="4" y="2"/>
                      </a:cubicBezTo>
                      <a:cubicBezTo>
                        <a:pt x="7" y="0"/>
                        <a:pt x="9" y="0"/>
                        <a:pt x="10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9" name="Freeform 55"/>
                <p:cNvSpPr>
                  <a:spLocks/>
                </p:cNvSpPr>
                <p:nvPr/>
              </p:nvSpPr>
              <p:spPr bwMode="auto">
                <a:xfrm flipH="1">
                  <a:off x="4072" y="1062"/>
                  <a:ext cx="57" cy="4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cubicBezTo>
                        <a:pt x="0" y="4"/>
                        <a:pt x="1" y="3"/>
                        <a:pt x="3" y="2"/>
                      </a:cubicBezTo>
                      <a:cubicBezTo>
                        <a:pt x="4" y="1"/>
                        <a:pt x="6" y="0"/>
                        <a:pt x="6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0" name="Freeform 56"/>
                <p:cNvSpPr>
                  <a:spLocks/>
                </p:cNvSpPr>
                <p:nvPr/>
              </p:nvSpPr>
              <p:spPr bwMode="auto">
                <a:xfrm flipH="1">
                  <a:off x="4082" y="965"/>
                  <a:ext cx="114" cy="13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7" y="6"/>
                    </a:cxn>
                    <a:cxn ang="0">
                      <a:pos x="11" y="14"/>
                    </a:cxn>
                    <a:cxn ang="0">
                      <a:pos x="4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2" y="0"/>
                        <a:pt x="5" y="2"/>
                        <a:pt x="7" y="6"/>
                      </a:cubicBezTo>
                      <a:cubicBezTo>
                        <a:pt x="10" y="9"/>
                        <a:pt x="12" y="13"/>
                        <a:pt x="11" y="14"/>
                      </a:cubicBezTo>
                      <a:cubicBezTo>
                        <a:pt x="10" y="14"/>
                        <a:pt x="7" y="12"/>
                        <a:pt x="4" y="8"/>
                      </a:cubicBezTo>
                      <a:cubicBezTo>
                        <a:pt x="1" y="4"/>
                        <a:pt x="0" y="1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1801" name="Rectangle 9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0" y="5013325"/>
            <a:ext cx="4572000" cy="719138"/>
          </a:xfrm>
        </p:spPr>
        <p:txBody>
          <a:bodyPr lIns="91440" tIns="45720" rIns="91440" bIns="45720" anchor="t"/>
          <a:lstStyle>
            <a:lvl1pPr marL="0" indent="0" algn="ctr">
              <a:buFont typeface="Wingdings" pitchFamily="2" charset="2"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1" name="Rectangle 6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7"/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3429000" y="6477000"/>
            <a:ext cx="2133600" cy="244475"/>
          </a:xfrm>
        </p:spPr>
        <p:txBody>
          <a:bodyPr anchor="t" anchorCtr="0"/>
          <a:lstStyle>
            <a:lvl1pPr algn="ctr">
              <a:defRPr sz="1200" b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9CD24-F5D9-4487-9AC0-FD282DFC0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A9B4E-3F3F-41E3-8052-8A7722EF4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33375"/>
            <a:ext cx="2286000" cy="428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705600" cy="428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044A-4AD9-4C0B-8FE9-2B52830AC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333375"/>
            <a:ext cx="9144000" cy="42830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A272-8001-45A8-98B9-2370A89F0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3075"/>
            <a:ext cx="9144000" cy="363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924175"/>
            <a:ext cx="4038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24175"/>
            <a:ext cx="4038600" cy="1790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E6F9-93C2-4C30-8AC3-39995BBD4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5177-FBD4-45A3-A0CE-9239DBDF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C47E-54C3-45B1-891C-BC8C1AF94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A99E-2502-45F9-968A-84B85FF5B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49C5-14AE-4209-A348-E33E281C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2290-FCD9-4078-A339-B07F22604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618EC-EA65-4EC1-9E14-92B59964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08ED-9CFF-40D3-87E5-21926BCD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EDED-5B22-4B20-BC24-AE1B1D6DA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1DE9-E586-4754-B0E8-8B5FD3EBB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BE88-C91F-47A0-8B15-1DC996A11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E0D-136F-4BF7-B368-499B6FEC2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37388" y="1600200"/>
            <a:ext cx="22860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600200"/>
            <a:ext cx="6705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5893-87BA-42AD-87F0-80BA47268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2F75-5D9C-4B34-9517-6F3CB06BC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97200"/>
            <a:ext cx="4038600" cy="1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97200"/>
            <a:ext cx="4038600" cy="1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F865-5FE1-4D32-8E78-7DB9B148A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4CF4-8C0C-41B1-886F-C0936C8B2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511C-A83B-4816-930E-75F7502B6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1916-37DD-4214-BA1A-6FEA42890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C52CD-7043-4483-B0FE-3C856E499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4469-507A-4E0A-A1B3-16C87290C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0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4978400" y="874713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-26988"/>
            <a:ext cx="9144000" cy="908051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24175"/>
            <a:ext cx="8229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925" y="6565900"/>
            <a:ext cx="6111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A8E3FF-5C20-4F1B-8A8B-4AED462E5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73075"/>
            <a:ext cx="9144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0" y="862013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pic>
        <p:nvPicPr>
          <p:cNvPr id="1034" name="Picture 1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7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03913" y="863600"/>
            <a:ext cx="32051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1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</p:sldLayoutIdLst>
  <p:transition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3" descr="chapka"/>
          <p:cNvPicPr>
            <a:picLocks noChangeAspect="1" noChangeArrowheads="1"/>
          </p:cNvPicPr>
          <p:nvPr userDrawn="1"/>
        </p:nvPicPr>
        <p:blipFill>
          <a:blip r:embed="rId13" cstate="print"/>
          <a:srcRect l="47639" t="6123" b="30865"/>
          <a:stretch>
            <a:fillRect/>
          </a:stretch>
        </p:blipFill>
        <p:spPr bwMode="auto">
          <a:xfrm>
            <a:off x="0" y="1588"/>
            <a:ext cx="6516688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3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5" name="Freeform 4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white">
          <a:xfrm>
            <a:off x="2230438" y="-11113"/>
            <a:ext cx="6950075" cy="6880226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827088" y="-11113"/>
            <a:ext cx="403225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8" name="Text Box 24"/>
          <p:cNvSpPr txBox="1">
            <a:spLocks noChangeArrowheads="1"/>
          </p:cNvSpPr>
          <p:nvPr userDrawn="1"/>
        </p:nvSpPr>
        <p:spPr bwMode="auto">
          <a:xfrm>
            <a:off x="3756025" y="127000"/>
            <a:ext cx="44910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chemeClr val="bg1"/>
                </a:solidFill>
              </a:rPr>
              <a:t>РОССИЙСКАЯ АКАДЕМИЯ НАУК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bg1"/>
                </a:solidFill>
              </a:rPr>
              <a:t>Институт проблем безопасного развития атомной энергетики</a:t>
            </a:r>
          </a:p>
        </p:txBody>
      </p:sp>
      <p:sp>
        <p:nvSpPr>
          <p:cNvPr id="19" name="Text Box 25"/>
          <p:cNvSpPr txBox="1">
            <a:spLocks noChangeArrowheads="1"/>
          </p:cNvSpPr>
          <p:nvPr userDrawn="1"/>
        </p:nvSpPr>
        <p:spPr bwMode="auto">
          <a:xfrm>
            <a:off x="5491163" y="587375"/>
            <a:ext cx="27559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bg1"/>
                </a:solidFill>
              </a:rPr>
              <a:t>RUSSIAN ACADEMY OF SCIENCES</a:t>
            </a:r>
            <a:endParaRPr lang="ru-RU" sz="12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1100" b="1" dirty="0">
                <a:solidFill>
                  <a:schemeClr val="bg1"/>
                </a:solidFill>
              </a:rPr>
              <a:t>Nuclear Safety Institute (IBRAE)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pSp>
        <p:nvGrpSpPr>
          <p:cNvPr id="2057" name="Group 70"/>
          <p:cNvGrpSpPr>
            <a:grpSpLocks/>
          </p:cNvGrpSpPr>
          <p:nvPr userDrawn="1"/>
        </p:nvGrpSpPr>
        <p:grpSpPr bwMode="auto">
          <a:xfrm>
            <a:off x="3635375" y="76200"/>
            <a:ext cx="5470525" cy="673100"/>
            <a:chOff x="2290" y="48"/>
            <a:chExt cx="3446" cy="424"/>
          </a:xfrm>
        </p:grpSpPr>
        <p:sp>
          <p:nvSpPr>
            <p:cNvPr id="21" name="Line 67"/>
            <p:cNvSpPr>
              <a:spLocks noChangeShapeType="1"/>
            </p:cNvSpPr>
            <p:nvPr/>
          </p:nvSpPr>
          <p:spPr bwMode="auto">
            <a:xfrm>
              <a:off x="2290" y="358"/>
              <a:ext cx="3357" cy="0"/>
            </a:xfrm>
            <a:prstGeom prst="line">
              <a:avLst/>
            </a:prstGeom>
            <a:noFill/>
            <a:ln w="19050">
              <a:solidFill>
                <a:srgbClr val="0089E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8" tIns="44450" rIns="90488" bIns="44450"/>
            <a:lstStyle/>
            <a:p>
              <a:pPr algn="l">
                <a:defRPr/>
              </a:pPr>
              <a:endParaRPr lang="ru-RU"/>
            </a:p>
          </p:txBody>
        </p:sp>
        <p:grpSp>
          <p:nvGrpSpPr>
            <p:cNvPr id="2062" name="Group 69"/>
            <p:cNvGrpSpPr>
              <a:grpSpLocks/>
            </p:cNvGrpSpPr>
            <p:nvPr/>
          </p:nvGrpSpPr>
          <p:grpSpPr bwMode="auto">
            <a:xfrm>
              <a:off x="5169" y="48"/>
              <a:ext cx="567" cy="424"/>
              <a:chOff x="5064" y="0"/>
              <a:chExt cx="696" cy="521"/>
            </a:xfrm>
          </p:grpSpPr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 flipH="1">
                <a:off x="5064" y="0"/>
                <a:ext cx="696" cy="521"/>
              </a:xfrm>
              <a:custGeom>
                <a:avLst/>
                <a:gdLst/>
                <a:ahLst/>
                <a:cxnLst>
                  <a:cxn ang="0">
                    <a:pos x="13" y="44"/>
                  </a:cxn>
                  <a:cxn ang="0">
                    <a:pos x="0" y="33"/>
                  </a:cxn>
                  <a:cxn ang="0">
                    <a:pos x="20" y="17"/>
                  </a:cxn>
                  <a:cxn ang="0">
                    <a:pos x="52" y="23"/>
                  </a:cxn>
                  <a:cxn ang="0">
                    <a:pos x="74" y="39"/>
                  </a:cxn>
                  <a:cxn ang="0">
                    <a:pos x="74" y="50"/>
                  </a:cxn>
                  <a:cxn ang="0">
                    <a:pos x="59" y="50"/>
                  </a:cxn>
                  <a:cxn ang="0">
                    <a:pos x="40" y="36"/>
                  </a:cxn>
                  <a:cxn ang="0">
                    <a:pos x="28" y="22"/>
                  </a:cxn>
                  <a:cxn ang="0">
                    <a:pos x="31" y="2"/>
                  </a:cxn>
                  <a:cxn ang="0">
                    <a:pos x="49" y="10"/>
                  </a:cxn>
                  <a:cxn ang="0">
                    <a:pos x="57" y="46"/>
                  </a:cxn>
                  <a:cxn ang="0">
                    <a:pos x="46" y="58"/>
                  </a:cxn>
                  <a:cxn ang="0">
                    <a:pos x="36" y="48"/>
                  </a:cxn>
                  <a:cxn ang="0">
                    <a:pos x="42" y="25"/>
                  </a:cxn>
                  <a:cxn ang="0">
                    <a:pos x="66" y="8"/>
                  </a:cxn>
                  <a:cxn ang="0">
                    <a:pos x="81" y="10"/>
                  </a:cxn>
                  <a:cxn ang="0">
                    <a:pos x="80" y="23"/>
                  </a:cxn>
                  <a:cxn ang="0">
                    <a:pos x="59" y="42"/>
                  </a:cxn>
                  <a:cxn ang="0">
                    <a:pos x="25" y="59"/>
                  </a:cxn>
                  <a:cxn ang="0">
                    <a:pos x="10" y="55"/>
                  </a:cxn>
                  <a:cxn ang="0">
                    <a:pos x="12" y="43"/>
                  </a:cxn>
                  <a:cxn ang="0">
                    <a:pos x="33" y="25"/>
                  </a:cxn>
                </a:cxnLst>
                <a:rect l="0" t="0" r="r" b="b"/>
                <a:pathLst>
                  <a:path w="83" h="60">
                    <a:moveTo>
                      <a:pt x="13" y="44"/>
                    </a:moveTo>
                    <a:cubicBezTo>
                      <a:pt x="7" y="44"/>
                      <a:pt x="0" y="42"/>
                      <a:pt x="0" y="33"/>
                    </a:cubicBezTo>
                    <a:cubicBezTo>
                      <a:pt x="0" y="24"/>
                      <a:pt x="7" y="18"/>
                      <a:pt x="20" y="17"/>
                    </a:cubicBezTo>
                    <a:cubicBezTo>
                      <a:pt x="33" y="16"/>
                      <a:pt x="43" y="20"/>
                      <a:pt x="52" y="23"/>
                    </a:cubicBezTo>
                    <a:cubicBezTo>
                      <a:pt x="61" y="27"/>
                      <a:pt x="72" y="35"/>
                      <a:pt x="74" y="39"/>
                    </a:cubicBezTo>
                    <a:cubicBezTo>
                      <a:pt x="76" y="43"/>
                      <a:pt x="77" y="46"/>
                      <a:pt x="74" y="50"/>
                    </a:cubicBezTo>
                    <a:cubicBezTo>
                      <a:pt x="71" y="54"/>
                      <a:pt x="65" y="53"/>
                      <a:pt x="59" y="50"/>
                    </a:cubicBezTo>
                    <a:cubicBezTo>
                      <a:pt x="56" y="49"/>
                      <a:pt x="45" y="42"/>
                      <a:pt x="40" y="36"/>
                    </a:cubicBezTo>
                    <a:cubicBezTo>
                      <a:pt x="34" y="31"/>
                      <a:pt x="31" y="28"/>
                      <a:pt x="28" y="22"/>
                    </a:cubicBezTo>
                    <a:cubicBezTo>
                      <a:pt x="24" y="15"/>
                      <a:pt x="26" y="4"/>
                      <a:pt x="31" y="2"/>
                    </a:cubicBezTo>
                    <a:cubicBezTo>
                      <a:pt x="37" y="0"/>
                      <a:pt x="45" y="3"/>
                      <a:pt x="49" y="10"/>
                    </a:cubicBezTo>
                    <a:cubicBezTo>
                      <a:pt x="54" y="16"/>
                      <a:pt x="58" y="35"/>
                      <a:pt x="57" y="46"/>
                    </a:cubicBezTo>
                    <a:cubicBezTo>
                      <a:pt x="56" y="57"/>
                      <a:pt x="49" y="58"/>
                      <a:pt x="46" y="58"/>
                    </a:cubicBezTo>
                    <a:cubicBezTo>
                      <a:pt x="42" y="58"/>
                      <a:pt x="37" y="54"/>
                      <a:pt x="36" y="48"/>
                    </a:cubicBezTo>
                    <a:cubicBezTo>
                      <a:pt x="35" y="43"/>
                      <a:pt x="35" y="33"/>
                      <a:pt x="42" y="25"/>
                    </a:cubicBezTo>
                    <a:cubicBezTo>
                      <a:pt x="48" y="18"/>
                      <a:pt x="59" y="11"/>
                      <a:pt x="66" y="8"/>
                    </a:cubicBezTo>
                    <a:cubicBezTo>
                      <a:pt x="73" y="6"/>
                      <a:pt x="79" y="7"/>
                      <a:pt x="81" y="10"/>
                    </a:cubicBezTo>
                    <a:cubicBezTo>
                      <a:pt x="83" y="12"/>
                      <a:pt x="82" y="18"/>
                      <a:pt x="80" y="23"/>
                    </a:cubicBezTo>
                    <a:cubicBezTo>
                      <a:pt x="78" y="25"/>
                      <a:pt x="72" y="33"/>
                      <a:pt x="59" y="42"/>
                    </a:cubicBezTo>
                    <a:cubicBezTo>
                      <a:pt x="47" y="50"/>
                      <a:pt x="34" y="57"/>
                      <a:pt x="25" y="59"/>
                    </a:cubicBezTo>
                    <a:cubicBezTo>
                      <a:pt x="16" y="60"/>
                      <a:pt x="12" y="58"/>
                      <a:pt x="10" y="55"/>
                    </a:cubicBezTo>
                    <a:cubicBezTo>
                      <a:pt x="7" y="53"/>
                      <a:pt x="8" y="48"/>
                      <a:pt x="12" y="43"/>
                    </a:cubicBezTo>
                    <a:cubicBezTo>
                      <a:pt x="15" y="37"/>
                      <a:pt x="28" y="29"/>
                      <a:pt x="33" y="25"/>
                    </a:cubicBezTo>
                  </a:path>
                </a:pathLst>
              </a:custGeom>
              <a:noFill/>
              <a:ln w="28575" cap="flat" cmpd="sng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grpSp>
            <p:nvGrpSpPr>
              <p:cNvPr id="2064" name="Group 66"/>
              <p:cNvGrpSpPr>
                <a:grpSpLocks/>
              </p:cNvGrpSpPr>
              <p:nvPr/>
            </p:nvGrpSpPr>
            <p:grpSpPr bwMode="auto">
              <a:xfrm>
                <a:off x="5426" y="192"/>
                <a:ext cx="199" cy="203"/>
                <a:chOff x="4053" y="945"/>
                <a:chExt cx="180" cy="186"/>
              </a:xfrm>
            </p:grpSpPr>
            <p:sp>
              <p:nvSpPr>
                <p:cNvPr id="2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prstGeom prst="ellipse">
                  <a:avLst/>
                </a:prstGeom>
                <a:solidFill>
                  <a:srgbClr val="1A1B1C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1E3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99E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8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52" cy="154"/>
                </a:xfrm>
                <a:prstGeom prst="ellipse">
                  <a:avLst/>
                </a:prstGeom>
                <a:solidFill>
                  <a:srgbClr val="00A0E9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29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4062" y="954"/>
                  <a:ext cx="142" cy="154"/>
                </a:xfrm>
                <a:prstGeom prst="ellipse">
                  <a:avLst/>
                </a:prstGeom>
                <a:solidFill>
                  <a:srgbClr val="00A8EB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0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00B0EE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1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42" cy="135"/>
                </a:xfrm>
                <a:prstGeom prst="ellipse">
                  <a:avLst/>
                </a:prstGeom>
                <a:solidFill>
                  <a:srgbClr val="4AB9F1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2" name="Oval 38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6FC4F4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3" name="Oval 39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8FCFF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4" name="Oval 40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34" cy="135"/>
                </a:xfrm>
                <a:prstGeom prst="ellipse">
                  <a:avLst/>
                </a:prstGeom>
                <a:solidFill>
                  <a:srgbClr val="B1DDFA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5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D7EDFC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6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4062" y="965"/>
                  <a:ext cx="124" cy="12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7" name="Freeform 43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77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17" y="4"/>
                    </a:cxn>
                    <a:cxn ang="0">
                      <a:pos x="15" y="16"/>
                    </a:cxn>
                    <a:cxn ang="0">
                      <a:pos x="3" y="14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9" h="18">
                      <a:moveTo>
                        <a:pt x="5" y="2"/>
                      </a:moveTo>
                      <a:cubicBezTo>
                        <a:pt x="8" y="0"/>
                        <a:pt x="14" y="0"/>
                        <a:pt x="17" y="4"/>
                      </a:cubicBezTo>
                      <a:cubicBezTo>
                        <a:pt x="19" y="8"/>
                        <a:pt x="19" y="13"/>
                        <a:pt x="15" y="16"/>
                      </a:cubicBezTo>
                      <a:cubicBezTo>
                        <a:pt x="11" y="18"/>
                        <a:pt x="6" y="18"/>
                        <a:pt x="3" y="14"/>
                      </a:cubicBezTo>
                      <a:cubicBezTo>
                        <a:pt x="0" y="10"/>
                        <a:pt x="1" y="5"/>
                        <a:pt x="5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8" name="Freeform 44"/>
                <p:cNvSpPr>
                  <a:spLocks/>
                </p:cNvSpPr>
                <p:nvPr/>
              </p:nvSpPr>
              <p:spPr bwMode="auto">
                <a:xfrm flipH="1">
                  <a:off x="4062" y="954"/>
                  <a:ext cx="161" cy="15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7" y="8"/>
                    </a:cxn>
                    <a:cxn ang="0">
                      <a:pos x="9" y="16"/>
                    </a:cxn>
                    <a:cxn ang="0">
                      <a:pos x="0" y="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7" h="16">
                      <a:moveTo>
                        <a:pt x="9" y="0"/>
                      </a:moveTo>
                      <a:cubicBezTo>
                        <a:pt x="13" y="0"/>
                        <a:pt x="17" y="3"/>
                        <a:pt x="17" y="8"/>
                      </a:cubicBezTo>
                      <a:cubicBezTo>
                        <a:pt x="17" y="13"/>
                        <a:pt x="13" y="16"/>
                        <a:pt x="9" y="16"/>
                      </a:cubicBezTo>
                      <a:cubicBezTo>
                        <a:pt x="4" y="16"/>
                        <a:pt x="0" y="13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39" name="Freeform 45"/>
                <p:cNvSpPr>
                  <a:spLocks/>
                </p:cNvSpPr>
                <p:nvPr/>
              </p:nvSpPr>
              <p:spPr bwMode="auto">
                <a:xfrm flipH="1">
                  <a:off x="4053" y="945"/>
                  <a:ext cx="180" cy="186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16" y="4"/>
                    </a:cxn>
                    <a:cxn ang="0">
                      <a:pos x="15" y="16"/>
                    </a:cxn>
                    <a:cxn ang="0">
                      <a:pos x="3" y="14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19" h="19">
                      <a:moveTo>
                        <a:pt x="5" y="3"/>
                      </a:moveTo>
                      <a:cubicBezTo>
                        <a:pt x="8" y="0"/>
                        <a:pt x="14" y="1"/>
                        <a:pt x="16" y="4"/>
                      </a:cubicBezTo>
                      <a:cubicBezTo>
                        <a:pt x="19" y="8"/>
                        <a:pt x="18" y="13"/>
                        <a:pt x="15" y="16"/>
                      </a:cubicBezTo>
                      <a:cubicBezTo>
                        <a:pt x="11" y="19"/>
                        <a:pt x="6" y="18"/>
                        <a:pt x="3" y="14"/>
                      </a:cubicBezTo>
                      <a:cubicBezTo>
                        <a:pt x="0" y="11"/>
                        <a:pt x="1" y="5"/>
                        <a:pt x="5" y="3"/>
                      </a:cubicBezTo>
                    </a:path>
                  </a:pathLst>
                </a:custGeom>
                <a:noFill/>
                <a:ln w="12700" cap="flat">
                  <a:solidFill>
                    <a:srgbClr val="0089E1"/>
                  </a:solidFill>
                  <a:prstDash val="solid"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0" name="Freeform 46"/>
                <p:cNvSpPr>
                  <a:spLocks/>
                </p:cNvSpPr>
                <p:nvPr/>
              </p:nvSpPr>
              <p:spPr bwMode="auto">
                <a:xfrm flipH="1">
                  <a:off x="4072" y="954"/>
                  <a:ext cx="132" cy="154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0" y="5"/>
                    </a:cxn>
                    <a:cxn ang="0">
                      <a:pos x="12" y="15"/>
                    </a:cxn>
                    <a:cxn ang="0">
                      <a:pos x="3" y="1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4" h="16">
                      <a:moveTo>
                        <a:pt x="2" y="1"/>
                      </a:moveTo>
                      <a:cubicBezTo>
                        <a:pt x="4" y="0"/>
                        <a:pt x="7" y="2"/>
                        <a:pt x="10" y="5"/>
                      </a:cubicBezTo>
                      <a:cubicBezTo>
                        <a:pt x="13" y="9"/>
                        <a:pt x="14" y="13"/>
                        <a:pt x="12" y="15"/>
                      </a:cubicBezTo>
                      <a:cubicBezTo>
                        <a:pt x="10" y="16"/>
                        <a:pt x="6" y="14"/>
                        <a:pt x="3" y="10"/>
                      </a:cubicBezTo>
                      <a:cubicBezTo>
                        <a:pt x="1" y="7"/>
                        <a:pt x="0" y="3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1" name="Freeform 47"/>
                <p:cNvSpPr>
                  <a:spLocks/>
                </p:cNvSpPr>
                <p:nvPr/>
              </p:nvSpPr>
              <p:spPr bwMode="auto">
                <a:xfrm flipH="1">
                  <a:off x="4062" y="945"/>
                  <a:ext cx="152" cy="177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13" y="5"/>
                    </a:cxn>
                    <a:cxn ang="0">
                      <a:pos x="13" y="16"/>
                    </a:cxn>
                    <a:cxn ang="0">
                      <a:pos x="3" y="1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16" h="18">
                      <a:moveTo>
                        <a:pt x="3" y="2"/>
                      </a:moveTo>
                      <a:cubicBezTo>
                        <a:pt x="6" y="0"/>
                        <a:pt x="10" y="2"/>
                        <a:pt x="13" y="5"/>
                      </a:cubicBezTo>
                      <a:cubicBezTo>
                        <a:pt x="16" y="9"/>
                        <a:pt x="16" y="14"/>
                        <a:pt x="13" y="16"/>
                      </a:cubicBezTo>
                      <a:cubicBezTo>
                        <a:pt x="10" y="18"/>
                        <a:pt x="6" y="16"/>
                        <a:pt x="3" y="13"/>
                      </a:cubicBezTo>
                      <a:cubicBezTo>
                        <a:pt x="0" y="9"/>
                        <a:pt x="0" y="4"/>
                        <a:pt x="3" y="2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091" y="965"/>
                  <a:ext cx="95" cy="135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3" name="Freeform 49"/>
                <p:cNvSpPr>
                  <a:spLocks/>
                </p:cNvSpPr>
                <p:nvPr/>
              </p:nvSpPr>
              <p:spPr bwMode="auto">
                <a:xfrm flipH="1">
                  <a:off x="4129" y="954"/>
                  <a:ext cx="85" cy="6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5" y="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" h="7">
                      <a:moveTo>
                        <a:pt x="9" y="0"/>
                      </a:moveTo>
                      <a:cubicBezTo>
                        <a:pt x="9" y="1"/>
                        <a:pt x="8" y="3"/>
                        <a:pt x="5" y="5"/>
                      </a:cubicBezTo>
                      <a:cubicBezTo>
                        <a:pt x="3" y="6"/>
                        <a:pt x="1" y="7"/>
                        <a:pt x="0" y="7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4" name="Freeform 50"/>
                <p:cNvSpPr>
                  <a:spLocks/>
                </p:cNvSpPr>
                <p:nvPr/>
              </p:nvSpPr>
              <p:spPr bwMode="auto">
                <a:xfrm flipH="1">
                  <a:off x="4062" y="1011"/>
                  <a:ext cx="114" cy="8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5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9">
                      <a:moveTo>
                        <a:pt x="0" y="9"/>
                      </a:moveTo>
                      <a:cubicBezTo>
                        <a:pt x="0" y="7"/>
                        <a:pt x="3" y="5"/>
                        <a:pt x="5" y="3"/>
                      </a:cubicBezTo>
                      <a:cubicBezTo>
                        <a:pt x="7" y="2"/>
                        <a:pt x="10" y="0"/>
                        <a:pt x="12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5" name="Freeform 51"/>
                <p:cNvSpPr>
                  <a:spLocks/>
                </p:cNvSpPr>
                <p:nvPr/>
              </p:nvSpPr>
              <p:spPr bwMode="auto">
                <a:xfrm flipH="1">
                  <a:off x="4149" y="954"/>
                  <a:ext cx="70" cy="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3" y="4"/>
                        <a:pt x="1" y="5"/>
                        <a:pt x="0" y="4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6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4072" y="984"/>
                  <a:ext cx="132" cy="98"/>
                </a:xfrm>
                <a:prstGeom prst="line">
                  <a:avLst/>
                </a:prstGeom>
                <a:noFill/>
                <a:ln w="0">
                  <a:solidFill>
                    <a:srgbClr val="0089E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7" name="Freeform 53"/>
                <p:cNvSpPr>
                  <a:spLocks/>
                </p:cNvSpPr>
                <p:nvPr/>
              </p:nvSpPr>
              <p:spPr bwMode="auto">
                <a:xfrm flipH="1">
                  <a:off x="4101" y="965"/>
                  <a:ext cx="113" cy="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7" y="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cubicBezTo>
                        <a:pt x="11" y="2"/>
                        <a:pt x="8" y="4"/>
                        <a:pt x="7" y="5"/>
                      </a:cubicBezTo>
                      <a:cubicBezTo>
                        <a:pt x="5" y="7"/>
                        <a:pt x="1" y="9"/>
                        <a:pt x="0" y="8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8" name="Freeform 54"/>
                <p:cNvSpPr>
                  <a:spLocks/>
                </p:cNvSpPr>
                <p:nvPr/>
              </p:nvSpPr>
              <p:spPr bwMode="auto">
                <a:xfrm flipH="1">
                  <a:off x="4062" y="1043"/>
                  <a:ext cx="95" cy="68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4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0" y="6"/>
                        <a:pt x="2" y="4"/>
                        <a:pt x="4" y="2"/>
                      </a:cubicBezTo>
                      <a:cubicBezTo>
                        <a:pt x="7" y="0"/>
                        <a:pt x="9" y="0"/>
                        <a:pt x="10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49" name="Freeform 55"/>
                <p:cNvSpPr>
                  <a:spLocks/>
                </p:cNvSpPr>
                <p:nvPr/>
              </p:nvSpPr>
              <p:spPr bwMode="auto">
                <a:xfrm flipH="1">
                  <a:off x="4072" y="1062"/>
                  <a:ext cx="57" cy="4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3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cubicBezTo>
                        <a:pt x="0" y="4"/>
                        <a:pt x="1" y="3"/>
                        <a:pt x="3" y="2"/>
                      </a:cubicBezTo>
                      <a:cubicBezTo>
                        <a:pt x="4" y="1"/>
                        <a:pt x="6" y="0"/>
                        <a:pt x="6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50" name="Freeform 56"/>
                <p:cNvSpPr>
                  <a:spLocks/>
                </p:cNvSpPr>
                <p:nvPr/>
              </p:nvSpPr>
              <p:spPr bwMode="auto">
                <a:xfrm flipH="1">
                  <a:off x="4082" y="965"/>
                  <a:ext cx="114" cy="13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7" y="6"/>
                    </a:cxn>
                    <a:cxn ang="0">
                      <a:pos x="11" y="14"/>
                    </a:cxn>
                    <a:cxn ang="0">
                      <a:pos x="4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2" y="0"/>
                        <a:pt x="5" y="2"/>
                        <a:pt x="7" y="6"/>
                      </a:cubicBezTo>
                      <a:cubicBezTo>
                        <a:pt x="10" y="9"/>
                        <a:pt x="12" y="13"/>
                        <a:pt x="11" y="14"/>
                      </a:cubicBezTo>
                      <a:cubicBezTo>
                        <a:pt x="10" y="14"/>
                        <a:pt x="7" y="12"/>
                        <a:pt x="4" y="8"/>
                      </a:cubicBezTo>
                      <a:cubicBezTo>
                        <a:pt x="1" y="4"/>
                        <a:pt x="0" y="1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0089E1"/>
                  </a:solidFill>
                  <a:prstDash val="solid"/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0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205038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F7AF7A3-CAF5-42B7-8CF1-19DF89C6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2347006"/>
            <a:ext cx="9016627" cy="1098762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Международное сотрудничество</a:t>
            </a:r>
            <a:br>
              <a:rPr lang="ru-RU" sz="2800" dirty="0" smtClean="0"/>
            </a:br>
            <a:r>
              <a:rPr lang="ru-RU" sz="2800" dirty="0" smtClean="0"/>
              <a:t>по ядерной безопасности – условие развития атомной энергетики 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33975" y="3933056"/>
            <a:ext cx="3448050" cy="936625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чл.-корр. </a:t>
            </a:r>
            <a:r>
              <a:rPr lang="ru-RU" sz="1800" b="1" dirty="0" smtClean="0">
                <a:solidFill>
                  <a:schemeClr val="bg1"/>
                </a:solidFill>
              </a:rPr>
              <a:t>РАН </a:t>
            </a:r>
            <a:endParaRPr lang="ru-RU" sz="18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Л. Большов,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директор ИБРАЭ РАН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64" y="616530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АтомЭко-2012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16-17 октября 2012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214282" y="4906896"/>
            <a:ext cx="8786874" cy="1800000"/>
          </a:xfrm>
          <a:prstGeom prst="roundRect">
            <a:avLst>
              <a:gd name="adj" fmla="val 112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14282" y="2917783"/>
            <a:ext cx="8786874" cy="1944000"/>
          </a:xfrm>
          <a:prstGeom prst="roundRect">
            <a:avLst>
              <a:gd name="adj" fmla="val 112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14282" y="973274"/>
            <a:ext cx="8786874" cy="1908000"/>
          </a:xfrm>
          <a:prstGeom prst="roundRect">
            <a:avLst>
              <a:gd name="adj" fmla="val 112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500174"/>
            <a:ext cx="309634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/>
              <a:t>Стоимость акций </a:t>
            </a:r>
            <a:br>
              <a:rPr lang="ru-RU" b="1" dirty="0" smtClean="0"/>
            </a:br>
            <a:r>
              <a:rPr lang="ru-RU" b="1" dirty="0" smtClean="0"/>
              <a:t>компании </a:t>
            </a:r>
            <a:r>
              <a:rPr lang="en-US" b="1" dirty="0" smtClean="0"/>
              <a:t>TEPCO</a:t>
            </a:r>
            <a:r>
              <a:rPr lang="ru-RU" b="1" dirty="0" smtClean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506092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Стоимость акций неядерных </a:t>
            </a:r>
            <a:r>
              <a:rPr lang="ru-RU" b="1" dirty="0" err="1" smtClean="0"/>
              <a:t>энергокомпаний</a:t>
            </a:r>
            <a:endParaRPr lang="ru-RU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57158" y="34781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Стоимости акций ядерных компаний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 t="33006" r="11435" b="14357"/>
          <a:stretch/>
        </p:blipFill>
        <p:spPr bwMode="auto">
          <a:xfrm>
            <a:off x="3484040" y="4962651"/>
            <a:ext cx="5408440" cy="16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8"/>
          <p:cNvGrpSpPr/>
          <p:nvPr/>
        </p:nvGrpSpPr>
        <p:grpSpPr>
          <a:xfrm>
            <a:off x="3459546" y="928670"/>
            <a:ext cx="5432933" cy="4267644"/>
            <a:chOff x="292789" y="316455"/>
            <a:chExt cx="6007402" cy="48187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31458" r="11300" b="22060"/>
            <a:stretch/>
          </p:blipFill>
          <p:spPr bwMode="auto">
            <a:xfrm>
              <a:off x="292789" y="2774119"/>
              <a:ext cx="6007402" cy="1916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75081" y="2532130"/>
              <a:ext cx="3259559" cy="38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S&amp;P Global Nuclear Index </a:t>
              </a:r>
              <a:r>
                <a:rPr lang="en-US" sz="1600" b="1" dirty="0" err="1" smtClean="0"/>
                <a:t>Fd</a:t>
              </a:r>
              <a:r>
                <a:rPr lang="en-US" sz="1600" b="1" dirty="0" smtClean="0"/>
                <a:t> ETF</a:t>
              </a:r>
              <a:endParaRPr lang="ru-RU" sz="1600" b="1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4" t="31399" r="7645" b="22247"/>
            <a:stretch/>
          </p:blipFill>
          <p:spPr bwMode="auto">
            <a:xfrm>
              <a:off x="300039" y="558445"/>
              <a:ext cx="6000151" cy="1911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50437" y="4752923"/>
              <a:ext cx="4506055" cy="38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S&amp;P Global Energy Sector (ETF)</a:t>
              </a:r>
              <a:r>
                <a:rPr lang="ru-RU" sz="1600" b="1" dirty="0" smtClean="0"/>
                <a:t> и</a:t>
              </a:r>
              <a:r>
                <a:rPr lang="en-US" sz="1600" b="1" dirty="0" smtClean="0"/>
                <a:t>   </a:t>
              </a:r>
              <a:r>
                <a:rPr lang="ru-RU" sz="1600" b="1" dirty="0" smtClean="0"/>
                <a:t> </a:t>
              </a:r>
              <a:r>
                <a:rPr lang="en-US" sz="1600" b="1" dirty="0" smtClean="0"/>
                <a:t>Dow Jones</a:t>
              </a:r>
              <a:endParaRPr lang="ru-RU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9327" y="316455"/>
              <a:ext cx="3710272" cy="38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Tokyo Electric Power Co Incorporated</a:t>
              </a:r>
              <a:endParaRPr lang="ru-RU" sz="16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Атомная энергетика после </a:t>
            </a:r>
            <a:r>
              <a:rPr lang="ru-RU" sz="2800" b="1" dirty="0" err="1" smtClean="0">
                <a:solidFill>
                  <a:schemeClr val="bg1"/>
                </a:solidFill>
              </a:rPr>
              <a:t>Фукусимы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19711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Данные за период с 01.2011 по 04.2011.</a:t>
            </a:r>
          </a:p>
          <a:p>
            <a:r>
              <a:rPr lang="ru-RU" sz="1000" i="1" dirty="0" smtClean="0"/>
              <a:t>Источник: </a:t>
            </a:r>
            <a:r>
              <a:rPr lang="en-US" sz="1000" i="1" dirty="0" smtClean="0"/>
              <a:t>Google Finance</a:t>
            </a:r>
            <a:r>
              <a:rPr lang="ru-RU" sz="1000" i="1" dirty="0" smtClean="0"/>
              <a:t>.</a:t>
            </a:r>
            <a:endParaRPr lang="ru-RU" sz="1000" i="1" dirty="0"/>
          </a:p>
        </p:txBody>
      </p:sp>
      <p:sp>
        <p:nvSpPr>
          <p:cNvPr id="21" name="Штриховая стрелка вправо 20"/>
          <p:cNvSpPr/>
          <p:nvPr/>
        </p:nvSpPr>
        <p:spPr bwMode="auto">
          <a:xfrm rot="5400000">
            <a:off x="6980278" y="1092160"/>
            <a:ext cx="1071570" cy="1744722"/>
          </a:xfrm>
          <a:prstGeom prst="stripedRightArrow">
            <a:avLst/>
          </a:prstGeom>
          <a:solidFill>
            <a:srgbClr val="DF3C09">
              <a:alpha val="4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Штриховая стрелка вправо 21"/>
          <p:cNvSpPr/>
          <p:nvPr/>
        </p:nvSpPr>
        <p:spPr bwMode="auto">
          <a:xfrm rot="5400000">
            <a:off x="7032958" y="3396934"/>
            <a:ext cx="936000" cy="1285884"/>
          </a:xfrm>
          <a:prstGeom prst="stripedRightArrow">
            <a:avLst/>
          </a:prstGeom>
          <a:solidFill>
            <a:srgbClr val="DF3C09">
              <a:alpha val="4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Штриховая стрелка вправо 25"/>
          <p:cNvSpPr/>
          <p:nvPr/>
        </p:nvSpPr>
        <p:spPr bwMode="auto">
          <a:xfrm rot="16200000">
            <a:off x="7179487" y="5322107"/>
            <a:ext cx="642942" cy="571504"/>
          </a:xfrm>
          <a:prstGeom prst="stripedRightArrow">
            <a:avLst/>
          </a:prstGeom>
          <a:solidFill>
            <a:srgbClr val="3399FF">
              <a:alpha val="4470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3729541" y="3842831"/>
            <a:ext cx="5715042" cy="295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72198" y="6429396"/>
            <a:ext cx="1000132" cy="3064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11.03.2011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226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</a:t>
            </a:r>
            <a:r>
              <a:rPr lang="ru-RU" dirty="0" err="1" smtClean="0"/>
              <a:t>Фукусимы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253339"/>
            <a:ext cx="7499176" cy="316394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b="1" dirty="0" smtClean="0"/>
              <a:t>Безопасность АЭС </a:t>
            </a:r>
          </a:p>
          <a:p>
            <a:pPr>
              <a:spcBef>
                <a:spcPts val="1800"/>
              </a:spcBef>
            </a:pPr>
            <a:r>
              <a:rPr lang="ru-RU" b="1" dirty="0" smtClean="0"/>
              <a:t>Аварийная готовность и управление авариями на площадке и за её пределами</a:t>
            </a:r>
          </a:p>
          <a:p>
            <a:pPr>
              <a:spcBef>
                <a:spcPts val="1800"/>
              </a:spcBef>
            </a:pPr>
            <a:r>
              <a:rPr lang="ru-RU" b="1" dirty="0" smtClean="0"/>
              <a:t>Завершенность циклов по ОЯТ, РАО</a:t>
            </a:r>
            <a:br>
              <a:rPr lang="ru-RU" b="1" dirty="0" smtClean="0"/>
            </a:br>
            <a:r>
              <a:rPr lang="ru-RU" b="1" dirty="0" smtClean="0"/>
              <a:t>и вывода из эксплуатации</a:t>
            </a:r>
          </a:p>
          <a:p>
            <a:pPr>
              <a:spcBef>
                <a:spcPts val="1800"/>
              </a:spcBef>
            </a:pPr>
            <a:r>
              <a:rPr lang="ru-RU" b="1" dirty="0" smtClean="0"/>
              <a:t>Гармонизация норм и правил </a:t>
            </a:r>
          </a:p>
          <a:p>
            <a:pPr>
              <a:spcBef>
                <a:spcPts val="1800"/>
              </a:spcBef>
            </a:pPr>
            <a:r>
              <a:rPr lang="ru-RU" b="1" dirty="0" smtClean="0"/>
              <a:t>Приемлемость для общества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08ED-9CFF-40D3-87E5-21926BCD6E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49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Международные исследования по безопасности АЭС</a:t>
            </a:r>
            <a:endParaRPr lang="ru-RU" dirty="0"/>
          </a:p>
        </p:txBody>
      </p:sp>
      <p:pic>
        <p:nvPicPr>
          <p:cNvPr id="37891" name="Picture 3" descr="C:\Documents and Settings\olga\Рабочий стол\Рисунок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2520427"/>
            <a:ext cx="7867715" cy="2736304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>
            <a:off x="219028" y="5256731"/>
            <a:ext cx="2917558" cy="815958"/>
          </a:xfrm>
          <a:prstGeom prst="wedgeRoundRectCallout">
            <a:avLst>
              <a:gd name="adj1" fmla="val 95417"/>
              <a:gd name="adj2" fmla="val -243406"/>
              <a:gd name="adj3" fmla="val 16667"/>
            </a:avLst>
          </a:prstGeom>
          <a:solidFill>
            <a:schemeClr val="lt1">
              <a:alpha val="46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Эксперимент: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en-US" sz="1200" dirty="0" smtClean="0">
                <a:ea typeface="Calibri"/>
                <a:cs typeface="Times New Roman"/>
              </a:rPr>
              <a:t>PHEBUS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Процесс: </a:t>
            </a:r>
            <a:r>
              <a:rPr lang="ru-RU" sz="1200" dirty="0" smtClean="0">
                <a:ea typeface="Calibri"/>
                <a:cs typeface="Times New Roman"/>
              </a:rPr>
              <a:t>Разрушение активной зоны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Лаборатория: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en-US" sz="1200" dirty="0" smtClean="0">
                <a:ea typeface="Calibri"/>
                <a:cs typeface="Times New Roman"/>
              </a:rPr>
              <a:t>IRSN</a:t>
            </a:r>
            <a:endParaRPr lang="ru-RU" sz="1200" dirty="0" smtClean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Место: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en-US" sz="1200" dirty="0" err="1" smtClean="0">
                <a:ea typeface="Calibri"/>
                <a:cs typeface="Times New Roman"/>
              </a:rPr>
              <a:t>Cadarache</a:t>
            </a:r>
            <a:r>
              <a:rPr lang="ru-RU" sz="1200" dirty="0" smtClean="0">
                <a:ea typeface="Calibri"/>
                <a:cs typeface="Times New Roman"/>
              </a:rPr>
              <a:t>, Франция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6820163" y="2736451"/>
            <a:ext cx="2175662" cy="815958"/>
          </a:xfrm>
          <a:prstGeom prst="wedgeRoundRectCallout">
            <a:avLst>
              <a:gd name="adj1" fmla="val 3472"/>
              <a:gd name="adj2" fmla="val 103202"/>
              <a:gd name="adj3" fmla="val 16667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Эксперимент: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en-US" sz="1200" dirty="0" smtClean="0">
                <a:ea typeface="Calibri"/>
                <a:cs typeface="Times New Roman"/>
              </a:rPr>
              <a:t>TROI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Процесс: </a:t>
            </a:r>
            <a:r>
              <a:rPr lang="ru-RU" sz="1200" dirty="0" smtClean="0">
                <a:ea typeface="Calibri"/>
                <a:cs typeface="Times New Roman"/>
              </a:rPr>
              <a:t>Паровые взрывы</a:t>
            </a: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Лаборатория: </a:t>
            </a:r>
            <a:r>
              <a:rPr lang="en-US" sz="1200" dirty="0" smtClean="0">
                <a:ea typeface="Calibri"/>
                <a:cs typeface="Times New Roman"/>
              </a:rPr>
              <a:t>KAERI</a:t>
            </a:r>
            <a:endParaRPr lang="ru-RU" sz="1200" dirty="0" smtClean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Место: </a:t>
            </a:r>
            <a:r>
              <a:rPr lang="en-US" sz="1200" dirty="0" smtClean="0">
                <a:ea typeface="Calibri"/>
                <a:cs typeface="Times New Roman"/>
              </a:rPr>
              <a:t>Taejon</a:t>
            </a:r>
            <a:r>
              <a:rPr lang="ru-RU" sz="1200" dirty="0" smtClean="0">
                <a:ea typeface="Calibri"/>
                <a:cs typeface="Times New Roman"/>
              </a:rPr>
              <a:t>, Ю. Корея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14282" y="1340768"/>
            <a:ext cx="2341494" cy="815958"/>
          </a:xfrm>
          <a:prstGeom prst="wedgeRoundRectCallout">
            <a:avLst>
              <a:gd name="adj1" fmla="val 7554"/>
              <a:gd name="adj2" fmla="val 245524"/>
              <a:gd name="adj3" fmla="val 16667"/>
            </a:avLst>
          </a:prstGeom>
          <a:solidFill>
            <a:schemeClr val="lt1">
              <a:alpha val="46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Эксперимент: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en-US" sz="1200" dirty="0" smtClean="0">
                <a:ea typeface="Calibri"/>
                <a:cs typeface="Times New Roman"/>
              </a:rPr>
              <a:t>ACOPO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Процесс: </a:t>
            </a:r>
            <a:r>
              <a:rPr lang="ru-RU" sz="1200" dirty="0" smtClean="0">
                <a:ea typeface="Calibri"/>
                <a:cs typeface="Times New Roman"/>
              </a:rPr>
              <a:t>Поведение расплава в корпусе реактора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Место:</a:t>
            </a:r>
            <a:r>
              <a:rPr lang="ru-RU" sz="1200" b="1" dirty="0" smtClean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США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 bwMode="auto">
          <a:xfrm>
            <a:off x="3347864" y="1340768"/>
            <a:ext cx="3096344" cy="999838"/>
          </a:xfrm>
          <a:prstGeom prst="wedgeRoundRectCallout">
            <a:avLst>
              <a:gd name="adj1" fmla="val 4983"/>
              <a:gd name="adj2" fmla="val 127705"/>
              <a:gd name="adj3" fmla="val 16667"/>
            </a:avLst>
          </a:prstGeom>
          <a:solidFill>
            <a:schemeClr val="lt1">
              <a:alpha val="46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Эксперимент: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en-US" sz="1200" dirty="0" smtClean="0">
                <a:ea typeface="Calibri"/>
                <a:cs typeface="Times New Roman"/>
              </a:rPr>
              <a:t>COPO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Процесс: </a:t>
            </a:r>
            <a:r>
              <a:rPr lang="ru-RU" sz="1200" dirty="0" smtClean="0">
                <a:ea typeface="Calibri"/>
                <a:cs typeface="Times New Roman"/>
              </a:rPr>
              <a:t>Поведение расплава в корпусе реактора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Лаборатория: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en-US" sz="1200" dirty="0" smtClean="0">
                <a:ea typeface="Calibri"/>
                <a:cs typeface="Times New Roman"/>
              </a:rPr>
              <a:t>FORTUM</a:t>
            </a:r>
            <a:endParaRPr lang="ru-RU" sz="1200" dirty="0" smtClean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Место: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Хельсинки, Финляндия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 bwMode="auto">
          <a:xfrm>
            <a:off x="6259521" y="5247893"/>
            <a:ext cx="2736304" cy="1183718"/>
          </a:xfrm>
          <a:prstGeom prst="wedgeRoundRectCallout">
            <a:avLst>
              <a:gd name="adj1" fmla="val -77988"/>
              <a:gd name="adj2" fmla="val -224483"/>
              <a:gd name="adj3" fmla="val 16667"/>
            </a:avLst>
          </a:prstGeom>
          <a:solidFill>
            <a:schemeClr val="lt1">
              <a:alpha val="46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Эксперимент: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РАСПЛАВ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Процесс: </a:t>
            </a:r>
            <a:r>
              <a:rPr lang="ru-RU" sz="1200" dirty="0" smtClean="0">
                <a:ea typeface="Calibri"/>
                <a:cs typeface="Times New Roman"/>
              </a:rPr>
              <a:t>Поведение расплава в корпусе реактора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Лаборатория: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НИЦ «Курчатовский институт»</a:t>
            </a: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Место: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Москва, Россия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214282" y="4032595"/>
            <a:ext cx="2341494" cy="815958"/>
          </a:xfrm>
          <a:prstGeom prst="wedgeRoundRectCallout">
            <a:avLst>
              <a:gd name="adj1" fmla="val 131077"/>
              <a:gd name="adj2" fmla="val -108123"/>
              <a:gd name="adj3" fmla="val 16667"/>
            </a:avLst>
          </a:prstGeom>
          <a:solidFill>
            <a:schemeClr val="lt1"/>
          </a:solidFill>
          <a:ln w="158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Эксперимент: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en-US" sz="1200" dirty="0" smtClean="0">
                <a:ea typeface="Calibri"/>
                <a:cs typeface="Times New Roman"/>
              </a:rPr>
              <a:t>BALI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Процесс: </a:t>
            </a:r>
            <a:r>
              <a:rPr lang="ru-RU" sz="1200" dirty="0" smtClean="0">
                <a:ea typeface="Calibri"/>
                <a:cs typeface="Times New Roman"/>
              </a:rPr>
              <a:t>Поведение расплава в корпусе реактора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Место:</a:t>
            </a:r>
            <a:r>
              <a:rPr lang="ru-RU" sz="1200" b="1" dirty="0" smtClean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Гренобль, Франция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6727065" y="1340768"/>
            <a:ext cx="2268760" cy="815958"/>
          </a:xfrm>
          <a:prstGeom prst="wedgeRoundRectCallout">
            <a:avLst>
              <a:gd name="adj1" fmla="val -104264"/>
              <a:gd name="adj2" fmla="val 170920"/>
              <a:gd name="adj3" fmla="val 16667"/>
            </a:avLst>
          </a:prstGeom>
          <a:solidFill>
            <a:schemeClr val="lt1">
              <a:alpha val="46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Эксперимент: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Параметр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Процесс: </a:t>
            </a:r>
            <a:r>
              <a:rPr lang="ru-RU" sz="1200" dirty="0" smtClean="0">
                <a:ea typeface="Calibri"/>
                <a:cs typeface="Times New Roman"/>
              </a:rPr>
              <a:t>Повторные заливы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Лаборатория: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НПО «Луч»</a:t>
            </a: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Место: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Подольск, Россия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3374842" y="5247893"/>
            <a:ext cx="2520280" cy="999838"/>
          </a:xfrm>
          <a:prstGeom prst="wedgeRoundRectCallout">
            <a:avLst>
              <a:gd name="adj1" fmla="val 1644"/>
              <a:gd name="adj2" fmla="val -226667"/>
              <a:gd name="adj3" fmla="val 16667"/>
            </a:avLst>
          </a:prstGeom>
          <a:solidFill>
            <a:schemeClr val="lt1">
              <a:alpha val="46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Эксперимент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:</a:t>
            </a:r>
            <a:r>
              <a:rPr lang="en-US" sz="1200" dirty="0" smtClean="0">
                <a:ea typeface="Calibri"/>
                <a:cs typeface="Times New Roman"/>
              </a:rPr>
              <a:t>CORA, QUENCH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Процесс: </a:t>
            </a:r>
            <a:r>
              <a:rPr lang="ru-RU" sz="1200" dirty="0" smtClean="0">
                <a:ea typeface="Calibri"/>
                <a:cs typeface="Times New Roman"/>
              </a:rPr>
              <a:t>Разрушение активной зоны, повторные заливы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Лаборатория: </a:t>
            </a:r>
            <a:r>
              <a:rPr lang="en-US" sz="1200" dirty="0" smtClean="0">
                <a:ea typeface="Calibri"/>
                <a:cs typeface="Times New Roman"/>
              </a:rPr>
              <a:t>FZK</a:t>
            </a:r>
            <a:endParaRPr lang="ru-RU" sz="1200" dirty="0" smtClean="0">
              <a:ea typeface="Calibri"/>
              <a:cs typeface="Times New Roman"/>
            </a:endParaRPr>
          </a:p>
          <a:p>
            <a:pPr algn="l"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Место: </a:t>
            </a:r>
            <a:r>
              <a:rPr lang="en-US" sz="1200" dirty="0" smtClean="0">
                <a:ea typeface="Calibri"/>
                <a:cs typeface="Times New Roman"/>
              </a:rPr>
              <a:t>Karlsruhe</a:t>
            </a:r>
            <a:r>
              <a:rPr lang="ru-RU" sz="1200" dirty="0" smtClean="0">
                <a:ea typeface="Calibri"/>
                <a:cs typeface="Times New Roman"/>
              </a:rPr>
              <a:t>, Германия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08ED-9CFF-40D3-87E5-21926BCD6E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" y="2201222"/>
            <a:ext cx="9144000" cy="28260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36" y="502892"/>
            <a:ext cx="9144000" cy="333820"/>
          </a:xfrm>
        </p:spPr>
        <p:txBody>
          <a:bodyPr>
            <a:noAutofit/>
          </a:bodyPr>
          <a:lstStyle/>
          <a:p>
            <a:r>
              <a:rPr lang="ru-RU" dirty="0" smtClean="0"/>
              <a:t>Сотрудничество по аварийному реагированию</a:t>
            </a:r>
            <a:endParaRPr lang="ru-RU" dirty="0"/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3071802" y="1285860"/>
            <a:ext cx="2928958" cy="1000132"/>
          </a:xfrm>
          <a:prstGeom prst="wedgeRoundRectCallout">
            <a:avLst>
              <a:gd name="adj1" fmla="val 24287"/>
              <a:gd name="adj2" fmla="val 9756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ru-RU" sz="1400" b="1" dirty="0" smtClean="0"/>
              <a:t>Баренц-Рескью-2009 (Мурманск, РФ)</a:t>
            </a:r>
          </a:p>
          <a:p>
            <a:pPr algn="ctr"/>
            <a:r>
              <a:rPr lang="ru-RU" sz="1400" dirty="0" smtClean="0"/>
              <a:t>Россия, Норвегия, Швеция, Финляндия </a:t>
            </a:r>
            <a:endParaRPr lang="ru-RU" sz="1400" dirty="0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14282" y="1285860"/>
            <a:ext cx="2643206" cy="1055608"/>
          </a:xfrm>
          <a:prstGeom prst="wedgeRoundRectCallout">
            <a:avLst>
              <a:gd name="adj1" fmla="val 123473"/>
              <a:gd name="adj2" fmla="val 22272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INEX-2</a:t>
            </a:r>
            <a:r>
              <a:rPr lang="ru-RU" sz="1400" b="1" dirty="0" smtClean="0"/>
              <a:t> (Венгрия, </a:t>
            </a:r>
            <a:r>
              <a:rPr lang="en-US" sz="1400" b="1" dirty="0" smtClean="0"/>
              <a:t>1998</a:t>
            </a:r>
            <a:r>
              <a:rPr lang="ru-RU" sz="1400" b="1" dirty="0" smtClean="0"/>
              <a:t> г.) </a:t>
            </a:r>
          </a:p>
          <a:p>
            <a:pPr algn="ctr"/>
            <a:r>
              <a:rPr lang="ru-RU" sz="1400" dirty="0" smtClean="0"/>
              <a:t>32 страны,   </a:t>
            </a:r>
          </a:p>
          <a:p>
            <a:pPr algn="ctr"/>
            <a:r>
              <a:rPr lang="ru-RU" sz="1400" dirty="0" smtClean="0"/>
              <a:t>4 международные организации</a:t>
            </a:r>
            <a:endParaRPr lang="ru-RU" sz="1400" dirty="0"/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4000496" y="5715016"/>
            <a:ext cx="4857784" cy="578882"/>
          </a:xfrm>
          <a:prstGeom prst="wedgeRoundRectCallout">
            <a:avLst>
              <a:gd name="adj1" fmla="val -16056"/>
              <a:gd name="adj2" fmla="val -38637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Арагац-99 (Армения)</a:t>
            </a:r>
          </a:p>
          <a:p>
            <a:pPr algn="ctr"/>
            <a:r>
              <a:rPr lang="ru-RU" sz="1400" dirty="0" smtClean="0"/>
              <a:t>Армения, Россия, США, Франция, Великобритания </a:t>
            </a:r>
            <a:endParaRPr lang="ru-RU" sz="1400" dirty="0"/>
          </a:p>
        </p:txBody>
      </p:sp>
      <p:sp>
        <p:nvSpPr>
          <p:cNvPr id="57" name="Скругленная прямоугольная выноска 56"/>
          <p:cNvSpPr/>
          <p:nvPr/>
        </p:nvSpPr>
        <p:spPr>
          <a:xfrm>
            <a:off x="214282" y="5715016"/>
            <a:ext cx="3286148" cy="578882"/>
          </a:xfrm>
          <a:prstGeom prst="wedgeRoundRectCallout">
            <a:avLst>
              <a:gd name="adj1" fmla="val 92832"/>
              <a:gd name="adj2" fmla="val -42137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/>
              <a:t>CONVEX03-2005</a:t>
            </a:r>
            <a:r>
              <a:rPr lang="ru-RU" sz="1400" b="1" dirty="0" smtClean="0"/>
              <a:t> (Румыния) </a:t>
            </a:r>
          </a:p>
          <a:p>
            <a:pPr algn="ctr"/>
            <a:r>
              <a:rPr lang="ru-RU" sz="1400" dirty="0" smtClean="0"/>
              <a:t>45 стран</a:t>
            </a:r>
            <a:endParaRPr lang="ru-RU" sz="1400" dirty="0"/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6643702" y="2857496"/>
            <a:ext cx="2214578" cy="428628"/>
          </a:xfrm>
          <a:prstGeom prst="wedgeRoundRectCallout">
            <a:avLst>
              <a:gd name="adj1" fmla="val 45620"/>
              <a:gd name="adj2" fmla="val 194473"/>
              <a:gd name="adj3" fmla="val 16667"/>
            </a:avLst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Фукусима-2011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143636" y="1285860"/>
            <a:ext cx="2857520" cy="817245"/>
          </a:xfrm>
          <a:prstGeom prst="wedgeRoundRectCallout">
            <a:avLst>
              <a:gd name="adj1" fmla="val 45921"/>
              <a:gd name="adj2" fmla="val 13734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Билибино-2002 (</a:t>
            </a:r>
            <a:r>
              <a:rPr lang="ru-RU" sz="1400" b="1" dirty="0" err="1" smtClean="0"/>
              <a:t>Билибинская</a:t>
            </a:r>
            <a:r>
              <a:rPr lang="ru-RU" sz="1400" b="1" dirty="0" smtClean="0"/>
              <a:t> АЭС, РФ)</a:t>
            </a:r>
          </a:p>
          <a:p>
            <a:pPr algn="ctr"/>
            <a:r>
              <a:rPr lang="ru-RU" sz="1400" dirty="0" smtClean="0"/>
              <a:t>Россия, США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08ED-9CFF-40D3-87E5-21926BCD6E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717"/>
            <a:ext cx="9144000" cy="366254"/>
          </a:xfrm>
        </p:spPr>
        <p:txBody>
          <a:bodyPr/>
          <a:lstStyle/>
          <a:p>
            <a:r>
              <a:rPr lang="ru-RU" dirty="0" smtClean="0"/>
              <a:t>Проблемы завершающих стадий (</a:t>
            </a:r>
            <a:r>
              <a:rPr lang="en-US" dirty="0" smtClean="0"/>
              <a:t>backend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91"/>
            <a:ext cx="8507288" cy="288078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/>
              <a:t>Ни в одной из стран мира проблемы </a:t>
            </a:r>
            <a:r>
              <a:rPr lang="en-US" sz="2400" b="1" dirty="0" smtClean="0"/>
              <a:t>backend</a:t>
            </a:r>
            <a:r>
              <a:rPr lang="ru-RU" sz="2400" b="1" dirty="0" smtClean="0"/>
              <a:t> в полной мере и практически не решены:</a:t>
            </a:r>
          </a:p>
          <a:p>
            <a:pPr lvl="1">
              <a:spcBef>
                <a:spcPts val="1200"/>
              </a:spcBef>
            </a:pPr>
            <a:r>
              <a:rPr lang="ru-RU" sz="2200" b="1" dirty="0" smtClean="0"/>
              <a:t>Есть много примеров успешного продвижения вперед</a:t>
            </a:r>
          </a:p>
          <a:p>
            <a:pPr lvl="1">
              <a:spcBef>
                <a:spcPts val="1200"/>
              </a:spcBef>
            </a:pPr>
            <a:r>
              <a:rPr lang="ru-RU" sz="2200" b="1" dirty="0" smtClean="0"/>
              <a:t>Есть примеры тупиковых ситуаций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/>
              <a:t>Общественность чрезвычайно чувствительна к этим проблемам</a:t>
            </a:r>
          </a:p>
          <a:p>
            <a:pPr lvl="1">
              <a:spcBef>
                <a:spcPts val="1200"/>
              </a:spcBef>
            </a:pPr>
            <a:r>
              <a:rPr lang="ru-RU" sz="2200" b="1" dirty="0" smtClean="0"/>
              <a:t>Решить общие проблемы в рамках одной страны очень трудно – необходимо тесное сотрудничество</a:t>
            </a:r>
            <a:endParaRPr lang="ru-RU" sz="2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08ED-9CFF-40D3-87E5-21926BCD6E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6212"/>
            <a:ext cx="9144000" cy="732508"/>
          </a:xfrm>
        </p:spPr>
        <p:txBody>
          <a:bodyPr/>
          <a:lstStyle/>
          <a:p>
            <a:r>
              <a:rPr lang="ru-RU" dirty="0" smtClean="0"/>
              <a:t>Глобальное партнерство </a:t>
            </a:r>
            <a:br>
              <a:rPr lang="ru-RU" dirty="0" smtClean="0"/>
            </a:br>
            <a:r>
              <a:rPr lang="ru-RU" dirty="0" smtClean="0"/>
              <a:t>в области комплексной утилизации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707903" y="4446723"/>
            <a:ext cx="360041" cy="504058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275855" y="3870661"/>
            <a:ext cx="504059" cy="288031"/>
          </a:xfrm>
          <a:prstGeom prst="straightConnector1">
            <a:avLst/>
          </a:prstGeom>
          <a:ln w="666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300835" y="4037075"/>
            <a:ext cx="216025" cy="508114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6"/>
          <p:cNvGrpSpPr/>
          <p:nvPr/>
        </p:nvGrpSpPr>
        <p:grpSpPr>
          <a:xfrm>
            <a:off x="2886952" y="2001944"/>
            <a:ext cx="5899890" cy="4070262"/>
            <a:chOff x="3136605" y="2598139"/>
            <a:chExt cx="5899890" cy="4070262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2" b="11305"/>
            <a:stretch/>
          </p:blipFill>
          <p:spPr>
            <a:xfrm>
              <a:off x="3136605" y="2598139"/>
              <a:ext cx="5899890" cy="4070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4220368" y="5160002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724431" y="4881915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851920" y="4397801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860031" y="3605703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204959" y="3605703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012160" y="3389679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596336" y="4109759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292368" y="4685832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501206" y="4613411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788031" y="4109759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380608" y="4541411"/>
              <a:ext cx="144000" cy="144000"/>
            </a:xfrm>
            <a:prstGeom prst="ellipse">
              <a:avLst/>
            </a:prstGeom>
            <a:solidFill>
              <a:srgbClr val="EE6000"/>
            </a:solidFill>
            <a:ln w="254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r="12333"/>
          <a:stretch/>
        </p:blipFill>
        <p:spPr>
          <a:xfrm>
            <a:off x="323528" y="1357298"/>
            <a:ext cx="2791086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1326959" y="2089598"/>
            <a:ext cx="144000" cy="144000"/>
          </a:xfrm>
          <a:prstGeom prst="ellipse">
            <a:avLst/>
          </a:prstGeom>
          <a:solidFill>
            <a:srgbClr val="EE6000"/>
          </a:solidFill>
          <a:ln w="254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926998" y="2301234"/>
            <a:ext cx="10732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СА</a:t>
            </a:r>
            <a:r>
              <a:rPr lang="en-US" sz="1300" b="1" dirty="0" smtClean="0"/>
              <a:t>NADA</a:t>
            </a:r>
            <a:endParaRPr lang="ru-RU" sz="1300" b="1" dirty="0"/>
          </a:p>
        </p:txBody>
      </p:sp>
      <p:sp>
        <p:nvSpPr>
          <p:cNvPr id="26" name="Овал 25"/>
          <p:cNvSpPr/>
          <p:nvPr/>
        </p:nvSpPr>
        <p:spPr>
          <a:xfrm>
            <a:off x="357158" y="3940621"/>
            <a:ext cx="214314" cy="214314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14348" y="386918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Страны - доноры</a:t>
            </a:r>
            <a:endParaRPr lang="ru-RU" dirty="0"/>
          </a:p>
        </p:txBody>
      </p:sp>
      <p:sp>
        <p:nvSpPr>
          <p:cNvPr id="45" name="Дуга 44"/>
          <p:cNvSpPr/>
          <p:nvPr/>
        </p:nvSpPr>
        <p:spPr>
          <a:xfrm>
            <a:off x="357158" y="4655001"/>
            <a:ext cx="285752" cy="214314"/>
          </a:xfrm>
          <a:prstGeom prst="arc">
            <a:avLst>
              <a:gd name="adj1" fmla="val 16200000"/>
              <a:gd name="adj2" fmla="val 16146318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14348" y="4472070"/>
            <a:ext cx="21431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Территория «Северного измерения»</a:t>
            </a:r>
            <a:endParaRPr lang="ru-RU" dirty="0"/>
          </a:p>
        </p:txBody>
      </p:sp>
      <p:sp>
        <p:nvSpPr>
          <p:cNvPr id="40" name="Стрелка вправо с вырезом 39"/>
          <p:cNvSpPr/>
          <p:nvPr/>
        </p:nvSpPr>
        <p:spPr bwMode="auto">
          <a:xfrm rot="5400000">
            <a:off x="6393669" y="1970712"/>
            <a:ext cx="785818" cy="571504"/>
          </a:xfrm>
          <a:prstGeom prst="notchedRightArrow">
            <a:avLst/>
          </a:prstGeom>
          <a:solidFill>
            <a:srgbClr val="DF3C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Стрелка вправо с вырезом 40"/>
          <p:cNvSpPr/>
          <p:nvPr/>
        </p:nvSpPr>
        <p:spPr bwMode="auto">
          <a:xfrm rot="5400000">
            <a:off x="214282" y="5364017"/>
            <a:ext cx="571504" cy="571504"/>
          </a:xfrm>
          <a:prstGeom prst="notchedRightArrow">
            <a:avLst/>
          </a:prstGeom>
          <a:solidFill>
            <a:srgbClr val="DF3C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910" y="5292579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Район </a:t>
            </a:r>
          </a:p>
          <a:p>
            <a:r>
              <a:rPr lang="ru-RU" dirty="0" smtClean="0"/>
              <a:t>«приложения сил»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08ED-9CFF-40D3-87E5-21926BCD6E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350686"/>
            <a:ext cx="8572560" cy="2714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ru-RU" sz="2000" b="1" dirty="0" smtClean="0"/>
              <a:t>Объединенная конвенция о безопасности обращения с ОЯТ и о безопасности обращения с РАО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363538"/>
          </a:xfrm>
        </p:spPr>
        <p:txBody>
          <a:bodyPr/>
          <a:lstStyle/>
          <a:p>
            <a:r>
              <a:rPr lang="ru-RU" dirty="0" smtClean="0"/>
              <a:t>Обращение с ОЯТ и РАО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79116"/>
            <a:ext cx="85725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Международный режим обеспечения безопасности при обращении с ОЯТ и РАО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63670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2012 год. </a:t>
            </a:r>
            <a:r>
              <a:rPr lang="ru-RU" dirty="0" smtClean="0">
                <a:solidFill>
                  <a:prstClr val="black"/>
                </a:solidFill>
              </a:rPr>
              <a:t>-  63 договаривающиеся стороны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olga\Рабочий стол\Большов-АтомЭко2012\jc-i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07942"/>
            <a:ext cx="6429420" cy="13777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5422520"/>
            <a:ext cx="3500462" cy="86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ru-RU" sz="2000" b="1" dirty="0" smtClean="0"/>
              <a:t>Стандарты МАГАТЭ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5422520"/>
            <a:ext cx="4929222" cy="86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ru-RU" sz="2000" b="1" dirty="0" smtClean="0"/>
              <a:t>Национальные нормативно-правовые системы стран-участниц</a:t>
            </a:r>
            <a:endParaRPr lang="ru-RU" b="1" dirty="0"/>
          </a:p>
        </p:txBody>
      </p:sp>
      <p:sp>
        <p:nvSpPr>
          <p:cNvPr id="11" name="Стрелка вверх 10"/>
          <p:cNvSpPr/>
          <p:nvPr/>
        </p:nvSpPr>
        <p:spPr bwMode="auto">
          <a:xfrm>
            <a:off x="1500166" y="5065330"/>
            <a:ext cx="1071570" cy="357190"/>
          </a:xfrm>
          <a:prstGeom prst="upArrow">
            <a:avLst/>
          </a:prstGeom>
          <a:solidFill>
            <a:schemeClr val="accent1">
              <a:alpha val="44000"/>
            </a:schemeClr>
          </a:solidFill>
          <a:ln w="9525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Стрелка вверх 11"/>
          <p:cNvSpPr/>
          <p:nvPr/>
        </p:nvSpPr>
        <p:spPr bwMode="auto">
          <a:xfrm>
            <a:off x="5715008" y="5065330"/>
            <a:ext cx="1071570" cy="357190"/>
          </a:xfrm>
          <a:prstGeom prst="upArrow">
            <a:avLst/>
          </a:prstGeom>
          <a:solidFill>
            <a:schemeClr val="accent1">
              <a:alpha val="44000"/>
            </a:schemeClr>
          </a:solidFill>
          <a:ln w="9525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Стрелка вверх 12"/>
          <p:cNvSpPr/>
          <p:nvPr/>
        </p:nvSpPr>
        <p:spPr bwMode="auto">
          <a:xfrm>
            <a:off x="4071934" y="2000240"/>
            <a:ext cx="1071570" cy="357190"/>
          </a:xfrm>
          <a:prstGeom prst="upArrow">
            <a:avLst/>
          </a:prstGeom>
          <a:solidFill>
            <a:schemeClr val="accent1">
              <a:alpha val="44000"/>
            </a:schemeClr>
          </a:solidFill>
          <a:ln w="9525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08ED-9CFF-40D3-87E5-21926BCD6E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0458"/>
            <a:ext cx="9144000" cy="366254"/>
          </a:xfrm>
        </p:spPr>
        <p:txBody>
          <a:bodyPr/>
          <a:lstStyle/>
          <a:p>
            <a:r>
              <a:rPr lang="ru-RU" dirty="0" smtClean="0"/>
              <a:t>Перспективы международного сотрудничества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51030"/>
            <a:ext cx="8424936" cy="2388346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ru-RU" sz="2400" b="1" dirty="0" smtClean="0"/>
              <a:t>Единая методология обоснования и контроля безопасности 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ru-RU" sz="2400" b="1" dirty="0" smtClean="0"/>
              <a:t>Обмен технологиями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ru-RU" sz="2400" b="1" dirty="0" smtClean="0"/>
              <a:t>Аварийное реагирование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ru-RU" sz="2400" b="1" dirty="0" smtClean="0"/>
              <a:t>Совершенствование нормативно-правовой базы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ru-RU" sz="2400" b="1" dirty="0" smtClean="0"/>
              <a:t>Работа с общественностью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08ED-9CFF-40D3-87E5-21926BCD6E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81&quot;/&gt;&lt;/object&gt;&lt;object type=&quot;3&quot; unique_id=&quot;10005&quot;&gt;&lt;property id=&quot;20148&quot; value=&quot;5&quot;/&gt;&lt;property id=&quot;20300&quot; value=&quot;Slide 2 - &amp;quot;Необходимость разработки расчетных кодов&amp;#x0D;&amp;#x0A;в атомной энергетике&amp;quot;&quot;/&gt;&lt;property id=&quot;20307&quot; value=&quot;458&quot;/&gt;&lt;/object&gt;&lt;object type=&quot;3&quot; unique_id=&quot;10006&quot;&gt;&lt;property id=&quot;20148&quot; value=&quot;5&quot;/&gt;&lt;property id=&quot;20300&quot; value=&quot;Slide 3 - &amp;quot;Современный уровень моделирования: &amp;#x0D;&amp;#x0A;сквозной код «СОКРАТ» &amp;quot;&quot;/&gt;&lt;property id=&quot;20307&quot; value=&quot;490&quot;/&gt;&lt;/object&gt;&lt;object type=&quot;3&quot; unique_id=&quot;10007&quot;&gt;&lt;property id=&quot;20148&quot; value=&quot;5&quot;/&gt;&lt;property id=&quot;20300&quot; value=&quot;Slide 4 - &amp;quot;«СОКРАТ» – базовые принципы&amp;quot;&quot;/&gt;&lt;property id=&quot;20307&quot; value=&quot;491&quot;/&gt;&lt;/object&gt;&lt;object type=&quot;3&quot; unique_id=&quot;10008&quot;&gt;&lt;property id=&quot;20148&quot; value=&quot;5&quot;/&gt;&lt;property id=&quot;20300&quot; value=&quot;Slide 5 - &amp;quot;Фрагменты матриц верификации кода «Сократ» в части  теплогидрав-лических процессов при запроектных авариях на АЭС В&quot;/&gt;&lt;property id=&quot;20307&quot; value=&quot;492&quot;/&gt;&lt;/object&gt;&lt;object type=&quot;3&quot; unique_id=&quot;10009&quot;&gt;&lt;property id=&quot;20148&quot; value=&quot;5&quot;/&gt;&lt;property id=&quot;20300&quot; value=&quot;Slide 6 - &amp;quot;Применения расчетного кода СОКРАТ  &amp;quot;&quot;/&gt;&lt;property id=&quot;20307&quot; value=&quot;493&quot;/&gt;&lt;/object&gt;&lt;object type=&quot;3&quot; unique_id=&quot;10010&quot;&gt;&lt;property id=&quot;20148&quot; value=&quot;5&quot;/&gt;&lt;property id=&quot;20300&quot; value=&quot;Slide 7 - &amp;quot;Проект по конверсии MELCOR&amp;quot;&quot;/&gt;&lt;property id=&quot;20307&quot; value=&quot;517&quot;/&gt;&lt;/object&gt;&lt;object type=&quot;3&quot; unique_id=&quot;10011&quot;&gt;&lt;property id=&quot;20148&quot; value=&quot;5&quot;/&gt;&lt;property id=&quot;20300&quot; value=&quot;Slide 8 - &amp;quot;Разработка интегрированной системы кодов для анализа&amp;#x0D;&amp;#x0A;и обоснования безопасности АЭС нового поколения&amp;quot;&quot;/&gt;&lt;property id=&quot;20307&quot; value=&quot;494&quot;/&gt;&lt;/object&gt;&lt;object type=&quot;3&quot; unique_id=&quot;10012&quot;&gt;&lt;property id=&quot;20148&quot; value=&quot;5&quot;/&gt;&lt;property id=&quot;20300&quot; value=&quot;Slide 9 - &amp;quot;Моделирование эксперимента AW-4 &amp;#x0D;&amp;#x0A;в проекте «РАСПЛАВ» ОЭСР  &amp;quot;&quot;/&gt;&lt;property id=&quot;20307&quot; value=&quot;518&quot;/&gt;&lt;/object&gt;&lt;object type=&quot;3&quot; unique_id=&quot;10013&quot;&gt;&lt;property id=&quot;20148&quot; value=&quot;5&quot;/&gt;&lt;property id=&quot;20300&quot; value=&quot;Slide 10 - &amp;quot;Основные тенденции в развитии расчетных кодов: коды нового поколения&amp;quot;&quot;/&gt;&lt;property id=&quot;20307&quot; value=&quot;521&quot;/&gt;&lt;/object&gt;&lt;object type=&quot;3&quot; unique_id=&quot;10014&quot;&gt;&lt;property id=&quot;20148&quot; value=&quot;5&quot;/&gt;&lt;property id=&quot;20300&quot; value=&quot;Slide 11 - &amp;quot;3D методы и модели тепло- и гидродинамики &amp;#x0D;&amp;#x0A;для моделирования двухфазных течений&amp;quot;&quot;/&gt;&lt;property id=&quot;20307&quot; value=&quot;511&quot;/&gt;&lt;/object&gt;&lt;object type=&quot;3&quot; unique_id=&quot;10015&quot;&gt;&lt;property id=&quot;20148&quot; value=&quot;5&quot;/&gt;&lt;property id=&quot;20300&quot; value=&quot;Slide 12 - &amp;quot;Использование CFD методов &amp;#x0D;&amp;#x0A;для оптимизации конструктивных решений&amp;quot;&quot;/&gt;&lt;property id=&quot;20307&quot; value=&quot;503&quot;/&gt;&lt;/object&gt;&lt;object type=&quot;3&quot; unique_id=&quot;10016&quot;&gt;&lt;property id=&quot;20148&quot; value=&quot;5&quot;/&gt;&lt;property id=&quot;20300&quot; value=&quot;Slide 13 - &amp;quot;Элементы оборудования АЭС&amp;#x0D;&amp;#x0A;однофазные течения (Open Foam)&amp;quot;&quot;/&gt;&lt;property id=&quot;20307&quot; value=&quot;547&quot;/&gt;&lt;/object&gt;&lt;object type=&quot;3&quot; unique_id=&quot;10017&quot;&gt;&lt;property id=&quot;20148&quot; value=&quot;5&quot;/&gt;&lt;property id=&quot;20300&quot; value=&quot;Slide 14 - &amp;quot;Профили скорости за гибом &amp;#x0D;&amp;#x0A;(Open Foam)&amp;quot;&quot;/&gt;&lt;property id=&quot;20307&quot; value=&quot;548&quot;/&gt;&lt;/object&gt;&lt;object type=&quot;3&quot; unique_id=&quot;10018&quot;&gt;&lt;property id=&quot;20148&quot; value=&quot;5&quot;/&gt;&lt;property id=&quot;20300&quot; value=&quot;Slide 15 - &amp;quot;Модели двухфазных течений&amp;quot;&quot;/&gt;&lt;property id=&quot;20307&quot; value=&quot;549&quot;/&gt;&lt;/object&gt;&lt;object type=&quot;3&quot; unique_id=&quot;10019&quot;&gt;&lt;property id=&quot;20148&quot; value=&quot;5&quot;/&gt;&lt;property id=&quot;20300&quot; value=&quot;Slide 16 - &amp;quot;Осаждение частиц для опускного течения&amp;#x0D;&amp;#x0A;в вертикальном канале (Open Foam)&amp;quot;&quot;/&gt;&lt;property id=&quot;20307&quot; value=&quot;550&quot;/&gt;&lt;/object&gt;&lt;object type=&quot;3&quot; unique_id=&quot;10020&quot;&gt;&lt;property id=&quot;20148&quot; value=&quot;5&quot;/&gt;&lt;property id=&quot;20300&quot; value=&quot;Slide 17 - &amp;quot; Осаждение частиц в гибе.&amp;#x0D;&amp;#x0A;Геометрия гиба и расчетная сетка (Open Foam)&amp;quot;&quot;/&gt;&lt;property id=&quot;20307&quot; value=&quot;551&quot;/&gt;&lt;/object&gt;&lt;object type=&quot;3&quot; unique_id=&quot;10021&quot;&gt;&lt;property id=&quot;20148&quot; value=&quot;5&quot;/&gt;&lt;property id=&quot;20300&quot; value=&quot;Slide 18 - &amp;quot;Результаты расчета коэффициента гидравлического сопротивления фрагмента дистанцирующей решетки ВВЭР&amp;quot;&quot;/&gt;&lt;property id=&quot;20307&quot; value=&quot;509&quot;/&gt;&lt;/object&gt;&lt;object type=&quot;3&quot; unique_id=&quot;10022&quot;&gt;&lt;property id=&quot;20148&quot; value=&quot;5&quot;/&gt;&lt;property id=&quot;20300&quot; value=&quot;Slide 19 - &amp;quot;Разработка полномасштабной модели ТВС-2М&amp;#x0D;&amp;#x0A; для ВВЭР-1000&amp;quot;&quot;/&gt;&lt;property id=&quot;20307&quot; value=&quot;505&quot;/&gt;&lt;/object&gt;&lt;object type=&quot;3&quot; unique_id=&quot;10023&quot;&gt;&lt;property id=&quot;20148&quot; value=&quot;5&quot;/&gt;&lt;property id=&quot;20300&quot; value=&quot;Slide 20 - &amp;quot;Применение трехмерных кодов для РУ&amp;#x0D;&amp;#x0A;с жидкометаллическим теплоносителем&amp;quot;&quot;/&gt;&lt;property id=&quot;20307&quot; value=&quot;497&quot;/&gt;&lt;/object&gt;&lt;object type=&quot;3&quot; unique_id=&quot;10024&quot;&gt;&lt;property id=&quot;20148&quot; value=&quot;5&quot;/&gt;&lt;property id=&quot;20300&quot; value=&quot;Slide 21 - &amp;quot;Особенности сборки РУ БН&amp;quot;&quot;/&gt;&lt;property id=&quot;20307&quot; value=&quot;500&quot;/&gt;&lt;/object&gt;&lt;object type=&quot;3&quot; unique_id=&quot;10025&quot;&gt;&lt;property id=&quot;20148&quot; value=&quot;5&quot;/&gt;&lt;property id=&quot;20300&quot; value=&quot;Slide 22 - &amp;quot;3D моделирование теплогидравлики в ТВС &amp;#x0D;&amp;#x0A;для реакторов на быстрых нейтронах БН 600&amp;quot;&quot;/&gt;&lt;property id=&quot;20307&quot; value=&quot;510&quot;/&gt;&lt;/object&gt;&lt;object type=&quot;3&quot; unique_id=&quot;10026&quot;&gt;&lt;property id=&quot;20148&quot; value=&quot;5&quot;/&gt;&lt;property id=&quot;20300&quot; value=&quot;Slide 23 - &amp;quot;Геометрия сборки&amp;quot;&quot;/&gt;&lt;property id=&quot;20307&quot; value=&quot;498&quot;/&gt;&lt;/object&gt;&lt;object type=&quot;3&quot; unique_id=&quot;10027&quot;&gt;&lt;property id=&quot;20148&quot; value=&quot;5&quot;/&gt;&lt;property id=&quot;20300&quot; value=&quot;Slide 24 - &amp;quot;Расчетная сетка&amp;quot;&quot;/&gt;&lt;property id=&quot;20307&quot; value=&quot;522&quot;/&gt;&lt;/object&gt;&lt;object type=&quot;3&quot; unique_id=&quot;10028&quot;&gt;&lt;property id=&quot;20148&quot; value=&quot;5&quot;/&gt;&lt;property id=&quot;20300&quot; value=&quot;Slide 25 - &amp;quot;Расчетные результаты (STAR-CD): &amp;#x0D;&amp;#x0A;вертикальная скорость&amp;quot;&quot;/&gt;&lt;property id=&quot;20307&quot; value=&quot;523&quot;/&gt;&lt;/object&gt;&lt;object type=&quot;3&quot; unique_id=&quot;10029&quot;&gt;&lt;property id=&quot;20148&quot; value=&quot;5&quot;/&gt;&lt;property id=&quot;20300&quot; value=&quot;Slide 26 - &amp;quot;Расчетные результаты (CONV-3D): &amp;#x0D;&amp;#x0A;вертикальная скорость&amp;quot;&quot;/&gt;&lt;property id=&quot;20307&quot; value=&quot;524&quot;/&gt;&lt;/object&gt;&lt;object type=&quot;3&quot; unique_id=&quot;10030&quot;&gt;&lt;property id=&quot;20148&quot; value=&quot;5&quot;/&gt;&lt;property id=&quot;20300&quot; value=&quot;Slide 27 - &amp;quot;Расчетные результаты (CONV-3D): &amp;#x0D;&amp;#x0A;температура твэлов и теплоносителя&amp;quot;&quot;/&gt;&lt;property id=&quot;20307&quot; value=&quot;525&quot;/&gt;&lt;/object&gt;&lt;object type=&quot;3&quot; unique_id=&quot;10031&quot;&gt;&lt;property id=&quot;20148&quot; value=&quot;5&quot;/&gt;&lt;property id=&quot;20300&quot; value=&quot;Slide 28 - &amp;quot;Моделирование топливных сборок: &amp;#x0D;&amp;#x0A;скачок давления на решетке, сопротивление&amp;quot;&quot;/&gt;&lt;property id=&quot;20307&quot; value=&quot;532&quot;/&gt;&lt;/object&gt;&lt;object type=&quot;3&quot; unique_id=&quot;10032&quot;&gt;&lt;property id=&quot;20148&quot; value=&quot;5&quot;/&gt;&lt;property id=&quot;20300&quot; value=&quot;Slide 29 - &amp;quot;Объемная концентрация газовой фазы &amp;#x0D;&amp;#x0A;пузырькового течения в плоском зазоре (CONV-3D)&amp;quot;&quot;/&gt;&lt;property id=&quot;20307&quot; value=&quot;507&quot;/&gt;&lt;/object&gt;&lt;object type=&quot;3&quot; unique_id=&quot;10033&quot;&gt;&lt;property id=&quot;20148&quot; value=&quot;5&quot;/&gt;&lt;property id=&quot;20300&quot; value=&quot;Slide 30 - &amp;quot;Основные явления, моделируемые MFPR &amp;quot;&quot;/&gt;&lt;property id=&quot;20307&quot; value=&quot;519&quot;/&gt;&lt;/object&gt;&lt;object type=&quot;3&quot; unique_id=&quot;10034&quot;&gt;&lt;property id=&quot;20148&quot; value=&quot;5&quot;/&gt;&lt;property id=&quot;20300&quot; value=&quot;Slide 31 - &amp;quot;Анализ последствий аварии на АЭС&amp;quot;&quot;/&gt;&lt;property id=&quot;20307&quot; value=&quot;514&quot;/&gt;&lt;/object&gt;&lt;object type=&quot;3&quot; unique_id=&quot;10035&quot;&gt;&lt;property id=&quot;20148&quot; value=&quot;5&quot;/&gt;&lt;property id=&quot;20300&quot; value=&quot;Slide 32 - &amp;quot;Разработка расчетных кодов &amp;quot;&quot;/&gt;&lt;property id=&quot;20307&quot; value=&quot;516&quot;/&gt;&lt;/object&gt;&lt;object type=&quot;3&quot; unique_id=&quot;10036&quot;&gt;&lt;property id=&quot;20148&quot; value=&quot;5&quot;/&gt;&lt;property id=&quot;20300&quot; value=&quot;Slide 33 - &amp;quot;Основные черты расчетных кодов нового поколения&amp;quot;&quot;/&gt;&lt;property id=&quot;20307&quot; value=&quot;545&quot;/&gt;&lt;/object&gt;&lt;object type=&quot;3&quot; unique_id=&quot;10037&quot;&gt;&lt;property id=&quot;20148&quot; value=&quot;5&quot;/&gt;&lt;property id=&quot;20300&quot; value=&quot;Slide 34 - &amp;quot;Особенности классов решаемых задач&amp;quot;&quot;/&gt;&lt;property id=&quot;20307&quot; value=&quot;520&quot;/&gt;&lt;/object&gt;&lt;object type=&quot;3&quot; unique_id=&quot;10038&quot;&gt;&lt;property id=&quot;20148&quot; value=&quot;5&quot;/&gt;&lt;property id=&quot;20300&quot; value=&quot;Slide 35 - &amp;quot;Развитие расчетных кодов нового поколения&amp;#x0D;&amp;#x0A;и технологии параллельных вычислений &amp;quot;&quot;/&gt;&lt;property id=&quot;20307&quot; value=&quot;533&quot;/&gt;&lt;/object&gt;&lt;object type=&quot;3&quot; unique_id=&quot;10039&quot;&gt;&lt;property id=&quot;20148&quot; value=&quot;5&quot;/&gt;&lt;property id=&quot;20300&quot; value=&quot;Slide 36 - &amp;quot;Развитие расчетных кодов&amp;quot;&quot;/&gt;&lt;property id=&quot;20307&quot; value=&quot;534&quot;/&gt;&lt;/object&gt;&lt;object type=&quot;3&quot; unique_id=&quot;10040&quot;&gt;&lt;property id=&quot;20148&quot; value=&quot;5&quot;/&gt;&lt;property id=&quot;20300&quot; value=&quot;Slide 37 - &amp;quot;Развитие расчетных кодов &amp;#x0D;&amp;#x0A;для моделирования реакторов&amp;quot;&quot;/&gt;&lt;property id=&quot;20307&quot; value=&quot;539&quot;/&gt;&lt;/object&gt;&lt;object type=&quot;3&quot; unique_id=&quot;10041&quot;&gt;&lt;property id=&quot;20148&quot; value=&quot;5&quot;/&gt;&lt;property id=&quot;20300&quot; value=&quot;Slide 38 - &amp;quot;Применение кода CONV  для расчета &amp;#x0D;&amp;#x0A;теплогидравлики в твэловых сборках&amp;quot;&quot;/&gt;&lt;property id=&quot;20307&quot; value=&quot;542&quot;/&gt;&lt;/object&gt;&lt;object type=&quot;3&quot; unique_id=&quot;10042&quot;&gt;&lt;property id=&quot;20148&quot; value=&quot;5&quot;/&gt;&lt;property id=&quot;20300&quot; value=&quot;Slide 39 - &amp;quot;Предварительные результаты параллелизации &amp;#x0D;&amp;#x0A;CFD кода CONV3D&amp;quot;&quot;/&gt;&lt;property id=&quot;20307&quot; value=&quot;543&quot;/&gt;&lt;/object&gt;&lt;object type=&quot;3&quot; unique_id=&quot;10043&quot;&gt;&lt;property id=&quot;20148&quot; value=&quot;5&quot;/&gt;&lt;property id=&quot;20300&quot; value=&quot;Slide 40 - &amp;quot;Моделирование теплогидравлики&amp;#x0D;&amp;#x0A;в пучке топливных стрежней&amp;quot;&quot;/&gt;&lt;property id=&quot;20307&quot; value=&quot;544&quot;/&gt;&lt;/object&gt;&lt;object type=&quot;3&quot; unique_id=&quot;10044&quot;&gt;&lt;property id=&quot;20148&quot; value=&quot;5&quot;/&gt;&lt;property id=&quot;20300&quot; value=&quot;Slide 41 - &amp;quot;Развитие расчетных кодов нового поколения&amp;#x0D;&amp;#x0A;и технологии параллельных вычислений &amp;quot;&quot;/&gt;&lt;property id=&quot;20307&quot; value=&quot;54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b2004208gl">
  <a:themeElements>
    <a:clrScheme name="2_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2_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16200</TotalTime>
  <Words>857</Words>
  <Application>Microsoft Office PowerPoint</Application>
  <PresentationFormat>Экран (4:3)</PresentationFormat>
  <Paragraphs>128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2" baseType="lpstr">
      <vt:lpstr>cdb2004208gl</vt:lpstr>
      <vt:lpstr>2_cdb2004208gl</vt:lpstr>
      <vt:lpstr>Международное сотрудничество по ядерной безопасности – условие развития атомной энергетики </vt:lpstr>
      <vt:lpstr>Презентация PowerPoint</vt:lpstr>
      <vt:lpstr>Уроки Фукусимы</vt:lpstr>
      <vt:lpstr>Международные исследования по безопасности АЭС</vt:lpstr>
      <vt:lpstr>Сотрудничество по аварийному реагированию</vt:lpstr>
      <vt:lpstr>Проблемы завершающих стадий (backend)</vt:lpstr>
      <vt:lpstr>Глобальное партнерство  в области комплексной утилизации</vt:lpstr>
      <vt:lpstr>Обращение с ОЯТ и РАО</vt:lpstr>
      <vt:lpstr>Перспективы международного сотрудничества</vt:lpstr>
      <vt:lpstr>демонстрация 1</vt:lpstr>
    </vt:vector>
  </TitlesOfParts>
  <Company>IBRAE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ТОМАЩИК</dc:creator>
  <cp:lastModifiedBy>Толстопятов Виктор</cp:lastModifiedBy>
  <cp:revision>853</cp:revision>
  <cp:lastPrinted>2012-10-15T05:59:37Z</cp:lastPrinted>
  <dcterms:created xsi:type="dcterms:W3CDTF">2000-06-27T06:54:04Z</dcterms:created>
  <dcterms:modified xsi:type="dcterms:W3CDTF">2012-10-15T12:21:20Z</dcterms:modified>
</cp:coreProperties>
</file>