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1"/>
  </p:notesMasterIdLst>
  <p:sldIdLst>
    <p:sldId id="256" r:id="rId2"/>
    <p:sldId id="262" r:id="rId3"/>
    <p:sldId id="263" r:id="rId4"/>
    <p:sldId id="268" r:id="rId5"/>
    <p:sldId id="273" r:id="rId6"/>
    <p:sldId id="257" r:id="rId7"/>
    <p:sldId id="274" r:id="rId8"/>
    <p:sldId id="270" r:id="rId9"/>
    <p:sldId id="258" r:id="rId10"/>
    <p:sldId id="259" r:id="rId11"/>
    <p:sldId id="269" r:id="rId12"/>
    <p:sldId id="260" r:id="rId13"/>
    <p:sldId id="264" r:id="rId14"/>
    <p:sldId id="265" r:id="rId15"/>
    <p:sldId id="266" r:id="rId16"/>
    <p:sldId id="261" r:id="rId17"/>
    <p:sldId id="272" r:id="rId18"/>
    <p:sldId id="271" r:id="rId19"/>
    <p:sldId id="275" r:id="rId20"/>
  </p:sldIdLst>
  <p:sldSz cx="9144000" cy="6858000" type="screen4x3"/>
  <p:notesSz cx="6858000" cy="9144000"/>
  <p:defaultTextStyle>
    <a:defPPr>
      <a:defRPr lang="de-DE"/>
    </a:defPPr>
    <a:lvl1pPr algn="l" rtl="0" fontAlgn="base">
      <a:spcBef>
        <a:spcPct val="30000"/>
      </a:spcBef>
      <a:spcAft>
        <a:spcPct val="0"/>
      </a:spcAft>
      <a:buClr>
        <a:srgbClr val="E6571E"/>
      </a:buClr>
      <a:buChar char="•"/>
      <a:defRPr sz="1400" kern="1200">
        <a:solidFill>
          <a:srgbClr val="464646"/>
        </a:solidFill>
        <a:latin typeface="Verdana" pitchFamily="34" charset="0"/>
        <a:ea typeface="+mn-ea"/>
        <a:cs typeface="+mn-cs"/>
      </a:defRPr>
    </a:lvl1pPr>
    <a:lvl2pPr marL="457200" algn="l" rtl="0" fontAlgn="base">
      <a:spcBef>
        <a:spcPct val="30000"/>
      </a:spcBef>
      <a:spcAft>
        <a:spcPct val="0"/>
      </a:spcAft>
      <a:buClr>
        <a:srgbClr val="E6571E"/>
      </a:buClr>
      <a:buChar char="•"/>
      <a:defRPr sz="1400" kern="1200">
        <a:solidFill>
          <a:srgbClr val="464646"/>
        </a:solidFill>
        <a:latin typeface="Verdana" pitchFamily="34" charset="0"/>
        <a:ea typeface="+mn-ea"/>
        <a:cs typeface="+mn-cs"/>
      </a:defRPr>
    </a:lvl2pPr>
    <a:lvl3pPr marL="914400" algn="l" rtl="0" fontAlgn="base">
      <a:spcBef>
        <a:spcPct val="30000"/>
      </a:spcBef>
      <a:spcAft>
        <a:spcPct val="0"/>
      </a:spcAft>
      <a:buClr>
        <a:srgbClr val="E6571E"/>
      </a:buClr>
      <a:buChar char="•"/>
      <a:defRPr sz="1400" kern="1200">
        <a:solidFill>
          <a:srgbClr val="464646"/>
        </a:solidFill>
        <a:latin typeface="Verdana" pitchFamily="34" charset="0"/>
        <a:ea typeface="+mn-ea"/>
        <a:cs typeface="+mn-cs"/>
      </a:defRPr>
    </a:lvl3pPr>
    <a:lvl4pPr marL="1371600" algn="l" rtl="0" fontAlgn="base">
      <a:spcBef>
        <a:spcPct val="30000"/>
      </a:spcBef>
      <a:spcAft>
        <a:spcPct val="0"/>
      </a:spcAft>
      <a:buClr>
        <a:srgbClr val="E6571E"/>
      </a:buClr>
      <a:buChar char="•"/>
      <a:defRPr sz="1400" kern="1200">
        <a:solidFill>
          <a:srgbClr val="464646"/>
        </a:solidFill>
        <a:latin typeface="Verdana" pitchFamily="34" charset="0"/>
        <a:ea typeface="+mn-ea"/>
        <a:cs typeface="+mn-cs"/>
      </a:defRPr>
    </a:lvl4pPr>
    <a:lvl5pPr marL="1828800" algn="l" rtl="0" fontAlgn="base">
      <a:spcBef>
        <a:spcPct val="30000"/>
      </a:spcBef>
      <a:spcAft>
        <a:spcPct val="0"/>
      </a:spcAft>
      <a:buClr>
        <a:srgbClr val="E6571E"/>
      </a:buClr>
      <a:buChar char="•"/>
      <a:defRPr sz="1400" kern="1200">
        <a:solidFill>
          <a:srgbClr val="464646"/>
        </a:solidFill>
        <a:latin typeface="Verdana" pitchFamily="34" charset="0"/>
        <a:ea typeface="+mn-ea"/>
        <a:cs typeface="+mn-cs"/>
      </a:defRPr>
    </a:lvl5pPr>
    <a:lvl6pPr marL="2286000" algn="l" defTabSz="914400" rtl="0" eaLnBrk="1" latinLnBrk="0" hangingPunct="1">
      <a:defRPr sz="1400" kern="1200">
        <a:solidFill>
          <a:srgbClr val="464646"/>
        </a:solidFill>
        <a:latin typeface="Verdana" pitchFamily="34" charset="0"/>
        <a:ea typeface="+mn-ea"/>
        <a:cs typeface="+mn-cs"/>
      </a:defRPr>
    </a:lvl6pPr>
    <a:lvl7pPr marL="2743200" algn="l" defTabSz="914400" rtl="0" eaLnBrk="1" latinLnBrk="0" hangingPunct="1">
      <a:defRPr sz="1400" kern="1200">
        <a:solidFill>
          <a:srgbClr val="464646"/>
        </a:solidFill>
        <a:latin typeface="Verdana" pitchFamily="34" charset="0"/>
        <a:ea typeface="+mn-ea"/>
        <a:cs typeface="+mn-cs"/>
      </a:defRPr>
    </a:lvl7pPr>
    <a:lvl8pPr marL="3200400" algn="l" defTabSz="914400" rtl="0" eaLnBrk="1" latinLnBrk="0" hangingPunct="1">
      <a:defRPr sz="1400" kern="1200">
        <a:solidFill>
          <a:srgbClr val="464646"/>
        </a:solidFill>
        <a:latin typeface="Verdana" pitchFamily="34" charset="0"/>
        <a:ea typeface="+mn-ea"/>
        <a:cs typeface="+mn-cs"/>
      </a:defRPr>
    </a:lvl8pPr>
    <a:lvl9pPr marL="3657600" algn="l" defTabSz="914400" rtl="0" eaLnBrk="1" latinLnBrk="0" hangingPunct="1">
      <a:defRPr sz="1400" kern="1200">
        <a:solidFill>
          <a:srgbClr val="464646"/>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20" y="-8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196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FontTx/>
              <a:buNone/>
              <a:defRPr sz="1200">
                <a:solidFill>
                  <a:schemeClr val="tx1"/>
                </a:solidFill>
                <a:latin typeface="Arial" charset="0"/>
              </a:defRPr>
            </a:lvl1pPr>
          </a:lstStyle>
          <a:p>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FontTx/>
              <a:buNone/>
              <a:defRPr sz="1200">
                <a:solidFill>
                  <a:schemeClr val="tx1"/>
                </a:solidFill>
                <a:latin typeface="Arial" charset="0"/>
              </a:defRPr>
            </a:lvl1pPr>
          </a:lstStyle>
          <a:p>
            <a:endParaRPr lang="de-DE"/>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buFontTx/>
              <a:buNone/>
              <a:defRPr sz="1200">
                <a:solidFill>
                  <a:schemeClr val="tx1"/>
                </a:solidFill>
                <a:latin typeface="Arial" charset="0"/>
              </a:defRPr>
            </a:lvl1pPr>
          </a:lstStyle>
          <a:p>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solidFill>
                  <a:schemeClr val="tx1"/>
                </a:solidFill>
                <a:latin typeface="Arial" charset="0"/>
              </a:defRPr>
            </a:lvl1pPr>
          </a:lstStyle>
          <a:p>
            <a:fld id="{B7DE14AD-96BE-45EB-AB3C-A96C1A6565DB}" type="slidenum">
              <a:rPr lang="de-DE"/>
              <a:pPr/>
              <a:t>‹Nr.›</a:t>
            </a:fld>
            <a:endParaRPr lang="de-DE"/>
          </a:p>
        </p:txBody>
      </p:sp>
    </p:spTree>
    <p:extLst>
      <p:ext uri="{BB962C8B-B14F-4D97-AF65-F5344CB8AC3E}">
        <p14:creationId xmlns:p14="http://schemas.microsoft.com/office/powerpoint/2010/main" val="22307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7DE14AD-96BE-45EB-AB3C-A96C1A6565DB}" type="slidenum">
              <a:rPr lang="de-DE" smtClean="0"/>
              <a:pPr/>
              <a:t>1</a:t>
            </a:fld>
            <a:endParaRPr lang="de-DE"/>
          </a:p>
        </p:txBody>
      </p:sp>
    </p:spTree>
    <p:extLst>
      <p:ext uri="{BB962C8B-B14F-4D97-AF65-F5344CB8AC3E}">
        <p14:creationId xmlns:p14="http://schemas.microsoft.com/office/powerpoint/2010/main" val="195923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6pPr>
            <a:lvl7pPr marL="29718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7pPr>
            <a:lvl8pPr marL="34290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8pPr>
            <a:lvl9pPr marL="38862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9pPr>
          </a:lstStyle>
          <a:p>
            <a:fld id="{F3297ACD-9524-4F3F-9683-4637668CD9E6}" type="slidenum">
              <a:rPr lang="de-DE" sz="1200" smtClean="0"/>
              <a:pPr/>
              <a:t>2</a:t>
            </a:fld>
            <a:endParaRPr lang="de-DE" sz="1200" smtClean="0"/>
          </a:p>
        </p:txBody>
      </p:sp>
      <p:sp>
        <p:nvSpPr>
          <p:cNvPr id="44035"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4" tIns="47627" rIns="95254" bIns="47627" anchor="b"/>
          <a:lstStyle>
            <a:lvl1pPr defTabSz="952500" eaLnBrk="0" hangingPunct="0">
              <a:defRPr sz="1600">
                <a:solidFill>
                  <a:schemeClr val="tx1"/>
                </a:solidFill>
                <a:latin typeface="Arial" charset="0"/>
                <a:cs typeface="Arial" charset="0"/>
              </a:defRPr>
            </a:lvl1pPr>
            <a:lvl2pPr marL="742950" indent="-285750" defTabSz="952500" eaLnBrk="0" hangingPunct="0">
              <a:defRPr sz="1600">
                <a:solidFill>
                  <a:schemeClr val="tx1"/>
                </a:solidFill>
                <a:latin typeface="Arial" charset="0"/>
                <a:cs typeface="Arial" charset="0"/>
              </a:defRPr>
            </a:lvl2pPr>
            <a:lvl3pPr marL="1143000" indent="-228600" defTabSz="952500" eaLnBrk="0" hangingPunct="0">
              <a:defRPr sz="1600">
                <a:solidFill>
                  <a:schemeClr val="tx1"/>
                </a:solidFill>
                <a:latin typeface="Arial" charset="0"/>
                <a:cs typeface="Arial" charset="0"/>
              </a:defRPr>
            </a:lvl3pPr>
            <a:lvl4pPr marL="1600200" indent="-228600" defTabSz="952500" eaLnBrk="0" hangingPunct="0">
              <a:defRPr sz="1600">
                <a:solidFill>
                  <a:schemeClr val="tx1"/>
                </a:solidFill>
                <a:latin typeface="Arial" charset="0"/>
                <a:cs typeface="Arial" charset="0"/>
              </a:defRPr>
            </a:lvl4pPr>
            <a:lvl5pPr marL="2057400" indent="-228600" defTabSz="952500" eaLnBrk="0" hangingPunct="0">
              <a:defRPr sz="1600">
                <a:solidFill>
                  <a:schemeClr val="tx1"/>
                </a:solidFill>
                <a:latin typeface="Arial" charset="0"/>
                <a:cs typeface="Arial" charset="0"/>
              </a:defRPr>
            </a:lvl5pPr>
            <a:lvl6pPr marL="2514600" indent="-228600" defTabSz="9525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6pPr>
            <a:lvl7pPr marL="2971800" indent="-228600" defTabSz="9525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7pPr>
            <a:lvl8pPr marL="3429000" indent="-228600" defTabSz="9525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8pPr>
            <a:lvl9pPr marL="3886200" indent="-228600" defTabSz="9525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9pPr>
          </a:lstStyle>
          <a:p>
            <a:pPr algn="r" eaLnBrk="1" hangingPunct="1">
              <a:spcBef>
                <a:spcPct val="0"/>
              </a:spcBef>
              <a:buClrTx/>
              <a:buFontTx/>
              <a:buNone/>
            </a:pPr>
            <a:fld id="{A31C5805-FC4E-4A12-9565-1A70CD27D0F6}" type="slidenum">
              <a:rPr lang="de-DE" sz="1300"/>
              <a:pPr algn="r" eaLnBrk="1" hangingPunct="1">
                <a:spcBef>
                  <a:spcPct val="0"/>
                </a:spcBef>
                <a:buClrTx/>
                <a:buFontTx/>
                <a:buNone/>
              </a:pPr>
              <a:t>2</a:t>
            </a:fld>
            <a:endParaRPr lang="de-DE" sz="1300"/>
          </a:p>
        </p:txBody>
      </p:sp>
      <p:sp>
        <p:nvSpPr>
          <p:cNvPr id="44036" name="Rectangle 2"/>
          <p:cNvSpPr>
            <a:spLocks noGrp="1" noRot="1" noChangeAspect="1" noChangeArrowheads="1" noTextEdit="1"/>
          </p:cNvSpPr>
          <p:nvPr>
            <p:ph type="sldImg"/>
          </p:nvPr>
        </p:nvSpPr>
        <p:spPr>
          <a:xfrm>
            <a:off x="1144588" y="687388"/>
            <a:ext cx="4568825" cy="3425825"/>
          </a:xfrm>
          <a:ln/>
        </p:spPr>
      </p:sp>
      <p:sp>
        <p:nvSpPr>
          <p:cNvPr id="44037" name="Rectangle 3"/>
          <p:cNvSpPr>
            <a:spLocks noGrp="1" noChangeArrowheads="1"/>
          </p:cNvSpPr>
          <p:nvPr>
            <p:ph type="body" idx="1"/>
          </p:nvPr>
        </p:nvSpPr>
        <p:spPr>
          <a:xfrm>
            <a:off x="685480" y="4343144"/>
            <a:ext cx="5487041" cy="4113557"/>
          </a:xfrm>
          <a:noFill/>
        </p:spPr>
        <p:txBody>
          <a:bodyPr lIns="95254" tIns="47627" rIns="95254" bIns="47627"/>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6pPr>
            <a:lvl7pPr marL="29718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7pPr>
            <a:lvl8pPr marL="34290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8pPr>
            <a:lvl9pPr marL="38862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9pPr>
          </a:lstStyle>
          <a:p>
            <a:fld id="{F3297ACD-9524-4F3F-9683-4637668CD9E6}" type="slidenum">
              <a:rPr lang="de-DE" sz="1200" smtClean="0"/>
              <a:pPr/>
              <a:t>3</a:t>
            </a:fld>
            <a:endParaRPr lang="de-DE" sz="1200" smtClean="0"/>
          </a:p>
        </p:txBody>
      </p:sp>
      <p:sp>
        <p:nvSpPr>
          <p:cNvPr id="44035"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4" tIns="47627" rIns="95254" bIns="47627" anchor="b"/>
          <a:lstStyle>
            <a:lvl1pPr defTabSz="952500" eaLnBrk="0" hangingPunct="0">
              <a:defRPr sz="1600">
                <a:solidFill>
                  <a:schemeClr val="tx1"/>
                </a:solidFill>
                <a:latin typeface="Arial" charset="0"/>
                <a:cs typeface="Arial" charset="0"/>
              </a:defRPr>
            </a:lvl1pPr>
            <a:lvl2pPr marL="742950" indent="-285750" defTabSz="952500" eaLnBrk="0" hangingPunct="0">
              <a:defRPr sz="1600">
                <a:solidFill>
                  <a:schemeClr val="tx1"/>
                </a:solidFill>
                <a:latin typeface="Arial" charset="0"/>
                <a:cs typeface="Arial" charset="0"/>
              </a:defRPr>
            </a:lvl2pPr>
            <a:lvl3pPr marL="1143000" indent="-228600" defTabSz="952500" eaLnBrk="0" hangingPunct="0">
              <a:defRPr sz="1600">
                <a:solidFill>
                  <a:schemeClr val="tx1"/>
                </a:solidFill>
                <a:latin typeface="Arial" charset="0"/>
                <a:cs typeface="Arial" charset="0"/>
              </a:defRPr>
            </a:lvl3pPr>
            <a:lvl4pPr marL="1600200" indent="-228600" defTabSz="952500" eaLnBrk="0" hangingPunct="0">
              <a:defRPr sz="1600">
                <a:solidFill>
                  <a:schemeClr val="tx1"/>
                </a:solidFill>
                <a:latin typeface="Arial" charset="0"/>
                <a:cs typeface="Arial" charset="0"/>
              </a:defRPr>
            </a:lvl4pPr>
            <a:lvl5pPr marL="2057400" indent="-228600" defTabSz="952500" eaLnBrk="0" hangingPunct="0">
              <a:defRPr sz="1600">
                <a:solidFill>
                  <a:schemeClr val="tx1"/>
                </a:solidFill>
                <a:latin typeface="Arial" charset="0"/>
                <a:cs typeface="Arial" charset="0"/>
              </a:defRPr>
            </a:lvl5pPr>
            <a:lvl6pPr marL="2514600" indent="-228600" defTabSz="9525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6pPr>
            <a:lvl7pPr marL="2971800" indent="-228600" defTabSz="9525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7pPr>
            <a:lvl8pPr marL="3429000" indent="-228600" defTabSz="9525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8pPr>
            <a:lvl9pPr marL="3886200" indent="-228600" defTabSz="9525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9pPr>
          </a:lstStyle>
          <a:p>
            <a:pPr algn="r" eaLnBrk="1" hangingPunct="1">
              <a:spcBef>
                <a:spcPct val="0"/>
              </a:spcBef>
              <a:buClrTx/>
              <a:buFontTx/>
              <a:buNone/>
            </a:pPr>
            <a:fld id="{A31C5805-FC4E-4A12-9565-1A70CD27D0F6}" type="slidenum">
              <a:rPr lang="de-DE" sz="1300"/>
              <a:pPr algn="r" eaLnBrk="1" hangingPunct="1">
                <a:spcBef>
                  <a:spcPct val="0"/>
                </a:spcBef>
                <a:buClrTx/>
                <a:buFontTx/>
                <a:buNone/>
              </a:pPr>
              <a:t>3</a:t>
            </a:fld>
            <a:endParaRPr lang="de-DE" sz="1300"/>
          </a:p>
        </p:txBody>
      </p:sp>
      <p:sp>
        <p:nvSpPr>
          <p:cNvPr id="44036" name="Rectangle 2"/>
          <p:cNvSpPr>
            <a:spLocks noGrp="1" noRot="1" noChangeAspect="1" noChangeArrowheads="1" noTextEdit="1"/>
          </p:cNvSpPr>
          <p:nvPr>
            <p:ph type="sldImg"/>
          </p:nvPr>
        </p:nvSpPr>
        <p:spPr>
          <a:xfrm>
            <a:off x="1144588" y="687388"/>
            <a:ext cx="4568825" cy="3425825"/>
          </a:xfrm>
          <a:ln/>
        </p:spPr>
      </p:sp>
      <p:sp>
        <p:nvSpPr>
          <p:cNvPr id="44037" name="Rectangle 3"/>
          <p:cNvSpPr>
            <a:spLocks noGrp="1" noChangeArrowheads="1"/>
          </p:cNvSpPr>
          <p:nvPr>
            <p:ph type="body" idx="1"/>
          </p:nvPr>
        </p:nvSpPr>
        <p:spPr>
          <a:xfrm>
            <a:off x="685480" y="4343144"/>
            <a:ext cx="5487041" cy="4113557"/>
          </a:xfrm>
          <a:noFill/>
        </p:spPr>
        <p:txBody>
          <a:bodyPr lIns="95254" tIns="47627" rIns="95254" bIns="47627"/>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7DE14AD-96BE-45EB-AB3C-A96C1A6565DB}" type="slidenum">
              <a:rPr lang="de-DE" smtClean="0"/>
              <a:pPr/>
              <a:t>6</a:t>
            </a:fld>
            <a:endParaRPr lang="de-DE"/>
          </a:p>
        </p:txBody>
      </p:sp>
    </p:spTree>
    <p:extLst>
      <p:ext uri="{BB962C8B-B14F-4D97-AF65-F5344CB8AC3E}">
        <p14:creationId xmlns:p14="http://schemas.microsoft.com/office/powerpoint/2010/main" val="143377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7DE14AD-96BE-45EB-AB3C-A96C1A6565DB}" type="slidenum">
              <a:rPr lang="de-DE" smtClean="0"/>
              <a:pPr/>
              <a:t>7</a:t>
            </a:fld>
            <a:endParaRPr lang="de-DE"/>
          </a:p>
        </p:txBody>
      </p:sp>
    </p:spTree>
    <p:extLst>
      <p:ext uri="{BB962C8B-B14F-4D97-AF65-F5344CB8AC3E}">
        <p14:creationId xmlns:p14="http://schemas.microsoft.com/office/powerpoint/2010/main" val="143377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7DE14AD-96BE-45EB-AB3C-A96C1A6565DB}" type="slidenum">
              <a:rPr lang="de-DE" smtClean="0"/>
              <a:pPr/>
              <a:t>9</a:t>
            </a:fld>
            <a:endParaRPr lang="de-DE"/>
          </a:p>
        </p:txBody>
      </p:sp>
    </p:spTree>
    <p:extLst>
      <p:ext uri="{BB962C8B-B14F-4D97-AF65-F5344CB8AC3E}">
        <p14:creationId xmlns:p14="http://schemas.microsoft.com/office/powerpoint/2010/main" val="259324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7DE14AD-96BE-45EB-AB3C-A96C1A6565DB}" type="slidenum">
              <a:rPr lang="de-DE" smtClean="0"/>
              <a:pPr/>
              <a:t>17</a:t>
            </a:fld>
            <a:endParaRPr lang="de-DE"/>
          </a:p>
        </p:txBody>
      </p:sp>
    </p:spTree>
    <p:extLst>
      <p:ext uri="{BB962C8B-B14F-4D97-AF65-F5344CB8AC3E}">
        <p14:creationId xmlns:p14="http://schemas.microsoft.com/office/powerpoint/2010/main" val="19472905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0210K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116263"/>
            <a:ext cx="33845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3"/>
          <p:cNvGraphicFramePr>
            <a:graphicFrameLocks noChangeAspect="1"/>
          </p:cNvGraphicFramePr>
          <p:nvPr/>
        </p:nvGraphicFramePr>
        <p:xfrm>
          <a:off x="5743575" y="3319463"/>
          <a:ext cx="3168650" cy="3127375"/>
        </p:xfrm>
        <a:graphic>
          <a:graphicData uri="http://schemas.openxmlformats.org/presentationml/2006/ole">
            <mc:AlternateContent xmlns:mc="http://schemas.openxmlformats.org/markup-compatibility/2006">
              <mc:Choice xmlns:v="urn:schemas-microsoft-com:vml" Requires="v">
                <p:oleObj spid="_x0000_s7282" name="Image" r:id="rId4" imgW="7365079" imgH="7200000" progId="PhotoshopElements.Image.2">
                  <p:embed/>
                </p:oleObj>
              </mc:Choice>
              <mc:Fallback>
                <p:oleObj name="Image" r:id="rId4" imgW="7365079" imgH="7200000" progId="PhotoshopElements.Image.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3575" y="3319463"/>
                        <a:ext cx="3168650" cy="31273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4" descr="ig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 y="2924175"/>
            <a:ext cx="271621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18" descr="HG_NUKEM_2_pantone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122363"/>
            <a:ext cx="9144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68313" y="908050"/>
            <a:ext cx="8675687" cy="2174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9"/>
          <p:cNvSpPr>
            <a:spLocks noChangeArrowheads="1"/>
          </p:cNvSpPr>
          <p:nvPr/>
        </p:nvSpPr>
        <p:spPr bwMode="auto">
          <a:xfrm>
            <a:off x="8928100" y="3187700"/>
            <a:ext cx="215900" cy="2143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0"/>
          <p:cNvSpPr>
            <a:spLocks noChangeShapeType="1"/>
          </p:cNvSpPr>
          <p:nvPr/>
        </p:nvSpPr>
        <p:spPr bwMode="auto">
          <a:xfrm>
            <a:off x="0" y="3390900"/>
            <a:ext cx="89281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Rectangle 11"/>
          <p:cNvSpPr>
            <a:spLocks noChangeArrowheads="1"/>
          </p:cNvSpPr>
          <p:nvPr/>
        </p:nvSpPr>
        <p:spPr bwMode="auto">
          <a:xfrm>
            <a:off x="468313" y="908050"/>
            <a:ext cx="8675687" cy="217488"/>
          </a:xfrm>
          <a:prstGeom prst="rect">
            <a:avLst/>
          </a:prstGeom>
          <a:solidFill>
            <a:srgbClr val="E657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12"/>
          <p:cNvSpPr txBox="1">
            <a:spLocks noChangeArrowheads="1"/>
          </p:cNvSpPr>
          <p:nvPr/>
        </p:nvSpPr>
        <p:spPr bwMode="auto">
          <a:xfrm>
            <a:off x="7092950" y="908050"/>
            <a:ext cx="1338263"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spcBef>
                <a:spcPct val="0"/>
              </a:spcBef>
              <a:buClrTx/>
              <a:buFontTx/>
              <a:buNone/>
            </a:pPr>
            <a:r>
              <a:rPr lang="de-DE" sz="700">
                <a:solidFill>
                  <a:schemeClr val="bg1"/>
                </a:solidFill>
                <a:cs typeface="Arial" charset="0"/>
              </a:rPr>
              <a:t>www.nukemtechnologies.de</a:t>
            </a:r>
          </a:p>
        </p:txBody>
      </p:sp>
      <p:sp>
        <p:nvSpPr>
          <p:cNvPr id="13" name="Text Box 13"/>
          <p:cNvSpPr txBox="1">
            <a:spLocks noChangeArrowheads="1"/>
          </p:cNvSpPr>
          <p:nvPr/>
        </p:nvSpPr>
        <p:spPr bwMode="auto">
          <a:xfrm>
            <a:off x="5651500" y="919163"/>
            <a:ext cx="123507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spcBef>
                <a:spcPct val="0"/>
              </a:spcBef>
              <a:buClrTx/>
              <a:buFontTx/>
              <a:buNone/>
            </a:pPr>
            <a:r>
              <a:rPr lang="en-US" sz="700">
                <a:solidFill>
                  <a:schemeClr val="bg1"/>
                </a:solidFill>
                <a:cs typeface="Arial" charset="0"/>
              </a:rPr>
              <a:t>©</a:t>
            </a:r>
            <a:r>
              <a:rPr lang="de-DE" sz="700">
                <a:solidFill>
                  <a:schemeClr val="bg1"/>
                </a:solidFill>
                <a:cs typeface="Arial" charset="0"/>
              </a:rPr>
              <a:t> NUKEM Technologies</a:t>
            </a:r>
          </a:p>
        </p:txBody>
      </p:sp>
      <p:sp>
        <p:nvSpPr>
          <p:cNvPr id="14" name="Rectangle 17"/>
          <p:cNvSpPr>
            <a:spLocks noChangeArrowheads="1"/>
          </p:cNvSpPr>
          <p:nvPr/>
        </p:nvSpPr>
        <p:spPr bwMode="auto">
          <a:xfrm>
            <a:off x="7923213" y="5762625"/>
            <a:ext cx="9906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pic>
        <p:nvPicPr>
          <p:cNvPr id="15" name="Bild 27" descr="Nukem_Technologies_Logo_rgb ALT.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56388" y="269875"/>
            <a:ext cx="2159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Grp="1" noChangeArrowheads="1"/>
          </p:cNvSpPr>
          <p:nvPr>
            <p:ph type="ctrTitle"/>
          </p:nvPr>
        </p:nvSpPr>
        <p:spPr>
          <a:xfrm>
            <a:off x="468313" y="1947863"/>
            <a:ext cx="8459787" cy="365125"/>
          </a:xfrm>
        </p:spPr>
        <p:txBody>
          <a:bodyPr/>
          <a:lstStyle>
            <a:lvl1pPr>
              <a:defRPr sz="2400"/>
            </a:lvl1pPr>
          </a:lstStyle>
          <a:p>
            <a:pPr lvl="0"/>
            <a:r>
              <a:rPr lang="de-DE" noProof="0" smtClean="0"/>
              <a:t>Titelmasterformat durch Klicken bearbeiten</a:t>
            </a:r>
          </a:p>
        </p:txBody>
      </p:sp>
      <p:sp>
        <p:nvSpPr>
          <p:cNvPr id="5128" name="Rectangle 8"/>
          <p:cNvSpPr>
            <a:spLocks noGrp="1" noChangeArrowheads="1"/>
          </p:cNvSpPr>
          <p:nvPr>
            <p:ph type="subTitle" idx="1"/>
          </p:nvPr>
        </p:nvSpPr>
        <p:spPr>
          <a:xfrm>
            <a:off x="468313" y="2312988"/>
            <a:ext cx="8459787" cy="274637"/>
          </a:xfrm>
        </p:spPr>
        <p:txBody>
          <a:bodyPr/>
          <a:lstStyle>
            <a:lvl1pPr marL="0" indent="0">
              <a:buFontTx/>
              <a:buNone/>
              <a:defRPr sz="1800">
                <a:solidFill>
                  <a:schemeClr val="bg1"/>
                </a:solidFill>
              </a:defRPr>
            </a:lvl1pPr>
          </a:lstStyle>
          <a:p>
            <a:pPr lvl="0"/>
            <a:r>
              <a:rPr lang="de-DE" noProof="0" smtClean="0"/>
              <a:t>Formatvorlage des Untertitelmasters durch Klicken bearbeiten</a:t>
            </a:r>
          </a:p>
        </p:txBody>
      </p:sp>
      <p:sp>
        <p:nvSpPr>
          <p:cNvPr id="16" name="Rectangle 14"/>
          <p:cNvSpPr>
            <a:spLocks noGrp="1" noChangeArrowheads="1"/>
          </p:cNvSpPr>
          <p:nvPr>
            <p:ph type="dt" sz="half" idx="10"/>
          </p:nvPr>
        </p:nvSpPr>
        <p:spPr/>
        <p:txBody>
          <a:bodyPr/>
          <a:lstStyle>
            <a:lvl1pPr>
              <a:defRPr/>
            </a:lvl1pPr>
          </a:lstStyle>
          <a:p>
            <a:fld id="{8A7D6539-C2CB-4284-862E-0C1105A294C0}" type="datetime1">
              <a:rPr lang="de-DE"/>
              <a:pPr/>
              <a:t>16.10.2012</a:t>
            </a:fld>
            <a:endParaRPr lang="de-DE"/>
          </a:p>
        </p:txBody>
      </p:sp>
      <p:sp>
        <p:nvSpPr>
          <p:cNvPr id="17" name="Rectangle 15"/>
          <p:cNvSpPr>
            <a:spLocks noGrp="1" noChangeArrowheads="1"/>
          </p:cNvSpPr>
          <p:nvPr>
            <p:ph type="ftr" sz="quarter" idx="11"/>
          </p:nvPr>
        </p:nvSpPr>
        <p:spPr/>
        <p:txBody>
          <a:bodyPr/>
          <a:lstStyle>
            <a:lvl1pPr>
              <a:defRPr/>
            </a:lvl1pPr>
          </a:lstStyle>
          <a:p>
            <a:endParaRPr lang="de-DE"/>
          </a:p>
        </p:txBody>
      </p:sp>
      <p:sp>
        <p:nvSpPr>
          <p:cNvPr id="18" name="Rectangle 16"/>
          <p:cNvSpPr>
            <a:spLocks noGrp="1" noChangeArrowheads="1"/>
          </p:cNvSpPr>
          <p:nvPr>
            <p:ph type="sldNum" sz="quarter" idx="12"/>
          </p:nvPr>
        </p:nvSpPr>
        <p:spPr>
          <a:xfrm>
            <a:off x="8258175" y="908050"/>
            <a:ext cx="755650" cy="214313"/>
          </a:xfrm>
        </p:spPr>
        <p:txBody>
          <a:bodyPr/>
          <a:lstStyle>
            <a:lvl1pPr>
              <a:defRPr sz="800">
                <a:latin typeface="Arial" charset="0"/>
              </a:defRPr>
            </a:lvl1pPr>
          </a:lstStyle>
          <a:p>
            <a:r>
              <a:rPr lang="de-DE"/>
              <a:t>Page </a:t>
            </a:r>
            <a:fld id="{91AEFCDF-0BE9-4046-8352-3BC04BDDE204}" type="slidenum">
              <a:rPr lang="de-DE" sz="700">
                <a:latin typeface="Verdana" pitchFamily="34" charset="0"/>
              </a:rPr>
              <a:pPr/>
              <a:t>‹Nr.›</a:t>
            </a:fld>
            <a:endParaRPr lang="de-DE" sz="700">
              <a:latin typeface="Verdana" pitchFamily="34" charset="0"/>
            </a:endParaRPr>
          </a:p>
        </p:txBody>
      </p:sp>
    </p:spTree>
    <p:extLst>
      <p:ext uri="{BB962C8B-B14F-4D97-AF65-F5344CB8AC3E}">
        <p14:creationId xmlns:p14="http://schemas.microsoft.com/office/powerpoint/2010/main" val="141173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10"/>
          <p:cNvSpPr>
            <a:spLocks noGrp="1" noChangeArrowheads="1"/>
          </p:cNvSpPr>
          <p:nvPr>
            <p:ph type="dt" sz="half" idx="10"/>
          </p:nvPr>
        </p:nvSpPr>
        <p:spPr>
          <a:ln/>
        </p:spPr>
        <p:txBody>
          <a:bodyPr/>
          <a:lstStyle>
            <a:lvl1pPr>
              <a:defRPr/>
            </a:lvl1pPr>
          </a:lstStyle>
          <a:p>
            <a:fld id="{03D7A4CD-D037-48DF-9C48-7202529A17CD}" type="datetime1">
              <a:rPr lang="de-DE"/>
              <a:pPr/>
              <a:t>16.10.2012</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de-DE"/>
          </a:p>
        </p:txBody>
      </p:sp>
      <p:sp>
        <p:nvSpPr>
          <p:cNvPr id="6" name="Rectangle 12"/>
          <p:cNvSpPr>
            <a:spLocks noGrp="1" noChangeArrowheads="1"/>
          </p:cNvSpPr>
          <p:nvPr>
            <p:ph type="sldNum" sz="quarter" idx="12"/>
          </p:nvPr>
        </p:nvSpPr>
        <p:spPr>
          <a:ln/>
        </p:spPr>
        <p:txBody>
          <a:bodyPr/>
          <a:lstStyle>
            <a:lvl1pPr>
              <a:defRPr/>
            </a:lvl1pPr>
          </a:lstStyle>
          <a:p>
            <a:r>
              <a:rPr lang="de-DE"/>
              <a:t>Page </a:t>
            </a:r>
            <a:fld id="{948E6B1D-ED1B-4009-B2B1-56D8FF9ED8C8}" type="slidenum">
              <a:rPr lang="de-DE"/>
              <a:pPr/>
              <a:t>‹Nr.›</a:t>
            </a:fld>
            <a:endParaRPr lang="de-DE"/>
          </a:p>
        </p:txBody>
      </p:sp>
    </p:spTree>
    <p:extLst>
      <p:ext uri="{BB962C8B-B14F-4D97-AF65-F5344CB8AC3E}">
        <p14:creationId xmlns:p14="http://schemas.microsoft.com/office/powerpoint/2010/main" val="167513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4" name="Rectangle 10"/>
          <p:cNvSpPr>
            <a:spLocks noGrp="1" noChangeArrowheads="1"/>
          </p:cNvSpPr>
          <p:nvPr>
            <p:ph type="dt" sz="half" idx="10"/>
          </p:nvPr>
        </p:nvSpPr>
        <p:spPr>
          <a:ln/>
        </p:spPr>
        <p:txBody>
          <a:bodyPr/>
          <a:lstStyle>
            <a:lvl1pPr>
              <a:defRPr/>
            </a:lvl1pPr>
          </a:lstStyle>
          <a:p>
            <a:fld id="{BDDC2AD7-3509-4E4E-9250-867D05161846}" type="datetime1">
              <a:rPr lang="de-DE"/>
              <a:pPr/>
              <a:t>16.10.2012</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de-DE"/>
          </a:p>
        </p:txBody>
      </p:sp>
      <p:sp>
        <p:nvSpPr>
          <p:cNvPr id="6" name="Rectangle 12"/>
          <p:cNvSpPr>
            <a:spLocks noGrp="1" noChangeArrowheads="1"/>
          </p:cNvSpPr>
          <p:nvPr>
            <p:ph type="sldNum" sz="quarter" idx="12"/>
          </p:nvPr>
        </p:nvSpPr>
        <p:spPr>
          <a:ln/>
        </p:spPr>
        <p:txBody>
          <a:bodyPr/>
          <a:lstStyle>
            <a:lvl1pPr>
              <a:defRPr/>
            </a:lvl1pPr>
          </a:lstStyle>
          <a:p>
            <a:r>
              <a:rPr lang="de-DE"/>
              <a:t>Page </a:t>
            </a:r>
            <a:fld id="{8439C0AD-B450-48F3-AD4A-76764DC98565}" type="slidenum">
              <a:rPr lang="de-DE"/>
              <a:pPr/>
              <a:t>‹Nr.›</a:t>
            </a:fld>
            <a:endParaRPr lang="de-DE"/>
          </a:p>
        </p:txBody>
      </p:sp>
    </p:spTree>
    <p:extLst>
      <p:ext uri="{BB962C8B-B14F-4D97-AF65-F5344CB8AC3E}">
        <p14:creationId xmlns:p14="http://schemas.microsoft.com/office/powerpoint/2010/main" val="62012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5" name="Foliennummernplatzhalter 2"/>
          <p:cNvSpPr>
            <a:spLocks noGrp="1"/>
          </p:cNvSpPr>
          <p:nvPr>
            <p:ph type="sldNum" sz="quarter" idx="12"/>
          </p:nvPr>
        </p:nvSpPr>
        <p:spPr/>
        <p:txBody>
          <a:bodyPr/>
          <a:lstStyle>
            <a:lvl1pPr>
              <a:defRPr/>
            </a:lvl1pPr>
          </a:lstStyle>
          <a:p>
            <a:fld id="{6BD7CBD5-668F-4DB6-8E04-AB3424715DB3}" type="slidenum">
              <a:rPr lang="ru-RU"/>
              <a:pPr/>
              <a:t>‹Nr.›</a:t>
            </a:fld>
            <a:endParaRPr lang="ru-RU"/>
          </a:p>
        </p:txBody>
      </p:sp>
    </p:spTree>
    <p:extLst>
      <p:ext uri="{BB962C8B-B14F-4D97-AF65-F5344CB8AC3E}">
        <p14:creationId xmlns:p14="http://schemas.microsoft.com/office/powerpoint/2010/main" val="171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10"/>
          <p:cNvSpPr>
            <a:spLocks noGrp="1" noChangeArrowheads="1"/>
          </p:cNvSpPr>
          <p:nvPr>
            <p:ph type="dt" sz="half" idx="10"/>
          </p:nvPr>
        </p:nvSpPr>
        <p:spPr>
          <a:ln/>
        </p:spPr>
        <p:txBody>
          <a:bodyPr/>
          <a:lstStyle>
            <a:lvl1pPr>
              <a:defRPr/>
            </a:lvl1pPr>
          </a:lstStyle>
          <a:p>
            <a:fld id="{F9136435-5686-4C8C-93E1-9DFA64C21CF3}" type="datetime1">
              <a:rPr lang="de-DE"/>
              <a:pPr/>
              <a:t>16.10.2012</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de-DE"/>
          </a:p>
        </p:txBody>
      </p:sp>
      <p:sp>
        <p:nvSpPr>
          <p:cNvPr id="6" name="Rectangle 12"/>
          <p:cNvSpPr>
            <a:spLocks noGrp="1" noChangeArrowheads="1"/>
          </p:cNvSpPr>
          <p:nvPr>
            <p:ph type="sldNum" sz="quarter" idx="12"/>
          </p:nvPr>
        </p:nvSpPr>
        <p:spPr>
          <a:ln/>
        </p:spPr>
        <p:txBody>
          <a:bodyPr/>
          <a:lstStyle>
            <a:lvl1pPr>
              <a:defRPr/>
            </a:lvl1pPr>
          </a:lstStyle>
          <a:p>
            <a:r>
              <a:rPr lang="de-DE"/>
              <a:t>Page </a:t>
            </a:r>
            <a:fld id="{9871AA88-A751-422D-B08B-208C80246F81}" type="slidenum">
              <a:rPr lang="de-DE"/>
              <a:pPr/>
              <a:t>‹Nr.›</a:t>
            </a:fld>
            <a:endParaRPr lang="de-DE"/>
          </a:p>
        </p:txBody>
      </p:sp>
    </p:spTree>
    <p:extLst>
      <p:ext uri="{BB962C8B-B14F-4D97-AF65-F5344CB8AC3E}">
        <p14:creationId xmlns:p14="http://schemas.microsoft.com/office/powerpoint/2010/main" val="182134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0"/>
          <p:cNvSpPr>
            <a:spLocks noGrp="1" noChangeArrowheads="1"/>
          </p:cNvSpPr>
          <p:nvPr>
            <p:ph type="dt" sz="half" idx="10"/>
          </p:nvPr>
        </p:nvSpPr>
        <p:spPr>
          <a:ln/>
        </p:spPr>
        <p:txBody>
          <a:bodyPr/>
          <a:lstStyle>
            <a:lvl1pPr>
              <a:defRPr/>
            </a:lvl1pPr>
          </a:lstStyle>
          <a:p>
            <a:fld id="{F31D30B7-6600-4CEC-B119-7F4880C6889D}" type="datetime1">
              <a:rPr lang="de-DE"/>
              <a:pPr/>
              <a:t>16.10.2012</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de-DE"/>
          </a:p>
        </p:txBody>
      </p:sp>
      <p:sp>
        <p:nvSpPr>
          <p:cNvPr id="6" name="Rectangle 12"/>
          <p:cNvSpPr>
            <a:spLocks noGrp="1" noChangeArrowheads="1"/>
          </p:cNvSpPr>
          <p:nvPr>
            <p:ph type="sldNum" sz="quarter" idx="12"/>
          </p:nvPr>
        </p:nvSpPr>
        <p:spPr>
          <a:ln/>
        </p:spPr>
        <p:txBody>
          <a:bodyPr/>
          <a:lstStyle>
            <a:lvl1pPr>
              <a:defRPr/>
            </a:lvl1pPr>
          </a:lstStyle>
          <a:p>
            <a:r>
              <a:rPr lang="de-DE"/>
              <a:t>Page </a:t>
            </a:r>
            <a:fld id="{F81F655B-26B4-4284-9290-617C36721571}" type="slidenum">
              <a:rPr lang="de-DE"/>
              <a:pPr/>
              <a:t>‹Nr.›</a:t>
            </a:fld>
            <a:endParaRPr lang="de-DE"/>
          </a:p>
        </p:txBody>
      </p:sp>
    </p:spTree>
    <p:extLst>
      <p:ext uri="{BB962C8B-B14F-4D97-AF65-F5344CB8AC3E}">
        <p14:creationId xmlns:p14="http://schemas.microsoft.com/office/powerpoint/2010/main" val="898247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68313" y="2312988"/>
            <a:ext cx="4135437" cy="765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756150" y="2312988"/>
            <a:ext cx="4137025" cy="765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10"/>
          <p:cNvSpPr>
            <a:spLocks noGrp="1" noChangeArrowheads="1"/>
          </p:cNvSpPr>
          <p:nvPr>
            <p:ph type="dt" sz="half" idx="10"/>
          </p:nvPr>
        </p:nvSpPr>
        <p:spPr>
          <a:ln/>
        </p:spPr>
        <p:txBody>
          <a:bodyPr/>
          <a:lstStyle>
            <a:lvl1pPr>
              <a:defRPr/>
            </a:lvl1pPr>
          </a:lstStyle>
          <a:p>
            <a:fld id="{894595BC-C38F-45FA-A252-5035C876F672}" type="datetime1">
              <a:rPr lang="de-DE"/>
              <a:pPr/>
              <a:t>16.10.2012</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de-DE"/>
          </a:p>
        </p:txBody>
      </p:sp>
      <p:sp>
        <p:nvSpPr>
          <p:cNvPr id="7" name="Rectangle 12"/>
          <p:cNvSpPr>
            <a:spLocks noGrp="1" noChangeArrowheads="1"/>
          </p:cNvSpPr>
          <p:nvPr>
            <p:ph type="sldNum" sz="quarter" idx="12"/>
          </p:nvPr>
        </p:nvSpPr>
        <p:spPr>
          <a:ln/>
        </p:spPr>
        <p:txBody>
          <a:bodyPr/>
          <a:lstStyle>
            <a:lvl1pPr>
              <a:defRPr/>
            </a:lvl1pPr>
          </a:lstStyle>
          <a:p>
            <a:r>
              <a:rPr lang="de-DE"/>
              <a:t>Page </a:t>
            </a:r>
            <a:fld id="{6CA4972A-B4DA-4E18-8440-8290D1AC48E3}" type="slidenum">
              <a:rPr lang="de-DE"/>
              <a:pPr/>
              <a:t>‹Nr.›</a:t>
            </a:fld>
            <a:endParaRPr lang="de-DE"/>
          </a:p>
        </p:txBody>
      </p:sp>
    </p:spTree>
    <p:extLst>
      <p:ext uri="{BB962C8B-B14F-4D97-AF65-F5344CB8AC3E}">
        <p14:creationId xmlns:p14="http://schemas.microsoft.com/office/powerpoint/2010/main" val="157015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10"/>
          <p:cNvSpPr>
            <a:spLocks noGrp="1" noChangeArrowheads="1"/>
          </p:cNvSpPr>
          <p:nvPr>
            <p:ph type="dt" sz="half" idx="10"/>
          </p:nvPr>
        </p:nvSpPr>
        <p:spPr>
          <a:ln/>
        </p:spPr>
        <p:txBody>
          <a:bodyPr/>
          <a:lstStyle>
            <a:lvl1pPr>
              <a:defRPr/>
            </a:lvl1pPr>
          </a:lstStyle>
          <a:p>
            <a:fld id="{DE5F37DD-6239-43E3-AD29-272883820341}" type="datetime1">
              <a:rPr lang="de-DE"/>
              <a:pPr/>
              <a:t>16.10.2012</a:t>
            </a:fld>
            <a:endParaRPr lang="en-GB"/>
          </a:p>
        </p:txBody>
      </p:sp>
      <p:sp>
        <p:nvSpPr>
          <p:cNvPr id="8" name="Rectangle 11"/>
          <p:cNvSpPr>
            <a:spLocks noGrp="1" noChangeArrowheads="1"/>
          </p:cNvSpPr>
          <p:nvPr>
            <p:ph type="ftr" sz="quarter" idx="11"/>
          </p:nvPr>
        </p:nvSpPr>
        <p:spPr>
          <a:ln/>
        </p:spPr>
        <p:txBody>
          <a:bodyPr/>
          <a:lstStyle>
            <a:lvl1pPr>
              <a:defRPr/>
            </a:lvl1pPr>
          </a:lstStyle>
          <a:p>
            <a:endParaRPr lang="de-DE"/>
          </a:p>
        </p:txBody>
      </p:sp>
      <p:sp>
        <p:nvSpPr>
          <p:cNvPr id="9" name="Rectangle 12"/>
          <p:cNvSpPr>
            <a:spLocks noGrp="1" noChangeArrowheads="1"/>
          </p:cNvSpPr>
          <p:nvPr>
            <p:ph type="sldNum" sz="quarter" idx="12"/>
          </p:nvPr>
        </p:nvSpPr>
        <p:spPr>
          <a:ln/>
        </p:spPr>
        <p:txBody>
          <a:bodyPr/>
          <a:lstStyle>
            <a:lvl1pPr>
              <a:defRPr/>
            </a:lvl1pPr>
          </a:lstStyle>
          <a:p>
            <a:r>
              <a:rPr lang="de-DE"/>
              <a:t>Page </a:t>
            </a:r>
            <a:fld id="{EA8BD34F-63E8-493F-B42F-A35FCA52BED5}" type="slidenum">
              <a:rPr lang="de-DE"/>
              <a:pPr/>
              <a:t>‹Nr.›</a:t>
            </a:fld>
            <a:endParaRPr lang="de-DE"/>
          </a:p>
        </p:txBody>
      </p:sp>
    </p:spTree>
    <p:extLst>
      <p:ext uri="{BB962C8B-B14F-4D97-AF65-F5344CB8AC3E}">
        <p14:creationId xmlns:p14="http://schemas.microsoft.com/office/powerpoint/2010/main" val="1447832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10"/>
          <p:cNvSpPr>
            <a:spLocks noGrp="1" noChangeArrowheads="1"/>
          </p:cNvSpPr>
          <p:nvPr>
            <p:ph type="dt" sz="half" idx="10"/>
          </p:nvPr>
        </p:nvSpPr>
        <p:spPr>
          <a:ln/>
        </p:spPr>
        <p:txBody>
          <a:bodyPr/>
          <a:lstStyle>
            <a:lvl1pPr>
              <a:defRPr/>
            </a:lvl1pPr>
          </a:lstStyle>
          <a:p>
            <a:fld id="{5CEA561F-F241-4574-9937-C8CC4B245696}" type="datetime1">
              <a:rPr lang="de-DE"/>
              <a:pPr/>
              <a:t>16.10.2012</a:t>
            </a:fld>
            <a:endParaRPr lang="en-GB"/>
          </a:p>
        </p:txBody>
      </p:sp>
      <p:sp>
        <p:nvSpPr>
          <p:cNvPr id="4" name="Rectangle 11"/>
          <p:cNvSpPr>
            <a:spLocks noGrp="1" noChangeArrowheads="1"/>
          </p:cNvSpPr>
          <p:nvPr>
            <p:ph type="ftr" sz="quarter" idx="11"/>
          </p:nvPr>
        </p:nvSpPr>
        <p:spPr>
          <a:ln/>
        </p:spPr>
        <p:txBody>
          <a:bodyPr/>
          <a:lstStyle>
            <a:lvl1pPr>
              <a:defRPr/>
            </a:lvl1pPr>
          </a:lstStyle>
          <a:p>
            <a:endParaRPr lang="de-DE"/>
          </a:p>
        </p:txBody>
      </p:sp>
      <p:sp>
        <p:nvSpPr>
          <p:cNvPr id="5" name="Rectangle 12"/>
          <p:cNvSpPr>
            <a:spLocks noGrp="1" noChangeArrowheads="1"/>
          </p:cNvSpPr>
          <p:nvPr>
            <p:ph type="sldNum" sz="quarter" idx="12"/>
          </p:nvPr>
        </p:nvSpPr>
        <p:spPr>
          <a:ln/>
        </p:spPr>
        <p:txBody>
          <a:bodyPr/>
          <a:lstStyle>
            <a:lvl1pPr>
              <a:defRPr/>
            </a:lvl1pPr>
          </a:lstStyle>
          <a:p>
            <a:r>
              <a:rPr lang="de-DE"/>
              <a:t>Page </a:t>
            </a:r>
            <a:fld id="{F23E990D-9BE6-419A-9B08-328E61379637}" type="slidenum">
              <a:rPr lang="de-DE"/>
              <a:pPr/>
              <a:t>‹Nr.›</a:t>
            </a:fld>
            <a:endParaRPr lang="de-DE"/>
          </a:p>
        </p:txBody>
      </p:sp>
    </p:spTree>
    <p:extLst>
      <p:ext uri="{BB962C8B-B14F-4D97-AF65-F5344CB8AC3E}">
        <p14:creationId xmlns:p14="http://schemas.microsoft.com/office/powerpoint/2010/main" val="259098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4D9BA8BC-3AA0-46C1-B932-65936C2CDF4B}" type="datetime1">
              <a:rPr lang="de-DE"/>
              <a:pPr/>
              <a:t>16.10.2012</a:t>
            </a:fld>
            <a:endParaRPr lang="en-GB"/>
          </a:p>
        </p:txBody>
      </p:sp>
      <p:sp>
        <p:nvSpPr>
          <p:cNvPr id="3" name="Rectangle 11"/>
          <p:cNvSpPr>
            <a:spLocks noGrp="1" noChangeArrowheads="1"/>
          </p:cNvSpPr>
          <p:nvPr>
            <p:ph type="ftr" sz="quarter" idx="11"/>
          </p:nvPr>
        </p:nvSpPr>
        <p:spPr>
          <a:ln/>
        </p:spPr>
        <p:txBody>
          <a:bodyPr/>
          <a:lstStyle>
            <a:lvl1pPr>
              <a:defRPr/>
            </a:lvl1pPr>
          </a:lstStyle>
          <a:p>
            <a:endParaRPr lang="de-DE"/>
          </a:p>
        </p:txBody>
      </p:sp>
      <p:sp>
        <p:nvSpPr>
          <p:cNvPr id="4" name="Rectangle 12"/>
          <p:cNvSpPr>
            <a:spLocks noGrp="1" noChangeArrowheads="1"/>
          </p:cNvSpPr>
          <p:nvPr>
            <p:ph type="sldNum" sz="quarter" idx="12"/>
          </p:nvPr>
        </p:nvSpPr>
        <p:spPr>
          <a:ln/>
        </p:spPr>
        <p:txBody>
          <a:bodyPr/>
          <a:lstStyle>
            <a:lvl1pPr>
              <a:defRPr/>
            </a:lvl1pPr>
          </a:lstStyle>
          <a:p>
            <a:r>
              <a:rPr lang="de-DE"/>
              <a:t>Page </a:t>
            </a:r>
            <a:fld id="{25EA18EE-1C75-4E88-9A6A-22C5ABFA861B}" type="slidenum">
              <a:rPr lang="de-DE"/>
              <a:pPr/>
              <a:t>‹Nr.›</a:t>
            </a:fld>
            <a:endParaRPr lang="de-DE"/>
          </a:p>
        </p:txBody>
      </p:sp>
    </p:spTree>
    <p:extLst>
      <p:ext uri="{BB962C8B-B14F-4D97-AF65-F5344CB8AC3E}">
        <p14:creationId xmlns:p14="http://schemas.microsoft.com/office/powerpoint/2010/main" val="340795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dt" sz="half" idx="10"/>
          </p:nvPr>
        </p:nvSpPr>
        <p:spPr>
          <a:ln/>
        </p:spPr>
        <p:txBody>
          <a:bodyPr/>
          <a:lstStyle>
            <a:lvl1pPr>
              <a:defRPr/>
            </a:lvl1pPr>
          </a:lstStyle>
          <a:p>
            <a:fld id="{AE9FB0EB-8E53-4047-812F-70E6F3B48934}" type="datetime1">
              <a:rPr lang="de-DE"/>
              <a:pPr/>
              <a:t>16.10.2012</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de-DE"/>
          </a:p>
        </p:txBody>
      </p:sp>
      <p:sp>
        <p:nvSpPr>
          <p:cNvPr id="7" name="Rectangle 12"/>
          <p:cNvSpPr>
            <a:spLocks noGrp="1" noChangeArrowheads="1"/>
          </p:cNvSpPr>
          <p:nvPr>
            <p:ph type="sldNum" sz="quarter" idx="12"/>
          </p:nvPr>
        </p:nvSpPr>
        <p:spPr>
          <a:ln/>
        </p:spPr>
        <p:txBody>
          <a:bodyPr/>
          <a:lstStyle>
            <a:lvl1pPr>
              <a:defRPr/>
            </a:lvl1pPr>
          </a:lstStyle>
          <a:p>
            <a:r>
              <a:rPr lang="de-DE"/>
              <a:t>Page </a:t>
            </a:r>
            <a:fld id="{F2C32148-11F1-4046-86B0-40C0DCCE679B}" type="slidenum">
              <a:rPr lang="de-DE"/>
              <a:pPr/>
              <a:t>‹Nr.›</a:t>
            </a:fld>
            <a:endParaRPr lang="de-DE"/>
          </a:p>
        </p:txBody>
      </p:sp>
    </p:spTree>
    <p:extLst>
      <p:ext uri="{BB962C8B-B14F-4D97-AF65-F5344CB8AC3E}">
        <p14:creationId xmlns:p14="http://schemas.microsoft.com/office/powerpoint/2010/main" val="372424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dt" sz="half" idx="10"/>
          </p:nvPr>
        </p:nvSpPr>
        <p:spPr>
          <a:ln/>
        </p:spPr>
        <p:txBody>
          <a:bodyPr/>
          <a:lstStyle>
            <a:lvl1pPr>
              <a:defRPr/>
            </a:lvl1pPr>
          </a:lstStyle>
          <a:p>
            <a:fld id="{E82EB020-3271-4A76-BFFA-884C3C6D8104}" type="datetime1">
              <a:rPr lang="de-DE"/>
              <a:pPr/>
              <a:t>16.10.2012</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de-DE"/>
          </a:p>
        </p:txBody>
      </p:sp>
      <p:sp>
        <p:nvSpPr>
          <p:cNvPr id="7" name="Rectangle 12"/>
          <p:cNvSpPr>
            <a:spLocks noGrp="1" noChangeArrowheads="1"/>
          </p:cNvSpPr>
          <p:nvPr>
            <p:ph type="sldNum" sz="quarter" idx="12"/>
          </p:nvPr>
        </p:nvSpPr>
        <p:spPr>
          <a:ln/>
        </p:spPr>
        <p:txBody>
          <a:bodyPr/>
          <a:lstStyle>
            <a:lvl1pPr>
              <a:defRPr/>
            </a:lvl1pPr>
          </a:lstStyle>
          <a:p>
            <a:r>
              <a:rPr lang="de-DE"/>
              <a:t>Page </a:t>
            </a:r>
            <a:fld id="{79123F8D-B971-4FD2-85B0-1EB5B3CD4325}" type="slidenum">
              <a:rPr lang="de-DE"/>
              <a:pPr/>
              <a:t>‹Nr.›</a:t>
            </a:fld>
            <a:endParaRPr lang="de-DE"/>
          </a:p>
        </p:txBody>
      </p:sp>
    </p:spTree>
    <p:extLst>
      <p:ext uri="{BB962C8B-B14F-4D97-AF65-F5344CB8AC3E}">
        <p14:creationId xmlns:p14="http://schemas.microsoft.com/office/powerpoint/2010/main" val="332961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66725" y="1989138"/>
            <a:ext cx="8426450" cy="4535487"/>
          </a:xfrm>
          <a:prstGeom prst="rect">
            <a:avLst/>
          </a:prstGeom>
          <a:solidFill>
            <a:srgbClr val="EFF9FF"/>
          </a:solidFill>
          <a:ln w="6350" algn="ctr">
            <a:solidFill>
              <a:srgbClr val="E6571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0" rIns="180000" bIns="0" anchor="ctr">
            <a:spAutoFit/>
          </a:bodyPr>
          <a:lstStyle/>
          <a:p>
            <a:endParaRPr lang="en-US"/>
          </a:p>
        </p:txBody>
      </p:sp>
      <p:pic>
        <p:nvPicPr>
          <p:cNvPr id="1027" name="Bild 15" descr="HG_NUKEM_pantone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1119188"/>
            <a:ext cx="91440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457200" y="1611313"/>
            <a:ext cx="8470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0" rIns="0" bIns="0" numCol="1" anchor="b" anchorCtr="0" compatLnSpc="1">
            <a:prstTxWarp prst="textNoShape">
              <a:avLst/>
            </a:prstTxWarp>
            <a:spAutoFit/>
          </a:bodyPr>
          <a:lstStyle/>
          <a:p>
            <a:pPr lvl="0"/>
            <a:r>
              <a:rPr lang="de-DE" smtClean="0"/>
              <a:t>Titelmasterformat durch Klicken bearbeiten</a:t>
            </a:r>
          </a:p>
        </p:txBody>
      </p:sp>
      <p:sp>
        <p:nvSpPr>
          <p:cNvPr id="1029" name="Rectangle 5"/>
          <p:cNvSpPr>
            <a:spLocks noChangeArrowheads="1"/>
          </p:cNvSpPr>
          <p:nvPr/>
        </p:nvSpPr>
        <p:spPr bwMode="auto">
          <a:xfrm>
            <a:off x="468313" y="908050"/>
            <a:ext cx="8675687" cy="217488"/>
          </a:xfrm>
          <a:prstGeom prst="rect">
            <a:avLst/>
          </a:prstGeom>
          <a:solidFill>
            <a:srgbClr val="E657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Text Box 6"/>
          <p:cNvSpPr txBox="1">
            <a:spLocks noChangeArrowheads="1"/>
          </p:cNvSpPr>
          <p:nvPr/>
        </p:nvSpPr>
        <p:spPr bwMode="auto">
          <a:xfrm>
            <a:off x="7092950" y="919163"/>
            <a:ext cx="1338263"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spcBef>
                <a:spcPct val="0"/>
              </a:spcBef>
              <a:buClrTx/>
              <a:buFontTx/>
              <a:buNone/>
            </a:pPr>
            <a:r>
              <a:rPr lang="de-DE" sz="700">
                <a:solidFill>
                  <a:schemeClr val="bg1"/>
                </a:solidFill>
                <a:cs typeface="Arial" charset="0"/>
              </a:rPr>
              <a:t>www.nukemtechnologies.de</a:t>
            </a:r>
          </a:p>
        </p:txBody>
      </p:sp>
      <p:sp>
        <p:nvSpPr>
          <p:cNvPr id="1031" name="Text Box 7"/>
          <p:cNvSpPr txBox="1">
            <a:spLocks noChangeArrowheads="1"/>
          </p:cNvSpPr>
          <p:nvPr/>
        </p:nvSpPr>
        <p:spPr bwMode="auto">
          <a:xfrm>
            <a:off x="5651500" y="908050"/>
            <a:ext cx="12477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spcBef>
                <a:spcPct val="0"/>
              </a:spcBef>
              <a:buClrTx/>
              <a:buFontTx/>
              <a:buNone/>
            </a:pPr>
            <a:r>
              <a:rPr lang="en-US" sz="800">
                <a:solidFill>
                  <a:schemeClr val="bg1"/>
                </a:solidFill>
                <a:latin typeface="Arial" charset="0"/>
                <a:cs typeface="Arial" charset="0"/>
              </a:rPr>
              <a:t>© </a:t>
            </a:r>
            <a:r>
              <a:rPr lang="en-US" sz="700">
                <a:solidFill>
                  <a:schemeClr val="bg1"/>
                </a:solidFill>
                <a:cs typeface="Arial" charset="0"/>
              </a:rPr>
              <a:t>NUKEM</a:t>
            </a:r>
            <a:r>
              <a:rPr lang="en-US" sz="800">
                <a:solidFill>
                  <a:schemeClr val="bg1"/>
                </a:solidFill>
                <a:latin typeface="Arial" charset="0"/>
                <a:cs typeface="Arial" charset="0"/>
              </a:rPr>
              <a:t> Technologies</a:t>
            </a:r>
          </a:p>
        </p:txBody>
      </p:sp>
      <p:sp>
        <p:nvSpPr>
          <p:cNvPr id="1032" name="Rectangle 8"/>
          <p:cNvSpPr>
            <a:spLocks noChangeArrowheads="1"/>
          </p:cNvSpPr>
          <p:nvPr/>
        </p:nvSpPr>
        <p:spPr bwMode="auto">
          <a:xfrm>
            <a:off x="8928100" y="1768475"/>
            <a:ext cx="215900" cy="2143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Grp="1" noChangeArrowheads="1"/>
          </p:cNvSpPr>
          <p:nvPr>
            <p:ph type="body" idx="1"/>
          </p:nvPr>
        </p:nvSpPr>
        <p:spPr bwMode="auto">
          <a:xfrm>
            <a:off x="468313" y="2312988"/>
            <a:ext cx="8424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0" rIns="0" bIns="0" numCol="1" anchor="t" anchorCtr="0" compatLnSpc="1">
            <a:prstTxWarp prst="textNoShape">
              <a:avLst/>
            </a:prstTxWarp>
            <a:spAutoFit/>
          </a:bodyPr>
          <a:lstStyle/>
          <a:p>
            <a:pPr lvl="0"/>
            <a:r>
              <a:rPr lang="de-DE" smtClean="0"/>
              <a:t>Textmasterformate durch Klicken bearbeiten</a:t>
            </a:r>
          </a:p>
          <a:p>
            <a:pPr lvl="1"/>
            <a:r>
              <a:rPr lang="de-DE" smtClean="0"/>
              <a:t>Zweite Ebene</a:t>
            </a:r>
          </a:p>
          <a:p>
            <a:pPr lvl="2"/>
            <a:r>
              <a:rPr lang="de-DE" smtClean="0"/>
              <a:t>Dritte Ebene</a:t>
            </a:r>
          </a:p>
        </p:txBody>
      </p:sp>
      <p:sp>
        <p:nvSpPr>
          <p:cNvPr id="4106" name="Rectangle 10"/>
          <p:cNvSpPr>
            <a:spLocks noGrp="1" noChangeArrowheads="1"/>
          </p:cNvSpPr>
          <p:nvPr>
            <p:ph type="dt" sz="half" idx="2"/>
          </p:nvPr>
        </p:nvSpPr>
        <p:spPr bwMode="auto">
          <a:xfrm>
            <a:off x="4484688" y="919163"/>
            <a:ext cx="1004887"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0000" tIns="45720" rIns="91440" bIns="45720" numCol="1" anchor="t" anchorCtr="0" compatLnSpc="1">
            <a:prstTxWarp prst="textNoShape">
              <a:avLst/>
            </a:prstTxWarp>
            <a:spAutoFit/>
          </a:bodyPr>
          <a:lstStyle>
            <a:lvl1pPr algn="r">
              <a:spcBef>
                <a:spcPct val="0"/>
              </a:spcBef>
              <a:buClrTx/>
              <a:buFontTx/>
              <a:buNone/>
              <a:defRPr sz="700">
                <a:solidFill>
                  <a:schemeClr val="bg1"/>
                </a:solidFill>
                <a:cs typeface="Arial" charset="0"/>
              </a:defRPr>
            </a:lvl1pPr>
          </a:lstStyle>
          <a:p>
            <a:fld id="{FF9B64DD-22D0-4D33-839B-388A25CFF6E5}" type="datetime1">
              <a:rPr lang="de-DE"/>
              <a:pPr/>
              <a:t>16.10.2012</a:t>
            </a:fld>
            <a:endParaRPr lang="en-GB"/>
          </a:p>
        </p:txBody>
      </p:sp>
      <p:sp>
        <p:nvSpPr>
          <p:cNvPr id="4107" name="Rectangle 11"/>
          <p:cNvSpPr>
            <a:spLocks noGrp="1" noChangeArrowheads="1"/>
          </p:cNvSpPr>
          <p:nvPr>
            <p:ph type="ftr" sz="quarter" idx="3"/>
          </p:nvPr>
        </p:nvSpPr>
        <p:spPr bwMode="auto">
          <a:xfrm>
            <a:off x="468313" y="908050"/>
            <a:ext cx="3959225"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45720" rIns="91440" bIns="45720" numCol="1" anchor="t" anchorCtr="0" compatLnSpc="1">
            <a:prstTxWarp prst="textNoShape">
              <a:avLst/>
            </a:prstTxWarp>
            <a:spAutoFit/>
          </a:bodyPr>
          <a:lstStyle>
            <a:lvl1pPr>
              <a:spcBef>
                <a:spcPct val="0"/>
              </a:spcBef>
              <a:buClrTx/>
              <a:buFontTx/>
              <a:buNone/>
              <a:defRPr sz="700">
                <a:solidFill>
                  <a:schemeClr val="bg1"/>
                </a:solidFill>
                <a:cs typeface="Arial" charset="0"/>
              </a:defRPr>
            </a:lvl1pPr>
          </a:lstStyle>
          <a:p>
            <a:endParaRPr lang="de-DE"/>
          </a:p>
        </p:txBody>
      </p:sp>
      <p:sp>
        <p:nvSpPr>
          <p:cNvPr id="4108" name="Rectangle 12"/>
          <p:cNvSpPr>
            <a:spLocks noGrp="1" noChangeArrowheads="1"/>
          </p:cNvSpPr>
          <p:nvPr>
            <p:ph type="sldNum" sz="quarter" idx="4"/>
          </p:nvPr>
        </p:nvSpPr>
        <p:spPr bwMode="auto">
          <a:xfrm>
            <a:off x="8278813" y="919163"/>
            <a:ext cx="735012"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0000" tIns="45720" rIns="91440" bIns="45720" numCol="1" anchor="t" anchorCtr="0" compatLnSpc="1">
            <a:prstTxWarp prst="textNoShape">
              <a:avLst/>
            </a:prstTxWarp>
            <a:spAutoFit/>
          </a:bodyPr>
          <a:lstStyle>
            <a:lvl1pPr algn="r">
              <a:spcBef>
                <a:spcPct val="0"/>
              </a:spcBef>
              <a:buClrTx/>
              <a:buFontTx/>
              <a:buNone/>
              <a:defRPr sz="700">
                <a:solidFill>
                  <a:schemeClr val="bg1"/>
                </a:solidFill>
                <a:cs typeface="Arial" charset="0"/>
              </a:defRPr>
            </a:lvl1pPr>
          </a:lstStyle>
          <a:p>
            <a:r>
              <a:rPr lang="de-DE"/>
              <a:t>Page </a:t>
            </a:r>
            <a:fld id="{4F0270EC-6090-468A-9E93-60AD5C05A7C3}" type="slidenum">
              <a:rPr lang="de-DE"/>
              <a:pPr/>
              <a:t>‹Nr.›</a:t>
            </a:fld>
            <a:endParaRPr lang="de-DE"/>
          </a:p>
        </p:txBody>
      </p:sp>
      <p:pic>
        <p:nvPicPr>
          <p:cNvPr id="1037" name="Bild 27" descr="Nukem_Technologies_Logo_rgb ALT.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656388" y="269875"/>
            <a:ext cx="2159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8" descr="NK_Slogan_11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9738" y="6588125"/>
            <a:ext cx="25844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iming>
    <p:tnLst>
      <p:par>
        <p:cTn id="1" dur="indefinite" restart="never" nodeType="tmRoot"/>
      </p:par>
    </p:tnLst>
  </p:timing>
  <p:hf hdr="0" ftr="0"/>
  <p:txStyles>
    <p:titleStyle>
      <a:lvl1pPr algn="l" rtl="0" eaLnBrk="1" fontAlgn="base" hangingPunct="1">
        <a:spcBef>
          <a:spcPct val="0"/>
        </a:spcBef>
        <a:spcAft>
          <a:spcPct val="0"/>
        </a:spcAft>
        <a:defRPr>
          <a:solidFill>
            <a:schemeClr val="bg1"/>
          </a:solidFill>
          <a:latin typeface="+mj-lt"/>
          <a:ea typeface="+mj-ea"/>
          <a:cs typeface="+mj-cs"/>
        </a:defRPr>
      </a:lvl1pPr>
      <a:lvl2pPr algn="l" rtl="0" eaLnBrk="1" fontAlgn="base" hangingPunct="1">
        <a:spcBef>
          <a:spcPct val="0"/>
        </a:spcBef>
        <a:spcAft>
          <a:spcPct val="0"/>
        </a:spcAft>
        <a:defRPr>
          <a:solidFill>
            <a:schemeClr val="bg1"/>
          </a:solidFill>
          <a:latin typeface="Verdana" pitchFamily="34" charset="0"/>
        </a:defRPr>
      </a:lvl2pPr>
      <a:lvl3pPr algn="l" rtl="0" eaLnBrk="1" fontAlgn="base" hangingPunct="1">
        <a:spcBef>
          <a:spcPct val="0"/>
        </a:spcBef>
        <a:spcAft>
          <a:spcPct val="0"/>
        </a:spcAft>
        <a:defRPr>
          <a:solidFill>
            <a:schemeClr val="bg1"/>
          </a:solidFill>
          <a:latin typeface="Verdana" pitchFamily="34" charset="0"/>
        </a:defRPr>
      </a:lvl3pPr>
      <a:lvl4pPr algn="l" rtl="0" eaLnBrk="1" fontAlgn="base" hangingPunct="1">
        <a:spcBef>
          <a:spcPct val="0"/>
        </a:spcBef>
        <a:spcAft>
          <a:spcPct val="0"/>
        </a:spcAft>
        <a:defRPr>
          <a:solidFill>
            <a:schemeClr val="bg1"/>
          </a:solidFill>
          <a:latin typeface="Verdana" pitchFamily="34" charset="0"/>
        </a:defRPr>
      </a:lvl4pPr>
      <a:lvl5pPr algn="l" rtl="0" eaLnBrk="1" fontAlgn="base" hangingPunct="1">
        <a:spcBef>
          <a:spcPct val="0"/>
        </a:spcBef>
        <a:spcAft>
          <a:spcPct val="0"/>
        </a:spcAft>
        <a:defRPr>
          <a:solidFill>
            <a:schemeClr val="bg1"/>
          </a:solidFill>
          <a:latin typeface="Verdana" pitchFamily="34" charset="0"/>
        </a:defRPr>
      </a:lvl5pPr>
      <a:lvl6pPr marL="457200" algn="l" rtl="0" eaLnBrk="1" fontAlgn="base" hangingPunct="1">
        <a:spcBef>
          <a:spcPct val="0"/>
        </a:spcBef>
        <a:spcAft>
          <a:spcPct val="0"/>
        </a:spcAft>
        <a:defRPr>
          <a:solidFill>
            <a:schemeClr val="bg1"/>
          </a:solidFill>
          <a:latin typeface="Verdana" pitchFamily="34" charset="0"/>
        </a:defRPr>
      </a:lvl6pPr>
      <a:lvl7pPr marL="914400" algn="l" rtl="0" eaLnBrk="1" fontAlgn="base" hangingPunct="1">
        <a:spcBef>
          <a:spcPct val="0"/>
        </a:spcBef>
        <a:spcAft>
          <a:spcPct val="0"/>
        </a:spcAft>
        <a:defRPr>
          <a:solidFill>
            <a:schemeClr val="bg1"/>
          </a:solidFill>
          <a:latin typeface="Verdana" pitchFamily="34" charset="0"/>
        </a:defRPr>
      </a:lvl7pPr>
      <a:lvl8pPr marL="1371600" algn="l" rtl="0" eaLnBrk="1" fontAlgn="base" hangingPunct="1">
        <a:spcBef>
          <a:spcPct val="0"/>
        </a:spcBef>
        <a:spcAft>
          <a:spcPct val="0"/>
        </a:spcAft>
        <a:defRPr>
          <a:solidFill>
            <a:schemeClr val="bg1"/>
          </a:solidFill>
          <a:latin typeface="Verdana" pitchFamily="34" charset="0"/>
        </a:defRPr>
      </a:lvl8pPr>
      <a:lvl9pPr marL="1828800" algn="l" rtl="0" eaLnBrk="1" fontAlgn="base" hangingPunct="1">
        <a:spcBef>
          <a:spcPct val="0"/>
        </a:spcBef>
        <a:spcAft>
          <a:spcPct val="0"/>
        </a:spcAft>
        <a:defRPr>
          <a:solidFill>
            <a:schemeClr val="bg1"/>
          </a:solidFill>
          <a:latin typeface="Verdana" pitchFamily="34" charset="0"/>
        </a:defRPr>
      </a:lvl9pPr>
    </p:titleStyle>
    <p:bodyStyle>
      <a:lvl1pPr marL="179388" indent="-179388" algn="l" rtl="0" eaLnBrk="1" fontAlgn="base" hangingPunct="1">
        <a:spcBef>
          <a:spcPct val="30000"/>
        </a:spcBef>
        <a:spcAft>
          <a:spcPct val="0"/>
        </a:spcAft>
        <a:buClr>
          <a:srgbClr val="E6571E"/>
        </a:buClr>
        <a:buChar char="•"/>
        <a:defRPr sz="1400">
          <a:solidFill>
            <a:srgbClr val="464646"/>
          </a:solidFill>
          <a:latin typeface="+mn-lt"/>
          <a:ea typeface="+mn-ea"/>
          <a:cs typeface="+mn-cs"/>
        </a:defRPr>
      </a:lvl1pPr>
      <a:lvl2pPr marL="719138" indent="-180975" algn="l" rtl="0" eaLnBrk="1" fontAlgn="base" hangingPunct="1">
        <a:spcBef>
          <a:spcPct val="30000"/>
        </a:spcBef>
        <a:spcAft>
          <a:spcPct val="0"/>
        </a:spcAft>
        <a:buClr>
          <a:srgbClr val="E6571E"/>
        </a:buClr>
        <a:buChar char="-"/>
        <a:defRPr sz="1400">
          <a:solidFill>
            <a:srgbClr val="464646"/>
          </a:solidFill>
          <a:latin typeface="+mn-lt"/>
        </a:defRPr>
      </a:lvl2pPr>
      <a:lvl3pPr marL="1077913" indent="-179388" algn="l" rtl="0" eaLnBrk="1" fontAlgn="base" hangingPunct="1">
        <a:spcBef>
          <a:spcPct val="30000"/>
        </a:spcBef>
        <a:spcAft>
          <a:spcPct val="0"/>
        </a:spcAft>
        <a:buClr>
          <a:srgbClr val="E6571E"/>
        </a:buClr>
        <a:buChar char="•"/>
        <a:defRPr sz="1400">
          <a:solidFill>
            <a:srgbClr val="464646"/>
          </a:solidFill>
          <a:latin typeface="+mn-lt"/>
        </a:defRPr>
      </a:lvl3pPr>
      <a:lvl4pPr marL="1600200" indent="-228600" algn="l" rtl="0" eaLnBrk="1" fontAlgn="base" hangingPunct="1">
        <a:spcBef>
          <a:spcPct val="20000"/>
        </a:spcBef>
        <a:spcAft>
          <a:spcPct val="0"/>
        </a:spcAft>
        <a:defRPr sz="1400">
          <a:solidFill>
            <a:srgbClr val="464646"/>
          </a:solidFill>
          <a:latin typeface="+mn-lt"/>
        </a:defRPr>
      </a:lvl4pPr>
      <a:lvl5pPr marL="2057400" indent="-228600" algn="l" rtl="0" eaLnBrk="1" fontAlgn="base" hangingPunct="1">
        <a:spcBef>
          <a:spcPct val="20000"/>
        </a:spcBef>
        <a:spcAft>
          <a:spcPct val="0"/>
        </a:spcAft>
        <a:defRPr sz="1400">
          <a:solidFill>
            <a:srgbClr val="464646"/>
          </a:solidFill>
          <a:latin typeface="+mn-lt"/>
        </a:defRPr>
      </a:lvl5pPr>
      <a:lvl6pPr marL="2514600" indent="-228600" algn="l" rtl="0" eaLnBrk="1" fontAlgn="base" hangingPunct="1">
        <a:spcBef>
          <a:spcPct val="20000"/>
        </a:spcBef>
        <a:spcAft>
          <a:spcPct val="0"/>
        </a:spcAft>
        <a:defRPr sz="1400">
          <a:solidFill>
            <a:srgbClr val="464646"/>
          </a:solidFill>
          <a:latin typeface="+mn-lt"/>
        </a:defRPr>
      </a:lvl6pPr>
      <a:lvl7pPr marL="2971800" indent="-228600" algn="l" rtl="0" eaLnBrk="1" fontAlgn="base" hangingPunct="1">
        <a:spcBef>
          <a:spcPct val="20000"/>
        </a:spcBef>
        <a:spcAft>
          <a:spcPct val="0"/>
        </a:spcAft>
        <a:defRPr sz="1400">
          <a:solidFill>
            <a:srgbClr val="464646"/>
          </a:solidFill>
          <a:latin typeface="+mn-lt"/>
        </a:defRPr>
      </a:lvl7pPr>
      <a:lvl8pPr marL="3429000" indent="-228600" algn="l" rtl="0" eaLnBrk="1" fontAlgn="base" hangingPunct="1">
        <a:spcBef>
          <a:spcPct val="20000"/>
        </a:spcBef>
        <a:spcAft>
          <a:spcPct val="0"/>
        </a:spcAft>
        <a:defRPr sz="1400">
          <a:solidFill>
            <a:srgbClr val="464646"/>
          </a:solidFill>
          <a:latin typeface="+mn-lt"/>
        </a:defRPr>
      </a:lvl8pPr>
      <a:lvl9pPr marL="3886200" indent="-228600" algn="l" rtl="0" eaLnBrk="1" fontAlgn="base" hangingPunct="1">
        <a:spcBef>
          <a:spcPct val="20000"/>
        </a:spcBef>
        <a:spcAft>
          <a:spcPct val="0"/>
        </a:spcAft>
        <a:defRPr sz="1400">
          <a:solidFill>
            <a:srgbClr val="46464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jpeg"/><Relationship Id="rId4" Type="http://schemas.openxmlformats.org/officeDocument/2006/relationships/image" Target="../media/image36.emf"/></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georg.braehler@nukemtechnologies.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8313" y="1204992"/>
            <a:ext cx="8459787" cy="1107996"/>
          </a:xfrm>
        </p:spPr>
        <p:txBody>
          <a:bodyPr/>
          <a:lstStyle/>
          <a:p>
            <a:pPr eaLnBrk="1" hangingPunct="1"/>
            <a:r>
              <a:rPr lang="ru-RU" dirty="0" smtClean="0"/>
              <a:t>Российские технологии для рынка </a:t>
            </a:r>
            <a:br>
              <a:rPr lang="ru-RU" dirty="0" smtClean="0"/>
            </a:br>
            <a:r>
              <a:rPr lang="ru-RU" dirty="0" smtClean="0"/>
              <a:t>Западной Европы</a:t>
            </a:r>
            <a:r>
              <a:rPr lang="en-US" dirty="0" smtClean="0"/>
              <a:t/>
            </a:r>
            <a:br>
              <a:rPr lang="en-US" dirty="0" smtClean="0"/>
            </a:br>
            <a:endParaRPr lang="en-US" dirty="0" smtClean="0"/>
          </a:p>
        </p:txBody>
      </p:sp>
      <p:sp>
        <p:nvSpPr>
          <p:cNvPr id="3075" name="Rectangle 3"/>
          <p:cNvSpPr>
            <a:spLocks noGrp="1" noChangeArrowheads="1"/>
          </p:cNvSpPr>
          <p:nvPr>
            <p:ph type="subTitle" idx="1"/>
          </p:nvPr>
        </p:nvSpPr>
        <p:spPr>
          <a:xfrm>
            <a:off x="468313" y="2312988"/>
            <a:ext cx="8459787" cy="1357295"/>
          </a:xfrm>
        </p:spPr>
        <p:txBody>
          <a:bodyPr/>
          <a:lstStyle/>
          <a:p>
            <a:r>
              <a:rPr lang="ru-RU" dirty="0" smtClean="0"/>
              <a:t>Решения в области конечной стадии ЯТЦ</a:t>
            </a:r>
            <a:endParaRPr lang="en-US" dirty="0" smtClean="0"/>
          </a:p>
          <a:p>
            <a:endParaRPr lang="en-US" dirty="0" smtClean="0"/>
          </a:p>
          <a:p>
            <a:r>
              <a:rPr lang="ru-RU" dirty="0" smtClean="0"/>
              <a:t>Д-р Георг </a:t>
            </a:r>
            <a:r>
              <a:rPr lang="ru-RU" dirty="0" err="1" smtClean="0"/>
              <a:t>Брэлер</a:t>
            </a:r>
            <a:r>
              <a:rPr lang="en-US" dirty="0" smtClean="0"/>
              <a:t>, </a:t>
            </a:r>
            <a:r>
              <a:rPr lang="ru-RU" dirty="0" smtClean="0"/>
              <a:t>начальник отдела НИОКР</a:t>
            </a:r>
            <a:endParaRPr lang="en-US" dirty="0"/>
          </a:p>
          <a:p>
            <a:pPr eaLnBrk="1" hangingPunct="1"/>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umsplatzhalter 3"/>
          <p:cNvSpPr>
            <a:spLocks noGrp="1"/>
          </p:cNvSpPr>
          <p:nvPr>
            <p:ph type="dt" sz="quarter" idx="10"/>
          </p:nvPr>
        </p:nvSpPr>
        <p:spPr>
          <a:noFill/>
        </p:spPr>
        <p:txBody>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fld id="{64CE09C5-23D6-4C82-B14C-45F7641395FF}" type="datetime1">
              <a:rPr lang="de-DE" sz="700">
                <a:solidFill>
                  <a:schemeClr val="bg1"/>
                </a:solidFill>
              </a:rPr>
              <a:pPr eaLnBrk="1" hangingPunct="1"/>
              <a:t>16.10.2012</a:t>
            </a:fld>
            <a:endParaRPr lang="en-GB" sz="700">
              <a:solidFill>
                <a:schemeClr val="bg1"/>
              </a:solidFill>
            </a:endParaRPr>
          </a:p>
        </p:txBody>
      </p:sp>
      <p:sp>
        <p:nvSpPr>
          <p:cNvPr id="4099" name="Foliennummernplatzhalter 5"/>
          <p:cNvSpPr>
            <a:spLocks noGrp="1"/>
          </p:cNvSpPr>
          <p:nvPr>
            <p:ph type="sldNum" sz="quarter" idx="12"/>
          </p:nvPr>
        </p:nvSpPr>
        <p:spPr>
          <a:noFill/>
        </p:spPr>
        <p:txBody>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r>
              <a:rPr lang="de-DE" sz="700">
                <a:solidFill>
                  <a:schemeClr val="bg1"/>
                </a:solidFill>
              </a:rPr>
              <a:t>Page </a:t>
            </a:r>
            <a:fld id="{8A1CF0E2-72C2-431E-BEB7-2928C7B1EA9F}" type="slidenum">
              <a:rPr lang="de-DE" sz="700">
                <a:solidFill>
                  <a:schemeClr val="bg1"/>
                </a:solidFill>
              </a:rPr>
              <a:pPr eaLnBrk="1" hangingPunct="1"/>
              <a:t>10</a:t>
            </a:fld>
            <a:endParaRPr lang="de-DE" sz="700">
              <a:solidFill>
                <a:schemeClr val="bg1"/>
              </a:solidFill>
            </a:endParaRPr>
          </a:p>
        </p:txBody>
      </p:sp>
      <p:sp>
        <p:nvSpPr>
          <p:cNvPr id="4100" name="Rectangle 2"/>
          <p:cNvSpPr>
            <a:spLocks noGrp="1" noChangeArrowheads="1"/>
          </p:cNvSpPr>
          <p:nvPr>
            <p:ph type="title"/>
          </p:nvPr>
        </p:nvSpPr>
        <p:spPr>
          <a:xfrm>
            <a:off x="457200" y="1331952"/>
            <a:ext cx="8470900" cy="553998"/>
          </a:xfrm>
        </p:spPr>
        <p:txBody>
          <a:bodyPr/>
          <a:lstStyle/>
          <a:p>
            <a:r>
              <a:rPr lang="ru-RU" dirty="0" smtClean="0"/>
              <a:t>Рынок услуг по выводу из эксплуатации </a:t>
            </a:r>
            <a:r>
              <a:rPr lang="en-US" dirty="0" smtClean="0"/>
              <a:t/>
            </a:r>
            <a:br>
              <a:rPr lang="en-US" dirty="0" smtClean="0"/>
            </a:br>
            <a:r>
              <a:rPr lang="ru-RU" dirty="0" smtClean="0"/>
              <a:t>Тенденции</a:t>
            </a:r>
            <a:endParaRPr lang="en-US" dirty="0" smtClean="0"/>
          </a:p>
        </p:txBody>
      </p:sp>
      <p:sp>
        <p:nvSpPr>
          <p:cNvPr id="4101" name="Rectangle 3"/>
          <p:cNvSpPr>
            <a:spLocks noGrp="1" noChangeArrowheads="1"/>
          </p:cNvSpPr>
          <p:nvPr>
            <p:ph type="body" idx="1"/>
          </p:nvPr>
        </p:nvSpPr>
        <p:spPr>
          <a:xfrm>
            <a:off x="468313" y="2060848"/>
            <a:ext cx="5471839" cy="6010876"/>
          </a:xfrm>
        </p:spPr>
        <p:txBody>
          <a:bodyPr/>
          <a:lstStyle/>
          <a:p>
            <a:r>
              <a:rPr lang="ru-RU" dirty="0" smtClean="0"/>
              <a:t>Успех зависит от ряда факторов</a:t>
            </a:r>
            <a:endParaRPr lang="en-US" dirty="0" smtClean="0"/>
          </a:p>
          <a:p>
            <a:pPr marL="536575" lvl="1"/>
            <a:r>
              <a:rPr lang="ru-RU" dirty="0" smtClean="0"/>
              <a:t>Безопасность </a:t>
            </a:r>
            <a:r>
              <a:rPr lang="en-US" dirty="0" smtClean="0"/>
              <a:t>(</a:t>
            </a:r>
            <a:r>
              <a:rPr lang="ru-RU" dirty="0" smtClean="0"/>
              <a:t>аварии и вмешательство органов госрегулирования ведут к значительному удорожанию проектов</a:t>
            </a:r>
            <a:r>
              <a:rPr lang="en-US" dirty="0" smtClean="0"/>
              <a:t>)</a:t>
            </a:r>
          </a:p>
          <a:p>
            <a:pPr marL="536575" lvl="1"/>
            <a:r>
              <a:rPr lang="ru-RU" dirty="0" smtClean="0"/>
              <a:t>Скорость </a:t>
            </a:r>
            <a:r>
              <a:rPr lang="en-US" dirty="0" smtClean="0"/>
              <a:t>(</a:t>
            </a:r>
            <a:r>
              <a:rPr lang="ru-RU" dirty="0" smtClean="0"/>
              <a:t>значительная доля затрат приходится на накладные расходы по управлению проектом</a:t>
            </a:r>
            <a:r>
              <a:rPr lang="en-US" dirty="0" smtClean="0"/>
              <a:t>, </a:t>
            </a:r>
            <a:r>
              <a:rPr lang="ru-RU" dirty="0" smtClean="0"/>
              <a:t>обеспечению безопасности и сохранности</a:t>
            </a:r>
            <a:r>
              <a:rPr lang="en-US" dirty="0" smtClean="0"/>
              <a:t>)</a:t>
            </a:r>
          </a:p>
          <a:p>
            <a:pPr marL="536575" lvl="1"/>
            <a:r>
              <a:rPr lang="ru-RU" dirty="0" smtClean="0"/>
              <a:t>Минимизация РАО </a:t>
            </a:r>
            <a:r>
              <a:rPr lang="en-US" dirty="0" smtClean="0"/>
              <a:t>(</a:t>
            </a:r>
            <a:r>
              <a:rPr lang="ru-RU" dirty="0" smtClean="0"/>
              <a:t>дезактивация и отделение для вывода в свободное пользование</a:t>
            </a:r>
            <a:r>
              <a:rPr lang="en-US" dirty="0" smtClean="0"/>
              <a:t>, </a:t>
            </a:r>
            <a:r>
              <a:rPr lang="ru-RU" dirty="0" smtClean="0"/>
              <a:t>избежание образования РАО</a:t>
            </a:r>
            <a:r>
              <a:rPr lang="en-US" dirty="0" smtClean="0"/>
              <a:t>)</a:t>
            </a:r>
          </a:p>
          <a:p>
            <a:r>
              <a:rPr lang="ru-RU" dirty="0" smtClean="0"/>
              <a:t>Необходимые требования   </a:t>
            </a:r>
            <a:endParaRPr lang="en-US" dirty="0" smtClean="0"/>
          </a:p>
          <a:p>
            <a:pPr marL="536575" lvl="1"/>
            <a:r>
              <a:rPr lang="ru-RU" dirty="0" smtClean="0"/>
              <a:t>Различение поверхностного загрязнения и активации </a:t>
            </a:r>
            <a:r>
              <a:rPr lang="en-US" dirty="0"/>
              <a:t>(</a:t>
            </a:r>
            <a:r>
              <a:rPr lang="ru-RU" dirty="0"/>
              <a:t>не </a:t>
            </a:r>
            <a:r>
              <a:rPr lang="ru-RU" dirty="0" smtClean="0"/>
              <a:t>дезактивировать </a:t>
            </a:r>
            <a:r>
              <a:rPr lang="ru-RU" dirty="0"/>
              <a:t>активированные </a:t>
            </a:r>
            <a:r>
              <a:rPr lang="ru-RU" dirty="0" smtClean="0"/>
              <a:t>предметы</a:t>
            </a:r>
            <a:r>
              <a:rPr lang="en-US" dirty="0" smtClean="0"/>
              <a:t>!)</a:t>
            </a:r>
            <a:endParaRPr lang="en-US" dirty="0"/>
          </a:p>
          <a:p>
            <a:pPr marL="536575" lvl="1"/>
            <a:r>
              <a:rPr lang="ru-RU" dirty="0" smtClean="0"/>
              <a:t>Выбор правильного оборудования </a:t>
            </a:r>
            <a:r>
              <a:rPr lang="en-US" dirty="0"/>
              <a:t>(</a:t>
            </a:r>
            <a:r>
              <a:rPr lang="ru-RU" dirty="0"/>
              <a:t>не обязательно везде применять тяжелое оборудование</a:t>
            </a:r>
            <a:r>
              <a:rPr lang="en-US" dirty="0"/>
              <a:t>)</a:t>
            </a:r>
          </a:p>
          <a:p>
            <a:pPr marL="536575" lvl="1"/>
            <a:r>
              <a:rPr lang="ru-RU" dirty="0" smtClean="0"/>
              <a:t>Использование робототехники </a:t>
            </a:r>
            <a:endParaRPr lang="en-US" dirty="0"/>
          </a:p>
          <a:p>
            <a:pPr lvl="1"/>
            <a:endParaRPr lang="en-US" dirty="0" smtClean="0"/>
          </a:p>
          <a:p>
            <a:pPr lvl="1"/>
            <a:endParaRPr lang="en-US" dirty="0" smtClean="0"/>
          </a:p>
          <a:p>
            <a:pPr lvl="1"/>
            <a:endParaRPr lang="en-US" dirty="0" smtClean="0"/>
          </a:p>
          <a:p>
            <a:pPr lvl="1"/>
            <a:endParaRPr lang="en-US" dirty="0" smtClean="0"/>
          </a:p>
          <a:p>
            <a:endParaRPr lang="en-US" dirty="0" smtClean="0"/>
          </a:p>
          <a:p>
            <a:pPr eaLnBrk="1" hangingPunct="1"/>
            <a:endParaRPr lang="en-US" dirty="0" smtClean="0"/>
          </a:p>
        </p:txBody>
      </p:sp>
      <p:pic>
        <p:nvPicPr>
          <p:cNvPr id="6" name="Picture 4" descr="Säbelsäge, Auspuffrohre Ost Reihe_9-0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6731" y="4919036"/>
            <a:ext cx="2078360" cy="1749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IMGP0207"/>
          <p:cNvPicPr/>
          <p:nvPr/>
        </p:nvPicPr>
        <p:blipFill>
          <a:blip r:embed="rId3">
            <a:extLst>
              <a:ext uri="{28A0092B-C50C-407E-A947-70E740481C1C}">
                <a14:useLocalDpi xmlns:a14="http://schemas.microsoft.com/office/drawing/2010/main" val="0"/>
              </a:ext>
            </a:extLst>
          </a:blip>
          <a:srcRect/>
          <a:stretch>
            <a:fillRect/>
          </a:stretch>
        </p:blipFill>
        <p:spPr bwMode="auto">
          <a:xfrm>
            <a:off x="6056853" y="1772816"/>
            <a:ext cx="2249691" cy="316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288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umsplatzhalter 3"/>
          <p:cNvSpPr>
            <a:spLocks noGrp="1"/>
          </p:cNvSpPr>
          <p:nvPr>
            <p:ph type="dt" sz="quarter" idx="10"/>
          </p:nvPr>
        </p:nvSpPr>
        <p:spPr>
          <a:noFill/>
        </p:spPr>
        <p:txBody>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fld id="{64CE09C5-23D6-4C82-B14C-45F7641395FF}" type="datetime1">
              <a:rPr lang="de-DE" sz="700">
                <a:solidFill>
                  <a:schemeClr val="bg1"/>
                </a:solidFill>
              </a:rPr>
              <a:pPr eaLnBrk="1" hangingPunct="1"/>
              <a:t>16.10.2012</a:t>
            </a:fld>
            <a:endParaRPr lang="en-GB" sz="700">
              <a:solidFill>
                <a:schemeClr val="bg1"/>
              </a:solidFill>
            </a:endParaRPr>
          </a:p>
        </p:txBody>
      </p:sp>
      <p:sp>
        <p:nvSpPr>
          <p:cNvPr id="4099" name="Foliennummernplatzhalter 5"/>
          <p:cNvSpPr>
            <a:spLocks noGrp="1"/>
          </p:cNvSpPr>
          <p:nvPr>
            <p:ph type="sldNum" sz="quarter" idx="12"/>
          </p:nvPr>
        </p:nvSpPr>
        <p:spPr>
          <a:noFill/>
        </p:spPr>
        <p:txBody>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r>
              <a:rPr lang="de-DE" sz="700">
                <a:solidFill>
                  <a:schemeClr val="bg1"/>
                </a:solidFill>
              </a:rPr>
              <a:t>Page </a:t>
            </a:r>
            <a:fld id="{8A1CF0E2-72C2-431E-BEB7-2928C7B1EA9F}" type="slidenum">
              <a:rPr lang="de-DE" sz="700">
                <a:solidFill>
                  <a:schemeClr val="bg1"/>
                </a:solidFill>
              </a:rPr>
              <a:pPr eaLnBrk="1" hangingPunct="1"/>
              <a:t>11</a:t>
            </a:fld>
            <a:endParaRPr lang="de-DE" sz="700">
              <a:solidFill>
                <a:schemeClr val="bg1"/>
              </a:solidFill>
            </a:endParaRPr>
          </a:p>
        </p:txBody>
      </p:sp>
      <p:sp>
        <p:nvSpPr>
          <p:cNvPr id="4100" name="Rectangle 2"/>
          <p:cNvSpPr>
            <a:spLocks noGrp="1" noChangeArrowheads="1"/>
          </p:cNvSpPr>
          <p:nvPr>
            <p:ph type="title"/>
          </p:nvPr>
        </p:nvSpPr>
        <p:spPr>
          <a:xfrm>
            <a:off x="457200" y="1331952"/>
            <a:ext cx="8470900" cy="553998"/>
          </a:xfrm>
        </p:spPr>
        <p:txBody>
          <a:bodyPr/>
          <a:lstStyle/>
          <a:p>
            <a:r>
              <a:rPr lang="ru-RU" dirty="0"/>
              <a:t>Рынок услуг по выводу из эксплуатации</a:t>
            </a:r>
            <a:r>
              <a:rPr lang="en-US" dirty="0" smtClean="0"/>
              <a:t/>
            </a:r>
            <a:br>
              <a:rPr lang="en-US" dirty="0" smtClean="0"/>
            </a:br>
            <a:r>
              <a:rPr lang="ru-RU" dirty="0"/>
              <a:t>В деталях</a:t>
            </a:r>
            <a:endParaRPr lang="en-US" dirty="0" smtClean="0"/>
          </a:p>
        </p:txBody>
      </p:sp>
      <p:sp>
        <p:nvSpPr>
          <p:cNvPr id="4101" name="Rectangle 3"/>
          <p:cNvSpPr>
            <a:spLocks noGrp="1" noChangeArrowheads="1"/>
          </p:cNvSpPr>
          <p:nvPr>
            <p:ph type="body" idx="1"/>
          </p:nvPr>
        </p:nvSpPr>
        <p:spPr>
          <a:xfrm>
            <a:off x="468313" y="2060848"/>
            <a:ext cx="5183807" cy="3662541"/>
          </a:xfrm>
        </p:spPr>
        <p:txBody>
          <a:bodyPr/>
          <a:lstStyle/>
          <a:p>
            <a:r>
              <a:rPr lang="ru-RU" dirty="0" smtClean="0"/>
              <a:t>Комплексная система дезактивации  </a:t>
            </a:r>
            <a:endParaRPr lang="en-US" dirty="0" smtClean="0"/>
          </a:p>
          <a:p>
            <a:pPr eaLnBrk="1" hangingPunct="1"/>
            <a:r>
              <a:rPr lang="ru-RU" dirty="0" smtClean="0"/>
              <a:t>Контейнеры для САО </a:t>
            </a:r>
            <a:r>
              <a:rPr lang="en-US" dirty="0" smtClean="0"/>
              <a:t>(</a:t>
            </a:r>
            <a:r>
              <a:rPr lang="ru-RU" dirty="0" smtClean="0"/>
              <a:t>активированные предметы</a:t>
            </a:r>
            <a:r>
              <a:rPr lang="en-US" dirty="0" smtClean="0"/>
              <a:t>)</a:t>
            </a:r>
          </a:p>
          <a:p>
            <a:r>
              <a:rPr lang="ru-RU" dirty="0" smtClean="0"/>
              <a:t>Подготовка </a:t>
            </a:r>
            <a:r>
              <a:rPr lang="ru-RU" dirty="0"/>
              <a:t>металлолома </a:t>
            </a:r>
            <a:r>
              <a:rPr lang="ru-RU" dirty="0" smtClean="0"/>
              <a:t>к возврату в </a:t>
            </a:r>
            <a:r>
              <a:rPr lang="ru-RU" dirty="0"/>
              <a:t>свободное использование </a:t>
            </a:r>
            <a:r>
              <a:rPr lang="ru-RU" dirty="0" smtClean="0"/>
              <a:t> </a:t>
            </a:r>
            <a:endParaRPr lang="en-US" dirty="0" smtClean="0"/>
          </a:p>
          <a:p>
            <a:r>
              <a:rPr lang="ru-RU" dirty="0" smtClean="0"/>
              <a:t>Демонтаж</a:t>
            </a:r>
            <a:r>
              <a:rPr lang="en-US" dirty="0" smtClean="0"/>
              <a:t>/</a:t>
            </a:r>
            <a:r>
              <a:rPr lang="ru-RU" dirty="0" smtClean="0"/>
              <a:t>удаление графита</a:t>
            </a:r>
            <a:endParaRPr lang="en-US" dirty="0" smtClean="0"/>
          </a:p>
          <a:p>
            <a:r>
              <a:rPr lang="ru-RU" dirty="0" smtClean="0"/>
              <a:t>Утилизация облученного графита  </a:t>
            </a:r>
            <a:endParaRPr lang="en-US" dirty="0" smtClean="0"/>
          </a:p>
          <a:p>
            <a:r>
              <a:rPr lang="ru-RU" dirty="0" smtClean="0"/>
              <a:t>Радиационный контроль</a:t>
            </a:r>
            <a:endParaRPr lang="en-US" dirty="0" smtClean="0"/>
          </a:p>
          <a:p>
            <a:pPr marL="447675" lvl="1" indent="-184150"/>
            <a:r>
              <a:rPr lang="ru-RU" dirty="0" smtClean="0"/>
              <a:t>измерения по месту</a:t>
            </a:r>
            <a:endParaRPr lang="en-US" dirty="0" smtClean="0"/>
          </a:p>
          <a:p>
            <a:pPr marL="447675" lvl="1" indent="-184150"/>
            <a:r>
              <a:rPr lang="ru-RU" dirty="0" smtClean="0"/>
              <a:t>постоянный контроль активности бестарных материалов для освобождения от регулирующего контроля, в т.ч</a:t>
            </a:r>
            <a:r>
              <a:rPr lang="en-US" dirty="0" smtClean="0"/>
              <a:t>.</a:t>
            </a:r>
            <a:r>
              <a:rPr lang="ru-RU" dirty="0" smtClean="0"/>
              <a:t> β-активности</a:t>
            </a:r>
            <a:endParaRPr lang="en-US" dirty="0" smtClean="0"/>
          </a:p>
          <a:p>
            <a:endParaRPr lang="en-US" dirty="0"/>
          </a:p>
          <a:p>
            <a:endParaRPr lang="en-US" dirty="0" smtClean="0"/>
          </a:p>
          <a:p>
            <a:pPr eaLnBrk="1" hangingPunct="1"/>
            <a:endParaRPr lang="en-US" dirty="0" smtClean="0"/>
          </a:p>
        </p:txBody>
      </p:sp>
      <p:pic>
        <p:nvPicPr>
          <p:cNvPr id="6" name="Picture 6" descr="Bil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089" y="4942160"/>
            <a:ext cx="1298254" cy="157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2204864"/>
            <a:ext cx="1625346" cy="1928614"/>
          </a:xfrm>
          <a:prstGeom prst="rect">
            <a:avLst/>
          </a:prstGeom>
          <a:noFill/>
          <a:ln>
            <a:noFill/>
          </a:ln>
        </p:spPr>
      </p:pic>
      <p:pic>
        <p:nvPicPr>
          <p:cNvPr id="8" name="Picture 4" descr="Bild4a"/>
          <p:cNvPicPr/>
          <p:nvPr/>
        </p:nvPicPr>
        <p:blipFill>
          <a:blip r:embed="rId4">
            <a:extLst>
              <a:ext uri="{28A0092B-C50C-407E-A947-70E740481C1C}">
                <a14:useLocalDpi xmlns:a14="http://schemas.microsoft.com/office/drawing/2010/main" val="0"/>
              </a:ext>
            </a:extLst>
          </a:blip>
          <a:srcRect/>
          <a:stretch>
            <a:fillRect/>
          </a:stretch>
        </p:blipFill>
        <p:spPr bwMode="auto">
          <a:xfrm>
            <a:off x="5652119" y="4437112"/>
            <a:ext cx="2736305" cy="20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015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umsplatzhalter 3"/>
          <p:cNvSpPr>
            <a:spLocks noGrp="1"/>
          </p:cNvSpPr>
          <p:nvPr>
            <p:ph type="dt" sz="quarter" idx="10"/>
          </p:nvPr>
        </p:nvSpPr>
        <p:spPr>
          <a:noFill/>
        </p:spPr>
        <p:txBody>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fld id="{64CE09C5-23D6-4C82-B14C-45F7641395FF}" type="datetime1">
              <a:rPr lang="de-DE" sz="700">
                <a:solidFill>
                  <a:schemeClr val="bg1"/>
                </a:solidFill>
              </a:rPr>
              <a:pPr eaLnBrk="1" hangingPunct="1"/>
              <a:t>16.10.2012</a:t>
            </a:fld>
            <a:endParaRPr lang="en-GB" sz="700">
              <a:solidFill>
                <a:schemeClr val="bg1"/>
              </a:solidFill>
            </a:endParaRPr>
          </a:p>
        </p:txBody>
      </p:sp>
      <p:sp>
        <p:nvSpPr>
          <p:cNvPr id="4099" name="Foliennummernplatzhalter 5"/>
          <p:cNvSpPr>
            <a:spLocks noGrp="1"/>
          </p:cNvSpPr>
          <p:nvPr>
            <p:ph type="sldNum" sz="quarter" idx="12"/>
          </p:nvPr>
        </p:nvSpPr>
        <p:spPr>
          <a:noFill/>
        </p:spPr>
        <p:txBody>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r>
              <a:rPr lang="de-DE" sz="700">
                <a:solidFill>
                  <a:schemeClr val="bg1"/>
                </a:solidFill>
              </a:rPr>
              <a:t>Page </a:t>
            </a:r>
            <a:fld id="{8A1CF0E2-72C2-431E-BEB7-2928C7B1EA9F}" type="slidenum">
              <a:rPr lang="de-DE" sz="700">
                <a:solidFill>
                  <a:schemeClr val="bg1"/>
                </a:solidFill>
              </a:rPr>
              <a:pPr eaLnBrk="1" hangingPunct="1"/>
              <a:t>12</a:t>
            </a:fld>
            <a:endParaRPr lang="de-DE" sz="700">
              <a:solidFill>
                <a:schemeClr val="bg1"/>
              </a:solidFill>
            </a:endParaRPr>
          </a:p>
        </p:txBody>
      </p:sp>
      <p:sp>
        <p:nvSpPr>
          <p:cNvPr id="4100" name="Rectangle 2"/>
          <p:cNvSpPr>
            <a:spLocks noGrp="1" noChangeArrowheads="1"/>
          </p:cNvSpPr>
          <p:nvPr>
            <p:ph type="title"/>
          </p:nvPr>
        </p:nvSpPr>
        <p:spPr>
          <a:xfrm>
            <a:off x="457200" y="1412776"/>
            <a:ext cx="8470900" cy="276999"/>
          </a:xfrm>
        </p:spPr>
        <p:txBody>
          <a:bodyPr/>
          <a:lstStyle/>
          <a:p>
            <a:pPr eaLnBrk="1" hangingPunct="1"/>
            <a:r>
              <a:rPr lang="ru-RU" dirty="0" smtClean="0"/>
              <a:t>АЭС «Фукусима» </a:t>
            </a:r>
            <a:endParaRPr lang="en-US" dirty="0" smtClean="0"/>
          </a:p>
        </p:txBody>
      </p:sp>
      <p:sp>
        <p:nvSpPr>
          <p:cNvPr id="4101" name="Rectangle 3"/>
          <p:cNvSpPr>
            <a:spLocks noGrp="1" noChangeArrowheads="1"/>
          </p:cNvSpPr>
          <p:nvPr>
            <p:ph type="body" idx="1"/>
          </p:nvPr>
        </p:nvSpPr>
        <p:spPr>
          <a:xfrm>
            <a:off x="468313" y="2312988"/>
            <a:ext cx="4103687" cy="3468642"/>
          </a:xfrm>
        </p:spPr>
        <p:txBody>
          <a:bodyPr/>
          <a:lstStyle/>
          <a:p>
            <a:pPr eaLnBrk="1" hangingPunct="1"/>
            <a:r>
              <a:rPr lang="ru-RU" dirty="0" smtClean="0"/>
              <a:t>Дезактивация воды  </a:t>
            </a:r>
            <a:endParaRPr lang="en-US" dirty="0" smtClean="0"/>
          </a:p>
          <a:p>
            <a:pPr eaLnBrk="1" hangingPunct="1"/>
            <a:r>
              <a:rPr lang="ru-RU" dirty="0" smtClean="0"/>
              <a:t>Кондиционирование отработанных сорбентов   </a:t>
            </a:r>
            <a:endParaRPr lang="en-US" dirty="0" smtClean="0"/>
          </a:p>
          <a:p>
            <a:pPr eaLnBrk="1" hangingPunct="1"/>
            <a:r>
              <a:rPr lang="ru-RU" dirty="0" smtClean="0"/>
              <a:t>Удаление поврежденного топлива из бассейнов выдержки  </a:t>
            </a:r>
            <a:endParaRPr lang="en-US" dirty="0" smtClean="0"/>
          </a:p>
          <a:p>
            <a:pPr eaLnBrk="1" hangingPunct="1"/>
            <a:r>
              <a:rPr lang="ru-RU" dirty="0" smtClean="0"/>
              <a:t>Удаление фрагментов топлива из РУ</a:t>
            </a:r>
            <a:endParaRPr lang="en-US" dirty="0" smtClean="0"/>
          </a:p>
          <a:p>
            <a:pPr eaLnBrk="1" hangingPunct="1"/>
            <a:r>
              <a:rPr lang="ru-RU" dirty="0" smtClean="0"/>
              <a:t>Обследование</a:t>
            </a:r>
            <a:r>
              <a:rPr lang="en-US" dirty="0" smtClean="0"/>
              <a:t>, </a:t>
            </a:r>
            <a:r>
              <a:rPr lang="ru-RU" dirty="0" smtClean="0"/>
              <a:t>устранение протечек дезактивации в защитной оболочке  </a:t>
            </a:r>
            <a:endParaRPr lang="en-US" dirty="0" smtClean="0"/>
          </a:p>
          <a:p>
            <a:pPr eaLnBrk="1" hangingPunct="1"/>
            <a:r>
              <a:rPr lang="ru-RU" dirty="0" smtClean="0"/>
              <a:t>Удаление поврежденного / расплавленного топлива </a:t>
            </a:r>
            <a:br>
              <a:rPr lang="ru-RU" dirty="0" smtClean="0"/>
            </a:br>
            <a:r>
              <a:rPr lang="ru-RU" dirty="0" smtClean="0"/>
              <a:t>из корпуса реактора</a:t>
            </a:r>
            <a:endParaRPr lang="en-US" dirty="0" smtClean="0"/>
          </a:p>
          <a:p>
            <a:pPr eaLnBrk="1" hangingPunct="1"/>
            <a:r>
              <a:rPr lang="ru-RU" dirty="0" smtClean="0"/>
              <a:t>Демонтаж корпуса </a:t>
            </a:r>
            <a:br>
              <a:rPr lang="ru-RU" dirty="0" smtClean="0"/>
            </a:br>
            <a:r>
              <a:rPr lang="ru-RU" dirty="0" smtClean="0"/>
              <a:t>реактора</a:t>
            </a:r>
            <a:endParaRPr lang="en-US" dirty="0" smtClean="0"/>
          </a:p>
          <a:p>
            <a:pPr eaLnBrk="1" hangingPunct="1"/>
            <a:r>
              <a:rPr lang="ru-RU" dirty="0" smtClean="0"/>
              <a:t>Дезактивация грунта</a:t>
            </a:r>
            <a:endParaRPr lang="en-US" dirty="0" smtClean="0"/>
          </a:p>
        </p:txBody>
      </p:sp>
      <p:pic>
        <p:nvPicPr>
          <p:cNvPr id="6" name="Grafik 5"/>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340768"/>
            <a:ext cx="1800200" cy="2136824"/>
          </a:xfrm>
          <a:prstGeom prst="rect">
            <a:avLst/>
          </a:prstGeom>
          <a:noFill/>
          <a:ln>
            <a:noFill/>
          </a:ln>
        </p:spPr>
      </p:pic>
      <p:pic>
        <p:nvPicPr>
          <p:cNvPr id="7" name="Grafik 6"/>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589035"/>
            <a:ext cx="2962275" cy="2162175"/>
          </a:xfrm>
          <a:prstGeom prst="rect">
            <a:avLst/>
          </a:prstGeom>
          <a:noFill/>
          <a:ln>
            <a:noFill/>
          </a:ln>
        </p:spPr>
      </p:pic>
      <p:pic>
        <p:nvPicPr>
          <p:cNvPr id="8" name="Grafik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1939" y="4365104"/>
            <a:ext cx="2472189" cy="2099300"/>
          </a:xfrm>
          <a:prstGeom prst="rect">
            <a:avLst/>
          </a:prstGeom>
          <a:noFill/>
          <a:ln>
            <a:noFill/>
          </a:ln>
        </p:spPr>
      </p:pic>
      <p:pic>
        <p:nvPicPr>
          <p:cNvPr id="9" name="Grafik 8" descr="ekiben:&#10;&#10;&#10;A joint survey conducted by the Japanese and U.S. governments has produced a detailed map of ground surface radioactive contamination within an 80-kilometer radius of the Fukushima Daiichi nuclear power plant:&#10;After the 1986 Chernobyl disaster, those living in areas with more than 555,000 becquerels of cesium-137 per square meter were forced to relocate. However, the latest map shows that accumulated radioactivity exceeded this level at some locations outside the official evacuation zones, including the village of Iitate and the town of Namie.&#10;“I am surprised by the extent of the contamination and the vast area it covers,” said Tetsuji Imanaka, assistant professor of nuclear engineering at the Kyoto University Research Reactor Institute. “This (map) will be useful in planning evacuation zones as well as the decontamination of roads and public facilities.”&#10;&#10;(via JapanProbe)&#10;"/>
          <p:cNvPicPr/>
          <p:nvPr/>
        </p:nvPicPr>
        <p:blipFill>
          <a:blip r:embed="rId5">
            <a:extLst>
              <a:ext uri="{28A0092B-C50C-407E-A947-70E740481C1C}">
                <a14:useLocalDpi xmlns:a14="http://schemas.microsoft.com/office/drawing/2010/main" val="0"/>
              </a:ext>
            </a:extLst>
          </a:blip>
          <a:srcRect/>
          <a:stretch>
            <a:fillRect/>
          </a:stretch>
        </p:blipFill>
        <p:spPr bwMode="auto">
          <a:xfrm>
            <a:off x="6444208" y="4077072"/>
            <a:ext cx="1872208" cy="2592313"/>
          </a:xfrm>
          <a:prstGeom prst="rect">
            <a:avLst/>
          </a:prstGeom>
          <a:noFill/>
          <a:ln>
            <a:noFill/>
          </a:ln>
        </p:spPr>
      </p:pic>
      <p:pic>
        <p:nvPicPr>
          <p:cNvPr id="10" name="Grafik 9"/>
          <p:cNvPicPr/>
          <p:nvPr/>
        </p:nvPicPr>
        <p:blipFill>
          <a:blip r:embed="rId6">
            <a:extLst>
              <a:ext uri="{28A0092B-C50C-407E-A947-70E740481C1C}">
                <a14:useLocalDpi xmlns:a14="http://schemas.microsoft.com/office/drawing/2010/main" val="0"/>
              </a:ext>
            </a:extLst>
          </a:blip>
          <a:srcRect/>
          <a:stretch>
            <a:fillRect/>
          </a:stretch>
        </p:blipFill>
        <p:spPr bwMode="auto">
          <a:xfrm>
            <a:off x="5183584" y="4221088"/>
            <a:ext cx="865063" cy="1856408"/>
          </a:xfrm>
          <a:prstGeom prst="rect">
            <a:avLst/>
          </a:prstGeom>
          <a:noFill/>
          <a:ln>
            <a:noFill/>
          </a:ln>
        </p:spPr>
      </p:pic>
    </p:spTree>
    <p:extLst>
      <p:ext uri="{BB962C8B-B14F-4D97-AF65-F5344CB8AC3E}">
        <p14:creationId xmlns:p14="http://schemas.microsoft.com/office/powerpoint/2010/main" val="1344928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31952"/>
            <a:ext cx="8470900" cy="553998"/>
          </a:xfrm>
        </p:spPr>
        <p:txBody>
          <a:bodyPr/>
          <a:lstStyle/>
          <a:p>
            <a:r>
              <a:rPr lang="ru-RU" dirty="0" smtClean="0"/>
              <a:t>Высокоэффективные российские </a:t>
            </a:r>
            <a:br>
              <a:rPr lang="ru-RU" dirty="0" smtClean="0"/>
            </a:br>
            <a:r>
              <a:rPr lang="ru-RU" dirty="0" smtClean="0"/>
              <a:t>технологии по обращению с ОЯТ</a:t>
            </a:r>
            <a:endParaRPr lang="de-DE" dirty="0"/>
          </a:p>
        </p:txBody>
      </p:sp>
      <p:sp>
        <p:nvSpPr>
          <p:cNvPr id="3" name="Inhaltsplatzhalter 2"/>
          <p:cNvSpPr>
            <a:spLocks noGrp="1"/>
          </p:cNvSpPr>
          <p:nvPr>
            <p:ph idx="1"/>
          </p:nvPr>
        </p:nvSpPr>
        <p:spPr>
          <a:xfrm>
            <a:off x="468313" y="2132856"/>
            <a:ext cx="4175695" cy="5149102"/>
          </a:xfrm>
        </p:spPr>
        <p:txBody>
          <a:bodyPr/>
          <a:lstStyle/>
          <a:p>
            <a:r>
              <a:rPr lang="ru-RU" dirty="0" smtClean="0"/>
              <a:t>Опыт обращения с широкой номенклатурой ТВС </a:t>
            </a:r>
            <a:r>
              <a:rPr lang="de-DE" dirty="0" smtClean="0"/>
              <a:t>(</a:t>
            </a:r>
            <a:r>
              <a:rPr lang="ru-RU" dirty="0" smtClean="0"/>
              <a:t>материал</a:t>
            </a:r>
            <a:r>
              <a:rPr lang="de-DE" dirty="0" smtClean="0"/>
              <a:t>, </a:t>
            </a:r>
            <a:r>
              <a:rPr lang="ru-RU" dirty="0" smtClean="0"/>
              <a:t>длина и т.д.</a:t>
            </a:r>
            <a:r>
              <a:rPr lang="de-DE" dirty="0" smtClean="0"/>
              <a:t>)</a:t>
            </a:r>
          </a:p>
          <a:p>
            <a:r>
              <a:rPr lang="ru-RU" dirty="0" smtClean="0"/>
              <a:t>Извлечение </a:t>
            </a:r>
            <a:r>
              <a:rPr lang="de-DE" dirty="0" smtClean="0"/>
              <a:t>(</a:t>
            </a:r>
            <a:r>
              <a:rPr lang="ru-RU" dirty="0" smtClean="0"/>
              <a:t>сильно</a:t>
            </a:r>
            <a:r>
              <a:rPr lang="de-DE" dirty="0" smtClean="0"/>
              <a:t>) </a:t>
            </a:r>
            <a:r>
              <a:rPr lang="ru-RU" dirty="0" smtClean="0"/>
              <a:t>поврежденного топлива</a:t>
            </a:r>
            <a:endParaRPr lang="de-DE" dirty="0" smtClean="0"/>
          </a:p>
          <a:p>
            <a:r>
              <a:rPr lang="ru-RU" dirty="0" smtClean="0"/>
              <a:t>Возвращение ОЯТ в </a:t>
            </a:r>
            <a:br>
              <a:rPr lang="ru-RU" dirty="0" smtClean="0"/>
            </a:br>
            <a:r>
              <a:rPr lang="ru-RU" dirty="0" smtClean="0"/>
              <a:t>страну </a:t>
            </a:r>
            <a:br>
              <a:rPr lang="ru-RU" dirty="0" smtClean="0"/>
            </a:br>
            <a:r>
              <a:rPr lang="ru-RU" dirty="0" smtClean="0"/>
              <a:t>происхождения</a:t>
            </a:r>
            <a:endParaRPr lang="de-DE" dirty="0" smtClean="0"/>
          </a:p>
          <a:p>
            <a:r>
              <a:rPr lang="ru-RU" dirty="0" smtClean="0"/>
              <a:t>Переработка ОЯТ</a:t>
            </a:r>
            <a:endParaRPr lang="de-DE" dirty="0" smtClean="0"/>
          </a:p>
          <a:p>
            <a:pPr marL="536575" lvl="1"/>
            <a:r>
              <a:rPr lang="ru-RU" dirty="0" smtClean="0"/>
              <a:t>ПУРЕКС-процесс</a:t>
            </a:r>
            <a:endParaRPr lang="de-DE" dirty="0" smtClean="0"/>
          </a:p>
          <a:p>
            <a:pPr marL="536575" lvl="1"/>
            <a:r>
              <a:rPr lang="ru-RU" dirty="0" smtClean="0"/>
              <a:t>Пирометаллургическая </a:t>
            </a:r>
            <a:endParaRPr lang="de-DE" dirty="0" smtClean="0"/>
          </a:p>
          <a:p>
            <a:pPr marL="536575" lvl="1"/>
            <a:r>
              <a:rPr lang="de-DE" dirty="0" smtClean="0"/>
              <a:t>…</a:t>
            </a:r>
          </a:p>
          <a:p>
            <a:r>
              <a:rPr lang="ru-RU" dirty="0" smtClean="0"/>
              <a:t>Рефабрикация ядерного топлива  </a:t>
            </a:r>
            <a:endParaRPr lang="de-DE" dirty="0" smtClean="0"/>
          </a:p>
          <a:p>
            <a:pPr lvl="1"/>
            <a:r>
              <a:rPr lang="de-DE" dirty="0" smtClean="0"/>
              <a:t>U/</a:t>
            </a:r>
            <a:r>
              <a:rPr lang="de-DE" dirty="0" err="1" smtClean="0"/>
              <a:t>Pu</a:t>
            </a:r>
            <a:endParaRPr lang="de-DE" dirty="0" smtClean="0"/>
          </a:p>
          <a:p>
            <a:pPr lvl="1"/>
            <a:r>
              <a:rPr lang="ru-RU" dirty="0" smtClean="0"/>
              <a:t>младшие актиниды </a:t>
            </a:r>
            <a:endParaRPr lang="de-DE" dirty="0" smtClean="0"/>
          </a:p>
          <a:p>
            <a:r>
              <a:rPr lang="ru-RU" dirty="0" smtClean="0"/>
              <a:t>Испытательный и демонстрационный центр </a:t>
            </a:r>
            <a:r>
              <a:rPr lang="de-DE" dirty="0" smtClean="0"/>
              <a:t>(</a:t>
            </a:r>
            <a:r>
              <a:rPr lang="ru-RU" dirty="0" smtClean="0"/>
              <a:t>в процессе строительства</a:t>
            </a:r>
            <a:r>
              <a:rPr lang="de-DE" dirty="0" smtClean="0"/>
              <a:t>)</a:t>
            </a:r>
          </a:p>
          <a:p>
            <a:pPr lvl="1"/>
            <a:endParaRPr lang="de-DE" dirty="0" smtClean="0"/>
          </a:p>
          <a:p>
            <a:pPr lvl="1"/>
            <a:endParaRPr lang="de-DE" dirty="0" smtClean="0"/>
          </a:p>
          <a:p>
            <a:pPr lvl="1"/>
            <a:endParaRPr lang="de-DE" dirty="0"/>
          </a:p>
        </p:txBody>
      </p:sp>
      <p:sp>
        <p:nvSpPr>
          <p:cNvPr id="4" name="Datumsplatzhalter 3"/>
          <p:cNvSpPr>
            <a:spLocks noGrp="1"/>
          </p:cNvSpPr>
          <p:nvPr>
            <p:ph type="dt" sz="half" idx="10"/>
          </p:nvPr>
        </p:nvSpPr>
        <p:spPr/>
        <p:txBody>
          <a:bodyPr/>
          <a:lstStyle/>
          <a:p>
            <a:fld id="{F9136435-5686-4C8C-93E1-9DFA64C21CF3}" type="datetime1">
              <a:rPr lang="de-DE" smtClean="0"/>
              <a:pPr/>
              <a:t>16.10.2012</a:t>
            </a:fld>
            <a:endParaRPr lang="en-GB"/>
          </a:p>
        </p:txBody>
      </p:sp>
      <p:sp>
        <p:nvSpPr>
          <p:cNvPr id="5" name="Foliennummernplatzhalter 4"/>
          <p:cNvSpPr>
            <a:spLocks noGrp="1"/>
          </p:cNvSpPr>
          <p:nvPr>
            <p:ph type="sldNum" sz="quarter" idx="12"/>
          </p:nvPr>
        </p:nvSpPr>
        <p:spPr/>
        <p:txBody>
          <a:bodyPr/>
          <a:lstStyle/>
          <a:p>
            <a:r>
              <a:rPr lang="de-DE" smtClean="0"/>
              <a:t>Page </a:t>
            </a:r>
            <a:fld id="{9871AA88-A751-422D-B08B-208C80246F81}" type="slidenum">
              <a:rPr lang="de-DE" smtClean="0"/>
              <a:pPr/>
              <a:t>13</a:t>
            </a:fld>
            <a:endParaRPr lang="de-DE"/>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31265"/>
            <a:ext cx="2697696" cy="269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842734"/>
            <a:ext cx="2312556" cy="301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2" descr="data:image/jpeg;base64,/9j/4AAQSkZJRgABAQAAAQABAAD/2wCEAAkGBhQSERUUEBQVFRQVFRQWGBcYFxgaFBcVFBUWGBUbGBgXHicfGBkjGRUYIC8gIycpLCwsGB4xNTAqNSYrLCkBCQoKDgwOFw8PGiwdHBwpLCkpKSkpLCksLyk1KSopLyksKSwsKS0sKSkpKSk1KSo1KSkpKyktNSkqLDUpLCopLP/AABEIAJgAyAMBIgACEQEDEQH/xAAbAAABBQEBAAAAAAAAAAAAAAAAAQIEBQYDB//EAD8QAAIABAMEBgYJAwQDAAAAAAECAAMEERIhMQUGE1EiMkFTYZEVcYGS0dIHFBYjUmKhscEzQvBDcqKyguHx/8QAGAEBAQEBAQAAAAAAAAAAAAAAAAECAwT/xAAlEQACAgICAQQCAwAAAAAAAAAAAQIRElETIfADIjHhYcFB0fH/2gAMAwEAAhEDEQA/APbyIaYeYbADDDWEPMNIjaZTmRCGHmGRqwMhpEdDDDFsgww2HkQ0xQNIhkPMNIiWBphph5hpEANhIUw2FkoSGmHGGmFkoQw0w4wkLLQ0wloWCKShphsOMNtEA0wQpEELJRqjDYcYbHE2JCGFMIYppDGhhEdDDTFstHMw0w8iGtFslDDDTDjDTFsg0iGmHGGwsDYaYeYz+2t5+CcEpVd+0Fjf2KgJ84mQouzCGMRM39mJNs8tQnR6wdTmBfrKNDf2RsKSrExFddGF/iMotkOpENMPhphYGwkLCGJYGwQphsLAkJC3hDFsUIYIDCRLJRqTCQEwhjnZoQwl4CYaTCzSQEw28BMNJi2aAmGtCkw0mCYoQiGmAmGlotmaEMIYiVO1pUvrzEX1sAfK9450e2pU3Fw2xYQL2VrZmwzNr6RLFFjKkYtdNPX5Q0UKSltLUKDrbU+s6mOSbVYZDhsOWaH9cv1iaWLIGKlbjQ2uPKK0RGb2lY5MARyIuP1jlsYy5QKIAgJvYXw38L6Qm05nSihq9qGW1gmQt02dVTPl2nyjp8mWba8NMZ6n3tlrLxTSLAgFlvYX0vitfPK8WNLt+RM6kxfbl/6jD6KmieYbArX0N/Vn+0EZstCEwl4Lwl4lkoQwQkITCxQpMENvCRbBqbw0xAn7bkp1pi35A4j/AMbxXVG+ModUO3ko/X4Rys0kXxMNvGTffCa9+DKXIXOrsBcC9hbnEKq23UGS055wlygcJIsDfkAOkTDI1RuCYg1G2ZCdebLB5YgT5C5jzSVt5JxtxJjPqBMvY25C5v6jHSi2W01iJYztc5hR4C5yuewQyZTaVG+lOvVLv/tQ282tFXU7+n/Tkj1ux/ZB/MWEjdKQAMQYmwvdsr2z08Y8431r2kVLyacsiKRcg2YkgG2IZ4RewH7wyYo0m0N7Kq3RYKe0KnSA8cV7RSz66bM68yY/rYkeQyiDuntZ5k3hznYr1ibm9gRiFxnmDr2R6pR04lSRgOLtDEC5DHK9tciM4hEebStnuerLb2IfhGz3UpcNOQFOPiNjvqLWCg8rDnzMWUzeGSL3dhr/AGTOz/xjrI2bKYcVizh+kASQgDZ5ILD2m5gmo9srVlDtbeqlp3wT56K9r2GJzY3H+mDnlpEyt+kii4fRmnQW6DjLyjGfSLgWqUIqqOCmSgAdZ+UVdLulUVNK1RTqJiq7IUH9TogEkA9YZ6A3jblkYqvkvajfemJ/qH3W+EVe8NXLmNKImIpKXGO63ViCudrDQ5G0Ymc2EkNcEGxByII7CDmDG92dWKZMpet92txbSyjUGIp49mqs4ypf3MwOLo0t7sCGXIXBuLjUAxkgrLnYg+Fwf0jYzqKWQcIwNY5p0T5DI+oiNzQV8mYoRSrlFVW6JsCot2i3YY052ZxPI6bb9RL6sxxbn8Y0FH9IVSqhnCuuhuMx6z2e2Ndt7YMuYMRKSlUMSwVQSf7OkcgL69p0yjyjbm8kxW4clrACzPkWa/Zcjq2iK2GqPQ6L6S5Tf1ZbL4jMRd0m9NNM6s1b8myP6x5huKiVk5pVRe+AsrLYXIIviytpyjUbV3CCoTJZnbKy4czf1RLoi7Nws0NmpBHgb/tAWjybZdO4eyvMBOWVxY+f6RYneibKm8JKtJpBtZrdb8JJyvfk0Up6PeFjHrvhOlkCokWPhdTn4GCJaFG2Xd+mzObDW3EP8QwbNkBbiSoNwATdr5+MVj1AGZ+OvqhzT7DrewH/AARjo1ZYrU4OoFX/AGoo/YRQb7SplRIAXpFGx4QNRYg2tqc4ntNy1vHEVF/CKDzjZ9GwmKzAgKbknK9uyPQNjYnkTMZ6N5eG/aVvitb8pjo6gnMKTzIH7mOTVGg7PV4W7IjKicm0ziF2va2Z5ezWK7e/cpas8aWwWZhGIHqsAMjnobc46zHwqMSrZhcWIxfEGOU3bJRSVJAANwVyIA8IIrM5sndtpJJva+Ra4uRyAHZGtO3yssIBcjK5/CNIr6beEMASoFwDoO31iHPtRM+jcD8o+EXohcLvYlukHB5Xv+t4iV29oK2QEHPXs8oy8veKU7hSo6WQKqFN8z2eHOK7b9fgUYHs2oUjNl0IyBH7aRl9roJ0UW/Fcz1IZib8Nf3aLvdD6U12fQPKWWZlQ052GI2lKrBbEkG5NxoPMRl9oJxiJhewsF6t9Nc7jPPSK6ZsoXHTvcAiw9fZfPTshF4oj7H7c3gnVc5p9QwMxrXsAAAMgAB2ARe0lTaXLNz1F/aMy+zhcgPz/tPZ4RJO0SAqg6AKPYLQas0nRsdl7RMx1RrAFlXEclXEbDEdB/MejptpMlbXIG3VB8PCPO6XbctaNJYaS+IETLq2Zzve1swSM/CBdotIZZeNXXIqxxYlB/tYQXRD0TastZsl5eMLiXI30IsR7LiPJto7k1LTLGWSfxKVKEdmdxb/ADKNxU7QWXLZ3OSqWPs7Bfy9sQqfePFKkTGAHGaxGfRvitbnoI1ZmjvuPuotHiea6mawtloq9o8TGs+srzEZfaNcUlTGTN1Rio8QMtYg7t7w/WZTM4wsrFTbQg5i3sP6QsVRw3t2thmzUVVRuxwOkbr1r+vt8I84k0zFggU4jYWtG+3u29LV1RpazDhRsxmBibEL9l1AtFxQ08hFDSpeEkA5jMAi9s8wYqkiuDfZeUUsCVKE0guspULHNh0bMAdR7IIqxtFL2YMRlZhYW9h7PhBGbRSWa/8AMPMQ369+Ye9HkuydizKupEiQAXd2tfIAAkkk8gBeLrbO4DSZEyfIqZFUklgs7hE4pZJtcg6i/bEwGZvjW/n/AOUNNX+f/lHm9FuXOm7Pm1y24cpsOGxxMBYMwOlgW/Qwu7+55qZL1E2dKpqdHEviTb2ZyL4VVcybERMByHopqvzn3oZ9Z/OfeEYKj3IM2vSjk1MiZjQuJqXaXYKWsRqGsNPGG7a3SkyJTum0Kac6EDhIGxk4gDa57NfYYcbGZvuP+f8AURzeeSLcT/rHne7O6r1rPhdJUuUmObNmGyIvZe2pNjlEzam4TympzLnSp8iqmLKSfLvgDlrWYagjX2GHG9jM2qTCAAJlgAB/boMhHGql8RSjTAVOunO+vsjzjeHZBpKmbTuwYymwlgCAeiDkDn2xpaP6L5jrKEypppNRPTHKp3J4jKRdbkZKTyzhxvZc0WLbAl4gS63FtbZ258z4xyrdiiZhxTeqLDTTW3jrFFsjcaZNE9qibKpZdM/CmPNvYTb9QBesfiIWTuUJlbKpJNVIm8ZSyzZd2QCzGzDUN0dInG9kzWizbZrSpTpJm4gwY4SFzJFteyKuXs6epkkNYqb6r92cvHpQ/be5smnlzGG0aWa8u/3ShuIzKbFRc6jPyizH0U/0kNbTLOny0mS5T4lZg4uAD5j2RcJbDmipq6Ge84szYjgtiyz/AC2iGu7kxlGJSCMrZZD/AAmGbP2e0muSVNXC8udgYcit7/8A2PQsC/4Y5ylKHSNJKRkKGimylwqhsTfNQTe1v4js8yabgg+PREajhiFCiIvUZrBGYnVM5lKsbggggi4PriFUyZjy5Us9VCuV7WAFjnG1Ete3+P5gMlean2WMVeozOBm5tVPKkYjYgjLPUWiFsVpspCBdbtci3gAP2jXGnXtA8oQUq/hEXl/BcDI1kt3mYmGK6qL2zuCSPL+YshWTfxnyi9+qr+EQfVJfankSPjE5EMWU0vb9TLaygsmHnYFr6nt0/YQRc/UZf5h+v7EQRpeqZwKH6J6lV2socgY1nopP4mBsPWbWiBP3BrZUidNnJwVRlTC7FWnMzWVZai+O5PbzirmbM6RPHkA4if6mYz9WsSqlp8wqZlarlCChaoZipGhW+h8Y62jnR63RUcqneloXqqdZa0zyJ1OWPFmTakAkgaXva1+ZjG7DpK6mlVFMdniupVqWUqwNxNTLEts7FcJvbtjHzaV2mcR6qU0y4bGZxL3GhxEXuLDOJUqpqVdnWuCu/WYVDhmtkMR7fbFckMT0LZOwpNNtyi4ErgNNppkybIxYuC5Q5X/zSMvvrRTOC59ECkVZl2ngsbjERY3FrMSP0jOok1ZnFWrlibn94J7cTPI9O19PGO1VU1M1Sk2uDobXVqh2U2NxcHIxMkMS93BkmfQbTppQxT5kqSyJcYmCM2IDzHmIh0W6dTSTaGZVWl8WqlYZLMeKMMwXYpoB43vmIpKahaWweXUyUcaMs0qw9RAuI7T5U15gmTKuW8wWIdp7FwQbizEXFvCGSGLNB9I26VY9fVzkpprSsRfiBejhWWtzflkY0219359TtagqqeWXpylK/FW2BVl3LYj2ZRgpu0KoghtoXBBBBqZhBByIIOoiPIacksy0rEWW2qLUMEN9bqMouSGLNsNoVLz9omnolr6KbVnEpFxxFAGJLZ6AZ2PZEyk2DJp9sbMaVJ+rPOlzHm0+LFwmCNb1XufKPOqBZskkyKtJROuCey39eEZwLKm8Tiirl8W9+Jx24l9Ovrp4wyQxZqN+qGYZc8+hxThZjMakFjdQ5zIOVmuPOL/bu7NTUV2ypkmSzS0p6PFMt0FwNia554f3jAVFVUzFKTK8Ojaq1S5UjxByMONTUlMH18YLYcP1l8OHS1uVuyGSGLJu8FQkzbs10IZTU2BGhwqFNueYMazAOQjA7JoVlz5btPkYUYE2mXNhyFo2fp+m76X5x5/U7fR1h0iUVHKDB4RF9PU3fS/OD09Td9L96OVM2S8HhCYRyMQzvBTd8nvQn2hpu+TzhTBOCjlDsI5eWUQPtDTj/Wl+cId46fvpfvQpgscI5+wjPz0jkQOURV3ipu+l+9B9oKbvpfvRaBLVRBEX09Td/L84ImJbMVs5fu5pVpaNx5ahpgBFiJuQJU2zA8oWp2aHmzNfulQTMCgYpt8LYVYgAXufZkM44Tdl1OFk4L4WfH1cyVxAW8LMY6mRVliWkFsSqrBkuGCWwk59YWGcbwak5J+dfYU40k152cZmykTiGZMbDLaUowqpJ4isw1awIAzGcJV7HVeIqOWeU0sNdQFPENhhNyciRe8OfZdUVZeAwV2ViAlhdAQtuQ6Rh8yhqyZhaS4M3CWsv4CCLcswIvv3519kuGvO/oaNioWKiY3QmiS5KgDE2IKVzPRxrbOxzvHJNm4UJLWbgTJhXCDYK4UDPQmxN+yw5xJqaWrmAgyGF2DsVSxZxezMeeZ9pMJUUtY7u7SXvMTA3Qyw5ZAdmn7wqew3DRwqtlIofC7F5cuXMIKgKQ+G4Bve4xjUQVWyURZtnYvJKBgVAUlmAOE3vYHmM4fMoqsl7yXu6KjdH+1cNrcj0BnE+rppxkuvDZnmcO5Eoo3QzJck5t2ZesxPeq7v4/X2a9jT687+it2dOUS7LMly5uMkmYtwyWGEBsJC2N7jK99co6SdgMxJm3Uma0voKpVSLEsekLJ0hpfKEp6CoQYfqwYXuMcu5B9d9PA5R0+r1ZxY5BmYmx9OXcByLEjlkALaZCK1K3iZTjSyIM2gRJQd3bEzTlAVVIvKsLliRkSeyJu2Nnyy80y2IMvhFlwgJZwo6JB1BI1Gd44TNlVJRUMl8KlyOj2va/8A1ESKpKuYGxSCC2HEVSxbBbCCb6Cw8oNS35f9BShrz/RE2JjnTEJmE8Yy8SouAG+p6Qtr1V0EQ6OVxWWUxC4eKbgDE51w9IgE3WwuRrFgn1sNiNPibitNUtLvhdrFiuehwjI8ohytlVAYtwC173DLdelrl7Yqy7thuHVeIibRpuG2GzjIHpqA2fqJBHiDGjm0KPVK0tQOGypNS2WcroOByJyPJgOcVNVs2omEXksAq4VVVsoW5Nh7ST7YkyZNYs4zVlOHIIPRyIK4SLcrCJNSkvnumWEopvrqyDTbLxmQMRHGDdnVwlh7erHN6RFlqXZsbpjUBQVAuQuIkg3NjoMsos6Snq5YULIJKYsBZLsuLrAG+mf6xy9G1OAIacsACqlkuyqTcgH1k+q8X335+foy8K6+R9RskPNmGzBEWRkgXES8tdAxA7CTnHGTsQGYyEucLKoZFUr0tCxLC2o6IudY7GmqzfFTlgVRWBTJuH1Sc+sB2iFp6WpAyp7jGJigy+iraAqL5ZAZeEZqaVWab9Nu6IczZiIhaY7YuLNlAKoIvKAzJJGRJjtsdfupzBpasDJszgEC7NcC6nM+qHVGzKtxZpL2xvM6v90y2L2ZDKGJseqCMgkvhcqT0c+gSRY+2NOLcab/AJ/ZhSUZWl5RxqpBZTMZ1YiYsvoqApGAtcWA5colru50mBZrCc8oEKtuha7PdhZekNLnXlBTbOqkUqKcspIazJcBlvYjxzjoaWrJYvT48TmZZpdwHbUqOy+WWmQiPP4TNJw+WiBWyMMmVkL4p4JHbhcDXthIktsmqMsIZD2UswODMYusAeRsMoSOkHS7Zyn2+j3+buTTKGZ3mBVFySwyUC5Jy7BFfL2Rs4hmFQ9lAJzzzJAAGG5a4Iwi5ByIvF5NpSwZXUFXBUgkZgixBz7ReK9N1pQDASrBrYvvGubEm98WuI4r63z1jvhHRzyextHu3RTVZpU52VD0iGGEZX/DmLHUZQv2doe+b3h8sSqHYyyVZZUsKragNlpa2ZyFuwR09Gju18x8YccdDJ7IX2fou/b3x8sNO7dD3ze+Plif6NHdr5j4wejR3a+Y+MOOOhk9lc27FCf9dvfHywh3Woe/f3x8sWXo0d2vmPjB6NHdr5j4w446GT2Vo3WoO/b3x8sL9maHv299flix9Gju18x8YPRo7tfMfGHHHQyeyu+zND37e+Plg+zFD37e+Plix9Gju18x8YPRo7tfMfGHHHQylsrTutQd+3vj5YQ7qUHft74+WLP0aO7XzHxg9Gju18x8YccdDOWys+ylB37++PlhPspQd+/vj5YtPRo7tfMfGD0aO7XzHxhxx0M5bK77MUPft74+WD7M0Pft76/LFj6NHdr5j4wejR3a+Y+MOOOhk9led2qHv298fLCS92KFRYT29rj5YsfRo7tfMfGD0aO7XzHxhxx0Mnsg/Z2i79vfHywDdyi79vfHyxO9Gju18x8YPRw7tfMfGHHHQzlsg1+79FIIE6dMQsDYE3vawOi63IA5kgC5iPO2bs5bYqlhdQws1+idNF5Z21sCdAYsK/YiTypmy8RW9jita5B7DqCoIPYRcRwnbqyWtikg2UKOmclAsAOllkSPUSNDDjjoZy2d5m5dMtyzuFVcRJZQABe5JIsBYawRJm0pYEMgZWXCVJBBBvcEHIgg6QQ446GUtk6CCCNmQggggAggggAggggAggggAggggAggggAggggAggggAggggAggggAggggAggggD//Z"/>
          <p:cNvSpPr>
            <a:spLocks noChangeAspect="1" noChangeArrowheads="1"/>
          </p:cNvSpPr>
          <p:nvPr/>
        </p:nvSpPr>
        <p:spPr bwMode="auto">
          <a:xfrm>
            <a:off x="0" y="-703263"/>
            <a:ext cx="1905000"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1016" y="3061320"/>
            <a:ext cx="1905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058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31952"/>
            <a:ext cx="8470900" cy="553998"/>
          </a:xfrm>
        </p:spPr>
        <p:txBody>
          <a:bodyPr/>
          <a:lstStyle/>
          <a:p>
            <a:r>
              <a:rPr lang="ru-RU" dirty="0"/>
              <a:t>Высокоэффективные российские </a:t>
            </a:r>
            <a:br>
              <a:rPr lang="ru-RU" dirty="0"/>
            </a:br>
            <a:r>
              <a:rPr lang="ru-RU" dirty="0"/>
              <a:t>технологии по </a:t>
            </a:r>
            <a:r>
              <a:rPr lang="ru-RU" dirty="0" smtClean="0"/>
              <a:t>переработке РАО   </a:t>
            </a:r>
            <a:endParaRPr lang="de-DE" dirty="0"/>
          </a:p>
        </p:txBody>
      </p:sp>
      <p:sp>
        <p:nvSpPr>
          <p:cNvPr id="3" name="Inhaltsplatzhalter 2"/>
          <p:cNvSpPr>
            <a:spLocks noGrp="1"/>
          </p:cNvSpPr>
          <p:nvPr>
            <p:ph idx="1"/>
          </p:nvPr>
        </p:nvSpPr>
        <p:spPr>
          <a:xfrm>
            <a:off x="468313" y="2312988"/>
            <a:ext cx="4463727" cy="2822311"/>
          </a:xfrm>
        </p:spPr>
        <p:txBody>
          <a:bodyPr/>
          <a:lstStyle/>
          <a:p>
            <a:r>
              <a:rPr lang="ru-RU" dirty="0" smtClean="0"/>
              <a:t>Плазменное сжигание  </a:t>
            </a:r>
            <a:endParaRPr lang="de-DE" dirty="0" smtClean="0"/>
          </a:p>
          <a:p>
            <a:r>
              <a:rPr lang="ru-RU" dirty="0" smtClean="0"/>
              <a:t>Дезактивация радиоактивно загрязненной воды</a:t>
            </a:r>
            <a:r>
              <a:rPr lang="de-DE" dirty="0" smtClean="0"/>
              <a:t>, </a:t>
            </a:r>
            <a:r>
              <a:rPr lang="ru-RU" dirty="0" smtClean="0"/>
              <a:t>в т.ч. морской</a:t>
            </a:r>
            <a:endParaRPr lang="de-DE" dirty="0" smtClean="0"/>
          </a:p>
          <a:p>
            <a:r>
              <a:rPr lang="ru-RU" dirty="0" smtClean="0"/>
              <a:t>Дезактивация загрязненного грунта  </a:t>
            </a:r>
            <a:endParaRPr lang="de-DE" dirty="0" smtClean="0"/>
          </a:p>
          <a:p>
            <a:pPr lvl="1"/>
            <a:r>
              <a:rPr lang="de-DE" dirty="0" err="1" smtClean="0"/>
              <a:t>Cs</a:t>
            </a:r>
            <a:r>
              <a:rPr lang="de-DE" dirty="0" smtClean="0"/>
              <a:t>, </a:t>
            </a:r>
            <a:r>
              <a:rPr lang="de-DE" dirty="0" err="1" smtClean="0"/>
              <a:t>Sr</a:t>
            </a:r>
            <a:r>
              <a:rPr lang="de-DE" dirty="0" smtClean="0"/>
              <a:t>, Co</a:t>
            </a:r>
          </a:p>
          <a:p>
            <a:r>
              <a:rPr lang="ru-RU" dirty="0" smtClean="0"/>
              <a:t>Остекловывание </a:t>
            </a:r>
            <a:r>
              <a:rPr lang="de-DE" dirty="0" smtClean="0"/>
              <a:t>(</a:t>
            </a:r>
            <a:r>
              <a:rPr lang="ru-RU" dirty="0"/>
              <a:t>индукционный плавитель с холодным тиглем </a:t>
            </a:r>
            <a:r>
              <a:rPr lang="ru-RU" dirty="0" smtClean="0"/>
              <a:t>– российская разработка</a:t>
            </a:r>
            <a:r>
              <a:rPr lang="de-DE" dirty="0" smtClean="0"/>
              <a:t>!)</a:t>
            </a:r>
          </a:p>
          <a:p>
            <a:r>
              <a:rPr lang="ru-RU" dirty="0" smtClean="0"/>
              <a:t>Измерения активности радионуклидов</a:t>
            </a:r>
            <a:endParaRPr lang="de-DE" dirty="0" smtClean="0"/>
          </a:p>
          <a:p>
            <a:endParaRPr lang="de-DE" dirty="0" smtClean="0"/>
          </a:p>
          <a:p>
            <a:endParaRPr lang="de-DE" dirty="0"/>
          </a:p>
        </p:txBody>
      </p:sp>
      <p:sp>
        <p:nvSpPr>
          <p:cNvPr id="4" name="Datumsplatzhalter 3"/>
          <p:cNvSpPr>
            <a:spLocks noGrp="1"/>
          </p:cNvSpPr>
          <p:nvPr>
            <p:ph type="dt" sz="half" idx="10"/>
          </p:nvPr>
        </p:nvSpPr>
        <p:spPr/>
        <p:txBody>
          <a:bodyPr/>
          <a:lstStyle/>
          <a:p>
            <a:fld id="{F9136435-5686-4C8C-93E1-9DFA64C21CF3}" type="datetime1">
              <a:rPr lang="de-DE" smtClean="0"/>
              <a:pPr/>
              <a:t>16.10.2012</a:t>
            </a:fld>
            <a:endParaRPr lang="en-GB"/>
          </a:p>
        </p:txBody>
      </p:sp>
      <p:sp>
        <p:nvSpPr>
          <p:cNvPr id="5" name="Foliennummernplatzhalter 4"/>
          <p:cNvSpPr>
            <a:spLocks noGrp="1"/>
          </p:cNvSpPr>
          <p:nvPr>
            <p:ph type="sldNum" sz="quarter" idx="12"/>
          </p:nvPr>
        </p:nvSpPr>
        <p:spPr/>
        <p:txBody>
          <a:bodyPr/>
          <a:lstStyle/>
          <a:p>
            <a:r>
              <a:rPr lang="de-DE" smtClean="0"/>
              <a:t>Page </a:t>
            </a:r>
            <a:fld id="{9871AA88-A751-422D-B08B-208C80246F81}" type="slidenum">
              <a:rPr lang="de-DE" smtClean="0"/>
              <a:pPr/>
              <a:t>14</a:t>
            </a:fld>
            <a:endParaRPr lang="de-DE"/>
          </a:p>
        </p:txBody>
      </p:sp>
      <p:pic>
        <p:nvPicPr>
          <p:cNvPr id="6" name="Grafik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6746" y="1268760"/>
            <a:ext cx="1944216" cy="3310492"/>
          </a:xfrm>
          <a:prstGeom prst="rect">
            <a:avLst/>
          </a:prstGeom>
          <a:noFill/>
          <a:ln>
            <a:noFill/>
          </a:ln>
        </p:spPr>
      </p:pic>
      <p:pic>
        <p:nvPicPr>
          <p:cNvPr id="7" name="Picture 18" descr="DM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789039"/>
            <a:ext cx="2136532" cy="286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605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31952"/>
            <a:ext cx="8470900" cy="553998"/>
          </a:xfrm>
        </p:spPr>
        <p:txBody>
          <a:bodyPr/>
          <a:lstStyle/>
          <a:p>
            <a:r>
              <a:rPr lang="ru-RU" dirty="0"/>
              <a:t>Высокоэффективные российские </a:t>
            </a:r>
            <a:br>
              <a:rPr lang="ru-RU" dirty="0"/>
            </a:br>
            <a:r>
              <a:rPr lang="ru-RU" dirty="0" smtClean="0"/>
              <a:t>технологии в области вывода из эксплуатации</a:t>
            </a:r>
            <a:endParaRPr lang="de-DE" dirty="0"/>
          </a:p>
        </p:txBody>
      </p:sp>
      <p:sp>
        <p:nvSpPr>
          <p:cNvPr id="3" name="Inhaltsplatzhalter 2"/>
          <p:cNvSpPr>
            <a:spLocks noGrp="1"/>
          </p:cNvSpPr>
          <p:nvPr>
            <p:ph idx="1"/>
          </p:nvPr>
        </p:nvSpPr>
        <p:spPr>
          <a:xfrm>
            <a:off x="468313" y="2132856"/>
            <a:ext cx="4391719" cy="2326791"/>
          </a:xfrm>
        </p:spPr>
        <p:txBody>
          <a:bodyPr/>
          <a:lstStyle/>
          <a:p>
            <a:r>
              <a:rPr lang="ru-RU" dirty="0" smtClean="0"/>
              <a:t>Плавка металлов</a:t>
            </a:r>
            <a:endParaRPr lang="de-DE" dirty="0" smtClean="0"/>
          </a:p>
          <a:p>
            <a:r>
              <a:rPr lang="ru-RU" dirty="0" smtClean="0"/>
              <a:t>Обращение с облученным графитом  </a:t>
            </a:r>
            <a:endParaRPr lang="de-DE" dirty="0" smtClean="0"/>
          </a:p>
          <a:p>
            <a:r>
              <a:rPr lang="ru-RU" dirty="0" smtClean="0"/>
              <a:t>Очистка радиоактивно загрязненных участков</a:t>
            </a:r>
            <a:endParaRPr lang="de-DE" dirty="0" smtClean="0"/>
          </a:p>
          <a:p>
            <a:r>
              <a:rPr lang="ru-RU" dirty="0" smtClean="0"/>
              <a:t>Вывод из эксплуатации авариных объектов </a:t>
            </a:r>
            <a:endParaRPr lang="de-DE" dirty="0" smtClean="0"/>
          </a:p>
          <a:p>
            <a:pPr marL="0" indent="0">
              <a:buNone/>
            </a:pPr>
            <a:endParaRPr lang="de-DE" dirty="0" smtClean="0"/>
          </a:p>
          <a:p>
            <a:endParaRPr lang="de-DE" dirty="0" smtClean="0"/>
          </a:p>
          <a:p>
            <a:endParaRPr lang="de-DE" dirty="0"/>
          </a:p>
        </p:txBody>
      </p:sp>
      <p:sp>
        <p:nvSpPr>
          <p:cNvPr id="4" name="Datumsplatzhalter 3"/>
          <p:cNvSpPr>
            <a:spLocks noGrp="1"/>
          </p:cNvSpPr>
          <p:nvPr>
            <p:ph type="dt" sz="half" idx="10"/>
          </p:nvPr>
        </p:nvSpPr>
        <p:spPr/>
        <p:txBody>
          <a:bodyPr/>
          <a:lstStyle/>
          <a:p>
            <a:fld id="{F9136435-5686-4C8C-93E1-9DFA64C21CF3}" type="datetime1">
              <a:rPr lang="de-DE" smtClean="0"/>
              <a:pPr/>
              <a:t>16.10.2012</a:t>
            </a:fld>
            <a:endParaRPr lang="en-GB"/>
          </a:p>
        </p:txBody>
      </p:sp>
      <p:sp>
        <p:nvSpPr>
          <p:cNvPr id="5" name="Foliennummernplatzhalter 4"/>
          <p:cNvSpPr>
            <a:spLocks noGrp="1"/>
          </p:cNvSpPr>
          <p:nvPr>
            <p:ph type="sldNum" sz="quarter" idx="12"/>
          </p:nvPr>
        </p:nvSpPr>
        <p:spPr/>
        <p:txBody>
          <a:bodyPr/>
          <a:lstStyle/>
          <a:p>
            <a:r>
              <a:rPr lang="de-DE" smtClean="0"/>
              <a:t>Page </a:t>
            </a:r>
            <a:fld id="{9871AA88-A751-422D-B08B-208C80246F81}" type="slidenum">
              <a:rPr lang="de-DE" smtClean="0"/>
              <a:pPr/>
              <a:t>15</a:t>
            </a:fld>
            <a:endParaRPr lang="de-DE"/>
          </a:p>
        </p:txBody>
      </p:sp>
      <p:pic>
        <p:nvPicPr>
          <p:cNvPr id="8196" name="Picture 4" descr="http://www.siempelkamp.com/uploads/pics/recycling-DSC_5335-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077072"/>
            <a:ext cx="3619500" cy="240982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siempelkamp.com/uploads/pics/recycling-Ausschnitt_1-3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943534"/>
            <a:ext cx="3331468" cy="2349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 - Graphite Core Design AGR and Other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699589"/>
            <a:ext cx="2321312" cy="2753747"/>
          </a:xfrm>
          <a:prstGeom prst="rect">
            <a:avLst/>
          </a:prstGeom>
          <a:noFill/>
          <a:extLst/>
        </p:spPr>
      </p:pic>
    </p:spTree>
    <p:extLst>
      <p:ext uri="{BB962C8B-B14F-4D97-AF65-F5344CB8AC3E}">
        <p14:creationId xmlns:p14="http://schemas.microsoft.com/office/powerpoint/2010/main" val="1853999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umsplatzhalter 3"/>
          <p:cNvSpPr>
            <a:spLocks noGrp="1"/>
          </p:cNvSpPr>
          <p:nvPr>
            <p:ph type="dt" sz="quarter" idx="10"/>
          </p:nvPr>
        </p:nvSpPr>
        <p:spPr>
          <a:noFill/>
        </p:spPr>
        <p:txBody>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fld id="{64CE09C5-23D6-4C82-B14C-45F7641395FF}" type="datetime1">
              <a:rPr lang="de-DE" sz="700">
                <a:solidFill>
                  <a:schemeClr val="bg1"/>
                </a:solidFill>
              </a:rPr>
              <a:pPr eaLnBrk="1" hangingPunct="1"/>
              <a:t>16.10.2012</a:t>
            </a:fld>
            <a:endParaRPr lang="en-GB" sz="700">
              <a:solidFill>
                <a:schemeClr val="bg1"/>
              </a:solidFill>
            </a:endParaRPr>
          </a:p>
        </p:txBody>
      </p:sp>
      <p:sp>
        <p:nvSpPr>
          <p:cNvPr id="4099" name="Foliennummernplatzhalter 5"/>
          <p:cNvSpPr>
            <a:spLocks noGrp="1"/>
          </p:cNvSpPr>
          <p:nvPr>
            <p:ph type="sldNum" sz="quarter" idx="12"/>
          </p:nvPr>
        </p:nvSpPr>
        <p:spPr>
          <a:noFill/>
        </p:spPr>
        <p:txBody>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r>
              <a:rPr lang="de-DE" sz="700" dirty="0">
                <a:solidFill>
                  <a:schemeClr val="bg1"/>
                </a:solidFill>
              </a:rPr>
              <a:t>Page </a:t>
            </a:r>
            <a:fld id="{8A1CF0E2-72C2-431E-BEB7-2928C7B1EA9F}" type="slidenum">
              <a:rPr lang="de-DE" sz="700">
                <a:solidFill>
                  <a:schemeClr val="bg1"/>
                </a:solidFill>
              </a:rPr>
              <a:pPr eaLnBrk="1" hangingPunct="1"/>
              <a:t>16</a:t>
            </a:fld>
            <a:endParaRPr lang="de-DE" sz="700" dirty="0">
              <a:solidFill>
                <a:schemeClr val="bg1"/>
              </a:solidFill>
            </a:endParaRPr>
          </a:p>
        </p:txBody>
      </p:sp>
      <p:sp>
        <p:nvSpPr>
          <p:cNvPr id="4100" name="Rectangle 2"/>
          <p:cNvSpPr>
            <a:spLocks noGrp="1" noChangeArrowheads="1"/>
          </p:cNvSpPr>
          <p:nvPr>
            <p:ph type="title"/>
          </p:nvPr>
        </p:nvSpPr>
        <p:spPr>
          <a:xfrm>
            <a:off x="457200" y="1608951"/>
            <a:ext cx="8470900" cy="276999"/>
          </a:xfrm>
        </p:spPr>
        <p:txBody>
          <a:bodyPr/>
          <a:lstStyle/>
          <a:p>
            <a:pPr eaLnBrk="1" hangingPunct="1"/>
            <a:r>
              <a:rPr lang="ru-RU" dirty="0" smtClean="0"/>
              <a:t>Примеры сотрудничества российских организаций с </a:t>
            </a:r>
            <a:r>
              <a:rPr lang="en-US" dirty="0" smtClean="0"/>
              <a:t>NUKEM</a:t>
            </a:r>
          </a:p>
        </p:txBody>
      </p:sp>
      <p:sp>
        <p:nvSpPr>
          <p:cNvPr id="4101" name="Rectangle 3"/>
          <p:cNvSpPr>
            <a:spLocks noGrp="1" noChangeArrowheads="1"/>
          </p:cNvSpPr>
          <p:nvPr>
            <p:ph type="body" idx="1"/>
          </p:nvPr>
        </p:nvSpPr>
        <p:spPr>
          <a:xfrm>
            <a:off x="468313" y="2312988"/>
            <a:ext cx="3887663" cy="3253198"/>
          </a:xfrm>
        </p:spPr>
        <p:txBody>
          <a:bodyPr/>
          <a:lstStyle/>
          <a:p>
            <a:pPr eaLnBrk="1" hangingPunct="1"/>
            <a:r>
              <a:rPr lang="ru-RU" dirty="0" smtClean="0"/>
              <a:t>РАН  </a:t>
            </a:r>
            <a:endParaRPr lang="en-US" dirty="0" smtClean="0"/>
          </a:p>
          <a:p>
            <a:pPr lvl="1"/>
            <a:r>
              <a:rPr lang="ru-RU" dirty="0" smtClean="0"/>
              <a:t>Гидротермальная технология разделения изотопов</a:t>
            </a:r>
            <a:endParaRPr lang="en-US" dirty="0" smtClean="0"/>
          </a:p>
          <a:p>
            <a:pPr lvl="1"/>
            <a:r>
              <a:rPr lang="ru-RU" dirty="0" smtClean="0"/>
              <a:t>Удаление стронция  из охлаждающей воды на АЭС «Фукусима»  </a:t>
            </a:r>
            <a:endParaRPr lang="en-US" dirty="0" smtClean="0"/>
          </a:p>
          <a:p>
            <a:pPr lvl="1"/>
            <a:r>
              <a:rPr lang="ru-RU" dirty="0"/>
              <a:t>Удаление </a:t>
            </a:r>
            <a:r>
              <a:rPr lang="ru-RU" dirty="0" smtClean="0"/>
              <a:t>цезия из грунта </a:t>
            </a:r>
            <a:r>
              <a:rPr lang="ru-RU" dirty="0"/>
              <a:t>на АЭС «Фукусима»  </a:t>
            </a:r>
            <a:endParaRPr lang="en-US" dirty="0"/>
          </a:p>
          <a:p>
            <a:r>
              <a:rPr lang="ru-RU" dirty="0" smtClean="0"/>
              <a:t>Прочие организации</a:t>
            </a:r>
            <a:endParaRPr lang="en-US" dirty="0" smtClean="0"/>
          </a:p>
          <a:p>
            <a:pPr lvl="1"/>
            <a:r>
              <a:rPr lang="ru-RU" dirty="0" smtClean="0"/>
              <a:t>Плазменная </a:t>
            </a:r>
            <a:r>
              <a:rPr lang="ru-RU" smtClean="0"/>
              <a:t>печь </a:t>
            </a:r>
            <a:endParaRPr lang="en-US" dirty="0" smtClean="0"/>
          </a:p>
          <a:p>
            <a:pPr lvl="1"/>
            <a:r>
              <a:rPr lang="ru-RU" dirty="0" smtClean="0"/>
              <a:t>Установка глубокого </a:t>
            </a:r>
            <a:r>
              <a:rPr lang="ru-RU" dirty="0"/>
              <a:t>упаривания </a:t>
            </a:r>
            <a:r>
              <a:rPr lang="ru-RU" dirty="0" smtClean="0"/>
              <a:t> ЖРО  </a:t>
            </a:r>
            <a:endParaRPr lang="en-US" dirty="0" smtClean="0"/>
          </a:p>
          <a:p>
            <a:pPr lvl="1"/>
            <a:endParaRPr lang="en-US" dirty="0" smtClean="0"/>
          </a:p>
        </p:txBody>
      </p:sp>
      <p:pic>
        <p:nvPicPr>
          <p:cNvPr id="6"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060848"/>
            <a:ext cx="3819148" cy="2520444"/>
          </a:xfrm>
          <a:prstGeom prst="rect">
            <a:avLst/>
          </a:prstGeom>
          <a:noFill/>
          <a:extLst/>
        </p:spPr>
      </p:pic>
      <p:pic>
        <p:nvPicPr>
          <p:cNvPr id="8194" name="Picture 2" descr="Innen_Concen_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789040"/>
            <a:ext cx="2339752" cy="264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989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57843"/>
            <a:ext cx="8470900" cy="830997"/>
          </a:xfrm>
        </p:spPr>
        <p:txBody>
          <a:bodyPr/>
          <a:lstStyle/>
          <a:p>
            <a:r>
              <a:rPr lang="ru-RU" dirty="0" smtClean="0"/>
              <a:t>Пример успешного сотрудничества </a:t>
            </a:r>
            <a:r>
              <a:rPr lang="en-ZA" dirty="0" smtClean="0"/>
              <a:t/>
            </a:r>
            <a:br>
              <a:rPr lang="en-ZA" dirty="0" smtClean="0"/>
            </a:br>
            <a:r>
              <a:rPr lang="en-ZA" dirty="0"/>
              <a:t>DIPR </a:t>
            </a:r>
            <a:r>
              <a:rPr lang="ru-RU" dirty="0" smtClean="0"/>
              <a:t>- Специализированный </a:t>
            </a:r>
            <a:r>
              <a:rPr lang="ru-RU" dirty="0"/>
              <a:t>реактор для производства изотопов </a:t>
            </a:r>
            <a:r>
              <a:rPr lang="en-ZA" dirty="0" smtClean="0"/>
              <a:t>NECSA/NTP</a:t>
            </a:r>
            <a:endParaRPr lang="de-DE" dirty="0" smtClean="0"/>
          </a:p>
        </p:txBody>
      </p:sp>
      <p:sp>
        <p:nvSpPr>
          <p:cNvPr id="35843" name="Rectangle 3"/>
          <p:cNvSpPr>
            <a:spLocks noGrp="1" noChangeArrowheads="1"/>
          </p:cNvSpPr>
          <p:nvPr>
            <p:ph type="body" idx="4294967295"/>
          </p:nvPr>
        </p:nvSpPr>
        <p:spPr>
          <a:xfrm>
            <a:off x="467544" y="2132856"/>
            <a:ext cx="5256584" cy="4388381"/>
          </a:xfrm>
        </p:spPr>
        <p:txBody>
          <a:bodyPr wrap="square" lIns="180000">
            <a:spAutoFit/>
          </a:bodyPr>
          <a:lstStyle/>
          <a:p>
            <a:pPr>
              <a:spcBef>
                <a:spcPts val="500"/>
              </a:spcBef>
              <a:spcAft>
                <a:spcPct val="0"/>
              </a:spcAft>
            </a:pPr>
            <a:r>
              <a:rPr lang="ru-RU" sz="1600" dirty="0" smtClean="0"/>
              <a:t>Разработка системных проектных решений и концепции безопасности для реактора </a:t>
            </a:r>
            <a:r>
              <a:rPr lang="en-US" sz="1600" dirty="0" smtClean="0"/>
              <a:t>DIPR</a:t>
            </a:r>
          </a:p>
          <a:p>
            <a:pPr>
              <a:spcBef>
                <a:spcPts val="500"/>
              </a:spcBef>
              <a:spcAft>
                <a:spcPct val="0"/>
              </a:spcAft>
            </a:pPr>
            <a:r>
              <a:rPr lang="ru-RU" sz="1600" dirty="0" smtClean="0"/>
              <a:t>Разработка комплексного предложения по технической концепции реактора </a:t>
            </a:r>
            <a:r>
              <a:rPr lang="en-US" sz="1600" dirty="0" smtClean="0"/>
              <a:t>DIPR</a:t>
            </a:r>
          </a:p>
          <a:p>
            <a:pPr>
              <a:spcBef>
                <a:spcPts val="500"/>
              </a:spcBef>
              <a:spcAft>
                <a:spcPct val="0"/>
              </a:spcAft>
            </a:pPr>
            <a:r>
              <a:rPr lang="ru-RU" sz="1600" dirty="0" smtClean="0"/>
              <a:t>Участие дочерних предприятий ГК «РОСАТОМ» по профильным направлениями  </a:t>
            </a:r>
            <a:endParaRPr lang="en-US" sz="1600" dirty="0" smtClean="0"/>
          </a:p>
          <a:p>
            <a:pPr lvl="1">
              <a:spcBef>
                <a:spcPts val="500"/>
              </a:spcBef>
              <a:spcAft>
                <a:spcPct val="0"/>
              </a:spcAft>
            </a:pPr>
            <a:r>
              <a:rPr lang="ru-RU" sz="1600" dirty="0" smtClean="0"/>
              <a:t>ОАО НИКИЭТ – проектирование реактора  </a:t>
            </a:r>
            <a:endParaRPr lang="en-US" sz="1600" dirty="0" smtClean="0"/>
          </a:p>
          <a:p>
            <a:pPr lvl="1">
              <a:spcBef>
                <a:spcPts val="500"/>
              </a:spcBef>
            </a:pPr>
            <a:r>
              <a:rPr lang="ru-RU" sz="1600" dirty="0" smtClean="0"/>
              <a:t>ОАО НИАЭП </a:t>
            </a:r>
            <a:r>
              <a:rPr lang="ru-RU" sz="1600" dirty="0"/>
              <a:t>- проектирование оборудования </a:t>
            </a:r>
            <a:r>
              <a:rPr lang="ru-RU" sz="1600" dirty="0" smtClean="0"/>
              <a:t>собственных нужд</a:t>
            </a:r>
            <a:endParaRPr lang="en-US" sz="1600" dirty="0" smtClean="0"/>
          </a:p>
          <a:p>
            <a:pPr lvl="1">
              <a:spcBef>
                <a:spcPts val="500"/>
              </a:spcBef>
              <a:spcAft>
                <a:spcPct val="0"/>
              </a:spcAft>
            </a:pPr>
            <a:r>
              <a:rPr lang="en-US" sz="1600" dirty="0" smtClean="0"/>
              <a:t>NUKEM Technologies</a:t>
            </a:r>
            <a:r>
              <a:rPr lang="ru-RU" sz="1600" dirty="0" smtClean="0"/>
              <a:t> – руководство проектом и реализация  </a:t>
            </a:r>
            <a:endParaRPr lang="en-US" sz="1600" dirty="0" smtClean="0"/>
          </a:p>
          <a:p>
            <a:pPr>
              <a:spcBef>
                <a:spcPts val="500"/>
              </a:spcBef>
            </a:pPr>
            <a:r>
              <a:rPr lang="ru-RU" sz="1600" dirty="0" smtClean="0"/>
              <a:t>Предложенные </a:t>
            </a:r>
            <a:r>
              <a:rPr lang="ru-RU" sz="1600" dirty="0"/>
              <a:t>решения в принципе </a:t>
            </a:r>
            <a:r>
              <a:rPr lang="ru-RU" sz="1600" dirty="0" smtClean="0"/>
              <a:t>приняты заказчиком</a:t>
            </a:r>
            <a:endParaRPr lang="en-US" sz="1600" dirty="0" smtClean="0"/>
          </a:p>
          <a:p>
            <a:pPr>
              <a:spcBef>
                <a:spcPts val="500"/>
              </a:spcBef>
              <a:spcAft>
                <a:spcPct val="0"/>
              </a:spcAft>
            </a:pPr>
            <a:r>
              <a:rPr lang="ru-RU" sz="1600" dirty="0" smtClean="0"/>
              <a:t>Продолжается пересмотр концепции и объема финансирования проекта</a:t>
            </a:r>
            <a:endParaRPr lang="en-US" sz="1600" dirty="0" smtClean="0"/>
          </a:p>
        </p:txBody>
      </p:sp>
      <p:pic>
        <p:nvPicPr>
          <p:cNvPr id="35844" name="Picture 4" descr="Рис_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9686" b="18147"/>
          <a:stretch>
            <a:fillRect/>
          </a:stretch>
        </p:blipFill>
        <p:spPr bwMode="auto">
          <a:xfrm>
            <a:off x="5724128" y="1988840"/>
            <a:ext cx="3455988"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liennummernplatzhalter 5"/>
          <p:cNvSpPr>
            <a:spLocks noGrp="1"/>
          </p:cNvSpPr>
          <p:nvPr>
            <p:ph type="sldNum" sz="quarter" idx="12"/>
          </p:nvPr>
        </p:nvSpPr>
        <p:spPr>
          <a:xfrm>
            <a:off x="8278813" y="919163"/>
            <a:ext cx="735012" cy="198437"/>
          </a:xfrm>
          <a:noFill/>
        </p:spPr>
        <p:txBody>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r>
              <a:rPr lang="de-DE" sz="700" dirty="0">
                <a:solidFill>
                  <a:schemeClr val="bg1"/>
                </a:solidFill>
              </a:rPr>
              <a:t>Page </a:t>
            </a:r>
            <a:fld id="{8A1CF0E2-72C2-431E-BEB7-2928C7B1EA9F}" type="slidenum">
              <a:rPr lang="de-DE" sz="700">
                <a:solidFill>
                  <a:schemeClr val="bg1"/>
                </a:solidFill>
              </a:rPr>
              <a:pPr eaLnBrk="1" hangingPunct="1"/>
              <a:t>17</a:t>
            </a:fld>
            <a:endParaRPr lang="de-DE" sz="700" dirty="0">
              <a:solidFill>
                <a:schemeClr val="bg1"/>
              </a:solidFill>
            </a:endParaRPr>
          </a:p>
        </p:txBody>
      </p:sp>
    </p:spTree>
    <p:extLst>
      <p:ext uri="{BB962C8B-B14F-4D97-AF65-F5344CB8AC3E}">
        <p14:creationId xmlns:p14="http://schemas.microsoft.com/office/powerpoint/2010/main" val="445789526"/>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78173"/>
            <a:ext cx="8470900" cy="307777"/>
          </a:xfrm>
        </p:spPr>
        <p:txBody>
          <a:bodyPr/>
          <a:lstStyle/>
          <a:p>
            <a:r>
              <a:rPr lang="ru-RU" sz="2000" dirty="0" smtClean="0"/>
              <a:t>Заключение</a:t>
            </a:r>
            <a:endParaRPr lang="de-DE" dirty="0"/>
          </a:p>
        </p:txBody>
      </p:sp>
      <p:sp>
        <p:nvSpPr>
          <p:cNvPr id="3" name="Inhaltsplatzhalter 2"/>
          <p:cNvSpPr>
            <a:spLocks noGrp="1"/>
          </p:cNvSpPr>
          <p:nvPr>
            <p:ph idx="1"/>
          </p:nvPr>
        </p:nvSpPr>
        <p:spPr>
          <a:xfrm>
            <a:off x="468313" y="2312988"/>
            <a:ext cx="8424862" cy="2896177"/>
          </a:xfrm>
        </p:spPr>
        <p:txBody>
          <a:bodyPr/>
          <a:lstStyle/>
          <a:p>
            <a:r>
              <a:rPr lang="ru-RU" sz="1600" dirty="0" smtClean="0"/>
              <a:t>Россия обладает уникальными технологиями и ноу-хау в области обращения с ОЯТ</a:t>
            </a:r>
            <a:r>
              <a:rPr lang="de-DE" sz="1600" dirty="0" smtClean="0"/>
              <a:t>, </a:t>
            </a:r>
            <a:r>
              <a:rPr lang="ru-RU" sz="1600" dirty="0" smtClean="0"/>
              <a:t>переработки РАО и вывода ЯРОО из эксплуатации</a:t>
            </a:r>
            <a:endParaRPr lang="de-DE" sz="1600" dirty="0" smtClean="0"/>
          </a:p>
          <a:p>
            <a:r>
              <a:rPr lang="ru-RU" sz="1600" dirty="0" smtClean="0"/>
              <a:t>До настоящего времени деятельность была сосредоточена на внутреннем рынке РФ</a:t>
            </a:r>
            <a:endParaRPr lang="de-DE" sz="1600" dirty="0" smtClean="0"/>
          </a:p>
          <a:p>
            <a:r>
              <a:rPr lang="ru-RU" sz="1600" dirty="0" smtClean="0"/>
              <a:t>Наличие огромного спроса на данные технологии в Западной Европе  </a:t>
            </a:r>
            <a:endParaRPr lang="de-DE" sz="1600" dirty="0" smtClean="0"/>
          </a:p>
          <a:p>
            <a:r>
              <a:rPr lang="de-DE" sz="1600" dirty="0" smtClean="0"/>
              <a:t>NUKEM </a:t>
            </a:r>
            <a:r>
              <a:rPr lang="ru-RU" sz="1600" dirty="0" smtClean="0"/>
              <a:t>имеет опыт работы на обоих рынках – России и Западной Европы  </a:t>
            </a:r>
            <a:endParaRPr lang="de-DE" sz="1600" dirty="0" smtClean="0"/>
          </a:p>
          <a:p>
            <a:endParaRPr lang="de-DE" dirty="0"/>
          </a:p>
          <a:p>
            <a:endParaRPr lang="de-DE" dirty="0" smtClean="0"/>
          </a:p>
          <a:p>
            <a:pPr marL="0" indent="0" algn="ctr">
              <a:buNone/>
            </a:pPr>
            <a:r>
              <a:rPr lang="de-DE" sz="1800" b="1" dirty="0" smtClean="0"/>
              <a:t>NUKEM </a:t>
            </a:r>
            <a:r>
              <a:rPr lang="ru-RU" sz="1800" b="1" dirty="0" smtClean="0"/>
              <a:t>– Ваш партнер для преобразования российского ноу-хау в решения и продукцию для рынка Западной Европы.</a:t>
            </a:r>
            <a:endParaRPr lang="de-DE" sz="1800" b="1" dirty="0"/>
          </a:p>
        </p:txBody>
      </p:sp>
      <p:sp>
        <p:nvSpPr>
          <p:cNvPr id="4" name="Datumsplatzhalter 3"/>
          <p:cNvSpPr>
            <a:spLocks noGrp="1"/>
          </p:cNvSpPr>
          <p:nvPr>
            <p:ph type="dt" sz="half" idx="10"/>
          </p:nvPr>
        </p:nvSpPr>
        <p:spPr/>
        <p:txBody>
          <a:bodyPr/>
          <a:lstStyle/>
          <a:p>
            <a:fld id="{F9136435-5686-4C8C-93E1-9DFA64C21CF3}" type="datetime1">
              <a:rPr lang="de-DE" smtClean="0"/>
              <a:pPr/>
              <a:t>16.10.2012</a:t>
            </a:fld>
            <a:endParaRPr lang="en-GB"/>
          </a:p>
        </p:txBody>
      </p:sp>
      <p:sp>
        <p:nvSpPr>
          <p:cNvPr id="5" name="Foliennummernplatzhalter 4"/>
          <p:cNvSpPr>
            <a:spLocks noGrp="1"/>
          </p:cNvSpPr>
          <p:nvPr>
            <p:ph type="sldNum" sz="quarter" idx="12"/>
          </p:nvPr>
        </p:nvSpPr>
        <p:spPr/>
        <p:txBody>
          <a:bodyPr/>
          <a:lstStyle/>
          <a:p>
            <a:r>
              <a:rPr lang="de-DE" smtClean="0"/>
              <a:t>Page </a:t>
            </a:r>
            <a:fld id="{9871AA88-A751-422D-B08B-208C80246F81}" type="slidenum">
              <a:rPr lang="de-DE" smtClean="0"/>
              <a:pPr/>
              <a:t>18</a:t>
            </a:fld>
            <a:endParaRPr lang="de-DE"/>
          </a:p>
        </p:txBody>
      </p:sp>
    </p:spTree>
    <p:extLst>
      <p:ext uri="{BB962C8B-B14F-4D97-AF65-F5344CB8AC3E}">
        <p14:creationId xmlns:p14="http://schemas.microsoft.com/office/powerpoint/2010/main" val="3588216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CONTACTS</a:t>
            </a:r>
            <a:endParaRPr lang="de-DE" dirty="0"/>
          </a:p>
        </p:txBody>
      </p:sp>
      <p:sp>
        <p:nvSpPr>
          <p:cNvPr id="3" name="Inhaltsplatzhalter 2"/>
          <p:cNvSpPr>
            <a:spLocks noGrp="1"/>
          </p:cNvSpPr>
          <p:nvPr>
            <p:ph idx="1"/>
          </p:nvPr>
        </p:nvSpPr>
        <p:spPr>
          <a:xfrm>
            <a:off x="468313" y="2312988"/>
            <a:ext cx="8424862" cy="3108543"/>
          </a:xfrm>
        </p:spPr>
        <p:txBody>
          <a:bodyPr/>
          <a:lstStyle/>
          <a:p>
            <a:pPr marL="0" indent="0">
              <a:buNone/>
            </a:pPr>
            <a:r>
              <a:rPr lang="de-DE" sz="2000" dirty="0" smtClean="0"/>
              <a:t>NUKEM Technologies GmbH, </a:t>
            </a:r>
          </a:p>
          <a:p>
            <a:pPr marL="0" indent="0">
              <a:buNone/>
            </a:pPr>
            <a:r>
              <a:rPr lang="de-DE" sz="2000" dirty="0" err="1" smtClean="0"/>
              <a:t>Industriestrasse</a:t>
            </a:r>
            <a:r>
              <a:rPr lang="de-DE" sz="2000" dirty="0" smtClean="0"/>
              <a:t> 13, </a:t>
            </a:r>
          </a:p>
          <a:p>
            <a:pPr marL="0" indent="0">
              <a:buNone/>
            </a:pPr>
            <a:r>
              <a:rPr lang="de-DE" sz="2000" dirty="0" smtClean="0"/>
              <a:t>63755 ALZENAU, GERMANY</a:t>
            </a:r>
          </a:p>
          <a:p>
            <a:pPr marL="0" indent="0">
              <a:buNone/>
            </a:pPr>
            <a:endParaRPr lang="de-DE" sz="2000" dirty="0"/>
          </a:p>
          <a:p>
            <a:pPr marL="0" indent="0">
              <a:buNone/>
            </a:pPr>
            <a:r>
              <a:rPr lang="de-DE" sz="2000" dirty="0" smtClean="0"/>
              <a:t>www.nukemtechnologies.de</a:t>
            </a:r>
          </a:p>
          <a:p>
            <a:pPr marL="0" indent="0">
              <a:buNone/>
            </a:pPr>
            <a:endParaRPr lang="de-DE" sz="2000" dirty="0" smtClean="0"/>
          </a:p>
          <a:p>
            <a:pPr marL="0" indent="0">
              <a:buNone/>
            </a:pPr>
            <a:r>
              <a:rPr lang="de-DE" sz="2000" dirty="0">
                <a:hlinkClick r:id="rId2"/>
              </a:rPr>
              <a:t>g</a:t>
            </a:r>
            <a:r>
              <a:rPr lang="de-DE" sz="2000" dirty="0" smtClean="0">
                <a:hlinkClick r:id="rId2"/>
              </a:rPr>
              <a:t>eorg.braehler@nukemtechnologies.de</a:t>
            </a:r>
            <a:endParaRPr lang="de-DE" sz="2000" dirty="0" smtClean="0"/>
          </a:p>
          <a:p>
            <a:pPr marL="0" indent="0">
              <a:buNone/>
            </a:pPr>
            <a:endParaRPr lang="de-DE" sz="2000" dirty="0"/>
          </a:p>
        </p:txBody>
      </p:sp>
      <p:sp>
        <p:nvSpPr>
          <p:cNvPr id="4" name="Datumsplatzhalter 3"/>
          <p:cNvSpPr>
            <a:spLocks noGrp="1"/>
          </p:cNvSpPr>
          <p:nvPr>
            <p:ph type="dt" sz="half" idx="10"/>
          </p:nvPr>
        </p:nvSpPr>
        <p:spPr/>
        <p:txBody>
          <a:bodyPr/>
          <a:lstStyle/>
          <a:p>
            <a:fld id="{F9136435-5686-4C8C-93E1-9DFA64C21CF3}" type="datetime1">
              <a:rPr lang="de-DE" smtClean="0"/>
              <a:pPr/>
              <a:t>16.10.2012</a:t>
            </a:fld>
            <a:endParaRPr lang="en-GB"/>
          </a:p>
        </p:txBody>
      </p:sp>
      <p:sp>
        <p:nvSpPr>
          <p:cNvPr id="5" name="Foliennummernplatzhalter 4"/>
          <p:cNvSpPr>
            <a:spLocks noGrp="1"/>
          </p:cNvSpPr>
          <p:nvPr>
            <p:ph type="sldNum" sz="quarter" idx="12"/>
          </p:nvPr>
        </p:nvSpPr>
        <p:spPr/>
        <p:txBody>
          <a:bodyPr/>
          <a:lstStyle/>
          <a:p>
            <a:r>
              <a:rPr lang="de-DE" smtClean="0"/>
              <a:t>Page </a:t>
            </a:r>
            <a:fld id="{9871AA88-A751-422D-B08B-208C80246F81}" type="slidenum">
              <a:rPr lang="de-DE" smtClean="0"/>
              <a:pPr/>
              <a:t>19</a:t>
            </a:fld>
            <a:endParaRPr lang="de-DE"/>
          </a:p>
        </p:txBody>
      </p:sp>
    </p:spTree>
    <p:extLst>
      <p:ext uri="{BB962C8B-B14F-4D97-AF65-F5344CB8AC3E}">
        <p14:creationId xmlns:p14="http://schemas.microsoft.com/office/powerpoint/2010/main" val="32573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umsplatzhalter 1"/>
          <p:cNvSpPr>
            <a:spLocks noGrp="1"/>
          </p:cNvSpPr>
          <p:nvPr>
            <p:ph type="dt" sz="quarter" idx="10"/>
          </p:nvPr>
        </p:nvSpPr>
        <p:spPr>
          <a:xfrm>
            <a:off x="4627182" y="919163"/>
            <a:ext cx="862393" cy="200055"/>
          </a:xfrm>
        </p:spPr>
        <p:txBody>
          <a:bodyPr/>
          <a:lstStyle/>
          <a:p>
            <a:pPr>
              <a:defRPr/>
            </a:pPr>
            <a:r>
              <a:rPr lang="ru-RU" dirty="0" smtClean="0"/>
              <a:t>Июнь</a:t>
            </a:r>
            <a:r>
              <a:rPr lang="de-DE" dirty="0" smtClean="0"/>
              <a:t> 2012</a:t>
            </a:r>
            <a:r>
              <a:rPr lang="ru-RU" dirty="0" smtClean="0"/>
              <a:t>г.</a:t>
            </a:r>
            <a:endParaRPr lang="de-DE" dirty="0"/>
          </a:p>
        </p:txBody>
      </p:sp>
      <p:sp>
        <p:nvSpPr>
          <p:cNvPr id="18" name="Fußzeilenplatzhalter 2"/>
          <p:cNvSpPr>
            <a:spLocks noGrp="1"/>
          </p:cNvSpPr>
          <p:nvPr>
            <p:ph type="ftr" sz="quarter" idx="11"/>
          </p:nvPr>
        </p:nvSpPr>
        <p:spPr>
          <a:xfrm>
            <a:off x="468313" y="908050"/>
            <a:ext cx="3959225" cy="200055"/>
          </a:xfrm>
        </p:spPr>
        <p:txBody>
          <a:bodyPr/>
          <a:lstStyle/>
          <a:p>
            <a:pPr>
              <a:defRPr/>
            </a:pPr>
            <a:r>
              <a:rPr lang="ru-RU" dirty="0" smtClean="0"/>
              <a:t>Партнер в области ядерного инжиниринга</a:t>
            </a:r>
            <a:endParaRPr lang="de-DE" dirty="0"/>
          </a:p>
        </p:txBody>
      </p:sp>
      <p:sp>
        <p:nvSpPr>
          <p:cNvPr id="5124" name="Foliennummernplatzhalter 3"/>
          <p:cNvSpPr>
            <a:spLocks noGrp="1"/>
          </p:cNvSpPr>
          <p:nvPr>
            <p:ph type="sldNum" sz="quarter" idx="12"/>
          </p:nvPr>
        </p:nvSpPr>
        <p:spPr>
          <a:xfrm>
            <a:off x="8446384" y="919163"/>
            <a:ext cx="567441" cy="215444"/>
          </a:xfrm>
          <a:noFill/>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6pPr>
            <a:lvl7pPr marL="29718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7pPr>
            <a:lvl8pPr marL="34290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8pPr>
            <a:lvl9pPr marL="38862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9pPr>
          </a:lstStyle>
          <a:p>
            <a:pPr eaLnBrk="1" hangingPunct="1"/>
            <a:r>
              <a:rPr lang="ru-RU" sz="800" dirty="0" smtClean="0">
                <a:solidFill>
                  <a:schemeClr val="bg1"/>
                </a:solidFill>
              </a:rPr>
              <a:t>Стр.</a:t>
            </a:r>
            <a:r>
              <a:rPr lang="de-DE" sz="800" dirty="0" smtClean="0">
                <a:solidFill>
                  <a:schemeClr val="bg1"/>
                </a:solidFill>
              </a:rPr>
              <a:t> </a:t>
            </a:r>
            <a:fld id="{C2E23E82-1A08-4D45-9479-BF7713582263}" type="slidenum">
              <a:rPr lang="de-DE" sz="700" smtClean="0">
                <a:solidFill>
                  <a:schemeClr val="bg1"/>
                </a:solidFill>
                <a:latin typeface="Verdana" pitchFamily="34" charset="0"/>
              </a:rPr>
              <a:pPr eaLnBrk="1" hangingPunct="1"/>
              <a:t>2</a:t>
            </a:fld>
            <a:endParaRPr lang="de-DE" sz="700" dirty="0" smtClean="0">
              <a:solidFill>
                <a:schemeClr val="bg1"/>
              </a:solidFill>
              <a:latin typeface="Verdana" pitchFamily="34" charset="0"/>
            </a:endParaRPr>
          </a:p>
        </p:txBody>
      </p:sp>
      <p:sp>
        <p:nvSpPr>
          <p:cNvPr id="5125" name="Rectangle 12"/>
          <p:cNvSpPr>
            <a:spLocks noGrp="1" noChangeArrowheads="1"/>
          </p:cNvSpPr>
          <p:nvPr>
            <p:ph type="title" idx="4294967295"/>
          </p:nvPr>
        </p:nvSpPr>
        <p:spPr>
          <a:xfrm>
            <a:off x="457200" y="1331952"/>
            <a:ext cx="8470900" cy="553998"/>
          </a:xfrm>
        </p:spPr>
        <p:txBody>
          <a:bodyPr/>
          <a:lstStyle/>
          <a:p>
            <a:r>
              <a:rPr lang="ru-RU" dirty="0" smtClean="0"/>
              <a:t>Компания </a:t>
            </a:r>
            <a:r>
              <a:rPr lang="en-US" dirty="0" smtClean="0"/>
              <a:t>NUKEM Technologies</a:t>
            </a:r>
            <a:br>
              <a:rPr lang="en-US" dirty="0" smtClean="0"/>
            </a:br>
            <a:r>
              <a:rPr lang="en-US" dirty="0" smtClean="0"/>
              <a:t>50 </a:t>
            </a:r>
            <a:r>
              <a:rPr lang="ru-RU" dirty="0" smtClean="0"/>
              <a:t>лет успешной работы в ядерной отрасли  </a:t>
            </a:r>
            <a:endParaRPr lang="en-US" dirty="0" smtClean="0"/>
          </a:p>
        </p:txBody>
      </p:sp>
      <p:sp>
        <p:nvSpPr>
          <p:cNvPr id="5126" name="Line 13"/>
          <p:cNvSpPr>
            <a:spLocks noChangeShapeType="1"/>
          </p:cNvSpPr>
          <p:nvPr/>
        </p:nvSpPr>
        <p:spPr bwMode="auto">
          <a:xfrm flipV="1">
            <a:off x="647700" y="3392488"/>
            <a:ext cx="1800225" cy="1441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lIns="180000" tIns="0" rIns="180000" bIns="0">
            <a:spAutoFit/>
          </a:bodyPr>
          <a:lstStyle/>
          <a:p>
            <a:endParaRPr lang="de-DE"/>
          </a:p>
        </p:txBody>
      </p:sp>
      <p:sp>
        <p:nvSpPr>
          <p:cNvPr id="5127" name="Rectangle 15"/>
          <p:cNvSpPr>
            <a:spLocks noGrp="1" noChangeArrowheads="1"/>
          </p:cNvSpPr>
          <p:nvPr>
            <p:ph type="body" idx="4294967295"/>
          </p:nvPr>
        </p:nvSpPr>
        <p:spPr>
          <a:xfrm>
            <a:off x="467544" y="2058939"/>
            <a:ext cx="4680520" cy="5170646"/>
          </a:xfrm>
        </p:spPr>
        <p:txBody>
          <a:bodyPr/>
          <a:lstStyle/>
          <a:p>
            <a:pPr eaLnBrk="1" hangingPunct="1">
              <a:buFontTx/>
              <a:buNone/>
            </a:pPr>
            <a:r>
              <a:rPr lang="ru-RU" dirty="0" smtClean="0"/>
              <a:t>Компания основана в 1960 году</a:t>
            </a:r>
            <a:r>
              <a:rPr lang="en-US" dirty="0" smtClean="0"/>
              <a:t>, </a:t>
            </a:r>
          </a:p>
          <a:p>
            <a:pPr eaLnBrk="1" hangingPunct="1">
              <a:buFontTx/>
              <a:buNone/>
            </a:pPr>
            <a:r>
              <a:rPr lang="ru-RU" dirty="0" smtClean="0"/>
              <a:t>с 2009 г. – дочерняя компания ОАО «Атомстройэкспорт»</a:t>
            </a:r>
            <a:endParaRPr lang="en-US" dirty="0" smtClean="0"/>
          </a:p>
          <a:p>
            <a:pPr>
              <a:buNone/>
            </a:pPr>
            <a:r>
              <a:rPr lang="ru-RU" dirty="0" smtClean="0"/>
              <a:t>С самого начала развития ядерной отрасли наработки </a:t>
            </a:r>
            <a:r>
              <a:rPr lang="en-US" dirty="0" smtClean="0"/>
              <a:t>NUKEM</a:t>
            </a:r>
            <a:r>
              <a:rPr lang="ru-RU" dirty="0" smtClean="0"/>
              <a:t>  включают</a:t>
            </a:r>
            <a:r>
              <a:rPr lang="en-US" dirty="0" smtClean="0"/>
              <a:t>:</a:t>
            </a:r>
          </a:p>
          <a:p>
            <a:pPr eaLnBrk="1" hangingPunct="1"/>
            <a:r>
              <a:rPr lang="ru-RU" dirty="0" smtClean="0"/>
              <a:t>Заводы по изготовлению ядерного топлива</a:t>
            </a:r>
            <a:r>
              <a:rPr lang="en-US" dirty="0" smtClean="0"/>
              <a:t>, </a:t>
            </a:r>
            <a:r>
              <a:rPr lang="ru-RU" dirty="0" smtClean="0"/>
              <a:t>проектирование установок</a:t>
            </a:r>
            <a:r>
              <a:rPr lang="en-US" dirty="0" smtClean="0"/>
              <a:t>, </a:t>
            </a:r>
            <a:r>
              <a:rPr lang="ru-RU" dirty="0" smtClean="0"/>
              <a:t>проведение семинаров</a:t>
            </a:r>
            <a:r>
              <a:rPr lang="en-US" dirty="0" smtClean="0"/>
              <a:t> </a:t>
            </a:r>
          </a:p>
          <a:p>
            <a:pPr eaLnBrk="1" hangingPunct="1"/>
            <a:r>
              <a:rPr lang="ru-RU" dirty="0" smtClean="0"/>
              <a:t>Полный спектр инжиниринговых услуг, поставка оборудования для новых объектов, услуги по эксплуатации, модернизации и выводу ЯРОО из эксплуатации</a:t>
            </a:r>
            <a:endParaRPr lang="en-US" dirty="0" smtClean="0"/>
          </a:p>
          <a:p>
            <a:r>
              <a:rPr lang="ru-RU" dirty="0" smtClean="0"/>
              <a:t>Транспортировка радиоактивных материалов, в т.ч. поставка транспортных контейнеров и </a:t>
            </a:r>
            <a:r>
              <a:rPr lang="ru-RU" dirty="0"/>
              <a:t>постановка ОЯТ на хранение </a:t>
            </a:r>
            <a:endParaRPr lang="en-US" dirty="0" smtClean="0"/>
          </a:p>
          <a:p>
            <a:r>
              <a:rPr lang="ru-RU" dirty="0" smtClean="0"/>
              <a:t>Опыт реализации проектов в разных странах мира</a:t>
            </a:r>
            <a:endParaRPr lang="en-US" dirty="0"/>
          </a:p>
          <a:p>
            <a:pPr marL="0" indent="0">
              <a:buNone/>
            </a:pPr>
            <a:endParaRPr lang="en-US" dirty="0" smtClean="0"/>
          </a:p>
          <a:p>
            <a:pPr lvl="2" eaLnBrk="1" hangingPunct="1"/>
            <a:endParaRPr lang="en-US" dirty="0" smtClean="0"/>
          </a:p>
          <a:p>
            <a:endParaRPr lang="en-US" dirty="0" smtClean="0"/>
          </a:p>
          <a:p>
            <a:pPr eaLnBrk="1" hangingPunct="1"/>
            <a:endParaRPr lang="en-US" dirty="0" smtClean="0"/>
          </a:p>
        </p:txBody>
      </p:sp>
      <p:grpSp>
        <p:nvGrpSpPr>
          <p:cNvPr id="5129" name="Group 2"/>
          <p:cNvGrpSpPr>
            <a:grpSpLocks/>
          </p:cNvGrpSpPr>
          <p:nvPr/>
        </p:nvGrpSpPr>
        <p:grpSpPr bwMode="auto">
          <a:xfrm>
            <a:off x="5618737" y="2058939"/>
            <a:ext cx="2105284" cy="2179848"/>
            <a:chOff x="3312" y="1776"/>
            <a:chExt cx="1645" cy="1776"/>
          </a:xfrm>
        </p:grpSpPr>
        <p:pic>
          <p:nvPicPr>
            <p:cNvPr id="5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 y="1776"/>
              <a:ext cx="1645"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2" name="Group 4"/>
            <p:cNvGrpSpPr>
              <a:grpSpLocks/>
            </p:cNvGrpSpPr>
            <p:nvPr/>
          </p:nvGrpSpPr>
          <p:grpSpPr bwMode="auto">
            <a:xfrm>
              <a:off x="3620" y="2531"/>
              <a:ext cx="943" cy="450"/>
              <a:chOff x="3676" y="2599"/>
              <a:chExt cx="865" cy="450"/>
            </a:xfrm>
          </p:grpSpPr>
          <p:sp>
            <p:nvSpPr>
              <p:cNvPr id="5138" name="Text Box 6"/>
              <p:cNvSpPr txBox="1">
                <a:spLocks noChangeArrowheads="1"/>
              </p:cNvSpPr>
              <p:nvPr/>
            </p:nvSpPr>
            <p:spPr bwMode="auto">
              <a:xfrm>
                <a:off x="3676" y="2599"/>
                <a:ext cx="812" cy="3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6pPr>
                <a:lvl7pPr marL="29718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7pPr>
                <a:lvl8pPr marL="34290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8pPr>
                <a:lvl9pPr marL="38862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9pPr>
              </a:lstStyle>
              <a:p>
                <a:pPr algn="ctr">
                  <a:spcBef>
                    <a:spcPct val="0"/>
                  </a:spcBef>
                  <a:buClrTx/>
                  <a:buFontTx/>
                  <a:buNone/>
                </a:pPr>
                <a:r>
                  <a:rPr lang="en-US" sz="1800" b="1" dirty="0">
                    <a:solidFill>
                      <a:srgbClr val="E6511E"/>
                    </a:solidFill>
                    <a:latin typeface="Verdana" pitchFamily="34" charset="0"/>
                  </a:rPr>
                  <a:t>NUKEM</a:t>
                </a:r>
              </a:p>
            </p:txBody>
          </p:sp>
          <p:sp>
            <p:nvSpPr>
              <p:cNvPr id="5137" name="Rectangle 8"/>
              <p:cNvSpPr>
                <a:spLocks noChangeArrowheads="1"/>
              </p:cNvSpPr>
              <p:nvPr/>
            </p:nvSpPr>
            <p:spPr bwMode="auto">
              <a:xfrm>
                <a:off x="4272" y="2827"/>
                <a:ext cx="269" cy="222"/>
              </a:xfrm>
              <a:prstGeom prst="rect">
                <a:avLst/>
              </a:prstGeom>
              <a:solidFill>
                <a:schemeClr val="bg1"/>
              </a:solidFill>
              <a:ln w="9525">
                <a:solidFill>
                  <a:schemeClr val="bg1"/>
                </a:solidFill>
                <a:miter lim="800000"/>
                <a:headEnd/>
                <a:tailEnd/>
              </a:ln>
            </p:spPr>
            <p:txBody>
              <a:bodyPr lIns="90000" tIns="46800" rIns="90000" bIns="46800" anchor="ctr">
                <a:spAutoFit/>
              </a:bodyPr>
              <a:lstStyle/>
              <a:p>
                <a:endParaRPr lang="de-DE" u="sng"/>
              </a:p>
            </p:txBody>
          </p:sp>
        </p:grpSp>
        <p:sp>
          <p:nvSpPr>
            <p:cNvPr id="5133" name="Arc 9"/>
            <p:cNvSpPr>
              <a:spLocks/>
            </p:cNvSpPr>
            <p:nvPr/>
          </p:nvSpPr>
          <p:spPr bwMode="auto">
            <a:xfrm rot="5805851">
              <a:off x="3705" y="2803"/>
              <a:ext cx="280" cy="202"/>
            </a:xfrm>
            <a:custGeom>
              <a:avLst/>
              <a:gdLst>
                <a:gd name="T0" fmla="*/ 0 w 25406"/>
                <a:gd name="T1" fmla="*/ 0 h 25834"/>
                <a:gd name="T2" fmla="*/ 0 w 25406"/>
                <a:gd name="T3" fmla="*/ 0 h 25834"/>
                <a:gd name="T4" fmla="*/ 0 w 25406"/>
                <a:gd name="T5" fmla="*/ 0 h 25834"/>
                <a:gd name="T6" fmla="*/ 0 60000 65536"/>
                <a:gd name="T7" fmla="*/ 0 60000 65536"/>
                <a:gd name="T8" fmla="*/ 0 60000 65536"/>
                <a:gd name="T9" fmla="*/ 0 w 25406"/>
                <a:gd name="T10" fmla="*/ 0 h 25834"/>
                <a:gd name="T11" fmla="*/ 25406 w 25406"/>
                <a:gd name="T12" fmla="*/ 25834 h 25834"/>
              </a:gdLst>
              <a:ahLst/>
              <a:cxnLst>
                <a:cxn ang="T6">
                  <a:pos x="T0" y="T1"/>
                </a:cxn>
                <a:cxn ang="T7">
                  <a:pos x="T2" y="T3"/>
                </a:cxn>
                <a:cxn ang="T8">
                  <a:pos x="T4" y="T5"/>
                </a:cxn>
              </a:cxnLst>
              <a:rect l="T9" t="T10" r="T11" b="T12"/>
              <a:pathLst>
                <a:path w="25406" h="25834" fill="none" extrusionOk="0">
                  <a:moveTo>
                    <a:pt x="-1" y="337"/>
                  </a:moveTo>
                  <a:cubicBezTo>
                    <a:pt x="1256" y="113"/>
                    <a:pt x="2529" y="-1"/>
                    <a:pt x="3806" y="0"/>
                  </a:cubicBezTo>
                  <a:cubicBezTo>
                    <a:pt x="15735" y="0"/>
                    <a:pt x="25406" y="9670"/>
                    <a:pt x="25406" y="21600"/>
                  </a:cubicBezTo>
                  <a:cubicBezTo>
                    <a:pt x="25406" y="23021"/>
                    <a:pt x="25265" y="24439"/>
                    <a:pt x="24986" y="25833"/>
                  </a:cubicBezTo>
                </a:path>
                <a:path w="25406" h="25834" stroke="0" extrusionOk="0">
                  <a:moveTo>
                    <a:pt x="-1" y="337"/>
                  </a:moveTo>
                  <a:cubicBezTo>
                    <a:pt x="1256" y="113"/>
                    <a:pt x="2529" y="-1"/>
                    <a:pt x="3806" y="0"/>
                  </a:cubicBezTo>
                  <a:cubicBezTo>
                    <a:pt x="15735" y="0"/>
                    <a:pt x="25406" y="9670"/>
                    <a:pt x="25406" y="21600"/>
                  </a:cubicBezTo>
                  <a:cubicBezTo>
                    <a:pt x="25406" y="23021"/>
                    <a:pt x="25265" y="24439"/>
                    <a:pt x="24986" y="25833"/>
                  </a:cubicBezTo>
                  <a:lnTo>
                    <a:pt x="3806" y="21600"/>
                  </a:lnTo>
                  <a:lnTo>
                    <a:pt x="-1" y="337"/>
                  </a:lnTo>
                  <a:close/>
                </a:path>
              </a:pathLst>
            </a:custGeom>
            <a:noFill/>
            <a:ln w="12700">
              <a:solidFill>
                <a:srgbClr val="808080"/>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lIns="90000" tIns="46800" rIns="90000" bIns="46800" anchor="ctr">
              <a:spAutoFit/>
            </a:bodyPr>
            <a:lstStyle/>
            <a:p>
              <a:endParaRPr lang="de-DE"/>
            </a:p>
          </p:txBody>
        </p:sp>
        <p:sp>
          <p:nvSpPr>
            <p:cNvPr id="5134" name="Arc 10"/>
            <p:cNvSpPr>
              <a:spLocks/>
            </p:cNvSpPr>
            <p:nvPr/>
          </p:nvSpPr>
          <p:spPr bwMode="auto">
            <a:xfrm rot="-7091630">
              <a:off x="3992" y="2228"/>
              <a:ext cx="281" cy="202"/>
            </a:xfrm>
            <a:custGeom>
              <a:avLst/>
              <a:gdLst>
                <a:gd name="T0" fmla="*/ 0 w 25406"/>
                <a:gd name="T1" fmla="*/ 0 h 25834"/>
                <a:gd name="T2" fmla="*/ 0 w 25406"/>
                <a:gd name="T3" fmla="*/ 0 h 25834"/>
                <a:gd name="T4" fmla="*/ 0 w 25406"/>
                <a:gd name="T5" fmla="*/ 0 h 25834"/>
                <a:gd name="T6" fmla="*/ 0 60000 65536"/>
                <a:gd name="T7" fmla="*/ 0 60000 65536"/>
                <a:gd name="T8" fmla="*/ 0 60000 65536"/>
                <a:gd name="T9" fmla="*/ 0 w 25406"/>
                <a:gd name="T10" fmla="*/ 0 h 25834"/>
                <a:gd name="T11" fmla="*/ 25406 w 25406"/>
                <a:gd name="T12" fmla="*/ 25834 h 25834"/>
              </a:gdLst>
              <a:ahLst/>
              <a:cxnLst>
                <a:cxn ang="T6">
                  <a:pos x="T0" y="T1"/>
                </a:cxn>
                <a:cxn ang="T7">
                  <a:pos x="T2" y="T3"/>
                </a:cxn>
                <a:cxn ang="T8">
                  <a:pos x="T4" y="T5"/>
                </a:cxn>
              </a:cxnLst>
              <a:rect l="T9" t="T10" r="T11" b="T12"/>
              <a:pathLst>
                <a:path w="25406" h="25834" fill="none" extrusionOk="0">
                  <a:moveTo>
                    <a:pt x="-1" y="337"/>
                  </a:moveTo>
                  <a:cubicBezTo>
                    <a:pt x="1256" y="113"/>
                    <a:pt x="2529" y="-1"/>
                    <a:pt x="3806" y="0"/>
                  </a:cubicBezTo>
                  <a:cubicBezTo>
                    <a:pt x="15735" y="0"/>
                    <a:pt x="25406" y="9670"/>
                    <a:pt x="25406" y="21600"/>
                  </a:cubicBezTo>
                  <a:cubicBezTo>
                    <a:pt x="25406" y="23021"/>
                    <a:pt x="25265" y="24439"/>
                    <a:pt x="24986" y="25833"/>
                  </a:cubicBezTo>
                </a:path>
                <a:path w="25406" h="25834" stroke="0" extrusionOk="0">
                  <a:moveTo>
                    <a:pt x="-1" y="337"/>
                  </a:moveTo>
                  <a:cubicBezTo>
                    <a:pt x="1256" y="113"/>
                    <a:pt x="2529" y="-1"/>
                    <a:pt x="3806" y="0"/>
                  </a:cubicBezTo>
                  <a:cubicBezTo>
                    <a:pt x="15735" y="0"/>
                    <a:pt x="25406" y="9670"/>
                    <a:pt x="25406" y="21600"/>
                  </a:cubicBezTo>
                  <a:cubicBezTo>
                    <a:pt x="25406" y="23021"/>
                    <a:pt x="25265" y="24439"/>
                    <a:pt x="24986" y="25833"/>
                  </a:cubicBezTo>
                  <a:lnTo>
                    <a:pt x="3806" y="21600"/>
                  </a:lnTo>
                  <a:lnTo>
                    <a:pt x="-1" y="337"/>
                  </a:lnTo>
                  <a:close/>
                </a:path>
              </a:pathLst>
            </a:custGeom>
            <a:noFill/>
            <a:ln w="12700">
              <a:solidFill>
                <a:srgbClr val="808080"/>
              </a:solidFill>
              <a:round/>
              <a:headEnd/>
              <a:tailEnd type="triangle" w="med" len="med"/>
            </a:ln>
            <a:extLst>
              <a:ext uri="{909E8E84-426E-40DD-AFC4-6F175D3DCCD1}">
                <a14:hiddenFill xmlns:a14="http://schemas.microsoft.com/office/drawing/2010/main">
                  <a:solidFill>
                    <a:srgbClr val="FFFFFF"/>
                  </a:solidFill>
                </a14:hiddenFill>
              </a:ext>
            </a:extLst>
          </p:spPr>
          <p:txBody>
            <a:bodyPr vert="eaVert" lIns="90000" tIns="46800" rIns="90000" bIns="46800" anchor="ctr">
              <a:spAutoFit/>
            </a:bodyPr>
            <a:lstStyle/>
            <a:p>
              <a:endParaRPr lang="de-DE"/>
            </a:p>
          </p:txBody>
        </p:sp>
        <p:sp>
          <p:nvSpPr>
            <p:cNvPr id="5135" name="Arc 11"/>
            <p:cNvSpPr>
              <a:spLocks/>
            </p:cNvSpPr>
            <p:nvPr/>
          </p:nvSpPr>
          <p:spPr bwMode="auto">
            <a:xfrm rot="971982">
              <a:off x="4272" y="2774"/>
              <a:ext cx="240" cy="224"/>
            </a:xfrm>
            <a:custGeom>
              <a:avLst/>
              <a:gdLst>
                <a:gd name="T0" fmla="*/ 0 w 25406"/>
                <a:gd name="T1" fmla="*/ 0 h 25834"/>
                <a:gd name="T2" fmla="*/ 0 w 25406"/>
                <a:gd name="T3" fmla="*/ 0 h 25834"/>
                <a:gd name="T4" fmla="*/ 0 w 25406"/>
                <a:gd name="T5" fmla="*/ 0 h 25834"/>
                <a:gd name="T6" fmla="*/ 0 60000 65536"/>
                <a:gd name="T7" fmla="*/ 0 60000 65536"/>
                <a:gd name="T8" fmla="*/ 0 60000 65536"/>
                <a:gd name="T9" fmla="*/ 0 w 25406"/>
                <a:gd name="T10" fmla="*/ 0 h 25834"/>
                <a:gd name="T11" fmla="*/ 25406 w 25406"/>
                <a:gd name="T12" fmla="*/ 25834 h 25834"/>
              </a:gdLst>
              <a:ahLst/>
              <a:cxnLst>
                <a:cxn ang="T6">
                  <a:pos x="T0" y="T1"/>
                </a:cxn>
                <a:cxn ang="T7">
                  <a:pos x="T2" y="T3"/>
                </a:cxn>
                <a:cxn ang="T8">
                  <a:pos x="T4" y="T5"/>
                </a:cxn>
              </a:cxnLst>
              <a:rect l="T9" t="T10" r="T11" b="T12"/>
              <a:pathLst>
                <a:path w="25406" h="25834" fill="none" extrusionOk="0">
                  <a:moveTo>
                    <a:pt x="-1" y="337"/>
                  </a:moveTo>
                  <a:cubicBezTo>
                    <a:pt x="1256" y="113"/>
                    <a:pt x="2529" y="-1"/>
                    <a:pt x="3806" y="0"/>
                  </a:cubicBezTo>
                  <a:cubicBezTo>
                    <a:pt x="15735" y="0"/>
                    <a:pt x="25406" y="9670"/>
                    <a:pt x="25406" y="21600"/>
                  </a:cubicBezTo>
                  <a:cubicBezTo>
                    <a:pt x="25406" y="23021"/>
                    <a:pt x="25265" y="24439"/>
                    <a:pt x="24986" y="25833"/>
                  </a:cubicBezTo>
                </a:path>
                <a:path w="25406" h="25834" stroke="0" extrusionOk="0">
                  <a:moveTo>
                    <a:pt x="-1" y="337"/>
                  </a:moveTo>
                  <a:cubicBezTo>
                    <a:pt x="1256" y="113"/>
                    <a:pt x="2529" y="-1"/>
                    <a:pt x="3806" y="0"/>
                  </a:cubicBezTo>
                  <a:cubicBezTo>
                    <a:pt x="15735" y="0"/>
                    <a:pt x="25406" y="9670"/>
                    <a:pt x="25406" y="21600"/>
                  </a:cubicBezTo>
                  <a:cubicBezTo>
                    <a:pt x="25406" y="23021"/>
                    <a:pt x="25265" y="24439"/>
                    <a:pt x="24986" y="25833"/>
                  </a:cubicBezTo>
                  <a:lnTo>
                    <a:pt x="3806" y="21600"/>
                  </a:lnTo>
                  <a:lnTo>
                    <a:pt x="-1" y="337"/>
                  </a:lnTo>
                  <a:close/>
                </a:path>
              </a:pathLst>
            </a:custGeom>
            <a:noFill/>
            <a:ln w="12700">
              <a:solidFill>
                <a:srgbClr val="808080"/>
              </a:solidFill>
              <a:round/>
              <a:headEnd/>
              <a:tailEnd type="triangle" w="med" len="me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de-DE"/>
            </a:p>
          </p:txBody>
        </p:sp>
      </p:grpSp>
      <p:pic>
        <p:nvPicPr>
          <p:cNvPr id="20" name="Picture 5" descr="Back View Level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725" y="4257808"/>
            <a:ext cx="3048988" cy="224526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673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umsplatzhalter 1"/>
          <p:cNvSpPr>
            <a:spLocks noGrp="1"/>
          </p:cNvSpPr>
          <p:nvPr>
            <p:ph type="dt" sz="quarter" idx="10"/>
          </p:nvPr>
        </p:nvSpPr>
        <p:spPr>
          <a:xfrm>
            <a:off x="4700921" y="919163"/>
            <a:ext cx="788654" cy="200055"/>
          </a:xfrm>
        </p:spPr>
        <p:txBody>
          <a:bodyPr/>
          <a:lstStyle/>
          <a:p>
            <a:pPr>
              <a:defRPr/>
            </a:pPr>
            <a:r>
              <a:rPr lang="ru-RU" dirty="0" smtClean="0"/>
              <a:t>Июнь </a:t>
            </a:r>
            <a:r>
              <a:rPr lang="de-DE" dirty="0" smtClean="0"/>
              <a:t>2012</a:t>
            </a:r>
            <a:endParaRPr lang="de-DE" dirty="0"/>
          </a:p>
        </p:txBody>
      </p:sp>
      <p:sp>
        <p:nvSpPr>
          <p:cNvPr id="18" name="Fußzeilenplatzhalter 2"/>
          <p:cNvSpPr>
            <a:spLocks noGrp="1"/>
          </p:cNvSpPr>
          <p:nvPr>
            <p:ph type="ftr" sz="quarter" idx="11"/>
          </p:nvPr>
        </p:nvSpPr>
        <p:spPr>
          <a:xfrm>
            <a:off x="468313" y="908050"/>
            <a:ext cx="3959225" cy="200055"/>
          </a:xfrm>
        </p:spPr>
        <p:txBody>
          <a:bodyPr/>
          <a:lstStyle/>
          <a:p>
            <a:pPr>
              <a:defRPr/>
            </a:pPr>
            <a:r>
              <a:rPr lang="ru-RU" dirty="0" smtClean="0"/>
              <a:t>Партнер в области ядерного инжиниринга</a:t>
            </a:r>
            <a:endParaRPr lang="de-DE" dirty="0"/>
          </a:p>
        </p:txBody>
      </p:sp>
      <p:sp>
        <p:nvSpPr>
          <p:cNvPr id="5124" name="Foliennummernplatzhalter 3"/>
          <p:cNvSpPr>
            <a:spLocks noGrp="1"/>
          </p:cNvSpPr>
          <p:nvPr>
            <p:ph type="sldNum" sz="quarter" idx="12"/>
          </p:nvPr>
        </p:nvSpPr>
        <p:spPr>
          <a:xfrm>
            <a:off x="8475239" y="919163"/>
            <a:ext cx="538586" cy="215444"/>
          </a:xfrm>
          <a:noFill/>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6pPr>
            <a:lvl7pPr marL="29718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7pPr>
            <a:lvl8pPr marL="34290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8pPr>
            <a:lvl9pPr marL="3886200" indent="-228600" eaLnBrk="0" fontAlgn="base" hangingPunct="0">
              <a:spcBef>
                <a:spcPct val="30000"/>
              </a:spcBef>
              <a:spcAft>
                <a:spcPct val="0"/>
              </a:spcAft>
              <a:buClr>
                <a:schemeClr val="tx2"/>
              </a:buClr>
              <a:buFont typeface="Wingdings" pitchFamily="2" charset="2"/>
              <a:buChar char="§"/>
              <a:defRPr sz="1600">
                <a:solidFill>
                  <a:schemeClr val="tx1"/>
                </a:solidFill>
                <a:latin typeface="Arial" charset="0"/>
                <a:cs typeface="Arial" charset="0"/>
              </a:defRPr>
            </a:lvl9pPr>
          </a:lstStyle>
          <a:p>
            <a:pPr eaLnBrk="1" hangingPunct="1"/>
            <a:r>
              <a:rPr lang="ru-RU" sz="800" dirty="0" smtClean="0">
                <a:solidFill>
                  <a:schemeClr val="bg1"/>
                </a:solidFill>
              </a:rPr>
              <a:t>Стр.</a:t>
            </a:r>
            <a:fld id="{C2E23E82-1A08-4D45-9479-BF7713582263}" type="slidenum">
              <a:rPr lang="de-DE" sz="700" smtClean="0">
                <a:solidFill>
                  <a:schemeClr val="bg1"/>
                </a:solidFill>
                <a:latin typeface="Verdana" pitchFamily="34" charset="0"/>
              </a:rPr>
              <a:pPr eaLnBrk="1" hangingPunct="1"/>
              <a:t>3</a:t>
            </a:fld>
            <a:endParaRPr lang="de-DE" sz="700" dirty="0" smtClean="0">
              <a:solidFill>
                <a:schemeClr val="bg1"/>
              </a:solidFill>
              <a:latin typeface="Verdana" pitchFamily="34" charset="0"/>
            </a:endParaRPr>
          </a:p>
        </p:txBody>
      </p:sp>
      <p:sp>
        <p:nvSpPr>
          <p:cNvPr id="5125" name="Rectangle 12"/>
          <p:cNvSpPr>
            <a:spLocks noGrp="1" noChangeArrowheads="1"/>
          </p:cNvSpPr>
          <p:nvPr>
            <p:ph type="title" idx="4294967295"/>
          </p:nvPr>
        </p:nvSpPr>
        <p:spPr>
          <a:xfrm>
            <a:off x="457200" y="1331952"/>
            <a:ext cx="8470900" cy="553998"/>
          </a:xfrm>
        </p:spPr>
        <p:txBody>
          <a:bodyPr/>
          <a:lstStyle/>
          <a:p>
            <a:pPr eaLnBrk="1" hangingPunct="1"/>
            <a:r>
              <a:rPr lang="en-US" dirty="0" smtClean="0"/>
              <a:t>NUKEM Technologies</a:t>
            </a:r>
            <a:br>
              <a:rPr lang="en-US" dirty="0" smtClean="0"/>
            </a:br>
            <a:r>
              <a:rPr lang="ru-RU" dirty="0" smtClean="0"/>
              <a:t>Текущие направления  </a:t>
            </a:r>
            <a:endParaRPr lang="en-US" dirty="0" smtClean="0"/>
          </a:p>
        </p:txBody>
      </p:sp>
      <p:sp>
        <p:nvSpPr>
          <p:cNvPr id="5126" name="Line 13"/>
          <p:cNvSpPr>
            <a:spLocks noChangeShapeType="1"/>
          </p:cNvSpPr>
          <p:nvPr/>
        </p:nvSpPr>
        <p:spPr bwMode="auto">
          <a:xfrm flipV="1">
            <a:off x="647700" y="3392488"/>
            <a:ext cx="1800225" cy="1441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lIns="180000" tIns="0" rIns="180000" bIns="0">
            <a:spAutoFit/>
          </a:bodyPr>
          <a:lstStyle/>
          <a:p>
            <a:endParaRPr lang="de-DE"/>
          </a:p>
        </p:txBody>
      </p:sp>
      <p:sp>
        <p:nvSpPr>
          <p:cNvPr id="5127" name="Rectangle 15"/>
          <p:cNvSpPr>
            <a:spLocks noGrp="1" noChangeArrowheads="1"/>
          </p:cNvSpPr>
          <p:nvPr>
            <p:ph type="body" idx="4294967295"/>
          </p:nvPr>
        </p:nvSpPr>
        <p:spPr>
          <a:xfrm>
            <a:off x="467544" y="2073037"/>
            <a:ext cx="3384376" cy="4524315"/>
          </a:xfrm>
        </p:spPr>
        <p:txBody>
          <a:bodyPr/>
          <a:lstStyle/>
          <a:p>
            <a:pPr>
              <a:buNone/>
            </a:pPr>
            <a:r>
              <a:rPr lang="ru-RU" dirty="0" smtClean="0"/>
              <a:t>Обращение с РАО</a:t>
            </a:r>
            <a:r>
              <a:rPr lang="en-US" dirty="0" smtClean="0"/>
              <a:t> </a:t>
            </a:r>
            <a:endParaRPr lang="en-US" dirty="0"/>
          </a:p>
          <a:p>
            <a:r>
              <a:rPr lang="ru-RU" dirty="0" smtClean="0"/>
              <a:t>Исследовательские и энергетические реакторы</a:t>
            </a:r>
            <a:r>
              <a:rPr lang="en-US" dirty="0" smtClean="0"/>
              <a:t>, </a:t>
            </a:r>
            <a:r>
              <a:rPr lang="ru-RU" dirty="0" smtClean="0"/>
              <a:t>переработка ядерного топлива</a:t>
            </a:r>
            <a:endParaRPr lang="en-US" dirty="0"/>
          </a:p>
          <a:p>
            <a:r>
              <a:rPr lang="ru-RU" dirty="0" smtClean="0"/>
              <a:t>Прочие объекты ядерного топливного цикла</a:t>
            </a:r>
            <a:endParaRPr lang="en-US" dirty="0"/>
          </a:p>
          <a:p>
            <a:r>
              <a:rPr lang="ru-RU" dirty="0" smtClean="0"/>
              <a:t>В том числе комплексы по переработке РАО «под ключ»</a:t>
            </a:r>
            <a:endParaRPr lang="en-US" dirty="0"/>
          </a:p>
          <a:p>
            <a:pPr marL="0" indent="0">
              <a:buNone/>
            </a:pPr>
            <a:r>
              <a:rPr lang="ru-RU" dirty="0" smtClean="0"/>
              <a:t>Вывод из эксплуатации</a:t>
            </a:r>
            <a:endParaRPr lang="en-US" dirty="0"/>
          </a:p>
          <a:p>
            <a:r>
              <a:rPr lang="ru-RU" dirty="0" smtClean="0"/>
              <a:t>Реакторы</a:t>
            </a:r>
            <a:r>
              <a:rPr lang="en-US" dirty="0" smtClean="0"/>
              <a:t>, </a:t>
            </a:r>
            <a:r>
              <a:rPr lang="ru-RU" dirty="0" smtClean="0"/>
              <a:t>объекты ЯТЦ</a:t>
            </a:r>
            <a:endParaRPr lang="en-US" dirty="0"/>
          </a:p>
          <a:p>
            <a:r>
              <a:rPr lang="ru-RU" dirty="0" smtClean="0"/>
              <a:t>Включая проекты «под ключ»</a:t>
            </a:r>
            <a:endParaRPr lang="en-US" dirty="0"/>
          </a:p>
          <a:p>
            <a:pPr marL="0" indent="0">
              <a:buNone/>
            </a:pPr>
            <a:r>
              <a:rPr lang="ru-RU" dirty="0" smtClean="0"/>
              <a:t>Обращение с ОЯТ</a:t>
            </a:r>
            <a:endParaRPr lang="en-US" dirty="0"/>
          </a:p>
          <a:p>
            <a:r>
              <a:rPr lang="ru-RU" dirty="0" smtClean="0"/>
              <a:t>Системы для обращения и подготовки ОЯТ к хранению </a:t>
            </a:r>
            <a:endParaRPr lang="en-US" dirty="0"/>
          </a:p>
          <a:p>
            <a:r>
              <a:rPr lang="ru-RU" dirty="0" smtClean="0"/>
              <a:t>В том числе обращение с дефектным и сильно поврежденным топливом</a:t>
            </a:r>
            <a:endParaRPr lang="en-US" dirty="0" smtClean="0"/>
          </a:p>
          <a:p>
            <a:pPr eaLnBrk="1" hangingPunct="1"/>
            <a:endParaRPr lang="en-US" dirty="0" smtClean="0"/>
          </a:p>
        </p:txBody>
      </p:sp>
      <p:pic>
        <p:nvPicPr>
          <p:cNvPr id="9" name="Picture 4" descr="WTC1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420" y="2031520"/>
            <a:ext cx="275113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03"/>
          <p:cNvPicPr>
            <a:picLocks noChangeAspect="1" noChangeArrowheads="1"/>
          </p:cNvPicPr>
          <p:nvPr/>
        </p:nvPicPr>
        <p:blipFill>
          <a:blip r:embed="rId4" cstate="print">
            <a:extLst>
              <a:ext uri="{28A0092B-C50C-407E-A947-70E740481C1C}">
                <a14:useLocalDpi xmlns:a14="http://schemas.microsoft.com/office/drawing/2010/main" val="0"/>
              </a:ext>
            </a:extLst>
          </a:blip>
          <a:srcRect l="2205" t="9189" r="1445" b="11456"/>
          <a:stretch>
            <a:fillRect/>
          </a:stretch>
        </p:blipFill>
        <p:spPr bwMode="auto">
          <a:xfrm>
            <a:off x="3623904" y="4576440"/>
            <a:ext cx="3061670" cy="160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VAK_kalotte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9549" y="2031520"/>
            <a:ext cx="1652104" cy="220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P71100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8032" y="4365104"/>
            <a:ext cx="1523621" cy="203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3891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31952"/>
            <a:ext cx="8470900" cy="553998"/>
          </a:xfrm>
        </p:spPr>
        <p:txBody>
          <a:bodyPr/>
          <a:lstStyle/>
          <a:p>
            <a:r>
              <a:rPr lang="de-DE" dirty="0" smtClean="0"/>
              <a:t>NUKEM </a:t>
            </a:r>
            <a:r>
              <a:rPr lang="ru-RU" dirty="0" smtClean="0"/>
              <a:t>– Ваш залог успеха на рынке Западной Европы</a:t>
            </a:r>
            <a:r>
              <a:rPr lang="de-DE" dirty="0" smtClean="0"/>
              <a:t/>
            </a:r>
            <a:br>
              <a:rPr lang="de-DE" dirty="0" smtClean="0"/>
            </a:br>
            <a:r>
              <a:rPr lang="ru-RU" dirty="0" smtClean="0"/>
              <a:t>Дорожная карта</a:t>
            </a:r>
            <a:endParaRPr lang="de-DE" dirty="0"/>
          </a:p>
        </p:txBody>
      </p:sp>
      <p:sp>
        <p:nvSpPr>
          <p:cNvPr id="3" name="Inhaltsplatzhalter 2"/>
          <p:cNvSpPr>
            <a:spLocks noGrp="1"/>
          </p:cNvSpPr>
          <p:nvPr>
            <p:ph idx="1"/>
          </p:nvPr>
        </p:nvSpPr>
        <p:spPr>
          <a:xfrm>
            <a:off x="467544" y="1988840"/>
            <a:ext cx="4459879" cy="5364545"/>
          </a:xfrm>
        </p:spPr>
        <p:txBody>
          <a:bodyPr/>
          <a:lstStyle/>
          <a:p>
            <a:r>
              <a:rPr lang="ru-RU" dirty="0" smtClean="0"/>
              <a:t>Определение потребностей рынка</a:t>
            </a:r>
            <a:endParaRPr lang="de-DE" dirty="0" smtClean="0"/>
          </a:p>
          <a:p>
            <a:pPr lvl="1"/>
            <a:r>
              <a:rPr lang="ru-RU" dirty="0" smtClean="0"/>
              <a:t>Обращение с ОЯТ</a:t>
            </a:r>
            <a:endParaRPr lang="de-DE" dirty="0" smtClean="0"/>
          </a:p>
          <a:p>
            <a:pPr lvl="1"/>
            <a:r>
              <a:rPr lang="ru-RU" dirty="0" smtClean="0"/>
              <a:t>Обращение с РАО</a:t>
            </a:r>
            <a:endParaRPr lang="de-DE" dirty="0" smtClean="0"/>
          </a:p>
          <a:p>
            <a:pPr lvl="1"/>
            <a:r>
              <a:rPr lang="ru-RU" dirty="0" smtClean="0"/>
              <a:t>Вывод из эксплуатации</a:t>
            </a:r>
            <a:endParaRPr lang="de-DE" dirty="0" smtClean="0"/>
          </a:p>
          <a:p>
            <a:r>
              <a:rPr lang="ru-RU" dirty="0" smtClean="0"/>
              <a:t>Оценка потенциала российских </a:t>
            </a:r>
            <a:br>
              <a:rPr lang="ru-RU" dirty="0" smtClean="0"/>
            </a:br>
            <a:r>
              <a:rPr lang="ru-RU" dirty="0" smtClean="0"/>
              <a:t>участников рынка</a:t>
            </a:r>
            <a:endParaRPr lang="de-DE" dirty="0" smtClean="0"/>
          </a:p>
          <a:p>
            <a:pPr lvl="1"/>
            <a:r>
              <a:rPr lang="ru-RU" dirty="0" smtClean="0"/>
              <a:t>Освоенные технологии</a:t>
            </a:r>
            <a:r>
              <a:rPr lang="de-DE" dirty="0" smtClean="0"/>
              <a:t>, </a:t>
            </a:r>
            <a:r>
              <a:rPr lang="ru-RU" dirty="0" smtClean="0"/>
              <a:t>необходимость  адаптации для рынка Западной Европы</a:t>
            </a:r>
            <a:endParaRPr lang="de-DE" dirty="0" smtClean="0"/>
          </a:p>
          <a:p>
            <a:pPr lvl="1"/>
            <a:r>
              <a:rPr lang="ru-RU" dirty="0" smtClean="0"/>
              <a:t>Существующие базовые технологии, необходимость технического усовершенствования</a:t>
            </a:r>
            <a:endParaRPr lang="de-DE" dirty="0" smtClean="0"/>
          </a:p>
          <a:p>
            <a:pPr lvl="1"/>
            <a:r>
              <a:rPr lang="ru-RU" dirty="0" smtClean="0"/>
              <a:t>Отсутствие технологий</a:t>
            </a:r>
            <a:r>
              <a:rPr lang="de-DE" dirty="0" smtClean="0"/>
              <a:t>, </a:t>
            </a:r>
            <a:r>
              <a:rPr lang="ru-RU" dirty="0" smtClean="0"/>
              <a:t>необходимость НИОКР</a:t>
            </a:r>
            <a:endParaRPr lang="de-DE" dirty="0" smtClean="0"/>
          </a:p>
          <a:p>
            <a:r>
              <a:rPr lang="ru-RU" dirty="0" smtClean="0"/>
              <a:t>Совместно с </a:t>
            </a:r>
            <a:r>
              <a:rPr lang="de-DE" dirty="0" smtClean="0"/>
              <a:t>NUKEM,</a:t>
            </a:r>
          </a:p>
          <a:p>
            <a:pPr lvl="1"/>
            <a:r>
              <a:rPr lang="ru-RU" dirty="0" smtClean="0"/>
              <a:t>Адаптация технологий для рынка Западной Европы</a:t>
            </a:r>
            <a:endParaRPr lang="de-DE" dirty="0" smtClean="0"/>
          </a:p>
          <a:p>
            <a:pPr lvl="1"/>
            <a:r>
              <a:rPr lang="ru-RU" dirty="0" smtClean="0"/>
              <a:t>Выход на рынок </a:t>
            </a:r>
            <a:r>
              <a:rPr lang="ru-RU" dirty="0"/>
              <a:t>Западной Европы</a:t>
            </a:r>
            <a:endParaRPr lang="de-DE" dirty="0" smtClean="0"/>
          </a:p>
          <a:p>
            <a:endParaRPr lang="de-DE" dirty="0" smtClean="0"/>
          </a:p>
          <a:p>
            <a:endParaRPr lang="de-DE" dirty="0" smtClean="0"/>
          </a:p>
          <a:p>
            <a:pPr lvl="1"/>
            <a:endParaRPr lang="de-DE" dirty="0"/>
          </a:p>
        </p:txBody>
      </p:sp>
      <p:sp>
        <p:nvSpPr>
          <p:cNvPr id="4" name="Datumsplatzhalter 3"/>
          <p:cNvSpPr>
            <a:spLocks noGrp="1"/>
          </p:cNvSpPr>
          <p:nvPr>
            <p:ph type="dt" sz="half" idx="10"/>
          </p:nvPr>
        </p:nvSpPr>
        <p:spPr/>
        <p:txBody>
          <a:bodyPr/>
          <a:lstStyle/>
          <a:p>
            <a:fld id="{F9136435-5686-4C8C-93E1-9DFA64C21CF3}" type="datetime1">
              <a:rPr lang="de-DE" smtClean="0"/>
              <a:pPr/>
              <a:t>16.10.2012</a:t>
            </a:fld>
            <a:endParaRPr lang="en-GB"/>
          </a:p>
        </p:txBody>
      </p:sp>
      <p:sp>
        <p:nvSpPr>
          <p:cNvPr id="5" name="Foliennummernplatzhalter 4"/>
          <p:cNvSpPr>
            <a:spLocks noGrp="1"/>
          </p:cNvSpPr>
          <p:nvPr>
            <p:ph type="sldNum" sz="quarter" idx="12"/>
          </p:nvPr>
        </p:nvSpPr>
        <p:spPr>
          <a:xfrm>
            <a:off x="8454400" y="919163"/>
            <a:ext cx="559425" cy="200055"/>
          </a:xfrm>
        </p:spPr>
        <p:txBody>
          <a:bodyPr/>
          <a:lstStyle/>
          <a:p>
            <a:r>
              <a:rPr lang="ru-RU" dirty="0" smtClean="0"/>
              <a:t>Стр.</a:t>
            </a:r>
            <a:r>
              <a:rPr lang="de-DE" dirty="0" smtClean="0"/>
              <a:t> </a:t>
            </a:r>
            <a:fld id="{9871AA88-A751-422D-B08B-208C80246F81}" type="slidenum">
              <a:rPr lang="de-DE" smtClean="0"/>
              <a:pPr/>
              <a:t>4</a:t>
            </a:fld>
            <a:endParaRPr lang="de-DE" dirty="0"/>
          </a:p>
        </p:txBody>
      </p:sp>
      <p:pic>
        <p:nvPicPr>
          <p:cNvPr id="11266" name="Picture 2" descr="Nuclear power plants in France and immediately surrounding reg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423" y="1772816"/>
            <a:ext cx="2666394" cy="2564532"/>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592" y="4437112"/>
            <a:ext cx="21812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7" descr="data:image/jpeg;base64,/9j/4AAQSkZJRgABAQAAAQABAAD/2wCEAAkGBhMSERUUExQWFRUVGBcZFxgWFxgYGxQXGRkYGhkYGhUYGyYeGBwjHRkYHy8gIycpLCwsFh8xNTAqNSYsLikBCQoKDgwOGg8PGiwkHyQ0LiwvLDAsLDQpNCwsLSwvLCwsLCwqKiwsKSwsLCwsLCwsNCksLCwsLCwsLCwsLCwsLP/AABEIAOoA1wMBIgACEQEDEQH/xAAbAAACAwEBAQAAAAAAAAAAAAAABAMFBgIBB//EAEIQAAIBAgMEBQgIBgIBBQAAAAECEQADEiExBAVBURMiYXGRBhUyM4GSstEUQlJTcoKhsSM0YsHh8KLxJAdDVHPC/8QAGgEBAAMBAQEAAAAAAAAAAAAAAAECAwQFBv/EAC8RAAICAQMDAQYGAwEAAAAAAAABAgMRBCExEkFREwUiMpGh8BRhcYHR4VKxwUL/2gAMAwEAAhEDEQA/APsG7t3Wuit/w09BfqL9kdlMebbX3ae4vyo3b6m3+BPhFM0At5ttfdp7i/Kjzba+7T3F+VM0UAt5ttfdp7i/Kjzba+7T3F+VM0UBX7Vb2e2UDW0l2CqAgMk9wqfzba+7T3F+VVe8bjDa0OJUVEEFlLF8bPjVVBBnDbBkT4SGhG3XGk9KRmYjoypDZoQSkkYSvtrGy5VrMgXXm2192nuL8qPNtr7tPcX5VXJvm4NVVpiCDgGhmZLHlETr2ZlvfxSelWeTWlJ9jLJKkCTMwYOhgGI6iuWyYLHzba+7T3F+VHm2192nuL8qYVpEjQ17W4FvNtr7tPcX5UebbX3ae4vypmigFvNtr7tPcX5UebbX3ae4vypmigFvNtr7tPcX5UebbX3ae4vyph3ABJMAak8K8S4GEggg8QZHjQEHm2192nuL8qPNtr7tPcX5UzRQC3m2192nuL8qPNtr7tPcX5UzRQC3m2192nuL8qPNtr7tPcX5UzRQC3m2192nuL8qPNtr7tPcX5UzRQFNv/d9obO8W0+r9RftL2UUx5Qfy7/l+JaKAY3b6m3+BPhFM0tu31Nv8CfCKZoAooooAooqJ9pUMqE9ZgxUZ5hYn9x40AnvLc63WFz66K6rIBHWiJlSRBAMjlx0rN7ftduxbti6CjklQLtxZuomGfSK6M/VCg6cFM1ta+T/APqGj22s9KVa4RcYtikkTaUfUUKpIOQH1TqamFKumq337mGot9GtzxnBp1sgiRaUzoQ+R7Z46DPtqS3dS0uJ1FvMDWZ7B29lUfkP5QretizhANpFAIJIYLCnIgEHMZZ61W396XFumb9wL0xHrGAw9KRETEYR+leT+Csdkq5bdO/7fUvVYrIqUT6VuPaFNlFkYkVFYZ5HCOeo7ew8qsayiWbVwm4MNzEAAcmECfR4DM59w5UyLlwKUFwhDzksvYrkyAe2SOBGUaw10eJLBoWWyb7S4+EAxiZVaVKsVJkZMSDkTBAyFWFUe4tgtnpGwhiLuTGWM4UPpMSSQxOfAyOFXL3lWJIE6SQJrsrk5Ry+4O6Rub8sKxVriqRI62QMawTk0HIxOYI1BqDb98D0bLKzkHrSGW3wkgHMzouUwcxFUGwbAiIAxm5ADQ5kkciMJJ4zEk61lbqY17csHnlFvc7Q9u3YuTaxqGZVLDpJJAJLKOrCkrJJBOWVPbivXkdLTuMOZ0RQwC5gaszY2mciQpJE61l8kPbdLZOBGXAwMESpUhvqssHODk7e2DZvKKy6jprW1C6rlmCI0J0byoiYAjDJAk555Zc9dzsn1LZdy3py8H0Gio9n2hXUMpkESP8AedSV6JUKKKKAKKKKAKKKKArvKD+Xf8vxLRR5Qfy7/l+JaKAY3b6m3+BPhFM0tu31Nv8AAnwimaAKKj2i+qKWYwqiSeQqs2jfbYOktIrWokXGfCCZgAKFLHPKIk5RJNAW9R7RfCIznRQWPcBJrOXt67WxyCIuei427CcVxQB2CSMtdKgv75ayytc2mIKkoz2eshYBjgFlWMCSIPDjpWKvrbwmCxXy02WBLMpIJg23yAJBkqpGoImdRWO8p9s2ba7lthdUyDLPaJwoGRkScspFwTnOPXQjS718o2YEWDZuWnAHSC+oPWYISoBnLrctNcoqFlxWz9XEVBCOcJkhYIHVOWWYOg5Vnbe4SUFy+5o4Ray1t+q/gr/Jq1Yt9MttQbltouYVOerKoJ146dmuROR2nZrqsCyurRxQmCTLZaiZGfZW226wzo62rpt3DGFwonKCyiAATkRrIry7u/F1m6Jic5YNLDIAlVyJiBplXLDUWaayWd2/OSFCOPdwvy+0J+R2yXUW4bgYBsMYlwFmGKWwnsKieMdlV+/fLC7bu3La21i2xHpMC4wyBI9HUaZ9tanZTcmGK6aAEGDIGvdXy/fm0G5tF1hJDPcOWUgNAz7oru9l1R1monO2Ods9+dkjy/aV86IR6Hu39N/J9et73a2sCyoUKQqWySQQOqsBYAOkjTLWq/Y1a4Xu3TiNw5KVgW0E4VAk/iPaazfkZv665uJeLMFAYE9Zh1gsTqQZnPPqn2afzgkT1vdNcOt9aqTos7ePmddNsboKceGM1XXtpC6kDrlpM8GMCBzwmmPOCf1e6flXl3YVZerKngZcRnOgI8K59NZGpvrXKwbER3nBIgSJkSZy4zhiOPd25UjdNs3kvTDKGGRYK8gDrJhkkAjOeXIANW91NnLZcBL5GZnWP0/XOuvNrSesI4da5IGKYJxZjDl/s1t6mlX/AJfz/slPHAnu/aLlhiyvJEykMcarhCgx1ZAX0gAZaTPo1vhWUbdyGCMQgyIdokGQcJJUwROY1E1e7muE2gCSSpZZJJJCsQJJMkxGZzrsovhZ7scogeooorqAUUUUAUUUUBXeUH8u/wCX4loo8oP5d/y/EtFAMbt9Tb/AnwimaW3b6m3+BPhFM0B4RNVO/LQK20wtgBJODEAAo6qkLwkggf09lW9Ue+vKuxYL22ZhdCyALV1h1gcPWRCNRz4VWUeuLiCC3dDAMpBB0I41k/K+8BeXstrpxl3gfp+tajYritbQoZXCMJzzAEDXPhWZ8p9zs1wuXENGEYGaAgUQYPEk+92V5OhnGu/qk8YyCv3TbFx7Voqq5uWxhWZpJf8Ah3EEoTkYJzK6nQ7C5YFu2MA9FgSANc+Q7YPcKzm5PJdg63Q9sBTIgMZKnIGTETqRyrS/TgIDQOeemoOR7j4VOqnB29VLz3/cs5NrBXWLDsGHWAw82B7MOfVPV9kzyr3YN3m2qW8DwsjE1wFs88X/ACYQP2q2TaVYwGBPKa7doBOscuNc1t07HmRKlhYwVe2WL4WLJCNKlmcBwFHInXLh2GCJmq/bd0bO7SBbQEZL9HQxwn0fbnxEfaBu/p4+xc93/NNA1XrlHdbELpxiS+/kV+7LdlQVsqqGBiwJgziATkJ17aY6B59YfAV1ccrnqvHmunPh+3dp4jF5gkDQQVPfz7Krlvcq8diO4rA53SPyj5ZDL96Zt6DOe3n25VFb2i3nDLrn1s59uZ0PhXF64gDFSMUEgBwJOZAzMCSOUa1DeS3TLwNVw7ZgDjOfID++dV2w7VcdFN1cBaAVDDqsZ+suvDLh21ZJaA0AHd2VMoOOM9yGsPBH0eAGDC6nKe8+2m9xbV/EZDqwDdmJYVx3gG3p21ERU+5Vm47DNVUKDGWKWLBT7s9wGoNdWjb9VEF1RRRXtAKKKKAKKKKArvKD+Xf8vxLRR5Qfy7/l+JaKAY3b6m3+BPhFM0tu31Nv8CfCKZoAr5h5c7SPptwjOEspGXpdd4nhk4NfQ97bQUtFgcJlROWUsBOYjjqa+f7+8n7ly6zgu+M45wKQDGHDkRIwgaD9aqtRCmfvgY8mN/KwSwwAYKACrYg0CYOQKmATx0Pte2TbSGGJmIwydSATETAy41n9k3Q2z7RaHR3Hxr6SWsKWmYFOscRnCCTHV4coq2t7sdnUlSukGGhSAMoV4OgzOXsrjT0jc/Dx2775wZ2xmulxL+a5Nsch4CvBCKBMAAASeQj+1dK4InhXjmglvDeduxhxg9aYwrOkTPiK72Lb1voWQsBJWSIIIAOntFUflntAHRcYFxsvyAeOdV3k95S9ERbbAys0nDilJganJgIzyB17q9KOi69OrY/F/wABsG2U/eP+lSThAGbHThJ1PYNKkrm4kjkeB5GvNznkHOJuQ7pz8cxXP0bUn0jxEiOzu7KktPIB8ew8R7DlXVM4Am9gASUQxxGvLTD+k1N9Ct/YXwr3aT1eWYz5ZzP6eMVIGnMaU7FuuXkpdsRgSqK0A5dUkRCjWc9D/wAvbc20gATMACecV5eeFJ5Ur9IIaDjJBg9Xq8icuHI93t2lZKyKi+EVbHGGVP7p24YUtEYWVQBycKACVI/YwfZnVfbuYhOY7xB8KLiAjPhmDMQRxBGYPaKtRe6ZfkDR0Upul2NlSxJOeZEErJwk9pWDTde6nlZAUUUVICiiigK7yg/l3/L8S0UeUH8u/wCX4looBjdvqbf4E+EUzS27fU2/wJ8IpgtQEe1bMtxGRs1YEMOYOorKbVuPZkvEWkMkHpMLH0iwIkzhU+kYGfWq+31t6ohAuqjmIBaGYTmFAkyRIEAmTlnVdbQAADIePieJ7a4Nbaox6ccllJrhkFnYgJgFQSDEycjIM8O6oV3YmM6kQDqcpke2c9f7mlNsvKtwkx6YMkgZLhnM9oIqwsuXh1iIjP8AvGvMZxn2zXmyg4pPyay64JPPJJgh5+1PsgDMft/ufl1IGsiZg6ZmTJAnCNfZXYs5gkkxpMZHnkKQ27aDiZS3VxKIgf0k8J5n2VammV0umPZZ+RyykorLKbbN2Pfk3F6MritwLtuCi5q+amCSzTnlhGVTbt8mExTcZiVIIXFaIYDODhQEiR2cRprd7PYtuJhWzOfOCYmpbeyIpkKAecVP4m2K6E2kbtwe6JqKKjN0yQBMRMmNdOGdcxmeWMsQ5HIcgRPhrUtcWkiZ1Jk8uX7AV3UsHjNAJ5Z+Fc2VhQOQH7V0ygiDoajDMMiC3IiM++dD/vZQBtFxAIcwD3jSOI04VD0lqfTjuY5T7ctP0qdXVjEZ8iM+3/RXXRjkPAVOcAhtbTbyAYGdM5Jk6+JpgiuRbHIeArqoeOwH9zbQxUo0HowoDD62R1HAwAdfrVZVTbnUG65GoVVMcySQD2gZgcA/bVzX0FEnKtNgKKKK2AUUUUBXeUH8u/5fiWijyg/l3/L8S0UAxu71Nv8AAnwis6mwpDKyKWBKuSASxEdYtqZBVpmcxxrRbt9Tb/AnwiqzezKL06fwyX9jDCT/AM/9GXHrI5ryuwF7NlUEKAo5AR/3Su1XnUnrWwDpiy5Za/rU52xPtr41y9+02RKH2g99eNv4JWO5U3tlxn0rZ1LDGDnJLQP8ZU1sV0pcdS9roYHRw3XxfWxcP9FNdJZ/o5cPCura2iYAQnkAONXlKTWGa9axh5J0cESCCOzOqLbrbF2jEOs2gIkZcRwgDvirsWQFwjIQRllE8qRu7PnCXGnP6+eWcZcTzOQjtq9F06ZdUDFwhPaQvu7bEFwWcR6XCHaQfQIGrEZnJfax7auaQG78XpNcjhLZ8czlkc6Ys3gBmwzJ45RMZHl29vsrOyTnJyfJLUY4USeo1HWPMgR3D/M+IoLzpPfpl2c68Ozg+l1uAkDLuy17eyqEHjbOZJxsJ4DhXI2U5/xHz7vlXSXgBDGCMs5ExlMnWdfbUqtOYzqctAhGzH7x/wBP7Cpya4vNCkjgK8+jrx634s/0OQ9lRzyDi7dtsIYgjx8BzqS1OETrAmuzUFtiBGEwCfCTEDjlH+dKnsCeio+mHb7rfKvFsyOtMnUSY7oBjsqMeQM7r2nBdwDNbkmJzVlHWMcjkDyMfayvazR2dZBAgjQqSpHZKwY0y0yFW+6NpLIQxJZCVJOp4qe2VKmec16+juUo9D5QHqKKK7wFFFFAV3lB/Lv+X4loo8oP5d/y/EtFAd7Pta27FssYGBAMiSThGQABJPdyqju3mi45X0mkA6kEgDFrBAgRyA4zFx0SHZVLzC21aRIIhNQRnMT41mX20visFX6RFRiYAVpIgBy0E6T3GCYrz9a37qfBaKyx3Y7iuswsgkECDGZHLjFT9EvIeAqu3VsjI7SGiMiT2jKOAykdnfT7XsyApMRph495HKvOcHKeK9xLGfd4OxaXkPAULbA0AHcBXHTjDi56A6k8BlXq3cs8iNez28RWbTKhfGUTE8T+2o10o2c9XhxiBAIkwYHZFcjrEGCAOYiSRHHhB/UcqmqO2AFRfRhnrmANdANInlUtFRkEVu71ipzIzkduk8j3f4qWodnB9ImZ8Mpzy/2K6u3gus+wT+gzqWt9gSVBZuAEgkA4jlPODlOfHxJrnzgnb7p/eKlt3A68weY/sanDXIPbySpHMGi3eDaEfL2cK8NmPRMd8kd+tQ8AFzYSZGikzOZkcfR1pggapf6YOTe7TAoqESRWNoDaAiOYiu7l0KJYgDmSB+pr1mgEnQanlXi7FcuxhBQAyLjSsGCJVDm2RIzhc9TWldbslhIBbuqwlSCJIyIOY1GXGrHca9V2+05juUBf3U+NR7y2B5xW1BOHCRIXMeiY0jMz/erDZNmFtAozganUniT2kyfbXp6fTuqxt8AmooorvAUUUUBXeUH8u/5fiWijyg/l3/L8S0UAxu4fwbf4F+EVn9p2ROle3wUjCskYQQCQFB9GSIPs+rnoN2+pt/gT4RVXvnaS7Ktseg8sxmNGUqPtHrd2UTy5dXFOvdkptboWtbOqSQI5+yagO0QWYcSqiQeAxTGvE/4qZrJJGIgjORmJy76rtsu9Y4HUCZzYiGkg8O79eFedpLI1T6pE+9J55J9iuqSAGxjQSCMJgkZaaA8J76YvgYlzgkiRzgyD7Dx5E1WpdudKmFrbJ0bFiXJIeDhwqIlf7FtOKG5t/Xrl62GwQ+sIQckdsjjPGtLK1c5WVLZLcSi1yamk9ptWgZfImfte3TTWnKqd9MZAEacSB6RjiRxA051zaeEZ2KMnheTOTaWUWVmwEEKIFebSCVIAmeExlxzNVd/eLrZRsQlic8jIzj9Yzp7Y9t6VQUI0EmPrcchl2+0VE6pR97lZ5/QKSewxau4hwnkD213UXQAARkRofnGs8art874eyqlVUkthIaYHVZpBGvo1WFbskox5ZYtpoql3ZvpryPiUKQcKlSczhDAZmZzq0W0VJwxB4cuGUf745J1uuTjLkHtzaMJ0Y88IJg6gZf7pzr2wpAg+zsHCe2uQpDSc5gZCI5anPU03s+zl2jSNezs7/lSMHLaKBFXiqzGEAMakkhewSqnP9h3irLzWsZlvHUco0/v21LttlmtuqNhdlYK32WIIDewwfZXTDTYfvk4Ftl3ZaVRjHSONWZSZOUwCMhlkBpVh047fA/Ks8m6dtkg7WMOURbXFMOCSWUjNijQMhECAM+PNW3BY+lLMzJtrEFkJBBXkHAiPT0yFdvquOySJ6TR/SB2+B+VH0le3wPyrMeZtvVCq7YCcORe2rHFGs4Rl7DrOelStuvbcYI2oRiUsDbX0Q7FlXLKVKjn1TnnIo9VNePqT0mi+kr2+B+VH0pe3wPyrP392bUVuDp5xMCgjDgUXQ2HGoxZpKEyeERxgG69v0O1KRiJkWwpwwuEaHiDOuvhk9bP8vqT0I030pe3wPyo+lr2+B+VZcbp24gYtqEiM1RROoMjD2gyDqBAEdbm5unbyrD6UoJxARbUAAsSM8JMgQJ7OfWGb19i/x+pPQi737fDbO8f08CPrLzoqHe3qLncvxrRXoaW6V1SnJYZSSw8Flu71Nv8AAnwiqLZvRz1zxTrik4p/NNXu7fU2/wACfCKR3tsSqGuqcJMSIkXCYUCJEMThEj2g5RXV1OyG3YqJ9KvMZdoypW9YOKVNsDtUT48TP7VLf2RTmFUmeP66dk1Fa2XMTbQdoM/5514uEWjJx4F94lrVi67FcrbAQAOsclz7yK+f3NpAbIqcJAXrgQMOo6w5kTnpHf8AUmcaEj2xVPt+61JMdIwaT1TkJOgy07J/eu7SatUJpxzknebMVc31caMVzFhgLN2IEAmDiGLMkYsyY1yrZbsvXLmzW7jMZ6wnCHLjEYP9RIAHbM8iOb6AXbXUvtNwDIKVTLVoAhYAnvJ1Odtc2hYyZcipiQOOmfMA/wDVNTqY2xUVBL7/AEJxKO+Cgs7Yu1WxK3EClhF1MBaYMgKTl7D7Jqz3betWrYQHidFbOY4ZxwGfKmru1EAtiGEMo01BwznPafCp7V8MMjz/AEMTHKueyM4xSfD3DcG89P1/oh852+Z905jLTLtqj8rboPQgccTcRkAAJH5z+taaqTbbTO7i6tkLK9CxQOxXMuGDAxJ5dvfTTWKqxTa4GFL4UY+xvC8hbAbglj6DlQMPVEjicuM90VvtzbW12wjtqQZOkwxXFHbE+2q3Ytl2YTjFm5pEWFB0MmAnERl2VZjeVlQAGAGggGBGXAZDKujWamF+MRw/P2h6c/DHKsN3bQuhyYxMn0iAACO2AMv3qss3gwlTIqayssoJiSOMaZ+NYaayUJ4XczawXlBorxjXsMkqth2xrj3Fxt1XdTCABcLSBjIzODD4muB0nTnO7hBJiAQRMQM/98TVd5Ntbu3LpLKxfrEBgTDZNkDzWPCmNg3laba2VVXHLKYJxD0iSRMZ4c8hBZdZqrJLP6e/SYeieJjFwiddPb7aNv2m6hXo7YuSDIxYTMrABPYWP5adNV+9N3i6bc21cKZMsRhzXQDU5ceVZkkK7yvzB2fPjF1SVyyJHI5+FdLt984f4A9KD/EBEYZkED7WXsqpfc9wwG2W2YCgEXWEBVCwTM92uVT7Puhg0/R7a4YKxcZjiBUjORABnvjxo8Ac847R/wDG4j/3F0y17dfCvPOd8KSdmOQJgXFPDQQJJns08Km2a7tJIxpbAnPCSTGXb3nwHbT5rNkldv31L9w+NaKN++pfuHxrRXbR8CKS5H92+pt/gT4RVfv+2+JHAJRAxbQhTl1iuIEwuLMSYJyqw3b6m3+BPhFT3LYYFSJBBBHMHUVecFOLiyDK3Lhkgq7RwUQD7Z/vFSqIKgEwZyOcZE66+yuBu+4lzAOmuYdGOQZQoIJaAhaerEiSCcpri7tlt1EMpkgZHEQTkIVc5mB2TXhzqlF4aIMz5T21O1GQD1LeoB4uf2Iq33TvWzb2S0S6wqIpCwxDR6OFc5yJjsJql8pN33He40oBdnBJcEKAqQR0fVOkjhJ5GKTZfJi6IYsmYgDG4JxGInoxh4HjMiNRXr9Gnt08Izsw12/2jOc5qSSjlPl+Debv3ot4sLZIgglWEMAYk8QQTOmkiodsvJaBN57SrIBOBtDGUjQ66aeyqfye2E2NodSydIFMJjZpDMoJLFFAHVEDMksNK0bOTkbKtMEiVOYjMyOendXk6iNcZtVvKOytSjv9/UT2m8VJCgrBbNSF4zlKkARkT2a5GrCxbhA0ZzigZ65HgJMEnTWqPym2q4GtQz2yVuEhbjDQ24JwETqasfJu8fo+J2Jhrks7EwAx1ZjoBXTd6ktNGbe2cY+ZiyztXcQ0IgxB8R+hBrqKU2Hb7Vxn6N1cgiYMmIHDlM505XnyTTwyCK68RCkzyjKuLd4kwbbAczFMVy7QCeQJ8KjJJ0BXhFRWNqDGACIE5x/YmpqhPug008MuNj2nGs5TxHL/AL1qeqEMRoSO4kftVlsW24hDHrD/AJf5r16dQrNnyCIbTtBvXV6JRbVV6K4XnGx1BQZgA/txnIW9tHG2nDR4nnlVhQa2ZfqXgrjtO0R6pfY/by/XWoN+38Jt/wAVrRJIGFC8nKJAPAxrOvtqG5voptLKzfwwc4UdUYRmSM9Z8KsN4bU6YSgQgzOJ8PKIOlULTTWNijfeJEFtquhSikN0AhsQxSIGRgjUSJqdN5Y2H/kOAWAw9FEYjCgsMxmdSfZTI3nfJyS0QePSjLwma9XeG0spK2bc/wD3A5znoOAz1z7OEModJu2+I/8AJYgEZdGmYESCTnnBz/qqzNVtza9piRYQ9hugEfpFTbHevE/xLaqI1DTJygR459nbWTJIt++pfuHxrRRv31L9w+NaK7aPgRSXI/u31Nv8CfCKZpbdvqbf4E+EUzWxAVyLYyyGWmWndyrqigKzaNzoMTBnQZsQpWJzJMMpiczlFZU71e2slTcC21L9Y4lYAkkJhzBOWRBkaRmNP5R7M7WwVum2qnrqEDi8GGHoyCRkSRoR3is7sm6OjBZ2lirDPD1SzGOsABkCFmM49lceo9KMWmt2Ed2by3FVhZZsSghioDERi63EZk5Sc5pqwiIpfDgEZ4jEASZMnLmT2VC1q1cuNEZnRTGGFAnI9mZgQWjOnLyjARlGEjPMRHHmK8eSw8G0pLHTEyvlAzXXW5bBe3gARwVwkksTqe4H8JrP7PsW0YD1XgxigiGjrEGXhzlIH9OVbPGuAJOz4B6KgNhHsAgCTTex2rTCALZMAnAOHDwmu+vXyrrUElhffkidbjv2Mx5O7t2gX0cq4USZcBRhKkYQQSTJI8J4U3tXlyyXWQWQcLlZ6QiYMTGAx41qPRChRyAA4ZZa91fJNv2gtdZhPWZ2y1zYx/vdXo+z6o+0bZyujwtuec7dzyPaGonRGLg+X9D6+RUO2NFtu4jxy/vXzc+WW1lQmJp1xYVxxpBMRHGYntyrU+R++Lm02ri3pJSBJABZXDZGMpGE58mFcOp9lX6at2TxhPt/vj+zSjX1XTUI5yTJtjC51e0a8icIwRnPP+rsq/rP2LlwX2VbBtWlLKbzvE8iqnUHLn6WoIIqyS250vgxrCqa8pQUVhHr2PreZYX3+Q9QRSh2a5Hrf+I7f8eFSWrLgyzyM8sIGunhQxcV5X1/gs9n3kRk+kaiZ7zVlVBi/wB/zVzsg/hp+EftXp0WSmmpFUVL7FZa71kAxMwnpXBYg/ZyGZJy7aa3qFlMVprnpRhBOHTgOf8AalkAa69sOZMhpThJYw2L+vlU++GtyguO6akYSQDEawCTwrWLyXee5V3LNgZnYrrE69SYAw5DraTw0yJ737G29EMC7PewqoIyxElsyDJnFOpz1PI1Xxswn/ybx0Iws4CiYEQOYOfbFPbDvbZ7aBemLEZksGkzOZyyGRy4AVLIJG32dPo9/wBzLQHWe2PYae2a/jUNhZZ4MIPhSQ8pNnJgXAe4N4aa1ZVjIkrt++pfuHxrRRv31L9w+NaK7qPgRSXI/u31Nv8AAnwimaW3b6m3+BPhFM1sQFFFFAVm+b3oIDEnERxIX+2LDn2RxquvWgylToeRjt1ru5cL3HY8yoHJUZgO8k4j7QOFcXbhGilu7hXhaqzrt27bAXt7rRdMWoOv2TIy7+H+IbIpG6MRxG285DJoynl869sOVkC3cjtM8+E1i033A30Q5DwFcbRkjEZQraZcDUtL7erG2QokmB7Jz17OFVjjqWQ2yp2q9dwt0TdcYcPSYimLFniOZGXLKdaQueTtjHn0IwtmotDScwIziMs40madtbqctiZTMgZEei04vrRxOgOtW77O5JIukAnTCuX+/wBq9DVXQ6+qh4zz2KUwzHptxt9+GUdnyVtsAQtkrr6oAk4p1IJHVgezTib3Zt3W7alLaKimSQoiScuHZXB2a5lF3Lj1Vpm2pAAJk89J8K4ZWzksNmjhGO8cff7FF5SbGibOYX0nt9uh7ewGkfJPaLaXbilkVmW3hBKgtBuTAOuoq48oN3XLyoEwwrFmxEj6pAiFPM/pWIfyXe47EXbJVo+vcyBCgdXos/SU66Eaa162k9GemlVZPpy88Z8fwZX2WJZiup/qba35T2C4UFoJgOV6hJ0z1g8yAO2raeHHlx8Kw2w+RtxyudsKxgvjuSBGAkK1oZxMCQJ419Us2Aggf99541lPSUvDqlldzUi2OxFsBhrJIOepmmDRQa3xhYRJm7+67pvsQ9sMSSP4hDLmTOELn1cOXZyq427Z3YrguBImeqGLaZCdPZWb3h0y7W923acwcj0bEN1QpzA0yOfbV3vjZg4SbJuHP62HBMTnx/xVFVGG677k+o57PsQ29g2gzG0LE5RbVtIzJ55ERnH7P7DaYIBcYO+pIAEToAABkNJjOs+N3gn+Tc4cvWmO4BjmOseY17ae2LcNm5aBa0UmcizYsPWiTkRIY5dudRIFzhHIV6aT2Xc1q02JFg6ak/uacNYskrt++pfuHxrRRv31L9w+NaK76PgRSXI/u31Nv8CfCKZpbdvqbf4E+EUzWxAUUVy6Agg6ERQGcsviGL7ZL+9mNOQgeypKE3feU4AgIWArkhVKhcpAkgzlAEZTkIFdDY75mECwNHIlzyGAkL3nw414UtPbKTeAL3NsRSFZgCSBmeJ0HYTwHHhXW0bSqDE5wiQJOgnmeA7TlUmz7muviS4cNhiSUkByTBzdOGIxrooGYJhzzCMwbrkdoTjrPU63HXga2/AyaTX7gTBoqdfJ7o0C2mPVAwq0YctROGQOXAcoypG6bqzjtuigGWAx5jmFBgRnOnbWNmlsh2yDu1q34v8A8rUlcWbccZkzOXcNMtIzrmzeZlDdHcg8cBMTMaTOmokCRMVgoSl8KyCWiubd0MJGmY0IzBIOR7QRXqtLYRm0TA1iYnsE8ew8qhRbeEtwe1wLK/ZXwHOf3p9d1PxKjxPyqa1utQDihjwIlYEDt7P1rqjpLHzsCrS2AIAAHICB4CrjYHJQT/2OBPsqG7uwBDhktlmT25iNNK43VagtkRoIiM8/1+db01yqnh9wWNfPPKbyqubPvMAPca0gQvbUgA9Uk5HKesh+VfQ6xPlHt9hNuVLtjZmRsBd7loM+eIE4uwKuor09O4qT6o52ZlfXOccQlh5yPvvsm8HUu1shWwzHVa2CMjxlgY7Ks95bW/8ADNp0XHMC5MNIGHICePMa0rtVy10olLJQ4c8AYkFZkEcIw8IgirDa9pZSuG10gIJkEZaaZR+vKsrWsLCwaQi03llPa8oHIJN3Z41zW6IHby1XL969Xfd3Kbuz58lunTFMf8f9YU4m2mMtmMEZRgzEf4GkjSuE3g2X/iMO0m2InEdZ7B71c7NBRt+XMUdNs3ZlcBMkkTMxlHj3Ve7Hfx21aQZGqggHuBziqo7Sc1+h9U4p9XDSTOQ1mSfzdtW+zmVHVw5ejl1ezLKspEiW/fUv3D41oo376l+4fGtFdtHwIpLkf3b6m3+BPhFM0tu31Nv8CfCKZrYgKKKKAKKKKAKKKKAKKKKAz17d11bjLbGJTLDIKqlmORMzAzkKOIymTV1sWyi2gQZxMnmSSSfaST7anorONUYycl3Aje3OjMW6wxRiCnCCRxyznSSDnArnZ9kWxAUMZxYmgszHqwWIGeQjuFWFFWUYp5SAv9NHJ/cf5V59NH2X9x/lTNFTgC30wfZf3H+VefTB9l/cf5U1RUdKAr9MH2X9x/lWf3r5L2b943WbaFcwOquQACiAGtH7IPfNaqiij0vKZOSgTdVtQoU3lCqqiEnJVVR6Vs8FFNPYtEKCjnAIXq3MhAHAawNataKhwzyxkoRubZgCOhbOJ6tzhHyHhXo3Vs+X8J8hA6t3Sr2iqeivIyZzzDs8EdHck/WwvM5idIyB5VZ2biooVUcKogDA+Q8KsKKh0Rfdk5KTfNzFZuZMIC6qR9deYopryg/l3/L8S0VrCKisIhn/2Q=="/>
          <p:cNvSpPr>
            <a:spLocks noChangeAspect="1" noChangeArrowheads="1"/>
          </p:cNvSpPr>
          <p:nvPr/>
        </p:nvSpPr>
        <p:spPr bwMode="auto">
          <a:xfrm>
            <a:off x="0" y="-1076325"/>
            <a:ext cx="2047875" cy="2228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9" descr="data:image/jpeg;base64,/9j/4AAQSkZJRgABAQAAAQABAAD/2wCEAAkGBhMSERUUExQWFRUVGBcZFxgWFxgYGxQXGRkYGhkYGhUYGyYeGBwjHRkYHy8gIycpLCwsFh8xNTAqNSYsLikBCQoKDgwOGg8PGiwkHyQ0LiwvLDAsLDQpNCwsLSwvLCwsLCwqKiwsKSwsLCwsLCwsNCksLCwsLCwsLCwsLCwsLP/AABEIAOoA1wMBIgACEQEDEQH/xAAbAAACAwEBAQAAAAAAAAAAAAAABAMFBgIBB//EAEIQAAIBAgMEBQgIBgIBBQAAAAECEQADEiExBAVBURMiYXGRBhUyM4GSstEUQlJTcoKhsSM0YsHh8KLxJAdDVHPC/8QAGgEBAAMBAQEAAAAAAAAAAAAAAAECAwQFBv/EAC8RAAICAQMDAQYGAwEAAAAAAAABAgMRBCExEkFREwUiMpGh8BRhcYHR4VKxwUL/2gAMAwEAAhEDEQA/APsG7t3Wuit/w09BfqL9kdlMebbX3ae4vyo3b6m3+BPhFM0At5ttfdp7i/Kjzba+7T3F+VM0UAt5ttfdp7i/Kjzba+7T3F+VM0UBX7Vb2e2UDW0l2CqAgMk9wqfzba+7T3F+VVe8bjDa0OJUVEEFlLF8bPjVVBBnDbBkT4SGhG3XGk9KRmYjoypDZoQSkkYSvtrGy5VrMgXXm2192nuL8qPNtr7tPcX5VXJvm4NVVpiCDgGhmZLHlETr2ZlvfxSelWeTWlJ9jLJKkCTMwYOhgGI6iuWyYLHzba+7T3F+VHm2192nuL8qYVpEjQ17W4FvNtr7tPcX5UebbX3ae4vypmigFvNtr7tPcX5UebbX3ae4vypmigFvNtr7tPcX5UebbX3ae4vyph3ABJMAak8K8S4GEggg8QZHjQEHm2192nuL8qPNtr7tPcX5UzRQC3m2192nuL8qPNtr7tPcX5UzRQC3m2192nuL8qPNtr7tPcX5UzRQC3m2192nuL8qPNtr7tPcX5UzRQFNv/d9obO8W0+r9RftL2UUx5Qfy7/l+JaKAY3b6m3+BPhFM0tu31Nv8CfCKZoAooooAooqJ9pUMqE9ZgxUZ5hYn9x40AnvLc63WFz66K6rIBHWiJlSRBAMjlx0rN7ftduxbti6CjklQLtxZuomGfSK6M/VCg6cFM1ta+T/APqGj22s9KVa4RcYtikkTaUfUUKpIOQH1TqamFKumq337mGot9GtzxnBp1sgiRaUzoQ+R7Z46DPtqS3dS0uJ1FvMDWZ7B29lUfkP5QretizhANpFAIJIYLCnIgEHMZZ61W396XFumb9wL0xHrGAw9KRETEYR+leT+Csdkq5bdO/7fUvVYrIqUT6VuPaFNlFkYkVFYZ5HCOeo7ew8qsayiWbVwm4MNzEAAcmECfR4DM59w5UyLlwKUFwhDzksvYrkyAe2SOBGUaw10eJLBoWWyb7S4+EAxiZVaVKsVJkZMSDkTBAyFWFUe4tgtnpGwhiLuTGWM4UPpMSSQxOfAyOFXL3lWJIE6SQJrsrk5Ry+4O6Rub8sKxVriqRI62QMawTk0HIxOYI1BqDb98D0bLKzkHrSGW3wkgHMzouUwcxFUGwbAiIAxm5ADQ5kkciMJJ4zEk61lbqY17csHnlFvc7Q9u3YuTaxqGZVLDpJJAJLKOrCkrJJBOWVPbivXkdLTuMOZ0RQwC5gaszY2mciQpJE61l8kPbdLZOBGXAwMESpUhvqssHODk7e2DZvKKy6jprW1C6rlmCI0J0byoiYAjDJAk555Zc9dzsn1LZdy3py8H0Gio9n2hXUMpkESP8AedSV6JUKKKKAKKKKAKKKKArvKD+Xf8vxLRR5Qfy7/l+JaKAY3b6m3+BPhFM0tu31Nv8AAnwimaAKKj2i+qKWYwqiSeQqs2jfbYOktIrWokXGfCCZgAKFLHPKIk5RJNAW9R7RfCIznRQWPcBJrOXt67WxyCIuei427CcVxQB2CSMtdKgv75ayytc2mIKkoz2eshYBjgFlWMCSIPDjpWKvrbwmCxXy02WBLMpIJg23yAJBkqpGoImdRWO8p9s2ba7lthdUyDLPaJwoGRkScspFwTnOPXQjS718o2YEWDZuWnAHSC+oPWYISoBnLrctNcoqFlxWz9XEVBCOcJkhYIHVOWWYOg5Vnbe4SUFy+5o4Ray1t+q/gr/Jq1Yt9MttQbltouYVOerKoJ146dmuROR2nZrqsCyurRxQmCTLZaiZGfZW226wzo62rpt3DGFwonKCyiAATkRrIry7u/F1m6Jic5YNLDIAlVyJiBplXLDUWaayWd2/OSFCOPdwvy+0J+R2yXUW4bgYBsMYlwFmGKWwnsKieMdlV+/fLC7bu3La21i2xHpMC4wyBI9HUaZ9tanZTcmGK6aAEGDIGvdXy/fm0G5tF1hJDPcOWUgNAz7oru9l1R1monO2Ods9+dkjy/aV86IR6Hu39N/J9et73a2sCyoUKQqWySQQOqsBYAOkjTLWq/Y1a4Xu3TiNw5KVgW0E4VAk/iPaazfkZv665uJeLMFAYE9Zh1gsTqQZnPPqn2afzgkT1vdNcOt9aqTos7ePmddNsboKceGM1XXtpC6kDrlpM8GMCBzwmmPOCf1e6flXl3YVZerKngZcRnOgI8K59NZGpvrXKwbER3nBIgSJkSZy4zhiOPd25UjdNs3kvTDKGGRYK8gDrJhkkAjOeXIANW91NnLZcBL5GZnWP0/XOuvNrSesI4da5IGKYJxZjDl/s1t6mlX/AJfz/slPHAnu/aLlhiyvJEykMcarhCgx1ZAX0gAZaTPo1vhWUbdyGCMQgyIdokGQcJJUwROY1E1e7muE2gCSSpZZJJJCsQJJMkxGZzrsovhZ7scogeooorqAUUUUAUUUUBXeUH8u/wCX4loo8oP5d/y/EtFAMbt9Tb/AnwimaW3b6m3+BPhFM0B4RNVO/LQK20wtgBJODEAAo6qkLwkggf09lW9Ue+vKuxYL22ZhdCyALV1h1gcPWRCNRz4VWUeuLiCC3dDAMpBB0I41k/K+8BeXstrpxl3gfp+tajYritbQoZXCMJzzAEDXPhWZ8p9zs1wuXENGEYGaAgUQYPEk+92V5OhnGu/qk8YyCv3TbFx7Voqq5uWxhWZpJf8Ah3EEoTkYJzK6nQ7C5YFu2MA9FgSANc+Q7YPcKzm5PJdg63Q9sBTIgMZKnIGTETqRyrS/TgIDQOeemoOR7j4VOqnB29VLz3/cs5NrBXWLDsGHWAw82B7MOfVPV9kzyr3YN3m2qW8DwsjE1wFs88X/ACYQP2q2TaVYwGBPKa7doBOscuNc1t07HmRKlhYwVe2WL4WLJCNKlmcBwFHInXLh2GCJmq/bd0bO7SBbQEZL9HQxwn0fbnxEfaBu/p4+xc93/NNA1XrlHdbELpxiS+/kV+7LdlQVsqqGBiwJgziATkJ17aY6B59YfAV1ccrnqvHmunPh+3dp4jF5gkDQQVPfz7Krlvcq8diO4rA53SPyj5ZDL96Zt6DOe3n25VFb2i3nDLrn1s59uZ0PhXF64gDFSMUEgBwJOZAzMCSOUa1DeS3TLwNVw7ZgDjOfID++dV2w7VcdFN1cBaAVDDqsZ+suvDLh21ZJaA0AHd2VMoOOM9yGsPBH0eAGDC6nKe8+2m9xbV/EZDqwDdmJYVx3gG3p21ERU+5Vm47DNVUKDGWKWLBT7s9wGoNdWjb9VEF1RRRXtAKKKKAKKKKArvKD+Xf8vxLRR5Qfy7/l+JaKAY3b6m3+BPhFM0tu31Nv8CfCKZoAr5h5c7SPptwjOEspGXpdd4nhk4NfQ97bQUtFgcJlROWUsBOYjjqa+f7+8n7ly6zgu+M45wKQDGHDkRIwgaD9aqtRCmfvgY8mN/KwSwwAYKACrYg0CYOQKmATx0Pte2TbSGGJmIwydSATETAy41n9k3Q2z7RaHR3Hxr6SWsKWmYFOscRnCCTHV4coq2t7sdnUlSukGGhSAMoV4OgzOXsrjT0jc/Dx2775wZ2xmulxL+a5Nsch4CvBCKBMAAASeQj+1dK4InhXjmglvDeduxhxg9aYwrOkTPiK72Lb1voWQsBJWSIIIAOntFUflntAHRcYFxsvyAeOdV3k95S9ERbbAys0nDilJganJgIzyB17q9KOi69OrY/F/wABsG2U/eP+lSThAGbHThJ1PYNKkrm4kjkeB5GvNznkHOJuQ7pz8cxXP0bUn0jxEiOzu7KktPIB8ew8R7DlXVM4Am9gASUQxxGvLTD+k1N9Ct/YXwr3aT1eWYz5ZzP6eMVIGnMaU7FuuXkpdsRgSqK0A5dUkRCjWc9D/wAvbc20gATMACecV5eeFJ5Ur9IIaDjJBg9Xq8icuHI93t2lZKyKi+EVbHGGVP7p24YUtEYWVQBycKACVI/YwfZnVfbuYhOY7xB8KLiAjPhmDMQRxBGYPaKtRe6ZfkDR0Upul2NlSxJOeZEErJwk9pWDTde6nlZAUUUVICiiigK7yg/l3/L8S0UeUH8u/wCX4looBjdvqbf4E+EUzS27fU2/wJ8IpgtQEe1bMtxGRs1YEMOYOorKbVuPZkvEWkMkHpMLH0iwIkzhU+kYGfWq+31t6ohAuqjmIBaGYTmFAkyRIEAmTlnVdbQAADIePieJ7a4Nbaox6ccllJrhkFnYgJgFQSDEycjIM8O6oV3YmM6kQDqcpke2c9f7mlNsvKtwkx6YMkgZLhnM9oIqwsuXh1iIjP8AvGvMZxn2zXmyg4pPyay64JPPJJgh5+1PsgDMft/ufl1IGsiZg6ZmTJAnCNfZXYs5gkkxpMZHnkKQ27aDiZS3VxKIgf0k8J5n2VammV0umPZZ+RyykorLKbbN2Pfk3F6MritwLtuCi5q+amCSzTnlhGVTbt8mExTcZiVIIXFaIYDODhQEiR2cRprd7PYtuJhWzOfOCYmpbeyIpkKAecVP4m2K6E2kbtwe6JqKKjN0yQBMRMmNdOGdcxmeWMsQ5HIcgRPhrUtcWkiZ1Jk8uX7AV3UsHjNAJ5Z+Fc2VhQOQH7V0ygiDoajDMMiC3IiM++dD/vZQBtFxAIcwD3jSOI04VD0lqfTjuY5T7ctP0qdXVjEZ8iM+3/RXXRjkPAVOcAhtbTbyAYGdM5Jk6+JpgiuRbHIeArqoeOwH9zbQxUo0HowoDD62R1HAwAdfrVZVTbnUG65GoVVMcySQD2gZgcA/bVzX0FEnKtNgKKKK2AUUUUBXeUH8u/5fiWijyg/l3/L8S0UAxu71Nv8AAnwis6mwpDKyKWBKuSASxEdYtqZBVpmcxxrRbt9Tb/AnwiqzezKL06fwyX9jDCT/AM/9GXHrI5ryuwF7NlUEKAo5AR/3Su1XnUnrWwDpiy5Za/rU52xPtr41y9+02RKH2g99eNv4JWO5U3tlxn0rZ1LDGDnJLQP8ZU1sV0pcdS9roYHRw3XxfWxcP9FNdJZ/o5cPCura2iYAQnkAONXlKTWGa9axh5J0cESCCOzOqLbrbF2jEOs2gIkZcRwgDvirsWQFwjIQRllE8qRu7PnCXGnP6+eWcZcTzOQjtq9F06ZdUDFwhPaQvu7bEFwWcR6XCHaQfQIGrEZnJfax7auaQG78XpNcjhLZ8czlkc6Ys3gBmwzJ45RMZHl29vsrOyTnJyfJLUY4USeo1HWPMgR3D/M+IoLzpPfpl2c68Ozg+l1uAkDLuy17eyqEHjbOZJxsJ4DhXI2U5/xHz7vlXSXgBDGCMs5ExlMnWdfbUqtOYzqctAhGzH7x/wBP7Cpya4vNCkjgK8+jrx634s/0OQ9lRzyDi7dtsIYgjx8BzqS1OETrAmuzUFtiBGEwCfCTEDjlH+dKnsCeio+mHb7rfKvFsyOtMnUSY7oBjsqMeQM7r2nBdwDNbkmJzVlHWMcjkDyMfayvazR2dZBAgjQqSpHZKwY0y0yFW+6NpLIQxJZCVJOp4qe2VKmec16+juUo9D5QHqKKK7wFFFFAV3lB/Lv+X4loo8oP5d/y/EtFAd7Pta27FssYGBAMiSThGQABJPdyqju3mi45X0mkA6kEgDFrBAgRyA4zFx0SHZVLzC21aRIIhNQRnMT41mX20visFX6RFRiYAVpIgBy0E6T3GCYrz9a37qfBaKyx3Y7iuswsgkECDGZHLjFT9EvIeAqu3VsjI7SGiMiT2jKOAykdnfT7XsyApMRph495HKvOcHKeK9xLGfd4OxaXkPAULbA0AHcBXHTjDi56A6k8BlXq3cs8iNez28RWbTKhfGUTE8T+2o10o2c9XhxiBAIkwYHZFcjrEGCAOYiSRHHhB/UcqmqO2AFRfRhnrmANdANInlUtFRkEVu71ipzIzkduk8j3f4qWodnB9ImZ8Mpzy/2K6u3gus+wT+gzqWt9gSVBZuAEgkA4jlPODlOfHxJrnzgnb7p/eKlt3A68weY/sanDXIPbySpHMGi3eDaEfL2cK8NmPRMd8kd+tQ8AFzYSZGikzOZkcfR1pggapf6YOTe7TAoqESRWNoDaAiOYiu7l0KJYgDmSB+pr1mgEnQanlXi7FcuxhBQAyLjSsGCJVDm2RIzhc9TWldbslhIBbuqwlSCJIyIOY1GXGrHca9V2+05juUBf3U+NR7y2B5xW1BOHCRIXMeiY0jMz/erDZNmFtAozganUniT2kyfbXp6fTuqxt8AmooorvAUUUUBXeUH8u/5fiWijyg/l3/L8S0UAxu4fwbf4F+EVn9p2ROle3wUjCskYQQCQFB9GSIPs+rnoN2+pt/gT4RVXvnaS7Ktseg8sxmNGUqPtHrd2UTy5dXFOvdkptboWtbOqSQI5+yagO0QWYcSqiQeAxTGvE/4qZrJJGIgjORmJy76rtsu9Y4HUCZzYiGkg8O79eFedpLI1T6pE+9J55J9iuqSAGxjQSCMJgkZaaA8J76YvgYlzgkiRzgyD7Dx5E1WpdudKmFrbJ0bFiXJIeDhwqIlf7FtOKG5t/Xrl62GwQ+sIQckdsjjPGtLK1c5WVLZLcSi1yamk9ptWgZfImfte3TTWnKqd9MZAEacSB6RjiRxA051zaeEZ2KMnheTOTaWUWVmwEEKIFebSCVIAmeExlxzNVd/eLrZRsQlic8jIzj9Yzp7Y9t6VQUI0EmPrcchl2+0VE6pR97lZ5/QKSewxau4hwnkD213UXQAARkRofnGs8art874eyqlVUkthIaYHVZpBGvo1WFbskox5ZYtpoql3ZvpryPiUKQcKlSczhDAZmZzq0W0VJwxB4cuGUf745J1uuTjLkHtzaMJ0Y88IJg6gZf7pzr2wpAg+zsHCe2uQpDSc5gZCI5anPU03s+zl2jSNezs7/lSMHLaKBFXiqzGEAMakkhewSqnP9h3irLzWsZlvHUco0/v21LttlmtuqNhdlYK32WIIDewwfZXTDTYfvk4Ftl3ZaVRjHSONWZSZOUwCMhlkBpVh047fA/Ks8m6dtkg7WMOURbXFMOCSWUjNijQMhECAM+PNW3BY+lLMzJtrEFkJBBXkHAiPT0yFdvquOySJ6TR/SB2+B+VH0le3wPyrMeZtvVCq7YCcORe2rHFGs4Rl7DrOelStuvbcYI2oRiUsDbX0Q7FlXLKVKjn1TnnIo9VNePqT0mi+kr2+B+VH0pe3wPyrP392bUVuDp5xMCgjDgUXQ2HGoxZpKEyeERxgG69v0O1KRiJkWwpwwuEaHiDOuvhk9bP8vqT0I030pe3wPyo+lr2+B+VZcbp24gYtqEiM1RROoMjD2gyDqBAEdbm5unbyrD6UoJxARbUAAsSM8JMgQJ7OfWGb19i/x+pPQi737fDbO8f08CPrLzoqHe3qLncvxrRXoaW6V1SnJYZSSw8Flu71Nv8AAnwiqLZvRz1zxTrik4p/NNXu7fU2/wACfCKR3tsSqGuqcJMSIkXCYUCJEMThEj2g5RXV1OyG3YqJ9KvMZdoypW9YOKVNsDtUT48TP7VLf2RTmFUmeP66dk1Fa2XMTbQdoM/5514uEWjJx4F94lrVi67FcrbAQAOsclz7yK+f3NpAbIqcJAXrgQMOo6w5kTnpHf8AUmcaEj2xVPt+61JMdIwaT1TkJOgy07J/eu7SatUJpxzknebMVc31caMVzFhgLN2IEAmDiGLMkYsyY1yrZbsvXLmzW7jMZ6wnCHLjEYP9RIAHbM8iOb6AXbXUvtNwDIKVTLVoAhYAnvJ1Odtc2hYyZcipiQOOmfMA/wDVNTqY2xUVBL7/AEJxKO+Cgs7Yu1WxK3EClhF1MBaYMgKTl7D7Jqz3betWrYQHidFbOY4ZxwGfKmru1EAtiGEMo01BwznPafCp7V8MMjz/AEMTHKueyM4xSfD3DcG89P1/oh852+Z905jLTLtqj8rboPQgccTcRkAAJH5z+taaqTbbTO7i6tkLK9CxQOxXMuGDAxJ5dvfTTWKqxTa4GFL4UY+xvC8hbAbglj6DlQMPVEjicuM90VvtzbW12wjtqQZOkwxXFHbE+2q3Ytl2YTjFm5pEWFB0MmAnERl2VZjeVlQAGAGggGBGXAZDKujWamF+MRw/P2h6c/DHKsN3bQuhyYxMn0iAACO2AMv3qss3gwlTIqayssoJiSOMaZ+NYaayUJ4XczawXlBorxjXsMkqth2xrj3Fxt1XdTCABcLSBjIzODD4muB0nTnO7hBJiAQRMQM/98TVd5Ntbu3LpLKxfrEBgTDZNkDzWPCmNg3laba2VVXHLKYJxD0iSRMZ4c8hBZdZqrJLP6e/SYeieJjFwiddPb7aNv2m6hXo7YuSDIxYTMrABPYWP5adNV+9N3i6bc21cKZMsRhzXQDU5ceVZkkK7yvzB2fPjF1SVyyJHI5+FdLt984f4A9KD/EBEYZkED7WXsqpfc9wwG2W2YCgEXWEBVCwTM92uVT7Puhg0/R7a4YKxcZjiBUjORABnvjxo8Ac847R/wDG4j/3F0y17dfCvPOd8KSdmOQJgXFPDQQJJns08Km2a7tJIxpbAnPCSTGXb3nwHbT5rNkldv31L9w+NaKN++pfuHxrRXbR8CKS5H92+pt/gT4RVfv+2+JHAJRAxbQhTl1iuIEwuLMSYJyqw3b6m3+BPhFT3LYYFSJBBBHMHUVecFOLiyDK3Lhkgq7RwUQD7Z/vFSqIKgEwZyOcZE66+yuBu+4lzAOmuYdGOQZQoIJaAhaerEiSCcpri7tlt1EMpkgZHEQTkIVc5mB2TXhzqlF4aIMz5T21O1GQD1LeoB4uf2Iq33TvWzb2S0S6wqIpCwxDR6OFc5yJjsJql8pN33He40oBdnBJcEKAqQR0fVOkjhJ5GKTZfJi6IYsmYgDG4JxGInoxh4HjMiNRXr9Gnt08Izsw12/2jOc5qSSjlPl+Debv3ot4sLZIgglWEMAYk8QQTOmkiodsvJaBN57SrIBOBtDGUjQ66aeyqfye2E2NodSydIFMJjZpDMoJLFFAHVEDMksNK0bOTkbKtMEiVOYjMyOendXk6iNcZtVvKOytSjv9/UT2m8VJCgrBbNSF4zlKkARkT2a5GrCxbhA0ZzigZ65HgJMEnTWqPym2q4GtQz2yVuEhbjDQ24JwETqasfJu8fo+J2Jhrks7EwAx1ZjoBXTd6ktNGbe2cY+ZiyztXcQ0IgxB8R+hBrqKU2Hb7Vxn6N1cgiYMmIHDlM505XnyTTwyCK68RCkzyjKuLd4kwbbAczFMVy7QCeQJ8KjJJ0BXhFRWNqDGACIE5x/YmpqhPug008MuNj2nGs5TxHL/AL1qeqEMRoSO4kftVlsW24hDHrD/AJf5r16dQrNnyCIbTtBvXV6JRbVV6K4XnGx1BQZgA/txnIW9tHG2nDR4nnlVhQa2ZfqXgrjtO0R6pfY/by/XWoN+38Jt/wAVrRJIGFC8nKJAPAxrOvtqG5voptLKzfwwc4UdUYRmSM9Z8KsN4bU6YSgQgzOJ8PKIOlULTTWNijfeJEFtquhSikN0AhsQxSIGRgjUSJqdN5Y2H/kOAWAw9FEYjCgsMxmdSfZTI3nfJyS0QePSjLwma9XeG0spK2bc/wD3A5znoOAz1z7OEModJu2+I/8AJYgEZdGmYESCTnnBz/qqzNVtza9piRYQ9hugEfpFTbHevE/xLaqI1DTJygR459nbWTJIt++pfuHxrRRv31L9w+NaK7aPgRSXI/u31Nv8CfCKZpbdvqbf4E+EUzWxAVyLYyyGWmWndyrqigKzaNzoMTBnQZsQpWJzJMMpiczlFZU71e2slTcC21L9Y4lYAkkJhzBOWRBkaRmNP5R7M7WwVum2qnrqEDi8GGHoyCRkSRoR3is7sm6OjBZ2lirDPD1SzGOsABkCFmM49lceo9KMWmt2Ed2by3FVhZZsSghioDERi63EZk5Sc5pqwiIpfDgEZ4jEASZMnLmT2VC1q1cuNEZnRTGGFAnI9mZgQWjOnLyjARlGEjPMRHHmK8eSw8G0pLHTEyvlAzXXW5bBe3gARwVwkksTqe4H8JrP7PsW0YD1XgxigiGjrEGXhzlIH9OVbPGuAJOz4B6KgNhHsAgCTTex2rTCALZMAnAOHDwmu+vXyrrUElhffkidbjv2Mx5O7t2gX0cq4USZcBRhKkYQQSTJI8J4U3tXlyyXWQWQcLlZ6QiYMTGAx41qPRChRyAA4ZZa91fJNv2gtdZhPWZ2y1zYx/vdXo+z6o+0bZyujwtuec7dzyPaGonRGLg+X9D6+RUO2NFtu4jxy/vXzc+WW1lQmJp1xYVxxpBMRHGYntyrU+R++Lm02ri3pJSBJABZXDZGMpGE58mFcOp9lX6at2TxhPt/vj+zSjX1XTUI5yTJtjC51e0a8icIwRnPP+rsq/rP2LlwX2VbBtWlLKbzvE8iqnUHLn6WoIIqyS250vgxrCqa8pQUVhHr2PreZYX3+Q9QRSh2a5Hrf+I7f8eFSWrLgyzyM8sIGunhQxcV5X1/gs9n3kRk+kaiZ7zVlVBi/wB/zVzsg/hp+EftXp0WSmmpFUVL7FZa71kAxMwnpXBYg/ZyGZJy7aa3qFlMVprnpRhBOHTgOf8AalkAa69sOZMhpThJYw2L+vlU++GtyguO6akYSQDEawCTwrWLyXee5V3LNgZnYrrE69SYAw5DraTw0yJ737G29EMC7PewqoIyxElsyDJnFOpz1PI1Xxswn/ybx0Iws4CiYEQOYOfbFPbDvbZ7aBemLEZksGkzOZyyGRy4AVLIJG32dPo9/wBzLQHWe2PYae2a/jUNhZZ4MIPhSQ8pNnJgXAe4N4aa1ZVjIkrt++pfuHxrRRv31L9w+NaK7qPgRSXI/u31Nv8AAnwimaW3b6m3+BPhFM1sQFFFFAVm+b3oIDEnERxIX+2LDn2RxquvWgylToeRjt1ru5cL3HY8yoHJUZgO8k4j7QOFcXbhGilu7hXhaqzrt27bAXt7rRdMWoOv2TIy7+H+IbIpG6MRxG285DJoynl869sOVkC3cjtM8+E1i033A30Q5DwFcbRkjEZQraZcDUtL7erG2QokmB7Jz17OFVjjqWQ2yp2q9dwt0TdcYcPSYimLFniOZGXLKdaQueTtjHn0IwtmotDScwIziMs40madtbqctiZTMgZEei04vrRxOgOtW77O5JIukAnTCuX+/wBq9DVXQ6+qh4zz2KUwzHptxt9+GUdnyVtsAQtkrr6oAk4p1IJHVgezTib3Zt3W7alLaKimSQoiScuHZXB2a5lF3Lj1Vpm2pAAJk89J8K4ZWzksNmjhGO8cff7FF5SbGibOYX0nt9uh7ewGkfJPaLaXbilkVmW3hBKgtBuTAOuoq48oN3XLyoEwwrFmxEj6pAiFPM/pWIfyXe47EXbJVo+vcyBCgdXos/SU66Eaa162k9GemlVZPpy88Z8fwZX2WJZiup/qba35T2C4UFoJgOV6hJ0z1g8yAO2raeHHlx8Kw2w+RtxyudsKxgvjuSBGAkK1oZxMCQJ419Us2Aggf99541lPSUvDqlldzUi2OxFsBhrJIOepmmDRQa3xhYRJm7+67pvsQ9sMSSP4hDLmTOELn1cOXZyq427Z3YrguBImeqGLaZCdPZWb3h0y7W923acwcj0bEN1QpzA0yOfbV3vjZg4SbJuHP62HBMTnx/xVFVGG677k+o57PsQ29g2gzG0LE5RbVtIzJ55ERnH7P7DaYIBcYO+pIAEToAABkNJjOs+N3gn+Tc4cvWmO4BjmOseY17ae2LcNm5aBa0UmcizYsPWiTkRIY5dudRIFzhHIV6aT2Xc1q02JFg6ak/uacNYskrt++pfuHxrRRv31L9w+NaK76PgRSXI/u31Nv8CfCKZpbdvqbf4E+EUzWxAUUVy6Agg6ERQGcsviGL7ZL+9mNOQgeypKE3feU4AgIWArkhVKhcpAkgzlAEZTkIFdDY75mECwNHIlzyGAkL3nw414UtPbKTeAL3NsRSFZgCSBmeJ0HYTwHHhXW0bSqDE5wiQJOgnmeA7TlUmz7muviS4cNhiSUkByTBzdOGIxrooGYJhzzCMwbrkdoTjrPU63HXga2/AyaTX7gTBoqdfJ7o0C2mPVAwq0YctROGQOXAcoypG6bqzjtuigGWAx5jmFBgRnOnbWNmlsh2yDu1q34v8A8rUlcWbccZkzOXcNMtIzrmzeZlDdHcg8cBMTMaTOmokCRMVgoSl8KyCWiubd0MJGmY0IzBIOR7QRXqtLYRm0TA1iYnsE8ew8qhRbeEtwe1wLK/ZXwHOf3p9d1PxKjxPyqa1utQDihjwIlYEDt7P1rqjpLHzsCrS2AIAAHICB4CrjYHJQT/2OBPsqG7uwBDhktlmT25iNNK43VagtkRoIiM8/1+db01yqnh9wWNfPPKbyqubPvMAPca0gQvbUgA9Uk5HKesh+VfQ6xPlHt9hNuVLtjZmRsBd7loM+eIE4uwKuor09O4qT6o52ZlfXOccQlh5yPvvsm8HUu1shWwzHVa2CMjxlgY7Ks95bW/8ADNp0XHMC5MNIGHICePMa0rtVy10olLJQ4c8AYkFZkEcIw8IgirDa9pZSuG10gIJkEZaaZR+vKsrWsLCwaQi03llPa8oHIJN3Z41zW6IHby1XL969Xfd3Kbuz58lunTFMf8f9YU4m2mMtmMEZRgzEf4GkjSuE3g2X/iMO0m2InEdZ7B71c7NBRt+XMUdNs3ZlcBMkkTMxlHj3Ve7Hfx21aQZGqggHuBziqo7Sc1+h9U4p9XDSTOQ1mSfzdtW+zmVHVw5ejl1ezLKspEiW/fUv3D41oo376l+4fGtFdtHwIpLkf3b6m3+BPhFM0tu31Nv8CfCKZrYgKKKKAKKKKAKKKKAKKKKAz17d11bjLbGJTLDIKqlmORMzAzkKOIymTV1sWyi2gQZxMnmSSSfaST7anorONUYycl3Aje3OjMW6wxRiCnCCRxyznSSDnArnZ9kWxAUMZxYmgszHqwWIGeQjuFWFFWUYp5SAv9NHJ/cf5V59NH2X9x/lTNFTgC30wfZf3H+VefTB9l/cf5U1RUdKAr9MH2X9x/lWf3r5L2b943WbaFcwOquQACiAGtH7IPfNaqiij0vKZOSgTdVtQoU3lCqqiEnJVVR6Vs8FFNPYtEKCjnAIXq3MhAHAawNataKhwzyxkoRubZgCOhbOJ6tzhHyHhXo3Vs+X8J8hA6t3Sr2iqeivIyZzzDs8EdHck/WwvM5idIyB5VZ2biooVUcKogDA+Q8KsKKh0Rfdk5KTfNzFZuZMIC6qR9deYopryg/l3/L8S0VrCKisIhn/2Q=="/>
          <p:cNvSpPr>
            <a:spLocks noChangeAspect="1" noChangeArrowheads="1"/>
          </p:cNvSpPr>
          <p:nvPr/>
        </p:nvSpPr>
        <p:spPr bwMode="auto">
          <a:xfrm>
            <a:off x="152400" y="-923925"/>
            <a:ext cx="2047875" cy="2228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11" descr="data:image/jpeg;base64,/9j/4AAQSkZJRgABAQAAAQABAAD/2wCEAAkGBhMSERUUExQWFRUVGBcZFxgWFxgYGxQXGRkYGhkYGhUYGyYeGBwjHRkYHy8gIycpLCwsFh8xNTAqNSYsLikBCQoKDgwOGg8PGiwkHyQ0LiwvLDAsLDQpNCwsLSwvLCwsLCwqKiwsKSwsLCwsLCwsNCksLCwsLCwsLCwsLCwsLP/AABEIAOoA1wMBIgACEQEDEQH/xAAbAAACAwEBAQAAAAAAAAAAAAAABAMFBgIBB//EAEIQAAIBAgMEBQgIBgIBBQAAAAECEQADEiExBAVBURMiYXGRBhUyM4GSstEUQlJTcoKhsSM0YsHh8KLxJAdDVHPC/8QAGgEBAAMBAQEAAAAAAAAAAAAAAAECAwQFBv/EAC8RAAICAQMDAQYGAwEAAAAAAAABAgMRBCExEkFREwUiMpGh8BRhcYHR4VKxwUL/2gAMAwEAAhEDEQA/APsG7t3Wuit/w09BfqL9kdlMebbX3ae4vyo3b6m3+BPhFM0At5ttfdp7i/Kjzba+7T3F+VM0UAt5ttfdp7i/Kjzba+7T3F+VM0UBX7Vb2e2UDW0l2CqAgMk9wqfzba+7T3F+VVe8bjDa0OJUVEEFlLF8bPjVVBBnDbBkT4SGhG3XGk9KRmYjoypDZoQSkkYSvtrGy5VrMgXXm2192nuL8qPNtr7tPcX5VXJvm4NVVpiCDgGhmZLHlETr2ZlvfxSelWeTWlJ9jLJKkCTMwYOhgGI6iuWyYLHzba+7T3F+VHm2192nuL8qYVpEjQ17W4FvNtr7tPcX5UebbX3ae4vypmigFvNtr7tPcX5UebbX3ae4vypmigFvNtr7tPcX5UebbX3ae4vyph3ABJMAak8K8S4GEggg8QZHjQEHm2192nuL8qPNtr7tPcX5UzRQC3m2192nuL8qPNtr7tPcX5UzRQC3m2192nuL8qPNtr7tPcX5UzRQC3m2192nuL8qPNtr7tPcX5UzRQFNv/d9obO8W0+r9RftL2UUx5Qfy7/l+JaKAY3b6m3+BPhFM0tu31Nv8CfCKZoAooooAooqJ9pUMqE9ZgxUZ5hYn9x40AnvLc63WFz66K6rIBHWiJlSRBAMjlx0rN7ftduxbti6CjklQLtxZuomGfSK6M/VCg6cFM1ta+T/APqGj22s9KVa4RcYtikkTaUfUUKpIOQH1TqamFKumq337mGot9GtzxnBp1sgiRaUzoQ+R7Z46DPtqS3dS0uJ1FvMDWZ7B29lUfkP5QretizhANpFAIJIYLCnIgEHMZZ61W396XFumb9wL0xHrGAw9KRETEYR+leT+Csdkq5bdO/7fUvVYrIqUT6VuPaFNlFkYkVFYZ5HCOeo7ew8qsayiWbVwm4MNzEAAcmECfR4DM59w5UyLlwKUFwhDzksvYrkyAe2SOBGUaw10eJLBoWWyb7S4+EAxiZVaVKsVJkZMSDkTBAyFWFUe4tgtnpGwhiLuTGWM4UPpMSSQxOfAyOFXL3lWJIE6SQJrsrk5Ry+4O6Rub8sKxVriqRI62QMawTk0HIxOYI1BqDb98D0bLKzkHrSGW3wkgHMzouUwcxFUGwbAiIAxm5ADQ5kkciMJJ4zEk61lbqY17csHnlFvc7Q9u3YuTaxqGZVLDpJJAJLKOrCkrJJBOWVPbivXkdLTuMOZ0RQwC5gaszY2mciQpJE61l8kPbdLZOBGXAwMESpUhvqssHODk7e2DZvKKy6jprW1C6rlmCI0J0byoiYAjDJAk555Zc9dzsn1LZdy3py8H0Gio9n2hXUMpkESP8AedSV6JUKKKKAKKKKAKKKKArvKD+Xf8vxLRR5Qfy7/l+JaKAY3b6m3+BPhFM0tu31Nv8AAnwimaAKKj2i+qKWYwqiSeQqs2jfbYOktIrWokXGfCCZgAKFLHPKIk5RJNAW9R7RfCIznRQWPcBJrOXt67WxyCIuei427CcVxQB2CSMtdKgv75ayytc2mIKkoz2eshYBjgFlWMCSIPDjpWKvrbwmCxXy02WBLMpIJg23yAJBkqpGoImdRWO8p9s2ba7lthdUyDLPaJwoGRkScspFwTnOPXQjS718o2YEWDZuWnAHSC+oPWYISoBnLrctNcoqFlxWz9XEVBCOcJkhYIHVOWWYOg5Vnbe4SUFy+5o4Ray1t+q/gr/Jq1Yt9MttQbltouYVOerKoJ146dmuROR2nZrqsCyurRxQmCTLZaiZGfZW226wzo62rpt3DGFwonKCyiAATkRrIry7u/F1m6Jic5YNLDIAlVyJiBplXLDUWaayWd2/OSFCOPdwvy+0J+R2yXUW4bgYBsMYlwFmGKWwnsKieMdlV+/fLC7bu3La21i2xHpMC4wyBI9HUaZ9tanZTcmGK6aAEGDIGvdXy/fm0G5tF1hJDPcOWUgNAz7oru9l1R1monO2Ods9+dkjy/aV86IR6Hu39N/J9et73a2sCyoUKQqWySQQOqsBYAOkjTLWq/Y1a4Xu3TiNw5KVgW0E4VAk/iPaazfkZv665uJeLMFAYE9Zh1gsTqQZnPPqn2afzgkT1vdNcOt9aqTos7ePmddNsboKceGM1XXtpC6kDrlpM8GMCBzwmmPOCf1e6flXl3YVZerKngZcRnOgI8K59NZGpvrXKwbER3nBIgSJkSZy4zhiOPd25UjdNs3kvTDKGGRYK8gDrJhkkAjOeXIANW91NnLZcBL5GZnWP0/XOuvNrSesI4da5IGKYJxZjDl/s1t6mlX/AJfz/slPHAnu/aLlhiyvJEykMcarhCgx1ZAX0gAZaTPo1vhWUbdyGCMQgyIdokGQcJJUwROY1E1e7muE2gCSSpZZJJJCsQJJMkxGZzrsovhZ7scogeooorqAUUUUAUUUUBXeUH8u/wCX4loo8oP5d/y/EtFAMbt9Tb/AnwimaW3b6m3+BPhFM0B4RNVO/LQK20wtgBJODEAAo6qkLwkggf09lW9Ue+vKuxYL22ZhdCyALV1h1gcPWRCNRz4VWUeuLiCC3dDAMpBB0I41k/K+8BeXstrpxl3gfp+tajYritbQoZXCMJzzAEDXPhWZ8p9zs1wuXENGEYGaAgUQYPEk+92V5OhnGu/qk8YyCv3TbFx7Voqq5uWxhWZpJf8Ah3EEoTkYJzK6nQ7C5YFu2MA9FgSANc+Q7YPcKzm5PJdg63Q9sBTIgMZKnIGTETqRyrS/TgIDQOeemoOR7j4VOqnB29VLz3/cs5NrBXWLDsGHWAw82B7MOfVPV9kzyr3YN3m2qW8DwsjE1wFs88X/ACYQP2q2TaVYwGBPKa7doBOscuNc1t07HmRKlhYwVe2WL4WLJCNKlmcBwFHInXLh2GCJmq/bd0bO7SBbQEZL9HQxwn0fbnxEfaBu/p4+xc93/NNA1XrlHdbELpxiS+/kV+7LdlQVsqqGBiwJgziATkJ17aY6B59YfAV1ccrnqvHmunPh+3dp4jF5gkDQQVPfz7Krlvcq8diO4rA53SPyj5ZDL96Zt6DOe3n25VFb2i3nDLrn1s59uZ0PhXF64gDFSMUEgBwJOZAzMCSOUa1DeS3TLwNVw7ZgDjOfID++dV2w7VcdFN1cBaAVDDqsZ+suvDLh21ZJaA0AHd2VMoOOM9yGsPBH0eAGDC6nKe8+2m9xbV/EZDqwDdmJYVx3gG3p21ERU+5Vm47DNVUKDGWKWLBT7s9wGoNdWjb9VEF1RRRXtAKKKKAKKKKArvKD+Xf8vxLRR5Qfy7/l+JaKAY3b6m3+BPhFM0tu31Nv8CfCKZoAr5h5c7SPptwjOEspGXpdd4nhk4NfQ97bQUtFgcJlROWUsBOYjjqa+f7+8n7ly6zgu+M45wKQDGHDkRIwgaD9aqtRCmfvgY8mN/KwSwwAYKACrYg0CYOQKmATx0Pte2TbSGGJmIwydSATETAy41n9k3Q2z7RaHR3Hxr6SWsKWmYFOscRnCCTHV4coq2t7sdnUlSukGGhSAMoV4OgzOXsrjT0jc/Dx2775wZ2xmulxL+a5Nsch4CvBCKBMAAASeQj+1dK4InhXjmglvDeduxhxg9aYwrOkTPiK72Lb1voWQsBJWSIIIAOntFUflntAHRcYFxsvyAeOdV3k95S9ERbbAys0nDilJganJgIzyB17q9KOi69OrY/F/wABsG2U/eP+lSThAGbHThJ1PYNKkrm4kjkeB5GvNznkHOJuQ7pz8cxXP0bUn0jxEiOzu7KktPIB8ew8R7DlXVM4Am9gASUQxxGvLTD+k1N9Ct/YXwr3aT1eWYz5ZzP6eMVIGnMaU7FuuXkpdsRgSqK0A5dUkRCjWc9D/wAvbc20gATMACecV5eeFJ5Ur9IIaDjJBg9Xq8icuHI93t2lZKyKi+EVbHGGVP7p24YUtEYWVQBycKACVI/YwfZnVfbuYhOY7xB8KLiAjPhmDMQRxBGYPaKtRe6ZfkDR0Upul2NlSxJOeZEErJwk9pWDTde6nlZAUUUVICiiigK7yg/l3/L8S0UeUH8u/wCX4looBjdvqbf4E+EUzS27fU2/wJ8IpgtQEe1bMtxGRs1YEMOYOorKbVuPZkvEWkMkHpMLH0iwIkzhU+kYGfWq+31t6ohAuqjmIBaGYTmFAkyRIEAmTlnVdbQAADIePieJ7a4Nbaox6ccllJrhkFnYgJgFQSDEycjIM8O6oV3YmM6kQDqcpke2c9f7mlNsvKtwkx6YMkgZLhnM9oIqwsuXh1iIjP8AvGvMZxn2zXmyg4pPyay64JPPJJgh5+1PsgDMft/ufl1IGsiZg6ZmTJAnCNfZXYs5gkkxpMZHnkKQ27aDiZS3VxKIgf0k8J5n2VammV0umPZZ+RyykorLKbbN2Pfk3F6MritwLtuCi5q+amCSzTnlhGVTbt8mExTcZiVIIXFaIYDODhQEiR2cRprd7PYtuJhWzOfOCYmpbeyIpkKAecVP4m2K6E2kbtwe6JqKKjN0yQBMRMmNdOGdcxmeWMsQ5HIcgRPhrUtcWkiZ1Jk8uX7AV3UsHjNAJ5Z+Fc2VhQOQH7V0ygiDoajDMMiC3IiM++dD/vZQBtFxAIcwD3jSOI04VD0lqfTjuY5T7ctP0qdXVjEZ8iM+3/RXXRjkPAVOcAhtbTbyAYGdM5Jk6+JpgiuRbHIeArqoeOwH9zbQxUo0HowoDD62R1HAwAdfrVZVTbnUG65GoVVMcySQD2gZgcA/bVzX0FEnKtNgKKKK2AUUUUBXeUH8u/5fiWijyg/l3/L8S0UAxu71Nv8AAnwis6mwpDKyKWBKuSASxEdYtqZBVpmcxxrRbt9Tb/AnwiqzezKL06fwyX9jDCT/AM/9GXHrI5ryuwF7NlUEKAo5AR/3Su1XnUnrWwDpiy5Za/rU52xPtr41y9+02RKH2g99eNv4JWO5U3tlxn0rZ1LDGDnJLQP8ZU1sV0pcdS9roYHRw3XxfWxcP9FNdJZ/o5cPCura2iYAQnkAONXlKTWGa9axh5J0cESCCOzOqLbrbF2jEOs2gIkZcRwgDvirsWQFwjIQRllE8qRu7PnCXGnP6+eWcZcTzOQjtq9F06ZdUDFwhPaQvu7bEFwWcR6XCHaQfQIGrEZnJfax7auaQG78XpNcjhLZ8czlkc6Ys3gBmwzJ45RMZHl29vsrOyTnJyfJLUY4USeo1HWPMgR3D/M+IoLzpPfpl2c68Ozg+l1uAkDLuy17eyqEHjbOZJxsJ4DhXI2U5/xHz7vlXSXgBDGCMs5ExlMnWdfbUqtOYzqctAhGzH7x/wBP7Cpya4vNCkjgK8+jrx634s/0OQ9lRzyDi7dtsIYgjx8BzqS1OETrAmuzUFtiBGEwCfCTEDjlH+dKnsCeio+mHb7rfKvFsyOtMnUSY7oBjsqMeQM7r2nBdwDNbkmJzVlHWMcjkDyMfayvazR2dZBAgjQqSpHZKwY0y0yFW+6NpLIQxJZCVJOp4qe2VKmec16+juUo9D5QHqKKK7wFFFFAV3lB/Lv+X4loo8oP5d/y/EtFAd7Pta27FssYGBAMiSThGQABJPdyqju3mi45X0mkA6kEgDFrBAgRyA4zFx0SHZVLzC21aRIIhNQRnMT41mX20visFX6RFRiYAVpIgBy0E6T3GCYrz9a37qfBaKyx3Y7iuswsgkECDGZHLjFT9EvIeAqu3VsjI7SGiMiT2jKOAykdnfT7XsyApMRph495HKvOcHKeK9xLGfd4OxaXkPAULbA0AHcBXHTjDi56A6k8BlXq3cs8iNez28RWbTKhfGUTE8T+2o10o2c9XhxiBAIkwYHZFcjrEGCAOYiSRHHhB/UcqmqO2AFRfRhnrmANdANInlUtFRkEVu71ipzIzkduk8j3f4qWodnB9ImZ8Mpzy/2K6u3gus+wT+gzqWt9gSVBZuAEgkA4jlPODlOfHxJrnzgnb7p/eKlt3A68weY/sanDXIPbySpHMGi3eDaEfL2cK8NmPRMd8kd+tQ8AFzYSZGikzOZkcfR1pggapf6YOTe7TAoqESRWNoDaAiOYiu7l0KJYgDmSB+pr1mgEnQanlXi7FcuxhBQAyLjSsGCJVDm2RIzhc9TWldbslhIBbuqwlSCJIyIOY1GXGrHca9V2+05juUBf3U+NR7y2B5xW1BOHCRIXMeiY0jMz/erDZNmFtAozganUniT2kyfbXp6fTuqxt8AmooorvAUUUUBXeUH8u/5fiWijyg/l3/L8S0UAxu4fwbf4F+EVn9p2ROle3wUjCskYQQCQFB9GSIPs+rnoN2+pt/gT4RVXvnaS7Ktseg8sxmNGUqPtHrd2UTy5dXFOvdkptboWtbOqSQI5+yagO0QWYcSqiQeAxTGvE/4qZrJJGIgjORmJy76rtsu9Y4HUCZzYiGkg8O79eFedpLI1T6pE+9J55J9iuqSAGxjQSCMJgkZaaA8J76YvgYlzgkiRzgyD7Dx5E1WpdudKmFrbJ0bFiXJIeDhwqIlf7FtOKG5t/Xrl62GwQ+sIQckdsjjPGtLK1c5WVLZLcSi1yamk9ptWgZfImfte3TTWnKqd9MZAEacSB6RjiRxA051zaeEZ2KMnheTOTaWUWVmwEEKIFebSCVIAmeExlxzNVd/eLrZRsQlic8jIzj9Yzp7Y9t6VQUI0EmPrcchl2+0VE6pR97lZ5/QKSewxau4hwnkD213UXQAARkRofnGs8art874eyqlVUkthIaYHVZpBGvo1WFbskox5ZYtpoql3ZvpryPiUKQcKlSczhDAZmZzq0W0VJwxB4cuGUf745J1uuTjLkHtzaMJ0Y88IJg6gZf7pzr2wpAg+zsHCe2uQpDSc5gZCI5anPU03s+zl2jSNezs7/lSMHLaKBFXiqzGEAMakkhewSqnP9h3irLzWsZlvHUco0/v21LttlmtuqNhdlYK32WIIDewwfZXTDTYfvk4Ftl3ZaVRjHSONWZSZOUwCMhlkBpVh047fA/Ks8m6dtkg7WMOURbXFMOCSWUjNijQMhECAM+PNW3BY+lLMzJtrEFkJBBXkHAiPT0yFdvquOySJ6TR/SB2+B+VH0le3wPyrMeZtvVCq7YCcORe2rHFGs4Rl7DrOelStuvbcYI2oRiUsDbX0Q7FlXLKVKjn1TnnIo9VNePqT0mi+kr2+B+VH0pe3wPyrP392bUVuDp5xMCgjDgUXQ2HGoxZpKEyeERxgG69v0O1KRiJkWwpwwuEaHiDOuvhk9bP8vqT0I030pe3wPyo+lr2+B+VZcbp24gYtqEiM1RROoMjD2gyDqBAEdbm5unbyrD6UoJxARbUAAsSM8JMgQJ7OfWGb19i/x+pPQi737fDbO8f08CPrLzoqHe3qLncvxrRXoaW6V1SnJYZSSw8Flu71Nv8AAnwiqLZvRz1zxTrik4p/NNXu7fU2/wACfCKR3tsSqGuqcJMSIkXCYUCJEMThEj2g5RXV1OyG3YqJ9KvMZdoypW9YOKVNsDtUT48TP7VLf2RTmFUmeP66dk1Fa2XMTbQdoM/5514uEWjJx4F94lrVi67FcrbAQAOsclz7yK+f3NpAbIqcJAXrgQMOo6w5kTnpHf8AUmcaEj2xVPt+61JMdIwaT1TkJOgy07J/eu7SatUJpxzknebMVc31caMVzFhgLN2IEAmDiGLMkYsyY1yrZbsvXLmzW7jMZ6wnCHLjEYP9RIAHbM8iOb6AXbXUvtNwDIKVTLVoAhYAnvJ1Odtc2hYyZcipiQOOmfMA/wDVNTqY2xUVBL7/AEJxKO+Cgs7Yu1WxK3EClhF1MBaYMgKTl7D7Jqz3betWrYQHidFbOY4ZxwGfKmru1EAtiGEMo01BwznPafCp7V8MMjz/AEMTHKueyM4xSfD3DcG89P1/oh852+Z905jLTLtqj8rboPQgccTcRkAAJH5z+taaqTbbTO7i6tkLK9CxQOxXMuGDAxJ5dvfTTWKqxTa4GFL4UY+xvC8hbAbglj6DlQMPVEjicuM90VvtzbW12wjtqQZOkwxXFHbE+2q3Ytl2YTjFm5pEWFB0MmAnERl2VZjeVlQAGAGggGBGXAZDKujWamF+MRw/P2h6c/DHKsN3bQuhyYxMn0iAACO2AMv3qss3gwlTIqayssoJiSOMaZ+NYaayUJ4XczawXlBorxjXsMkqth2xrj3Fxt1XdTCABcLSBjIzODD4muB0nTnO7hBJiAQRMQM/98TVd5Ntbu3LpLKxfrEBgTDZNkDzWPCmNg3laba2VVXHLKYJxD0iSRMZ4c8hBZdZqrJLP6e/SYeieJjFwiddPb7aNv2m6hXo7YuSDIxYTMrABPYWP5adNV+9N3i6bc21cKZMsRhzXQDU5ceVZkkK7yvzB2fPjF1SVyyJHI5+FdLt984f4A9KD/EBEYZkED7WXsqpfc9wwG2W2YCgEXWEBVCwTM92uVT7Puhg0/R7a4YKxcZjiBUjORABnvjxo8Ac847R/wDG4j/3F0y17dfCvPOd8KSdmOQJgXFPDQQJJns08Km2a7tJIxpbAnPCSTGXb3nwHbT5rNkldv31L9w+NaKN++pfuHxrRXbR8CKS5H92+pt/gT4RVfv+2+JHAJRAxbQhTl1iuIEwuLMSYJyqw3b6m3+BPhFT3LYYFSJBBBHMHUVecFOLiyDK3Lhkgq7RwUQD7Z/vFSqIKgEwZyOcZE66+yuBu+4lzAOmuYdGOQZQoIJaAhaerEiSCcpri7tlt1EMpkgZHEQTkIVc5mB2TXhzqlF4aIMz5T21O1GQD1LeoB4uf2Iq33TvWzb2S0S6wqIpCwxDR6OFc5yJjsJql8pN33He40oBdnBJcEKAqQR0fVOkjhJ5GKTZfJi6IYsmYgDG4JxGInoxh4HjMiNRXr9Gnt08Izsw12/2jOc5qSSjlPl+Debv3ot4sLZIgglWEMAYk8QQTOmkiodsvJaBN57SrIBOBtDGUjQ66aeyqfye2E2NodSydIFMJjZpDMoJLFFAHVEDMksNK0bOTkbKtMEiVOYjMyOendXk6iNcZtVvKOytSjv9/UT2m8VJCgrBbNSF4zlKkARkT2a5GrCxbhA0ZzigZ65HgJMEnTWqPym2q4GtQz2yVuEhbjDQ24JwETqasfJu8fo+J2Jhrks7EwAx1ZjoBXTd6ktNGbe2cY+ZiyztXcQ0IgxB8R+hBrqKU2Hb7Vxn6N1cgiYMmIHDlM505XnyTTwyCK68RCkzyjKuLd4kwbbAczFMVy7QCeQJ8KjJJ0BXhFRWNqDGACIE5x/YmpqhPug008MuNj2nGs5TxHL/AL1qeqEMRoSO4kftVlsW24hDHrD/AJf5r16dQrNnyCIbTtBvXV6JRbVV6K4XnGx1BQZgA/txnIW9tHG2nDR4nnlVhQa2ZfqXgrjtO0R6pfY/by/XWoN+38Jt/wAVrRJIGFC8nKJAPAxrOvtqG5voptLKzfwwc4UdUYRmSM9Z8KsN4bU6YSgQgzOJ8PKIOlULTTWNijfeJEFtquhSikN0AhsQxSIGRgjUSJqdN5Y2H/kOAWAw9FEYjCgsMxmdSfZTI3nfJyS0QePSjLwma9XeG0spK2bc/wD3A5znoOAz1z7OEModJu2+I/8AJYgEZdGmYESCTnnBz/qqzNVtza9piRYQ9hugEfpFTbHevE/xLaqI1DTJygR459nbWTJIt++pfuHxrRRv31L9w+NaK7aPgRSXI/u31Nv8CfCKZpbdvqbf4E+EUzWxAVyLYyyGWmWndyrqigKzaNzoMTBnQZsQpWJzJMMpiczlFZU71e2slTcC21L9Y4lYAkkJhzBOWRBkaRmNP5R7M7WwVum2qnrqEDi8GGHoyCRkSRoR3is7sm6OjBZ2lirDPD1SzGOsABkCFmM49lceo9KMWmt2Ed2by3FVhZZsSghioDERi63EZk5Sc5pqwiIpfDgEZ4jEASZMnLmT2VC1q1cuNEZnRTGGFAnI9mZgQWjOnLyjARlGEjPMRHHmK8eSw8G0pLHTEyvlAzXXW5bBe3gARwVwkksTqe4H8JrP7PsW0YD1XgxigiGjrEGXhzlIH9OVbPGuAJOz4B6KgNhHsAgCTTex2rTCALZMAnAOHDwmu+vXyrrUElhffkidbjv2Mx5O7t2gX0cq4USZcBRhKkYQQSTJI8J4U3tXlyyXWQWQcLlZ6QiYMTGAx41qPRChRyAA4ZZa91fJNv2gtdZhPWZ2y1zYx/vdXo+z6o+0bZyujwtuec7dzyPaGonRGLg+X9D6+RUO2NFtu4jxy/vXzc+WW1lQmJp1xYVxxpBMRHGYntyrU+R++Lm02ri3pJSBJABZXDZGMpGE58mFcOp9lX6at2TxhPt/vj+zSjX1XTUI5yTJtjC51e0a8icIwRnPP+rsq/rP2LlwX2VbBtWlLKbzvE8iqnUHLn6WoIIqyS250vgxrCqa8pQUVhHr2PreZYX3+Q9QRSh2a5Hrf+I7f8eFSWrLgyzyM8sIGunhQxcV5X1/gs9n3kRk+kaiZ7zVlVBi/wB/zVzsg/hp+EftXp0WSmmpFUVL7FZa71kAxMwnpXBYg/ZyGZJy7aa3qFlMVprnpRhBOHTgOf8AalkAa69sOZMhpThJYw2L+vlU++GtyguO6akYSQDEawCTwrWLyXee5V3LNgZnYrrE69SYAw5DraTw0yJ737G29EMC7PewqoIyxElsyDJnFOpz1PI1Xxswn/ybx0Iws4CiYEQOYOfbFPbDvbZ7aBemLEZksGkzOZyyGRy4AVLIJG32dPo9/wBzLQHWe2PYae2a/jUNhZZ4MIPhSQ8pNnJgXAe4N4aa1ZVjIkrt++pfuHxrRRv31L9w+NaK7qPgRSXI/u31Nv8AAnwimaW3b6m3+BPhFM1sQFFFFAVm+b3oIDEnERxIX+2LDn2RxquvWgylToeRjt1ru5cL3HY8yoHJUZgO8k4j7QOFcXbhGilu7hXhaqzrt27bAXt7rRdMWoOv2TIy7+H+IbIpG6MRxG285DJoynl869sOVkC3cjtM8+E1i033A30Q5DwFcbRkjEZQraZcDUtL7erG2QokmB7Jz17OFVjjqWQ2yp2q9dwt0TdcYcPSYimLFniOZGXLKdaQueTtjHn0IwtmotDScwIziMs40madtbqctiZTMgZEei04vrRxOgOtW77O5JIukAnTCuX+/wBq9DVXQ6+qh4zz2KUwzHptxt9+GUdnyVtsAQtkrr6oAk4p1IJHVgezTib3Zt3W7alLaKimSQoiScuHZXB2a5lF3Lj1Vpm2pAAJk89J8K4ZWzksNmjhGO8cff7FF5SbGibOYX0nt9uh7ewGkfJPaLaXbilkVmW3hBKgtBuTAOuoq48oN3XLyoEwwrFmxEj6pAiFPM/pWIfyXe47EXbJVo+vcyBCgdXos/SU66Eaa162k9GemlVZPpy88Z8fwZX2WJZiup/qba35T2C4UFoJgOV6hJ0z1g8yAO2raeHHlx8Kw2w+RtxyudsKxgvjuSBGAkK1oZxMCQJ419Us2Aggf99541lPSUvDqlldzUi2OxFsBhrJIOepmmDRQa3xhYRJm7+67pvsQ9sMSSP4hDLmTOELn1cOXZyq427Z3YrguBImeqGLaZCdPZWb3h0y7W923acwcj0bEN1QpzA0yOfbV3vjZg4SbJuHP62HBMTnx/xVFVGG677k+o57PsQ29g2gzG0LE5RbVtIzJ55ERnH7P7DaYIBcYO+pIAEToAABkNJjOs+N3gn+Tc4cvWmO4BjmOseY17ae2LcNm5aBa0UmcizYsPWiTkRIY5dudRIFzhHIV6aT2Xc1q02JFg6ak/uacNYskrt++pfuHxrRRv31L9w+NaK76PgRSXI/u31Nv8CfCKZpbdvqbf4E+EUzWxAUUVy6Agg6ERQGcsviGL7ZL+9mNOQgeypKE3feU4AgIWArkhVKhcpAkgzlAEZTkIFdDY75mECwNHIlzyGAkL3nw414UtPbKTeAL3NsRSFZgCSBmeJ0HYTwHHhXW0bSqDE5wiQJOgnmeA7TlUmz7muviS4cNhiSUkByTBzdOGIxrooGYJhzzCMwbrkdoTjrPU63HXga2/AyaTX7gTBoqdfJ7o0C2mPVAwq0YctROGQOXAcoypG6bqzjtuigGWAx5jmFBgRnOnbWNmlsh2yDu1q34v8A8rUlcWbccZkzOXcNMtIzrmzeZlDdHcg8cBMTMaTOmokCRMVgoSl8KyCWiubd0MJGmY0IzBIOR7QRXqtLYRm0TA1iYnsE8ew8qhRbeEtwe1wLK/ZXwHOf3p9d1PxKjxPyqa1utQDihjwIlYEDt7P1rqjpLHzsCrS2AIAAHICB4CrjYHJQT/2OBPsqG7uwBDhktlmT25iNNK43VagtkRoIiM8/1+db01yqnh9wWNfPPKbyqubPvMAPca0gQvbUgA9Uk5HKesh+VfQ6xPlHt9hNuVLtjZmRsBd7loM+eIE4uwKuor09O4qT6o52ZlfXOccQlh5yPvvsm8HUu1shWwzHVa2CMjxlgY7Ks95bW/8ADNp0XHMC5MNIGHICePMa0rtVy10olLJQ4c8AYkFZkEcIw8IgirDa9pZSuG10gIJkEZaaZR+vKsrWsLCwaQi03llPa8oHIJN3Z41zW6IHby1XL969Xfd3Kbuz58lunTFMf8f9YU4m2mMtmMEZRgzEf4GkjSuE3g2X/iMO0m2InEdZ7B71c7NBRt+XMUdNs3ZlcBMkkTMxlHj3Ve7Hfx21aQZGqggHuBziqo7Sc1+h9U4p9XDSTOQ1mSfzdtW+zmVHVw5ejl1ezLKspEiW/fUv3D41oo376l+4fGtFdtHwIpLkf3b6m3+BPhFM0tu31Nv8CfCKZrYgKKKKAKKKKAKKKKAKKKKAz17d11bjLbGJTLDIKqlmORMzAzkKOIymTV1sWyi2gQZxMnmSSSfaST7anorONUYycl3Aje3OjMW6wxRiCnCCRxyznSSDnArnZ9kWxAUMZxYmgszHqwWIGeQjuFWFFWUYp5SAv9NHJ/cf5V59NH2X9x/lTNFTgC30wfZf3H+VefTB9l/cf5U1RUdKAr9MH2X9x/lWf3r5L2b943WbaFcwOquQACiAGtH7IPfNaqiij0vKZOSgTdVtQoU3lCqqiEnJVVR6Vs8FFNPYtEKCjnAIXq3MhAHAawNataKhwzyxkoRubZgCOhbOJ6tzhHyHhXo3Vs+X8J8hA6t3Sr2iqeivIyZzzDs8EdHck/WwvM5idIyB5VZ2biooVUcKogDA+Q8KsKKh0Rfdk5KTfNzFZuZMIC6qR9deYopryg/l3/L8S0VrCKisIhn/2Q=="/>
          <p:cNvSpPr>
            <a:spLocks noChangeAspect="1" noChangeArrowheads="1"/>
          </p:cNvSpPr>
          <p:nvPr/>
        </p:nvSpPr>
        <p:spPr bwMode="auto">
          <a:xfrm>
            <a:off x="304800" y="-771525"/>
            <a:ext cx="2047875" cy="2228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276" name="Picture 12" descr="T:\Nukem\O-ET\O_ET\conferences\atomeco 2012\untitled.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8077" y="3789040"/>
            <a:ext cx="20478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490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331640" y="2135290"/>
            <a:ext cx="1944216" cy="64807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buNone/>
            </a:pPr>
            <a:r>
              <a:rPr lang="ru-RU" sz="1300" dirty="0" smtClean="0">
                <a:solidFill>
                  <a:schemeClr val="tx1"/>
                </a:solidFill>
                <a:latin typeface="Verdana" pitchFamily="34" charset="0"/>
              </a:rPr>
              <a:t>Обращение с ОЯТ</a:t>
            </a:r>
            <a:endParaRPr lang="en-US" sz="1300" dirty="0">
              <a:solidFill>
                <a:schemeClr val="tx1"/>
              </a:solidFill>
              <a:latin typeface="Verdana" pitchFamily="34" charset="0"/>
            </a:endParaRPr>
          </a:p>
        </p:txBody>
      </p:sp>
      <p:sp>
        <p:nvSpPr>
          <p:cNvPr id="5" name="Rechteck 4"/>
          <p:cNvSpPr/>
          <p:nvPr/>
        </p:nvSpPr>
        <p:spPr>
          <a:xfrm>
            <a:off x="3599892" y="2132330"/>
            <a:ext cx="1944216" cy="64807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buNone/>
            </a:pPr>
            <a:r>
              <a:rPr lang="ru-RU" sz="1300" dirty="0" smtClean="0">
                <a:solidFill>
                  <a:schemeClr val="tx1"/>
                </a:solidFill>
                <a:latin typeface="Verdana" pitchFamily="34" charset="0"/>
              </a:rPr>
              <a:t>Обращение с РАО</a:t>
            </a:r>
            <a:endParaRPr lang="en-US" sz="1300" dirty="0">
              <a:solidFill>
                <a:schemeClr val="tx1"/>
              </a:solidFill>
              <a:latin typeface="Verdana" pitchFamily="34" charset="0"/>
            </a:endParaRPr>
          </a:p>
        </p:txBody>
      </p:sp>
      <p:sp>
        <p:nvSpPr>
          <p:cNvPr id="6" name="Rechteck 5"/>
          <p:cNvSpPr/>
          <p:nvPr/>
        </p:nvSpPr>
        <p:spPr>
          <a:xfrm>
            <a:off x="5868144" y="2135290"/>
            <a:ext cx="1944216" cy="64807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buNone/>
            </a:pPr>
            <a:r>
              <a:rPr lang="ru-RU" sz="1300" dirty="0" smtClean="0">
                <a:solidFill>
                  <a:schemeClr val="tx1"/>
                </a:solidFill>
                <a:latin typeface="Verdana" pitchFamily="34" charset="0"/>
              </a:rPr>
              <a:t>Вывод из эксплуатации</a:t>
            </a:r>
            <a:endParaRPr lang="en-US" sz="1300" dirty="0">
              <a:solidFill>
                <a:schemeClr val="tx1"/>
              </a:solidFill>
              <a:latin typeface="Verdana" pitchFamily="34" charset="0"/>
            </a:endParaRPr>
          </a:p>
        </p:txBody>
      </p:sp>
      <p:sp>
        <p:nvSpPr>
          <p:cNvPr id="7" name="Rechteck 6"/>
          <p:cNvSpPr/>
          <p:nvPr/>
        </p:nvSpPr>
        <p:spPr>
          <a:xfrm>
            <a:off x="3601004" y="3284984"/>
            <a:ext cx="1944216" cy="64807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buNone/>
            </a:pPr>
            <a:r>
              <a:rPr lang="ru-RU" sz="1300" dirty="0" smtClean="0">
                <a:solidFill>
                  <a:schemeClr val="tx1"/>
                </a:solidFill>
                <a:latin typeface="Verdana" pitchFamily="34" charset="0"/>
              </a:rPr>
              <a:t>Потребности рынка</a:t>
            </a:r>
            <a:endParaRPr lang="en-US" sz="1300" dirty="0">
              <a:solidFill>
                <a:schemeClr val="tx1"/>
              </a:solidFill>
              <a:latin typeface="Verdana" pitchFamily="34" charset="0"/>
            </a:endParaRPr>
          </a:p>
        </p:txBody>
      </p:sp>
      <p:sp>
        <p:nvSpPr>
          <p:cNvPr id="8" name="Rechteck 7"/>
          <p:cNvSpPr/>
          <p:nvPr/>
        </p:nvSpPr>
        <p:spPr>
          <a:xfrm>
            <a:off x="597934" y="4365104"/>
            <a:ext cx="1944216" cy="64807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buNone/>
            </a:pPr>
            <a:r>
              <a:rPr lang="ru-RU" sz="1300" dirty="0" smtClean="0">
                <a:solidFill>
                  <a:schemeClr val="tx1"/>
                </a:solidFill>
                <a:latin typeface="Verdana" pitchFamily="34" charset="0"/>
              </a:rPr>
              <a:t>Наличие освоенной технологии в России</a:t>
            </a:r>
            <a:endParaRPr lang="en-US" sz="1300" dirty="0">
              <a:solidFill>
                <a:schemeClr val="tx1"/>
              </a:solidFill>
              <a:latin typeface="Verdana" pitchFamily="34" charset="0"/>
            </a:endParaRPr>
          </a:p>
        </p:txBody>
      </p:sp>
      <p:sp>
        <p:nvSpPr>
          <p:cNvPr id="9" name="Rechteck 8"/>
          <p:cNvSpPr/>
          <p:nvPr/>
        </p:nvSpPr>
        <p:spPr>
          <a:xfrm>
            <a:off x="3591577" y="4365104"/>
            <a:ext cx="1944216" cy="64807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buNone/>
            </a:pPr>
            <a:r>
              <a:rPr lang="ru-RU" sz="1300" dirty="0" smtClean="0">
                <a:solidFill>
                  <a:schemeClr val="tx1"/>
                </a:solidFill>
                <a:latin typeface="Verdana" pitchFamily="34" charset="0"/>
              </a:rPr>
              <a:t>Наличие базовой технологии в России</a:t>
            </a:r>
            <a:endParaRPr lang="en-US" sz="1300" dirty="0">
              <a:solidFill>
                <a:schemeClr val="tx1"/>
              </a:solidFill>
              <a:latin typeface="Verdana" pitchFamily="34" charset="0"/>
            </a:endParaRPr>
          </a:p>
        </p:txBody>
      </p:sp>
      <p:sp>
        <p:nvSpPr>
          <p:cNvPr id="10" name="Rechteck 9"/>
          <p:cNvSpPr/>
          <p:nvPr/>
        </p:nvSpPr>
        <p:spPr>
          <a:xfrm>
            <a:off x="6578698" y="4365104"/>
            <a:ext cx="1944216" cy="64807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buNone/>
            </a:pPr>
            <a:r>
              <a:rPr lang="ru-RU" sz="1300" dirty="0" smtClean="0">
                <a:solidFill>
                  <a:schemeClr val="tx1"/>
                </a:solidFill>
                <a:latin typeface="Verdana" pitchFamily="34" charset="0"/>
              </a:rPr>
              <a:t>Отсутствие технологии в России</a:t>
            </a:r>
            <a:endParaRPr lang="en-US" sz="1300" dirty="0">
              <a:solidFill>
                <a:schemeClr val="tx1"/>
              </a:solidFill>
              <a:latin typeface="Verdana" pitchFamily="34" charset="0"/>
            </a:endParaRPr>
          </a:p>
        </p:txBody>
      </p:sp>
      <p:sp>
        <p:nvSpPr>
          <p:cNvPr id="11" name="Rechteck 10"/>
          <p:cNvSpPr/>
          <p:nvPr/>
        </p:nvSpPr>
        <p:spPr>
          <a:xfrm>
            <a:off x="602232" y="5517232"/>
            <a:ext cx="1944216" cy="9361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buNone/>
            </a:pPr>
            <a:r>
              <a:rPr lang="ru-RU" sz="1300" dirty="0" smtClean="0">
                <a:solidFill>
                  <a:schemeClr val="tx1"/>
                </a:solidFill>
                <a:latin typeface="Verdana" pitchFamily="34" charset="0"/>
              </a:rPr>
              <a:t>Адаптация для западного рынка</a:t>
            </a:r>
            <a:endParaRPr lang="de-DE" sz="1300" dirty="0" smtClean="0">
              <a:solidFill>
                <a:schemeClr val="tx1"/>
              </a:solidFill>
              <a:latin typeface="Verdana" pitchFamily="34" charset="0"/>
            </a:endParaRPr>
          </a:p>
          <a:p>
            <a:pPr algn="ctr">
              <a:spcBef>
                <a:spcPts val="0"/>
              </a:spcBef>
              <a:buNone/>
            </a:pPr>
            <a:r>
              <a:rPr lang="de-DE" sz="1300" dirty="0" smtClean="0">
                <a:solidFill>
                  <a:schemeClr val="tx1"/>
                </a:solidFill>
                <a:latin typeface="Verdana" pitchFamily="34" charset="0"/>
              </a:rPr>
              <a:t>NUKEM</a:t>
            </a:r>
            <a:endParaRPr lang="en-US" sz="1300" dirty="0">
              <a:solidFill>
                <a:schemeClr val="tx1"/>
              </a:solidFill>
              <a:latin typeface="Verdana" pitchFamily="34" charset="0"/>
            </a:endParaRPr>
          </a:p>
        </p:txBody>
      </p:sp>
      <p:sp>
        <p:nvSpPr>
          <p:cNvPr id="12" name="Rechteck 11"/>
          <p:cNvSpPr/>
          <p:nvPr/>
        </p:nvSpPr>
        <p:spPr>
          <a:xfrm>
            <a:off x="3588760" y="5517232"/>
            <a:ext cx="2063359" cy="9361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buNone/>
            </a:pPr>
            <a:r>
              <a:rPr lang="ru-RU" sz="1300" dirty="0" smtClean="0">
                <a:solidFill>
                  <a:schemeClr val="tx1"/>
                </a:solidFill>
                <a:latin typeface="Verdana" pitchFamily="34" charset="0"/>
              </a:rPr>
              <a:t>Усовершенствование</a:t>
            </a:r>
            <a:r>
              <a:rPr lang="de-DE" sz="1300" dirty="0" smtClean="0">
                <a:solidFill>
                  <a:schemeClr val="tx1"/>
                </a:solidFill>
                <a:latin typeface="Verdana" pitchFamily="34" charset="0"/>
              </a:rPr>
              <a:t> / </a:t>
            </a:r>
            <a:r>
              <a:rPr lang="ru-RU" sz="1300" dirty="0" smtClean="0">
                <a:solidFill>
                  <a:schemeClr val="tx1"/>
                </a:solidFill>
                <a:latin typeface="Verdana" pitchFamily="34" charset="0"/>
              </a:rPr>
              <a:t>адаптация для западного рынка</a:t>
            </a:r>
            <a:endParaRPr lang="de-DE" sz="1300" dirty="0">
              <a:solidFill>
                <a:schemeClr val="tx1"/>
              </a:solidFill>
              <a:latin typeface="Verdana" pitchFamily="34" charset="0"/>
            </a:endParaRPr>
          </a:p>
          <a:p>
            <a:pPr algn="ctr">
              <a:spcBef>
                <a:spcPts val="0"/>
              </a:spcBef>
              <a:buNone/>
            </a:pPr>
            <a:r>
              <a:rPr lang="de-DE" sz="1300" dirty="0" smtClean="0">
                <a:solidFill>
                  <a:schemeClr val="tx1"/>
                </a:solidFill>
                <a:latin typeface="Verdana" pitchFamily="34" charset="0"/>
              </a:rPr>
              <a:t>NUKEM + </a:t>
            </a:r>
            <a:r>
              <a:rPr lang="ru-RU" sz="1300" dirty="0" smtClean="0">
                <a:solidFill>
                  <a:schemeClr val="tx1"/>
                </a:solidFill>
                <a:latin typeface="Verdana" pitchFamily="34" charset="0"/>
              </a:rPr>
              <a:t>рос. компания</a:t>
            </a:r>
            <a:endParaRPr lang="en-US" sz="1300" dirty="0">
              <a:solidFill>
                <a:schemeClr val="tx1"/>
              </a:solidFill>
              <a:latin typeface="Verdana" pitchFamily="34" charset="0"/>
            </a:endParaRPr>
          </a:p>
        </p:txBody>
      </p:sp>
      <p:sp>
        <p:nvSpPr>
          <p:cNvPr id="13" name="Rechteck 12"/>
          <p:cNvSpPr/>
          <p:nvPr/>
        </p:nvSpPr>
        <p:spPr>
          <a:xfrm>
            <a:off x="6580324" y="5517232"/>
            <a:ext cx="1944216" cy="9361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buNone/>
            </a:pPr>
            <a:r>
              <a:rPr lang="ru-RU" sz="1300" dirty="0" smtClean="0">
                <a:solidFill>
                  <a:schemeClr val="tx1"/>
                </a:solidFill>
                <a:latin typeface="Verdana" pitchFamily="34" charset="0"/>
              </a:rPr>
              <a:t>НИОКР</a:t>
            </a:r>
            <a:endParaRPr lang="de-DE" sz="1300" dirty="0" smtClean="0">
              <a:solidFill>
                <a:schemeClr val="tx1"/>
              </a:solidFill>
              <a:latin typeface="Verdana" pitchFamily="34" charset="0"/>
            </a:endParaRPr>
          </a:p>
          <a:p>
            <a:pPr algn="ctr">
              <a:spcBef>
                <a:spcPts val="0"/>
              </a:spcBef>
              <a:buNone/>
            </a:pPr>
            <a:r>
              <a:rPr lang="ru-RU" sz="1300" dirty="0" smtClean="0">
                <a:solidFill>
                  <a:schemeClr val="tx1"/>
                </a:solidFill>
                <a:latin typeface="Verdana" pitchFamily="34" charset="0"/>
              </a:rPr>
              <a:t>Российские НИИ </a:t>
            </a:r>
            <a:r>
              <a:rPr lang="de-DE" sz="1300" dirty="0" smtClean="0">
                <a:solidFill>
                  <a:schemeClr val="tx1"/>
                </a:solidFill>
                <a:latin typeface="Verdana" pitchFamily="34" charset="0"/>
              </a:rPr>
              <a:t>+ NUKEM</a:t>
            </a:r>
            <a:endParaRPr lang="en-US" sz="1300" dirty="0">
              <a:solidFill>
                <a:schemeClr val="tx1"/>
              </a:solidFill>
              <a:latin typeface="Verdana" pitchFamily="34" charset="0"/>
            </a:endParaRPr>
          </a:p>
        </p:txBody>
      </p:sp>
      <p:cxnSp>
        <p:nvCxnSpPr>
          <p:cNvPr id="15" name="Gerade Verbindung 14"/>
          <p:cNvCxnSpPr>
            <a:stCxn id="7" idx="2"/>
            <a:endCxn id="8" idx="0"/>
          </p:cNvCxnSpPr>
          <p:nvPr/>
        </p:nvCxnSpPr>
        <p:spPr>
          <a:xfrm flipH="1">
            <a:off x="1570042" y="3933056"/>
            <a:ext cx="3003070" cy="432048"/>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16"/>
          <p:cNvCxnSpPr>
            <a:stCxn id="7" idx="2"/>
          </p:cNvCxnSpPr>
          <p:nvPr/>
        </p:nvCxnSpPr>
        <p:spPr>
          <a:xfrm flipH="1">
            <a:off x="4563685" y="3933056"/>
            <a:ext cx="9427"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 Verbindung 18"/>
          <p:cNvCxnSpPr>
            <a:stCxn id="7" idx="2"/>
            <a:endCxn id="10" idx="0"/>
          </p:cNvCxnSpPr>
          <p:nvPr/>
        </p:nvCxnSpPr>
        <p:spPr>
          <a:xfrm>
            <a:off x="4573112" y="3933056"/>
            <a:ext cx="2977694" cy="432048"/>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8" idx="2"/>
            <a:endCxn id="11" idx="0"/>
          </p:cNvCxnSpPr>
          <p:nvPr/>
        </p:nvCxnSpPr>
        <p:spPr>
          <a:xfrm>
            <a:off x="1570042" y="5013176"/>
            <a:ext cx="4298"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a:stCxn id="10" idx="2"/>
            <a:endCxn id="13" idx="0"/>
          </p:cNvCxnSpPr>
          <p:nvPr/>
        </p:nvCxnSpPr>
        <p:spPr>
          <a:xfrm>
            <a:off x="7550806" y="5013176"/>
            <a:ext cx="1626"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9" idx="2"/>
            <a:endCxn id="12" idx="0"/>
          </p:cNvCxnSpPr>
          <p:nvPr/>
        </p:nvCxnSpPr>
        <p:spPr bwMode="auto">
          <a:xfrm>
            <a:off x="4563685" y="5013176"/>
            <a:ext cx="56755" cy="504056"/>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2"/>
          <p:cNvSpPr>
            <a:spLocks noGrp="1" noChangeArrowheads="1"/>
          </p:cNvSpPr>
          <p:nvPr>
            <p:ph type="title" idx="4294967295"/>
          </p:nvPr>
        </p:nvSpPr>
        <p:spPr>
          <a:xfrm>
            <a:off x="457200" y="1331952"/>
            <a:ext cx="8470900" cy="553998"/>
          </a:xfrm>
        </p:spPr>
        <p:txBody>
          <a:bodyPr/>
          <a:lstStyle/>
          <a:p>
            <a:pPr eaLnBrk="1" hangingPunct="1"/>
            <a:r>
              <a:rPr lang="ru-RU" dirty="0" smtClean="0"/>
              <a:t>Определение потребностей рынка</a:t>
            </a:r>
            <a:r>
              <a:rPr lang="en-US" dirty="0" smtClean="0"/>
              <a:t/>
            </a:r>
            <a:br>
              <a:rPr lang="en-US" dirty="0" smtClean="0"/>
            </a:br>
            <a:r>
              <a:rPr lang="en-US" dirty="0" smtClean="0"/>
              <a:t>3 </a:t>
            </a:r>
            <a:r>
              <a:rPr lang="ru-RU" dirty="0" smtClean="0"/>
              <a:t>ключевых рынка ядерных услуг</a:t>
            </a:r>
            <a:endParaRPr lang="en-US" dirty="0" smtClean="0"/>
          </a:p>
        </p:txBody>
      </p:sp>
      <p:cxnSp>
        <p:nvCxnSpPr>
          <p:cNvPr id="22" name="Gerade Verbindung mit Pfeil 21"/>
          <p:cNvCxnSpPr/>
          <p:nvPr/>
        </p:nvCxnSpPr>
        <p:spPr bwMode="auto">
          <a:xfrm flipH="1">
            <a:off x="4557383" y="3897052"/>
            <a:ext cx="2816" cy="504056"/>
          </a:xfrm>
          <a:prstGeom prst="straightConnector1">
            <a:avLst/>
          </a:prstGeom>
          <a:ln>
            <a:solidFill>
              <a:schemeClr val="tx1"/>
            </a:solidFill>
            <a:headEnd type="none"/>
            <a:tailEnd type="triangle"/>
          </a:ln>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113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umsplatzhalter 3"/>
          <p:cNvSpPr>
            <a:spLocks noGrp="1"/>
          </p:cNvSpPr>
          <p:nvPr>
            <p:ph type="dt" sz="quarter" idx="10"/>
          </p:nvPr>
        </p:nvSpPr>
        <p:spPr>
          <a:noFill/>
        </p:spPr>
        <p:txBody>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fld id="{64CE09C5-23D6-4C82-B14C-45F7641395FF}" type="datetime1">
              <a:rPr lang="de-DE" sz="700">
                <a:solidFill>
                  <a:schemeClr val="bg1"/>
                </a:solidFill>
              </a:rPr>
              <a:pPr eaLnBrk="1" hangingPunct="1"/>
              <a:t>16.10.2012</a:t>
            </a:fld>
            <a:endParaRPr lang="en-GB" sz="700">
              <a:solidFill>
                <a:schemeClr val="bg1"/>
              </a:solidFill>
            </a:endParaRPr>
          </a:p>
        </p:txBody>
      </p:sp>
      <p:sp>
        <p:nvSpPr>
          <p:cNvPr id="4099" name="Foliennummernplatzhalter 5"/>
          <p:cNvSpPr>
            <a:spLocks noGrp="1"/>
          </p:cNvSpPr>
          <p:nvPr>
            <p:ph type="sldNum" sz="quarter" idx="12"/>
          </p:nvPr>
        </p:nvSpPr>
        <p:spPr>
          <a:noFill/>
        </p:spPr>
        <p:txBody>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r>
              <a:rPr lang="de-DE" sz="700">
                <a:solidFill>
                  <a:schemeClr val="bg1"/>
                </a:solidFill>
              </a:rPr>
              <a:t>Page </a:t>
            </a:r>
            <a:fld id="{8A1CF0E2-72C2-431E-BEB7-2928C7B1EA9F}" type="slidenum">
              <a:rPr lang="de-DE" sz="700">
                <a:solidFill>
                  <a:schemeClr val="bg1"/>
                </a:solidFill>
              </a:rPr>
              <a:pPr eaLnBrk="1" hangingPunct="1"/>
              <a:t>6</a:t>
            </a:fld>
            <a:endParaRPr lang="de-DE" sz="700">
              <a:solidFill>
                <a:schemeClr val="bg1"/>
              </a:solidFill>
            </a:endParaRPr>
          </a:p>
        </p:txBody>
      </p:sp>
      <p:sp>
        <p:nvSpPr>
          <p:cNvPr id="4100" name="Rectangle 2"/>
          <p:cNvSpPr>
            <a:spLocks noGrp="1" noChangeArrowheads="1"/>
          </p:cNvSpPr>
          <p:nvPr>
            <p:ph type="title"/>
          </p:nvPr>
        </p:nvSpPr>
        <p:spPr>
          <a:xfrm>
            <a:off x="457200" y="1331952"/>
            <a:ext cx="8470900" cy="553998"/>
          </a:xfrm>
        </p:spPr>
        <p:txBody>
          <a:bodyPr/>
          <a:lstStyle/>
          <a:p>
            <a:pPr eaLnBrk="1" hangingPunct="1"/>
            <a:r>
              <a:rPr lang="ru-RU" dirty="0" smtClean="0"/>
              <a:t>Рынок обращения с ОЯТ</a:t>
            </a:r>
            <a:r>
              <a:rPr lang="en-US" dirty="0" smtClean="0"/>
              <a:t/>
            </a:r>
            <a:br>
              <a:rPr lang="en-US" dirty="0" smtClean="0"/>
            </a:br>
            <a:r>
              <a:rPr lang="ru-RU" dirty="0" smtClean="0"/>
              <a:t>Тенденции</a:t>
            </a:r>
            <a:endParaRPr lang="en-US" dirty="0" smtClean="0"/>
          </a:p>
        </p:txBody>
      </p:sp>
      <p:sp>
        <p:nvSpPr>
          <p:cNvPr id="4101" name="Rectangle 3"/>
          <p:cNvSpPr>
            <a:spLocks noGrp="1" noChangeArrowheads="1"/>
          </p:cNvSpPr>
          <p:nvPr>
            <p:ph type="body" idx="1"/>
          </p:nvPr>
        </p:nvSpPr>
        <p:spPr>
          <a:xfrm>
            <a:off x="468313" y="2312988"/>
            <a:ext cx="3815655" cy="2908489"/>
          </a:xfrm>
        </p:spPr>
        <p:txBody>
          <a:bodyPr/>
          <a:lstStyle/>
          <a:p>
            <a:pPr eaLnBrk="1" hangingPunct="1"/>
            <a:r>
              <a:rPr lang="ru-RU" dirty="0" smtClean="0"/>
              <a:t>Обращение с поврежденным топливом</a:t>
            </a:r>
            <a:endParaRPr lang="en-US" dirty="0" smtClean="0"/>
          </a:p>
          <a:p>
            <a:r>
              <a:rPr lang="ru-RU" dirty="0" smtClean="0"/>
              <a:t>Улучшение бассейнов выдержки для ОЯТ</a:t>
            </a:r>
            <a:endParaRPr lang="en-US" dirty="0" smtClean="0"/>
          </a:p>
          <a:p>
            <a:pPr eaLnBrk="1" hangingPunct="1"/>
            <a:r>
              <a:rPr lang="ru-RU" dirty="0" smtClean="0"/>
              <a:t>Поставка контейнеров</a:t>
            </a:r>
            <a:endParaRPr lang="en-US" dirty="0" smtClean="0"/>
          </a:p>
          <a:p>
            <a:r>
              <a:rPr lang="ru-RU" dirty="0" smtClean="0"/>
              <a:t>Развитие технологии захоронения РАО</a:t>
            </a:r>
            <a:endParaRPr lang="en-US" dirty="0"/>
          </a:p>
          <a:p>
            <a:r>
              <a:rPr lang="ru-RU" dirty="0" smtClean="0"/>
              <a:t>Модернизация технологий переработки / повторного использования ОЯТ </a:t>
            </a:r>
            <a:r>
              <a:rPr lang="en-US" dirty="0" smtClean="0"/>
              <a:t>(</a:t>
            </a:r>
            <a:r>
              <a:rPr lang="ru-RU" dirty="0" smtClean="0"/>
              <a:t>реакторы </a:t>
            </a:r>
            <a:r>
              <a:rPr lang="en-US" dirty="0" smtClean="0"/>
              <a:t>IV</a:t>
            </a:r>
            <a:r>
              <a:rPr lang="ru-RU" dirty="0" smtClean="0"/>
              <a:t> поколения</a:t>
            </a:r>
            <a:r>
              <a:rPr lang="en-US" dirty="0" smtClean="0"/>
              <a:t>)</a:t>
            </a:r>
            <a:endParaRPr lang="en-US" dirty="0"/>
          </a:p>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340768"/>
            <a:ext cx="2169790" cy="349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descr="DSC_9394"/>
          <p:cNvPicPr/>
          <p:nvPr/>
        </p:nvPicPr>
        <p:blipFill>
          <a:blip r:embed="rId4">
            <a:extLst>
              <a:ext uri="{28A0092B-C50C-407E-A947-70E740481C1C}">
                <a14:useLocalDpi xmlns:a14="http://schemas.microsoft.com/office/drawing/2010/main" val="0"/>
              </a:ext>
            </a:extLst>
          </a:blip>
          <a:srcRect/>
          <a:stretch>
            <a:fillRect/>
          </a:stretch>
        </p:blipFill>
        <p:spPr bwMode="auto">
          <a:xfrm>
            <a:off x="3958491" y="1988840"/>
            <a:ext cx="216662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hQSEBQUEBQVFBQUFBUQFBUVFhUUFRYXFBQVFhYVFRQYGyYeGRojGRgXHy8gJCcpLCwsFR4xNTAqNSYrLCkBCQoKDgwOGg8PGjUfHxwpLSopKSwpKSwpKSkpLCkqKSksKSktKSkpKSkpKSkpKSwsKSksKSkpLCkpKSkpKSwpLP/AABEIAJwAoAMBIgACEQEDEQH/xAAcAAABBQEBAQAAAAAAAAAAAAABAAIEBQYDBwj/xABJEAACAQIDAwUJDAgGAwAAAAABAgMAEQQSIQUGMRMiQVGRIzRSYXFzgaGzBxUkMkJTcoOSssHRFBYzQ3STsbQlYmOitcKjpPD/xAAaAQEBAQEBAQEAAAAAAAAAAAAAAQIDBAUG/8QAJREAAgICAQQBBQEAAAAAAAAAAAECEQMxIQQSM3EyBRMjQWEi/9oADAMBAAIRAxEAPwD3GlSpUAqVK9CgFSpUqABoXomqreHFvFFmj1OeJfQ8iqfUTTRltJWy1vSFYvA7exLMmfLZnjU2HQ7TqfZitmhqJ2SM1LQ6hRpVTYKRNGo+LnCIzubKilmPQAouT2VmTpWBYnGRxqXkZUVeJYhQPKTwqqG92G+c08IxyBP5mW1UOz9nyY+YzSsyIhsgFiUNhdVJ4PY2Zhxq+O5+F+aAbw8z579efNeuKlOXMQW2HxSuAyMGU6gqbjtFdr1gsTBJs6ZXQlonLEjhmsMxRlBymQgM/KWucpB6K3ELhhcG4OoPWD01uE23TB2FGmgU6uoBekTSpGgBejTWNcZ8YqAl2VQNSWIUDquSQKlg73o1HgxSOuZGV160IYdoJqm21vzhMKbTzKH8Bec/pUcPTSwaAiqzb37Iedg9slYfFe7VED3GB3HQXdY7+QWY1TbT91SedcqRxxjMr3JdmujBhpYA6jxUsNGw2eedH45YfbYytkleGYPfLEKQcymzK4up4o0rC/pkb1VqcH7q72HKQ5r+CQv9aJoylR6ZelWPwHul4dtJBJEfGM6jystaEbaiKZ1bMup5gLnQeCLn1Us0T7VS74m2Bnt4A+8tx2U9t5oeQMxLqgt8eN0a54DKwDeqs3vHvOZ8LJHFh5yz5V+JzQCy8646LdYrjlywimmyWaHdJAMKtulpGPXdpXJq5NYnYW9PIxGN4JuY8gBRc91zkhzwsNa1ezdppOgeI3U6dIseog1jBlhKPbFgqt80H6MD0iaEj0yAH1Ej01YbuD4JB5mIdkaioW+fev10HtUqdu8PgsHmY/uCtryP0iljRoGlXcCFBjRoE0BnsdtKaWcwYYquQAyyMMwW44AXGvp6a5zbtTSA8piA4PENChBA6CCTceKu2wV+EYzTXlh6e5xir4isLkGP2xsmXD4OdknsqQyPkSNY10RjbmkW4V4VhMfDcfB11YXPKTdJA6Xr6L30P+HYv+Gm9m9fLuCbVfpL94VJxTRUbnDYeAuo5AC7hD3STS+LMFxzvBF/TTSYeTDCG1+R/eSfvI5XPyuuMD00MGe6L51D2bTYfhXFVvh1t1YduzDYon1CvA1UtmnoKToADyY1PhP0cflVerBDntyVhnZTz3vYYnkfC45dfLWaSI5RpwLHhbQBD/RlPprRj458crf37D8KzlbemTGr2MEqBQeS1PJ/Le3PR2PyusVL3bw7PiESDubMW1EkwFgOnLIKqb9zH1HspKv/AHP+/wCLyP8Adr0dPjuFsktltvBsCeNI+Vm5TNMqKDJiNGa9mBMnAZeFccSrqxD4kswNmscXJY+PK1hWp31+Lhhbji4R259Kykmx5Edu4cqGYuGylgczMQbiVDexFxrwr5PXJRzUWLAu0ZI2XLIz3IFiJwDqotlmvcm+mXUW1rWbjjm4n+Ll/wCtZjCS8hIhkw6Jc6MUZSBcBit5XBIuDbTQG160u4wOTEX4/pct+xa39Pv7r4JN8kzfI/BfrofapU3d0/BYPNR/cWoO+Xev10HtUqdu93rB5mP7i19leV+kQsTQomlau4EK5YmYIjMxsqgsT1BdSewGutQ9rYXlIJYzc543Sw0JzIVt66Aq93nBnxRBuDKCPsJV9We3ZhCSYlBwV1UddhHGBfrNq0RrMQUm+g/w7F/w03s3r5VwD85B/mX7wr6e2tjGxUGPw0anlFhkjUcLl0YKPTpXzlh8DDh2KY9MXFMrBiiJGAADfUyEHiOI0qSZUavAjug8Uq/8o9HZ/wCyXzcf9ljKiQ7z4IMrAYrmuHI7hY2xLYi3Hx2qTsvbGCJSO+IQFVTO4iIU8jNEMwU3OsvR1V4ckXujfBNnfmG/HLMP/XwNSi3dPrW/5GSrLeXYmHwkGeSV25QOsYQIWctHCpIueAEQN+m9UPv9hy18mI1Jf9104kz+EesivPFOWkVcHN27kPqPZy1f+5y19oRfRlPYtZ6THYYoFtOLZBc8l8hWUdPTmrT+5rs5zjVlVH5FRIudhYHMthqNCfJwr34LSqjm6Ntvr8XDEmwGLhN+q2Y39VYfHEGZxiswYMRZTFdbMdMsrCyZchBHWa3O+o5mGHXi4l8lw4vWSxm3ZZJG7qsIBNlZo0Fs7KATJG5Lc0kgWGor53WxvKRbOezEw3KL+1+MPjCDKxvzQTExIF7amwF62O5Lc3E/xk2nVwrJYLDGeRVeeJ7EaCSN3tmViEVIk1OUcSbC+la3cnVcT/Fy/wDWnQw/I2SWyTvn3r9dBf8AmpT91scrRJGCC0cEBYAcBJGCvaAeymb596/XQ+0Wuu7GFUQRyAWeSGEMfFGmVR6ATX1I+R+kUuqV6QptdwGucmIUcWA4cSBxrpesdt7Cu+Kbk2Asi8Ta2vVY3oCfsSdRiMXdlBMulyATzE4Cr39JXwl7RWMh2bJdcxW19dV1678zXtqyMKdCp2LUSBOwOAjimlkVweWylhcWzLmAP2SB6B1V32hsqDFLlmjjmUdDANbydVVIhTwU7E/KpmwowHktYCw0HDsFSgZzaHuK7OkJKRyRE69zkNvQrXFZHfL3IYsJg58RHiJG5JcwR1Q35wFsygHp6q9stXOSEEWbUHiDw7KNWqKeCbWSPF+96JJdhhVuipIzkrmU5cqtwIPlFScLuWFtnixL+Icso/t7jtr1TdrAIsmIKogZZmUEIAwFgQt+gWI4ddaDJ/8AaVyxwcVRGeV7Pw0UNymzbkDjL+ky+nn4e1RMPvti1xAIN1vYQ2IFuoAJp6/JXr/J1V43dyNyWTuMh/exLGJPJmZSPVWu13Z58uOUn/l0YreLeaWVYw8PJZZUkBblhmK5tADB03qNisUXYs2FkUnnNlOMiuT15YwCdK9CxGw1kg5GYtKpABLHnEqbhrj5V/6VmN4t2Wgw7yxYnEZkytznzAgOunCvJn6dy5OyVMz8WFeV1EcUikEfGad7c5DmDTABLANw43rY7kfFxNuBxctvJpaoWw922nhMkuJxHOeUgI+UAco65eHRw9ArUbK2UmHjWOMWA6+JPWT0mnT4HjlY2V2+Pev10HtU1qZu73pB5mP7gv671C3y71PnYfaLU/d/vWDzMf3RXoXkfpGiwtStSo16AAVExGyYnbO6gkgC/iqZQagM3sfBK0+JVhcLJZQegZEOnbVt7yw+CKp5cV+iYqRpQ3I4ghg6gtlcAAhgNbaDWpv63YX55exvypYJR2JF4IrvhsCkd8gAvxqu/W7CfPr2N+VL9bsL8+vY35VLBdUG/GqOffDDhSUlRmA0XnLc+XKbdlQ9nb7K47vyUZzWIWUy2HQbiMdlRtAnbvjnYn+If8B/S3ZV0Kod2MQr8uyG6tO5B4cbddXwomA0qFGtAFqo99O8J/or99avTWR33eXk5QAOR/RyS3+oJ4Mo+yWrE/iwWm6Xei/Sk9crn8auGa1U+6J+CJ9KX1TSCoO+EzkwQq7IszOHKmzWRc1gei/C9cpZPt4+8HXfOUDDAE/GmgA1tfui8L8dKmbt4gHCwWIPckXQjiBw8virz+Z8IHFkc5SShec62NgyqzNYaaHTyVySXDKCEDKei2JKgHoNhYV82P1BPJbWy0etBqdWF3a3xJVImtK18ocSgkgcfk6kVuFOlfWhNTVog40KNKugGMnr0qP72x9Mcf2F/KpdI1ARPe2L5uP7C/lS97Yvm4/sL+VS70KlAinZkfzcf2F/Kmvs6IDWOOw1+Iv5VNvXHFKSjZdSVIA9Bp2oFFuxi4y8oQ/GkdkAFgU01HR6K0VqyW6GFYObi3JgxN4nutx6uNa6tUlogqVKlQoGqg30UfoM5I+Qo/3pV8TWN90ra5iwwjC3Mxy36Bls34VmemYnPtVl1un3qniaT2r39d6g71C+IwfnJR2x3/A1E9zrbBmw7IwsY26P8xZj679tTd5z3fBeekB/kvXk6hX07X8LCSkkzJmEwkpFiIwq2Q8+VWFr818gdCQBa+h0sRXbBbQkEsamTlFdkVspdlIZipAMighrENppZSOmuS7NnjAVoDJYBQxErAkDVlMcgAB4663J1rrszECOdVlgRGay3AlDrnIVW7oW0JIFgem9tK/OdrpM9DXBqNw2vg9fnp/bPWirObia4Meen9q+norSCv1WDxr0cR1CjQrsBUCKN6BqAY7WuSazezd4MTiYxLBFEY2JCkvrppqAbVabaOiLxzPr5Brb+lccFgkgkRIVCKyHmLovNK624X1NaoEPGbZxcRQPFDd2yLzyNbE669QNSWxON+ah4+GfzpqYNJZ5DIocxycwtrkIjtdftHtNN5djg9SbiQR5um3LZf6aUolh3XkJM5fKGadrhTcaKvDxePprQWqgTDLE8JRQpeQhiL63U309FXwowg0qVA1CitWc37wSvgZcwBKBWU9KnMBcdRsSPTWk6Kot9O8Z/or99azLTI1Zy3IwCR4RcgAuXzHpJDsoJPSbACuO9J7vgrceVlt/Jepu6Xei/Sk9q9Qt5++MF56T2T615s/haFJaMM5RmJnILkc4kxSEOPjoRLKCtmuMoFgOBqw2JHByi/GBuSgyxBGYC4u0cjljfgCfRTJNqSTHMTELhWAZ8MjBWGZVHLIxPHVr5eIAvRwUV5VeaSFArKxtLhyTkYMthFGoBuBqSbi9fBik6TOlmw3EHwT6/EH/AMz1oaym4W0Izh8mdC/Kzc0OpP7V+C3vwrWA1+kw/BGB1CjQrqAUqNK1AVe2eMXnAexXpSDu8J/03H3KlY3BcoAL2sQwPkpkOCPKZ3a9lyADo1BJ9QrVmaZB2ce6z+db7gqI3eh/iB/cVa+9zB2ZWAzcbrfyno4073rHImMaX1v473v20sJETFccN53/AKmrkVBjwBzIWIITUadOutTgKjKg0qVK1QojVDvofgM/0V++tXxqn3qwxfBTqupyXAHTls1uwViemBm6Q+CJ9KT2j1z3n2ZJJyUkADPDJnyH5alSrKCdAbHiabuhig2HCgi6O4PkZy6t4wVYG/jq+NYSUo0webYxGQqZsHLEjyKvNnBXNK4UkKL2vc9Ipmz8LJOivHg57OLgnEBV1GhIve1afffFqsCrexMqEfV91J7Ft5SKt9iwFcPCrCxWJFI6iFAI9BHqryR6SHeTkqt3N1eSCySsxmF81ncpr8nKTqALca0ooWo2r6EYpLgo6hRpGqAUqVCgDagFo0aAFKhSoBAUaAo0AqNChQBprmnUKmwYnE7FnwkplwnOTpQakDwChtdBwGU5h/mpfrzKeaMP3TqvO3+0QZvUPLW0IpOulcnB/pgxuB2DNiJxNixlAtZDoSBqEyXOVL2OpzEgX6q2ar+dBFH40mOtbjFLkDqNBadWwf/Z"/>
          <p:cNvSpPr>
            <a:spLocks noChangeAspect="1" noChangeArrowheads="1"/>
          </p:cNvSpPr>
          <p:nvPr/>
        </p:nvSpPr>
        <p:spPr bwMode="auto">
          <a:xfrm>
            <a:off x="0" y="-719138"/>
            <a:ext cx="1524000" cy="1485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data:image/jpeg;base64,/9j/4AAQSkZJRgABAQAAAQABAAD/2wCEAAkGBhQSEBQUEBQVFBQUFBUQFBUVFhUUFRYXFBQVFhYVFRQYGyYeGRojGRgXHy8gJCcpLCwsFR4xNTAqNSYrLCkBCQoKDgwOGg8PGjUfHxwpLSopKSwpKSwpKSkpLCkqKSksKSktKSkpKSkpKSkpKSwsKSksKSkpLCkpKSkpKSwpLP/AABEIAJwAoAMBIgACEQEDEQH/xAAcAAABBQEBAQAAAAAAAAAAAAABAAIEBQYDBwj/xABJEAACAQIDAwUJDAgGAwAAAAABAgMAEQQSIQUGMRMiQVGRIzRSYXFzgaGzBxUkMkJTcoOSssHRFBYzQ3STsbQlYmOitcKjpPD/xAAaAQEBAQEBAQEAAAAAAAAAAAAAAQIDBAUG/8QAJREAAgICAQQBBQEAAAAAAAAAAAECEQMxIQQSM3EyBRMjQWEi/9oADAMBAAIRAxEAPwD3GlSpUAqVK9CgFSpUqABoXomqreHFvFFmj1OeJfQ8iqfUTTRltJWy1vSFYvA7exLMmfLZnjU2HQ7TqfZitmhqJ2SM1LQ6hRpVTYKRNGo+LnCIzubKilmPQAouT2VmTpWBYnGRxqXkZUVeJYhQPKTwqqG92G+c08IxyBP5mW1UOz9nyY+YzSsyIhsgFiUNhdVJ4PY2Zhxq+O5+F+aAbw8z579efNeuKlOXMQW2HxSuAyMGU6gqbjtFdr1gsTBJs6ZXQlonLEjhmsMxRlBymQgM/KWucpB6K3ELhhcG4OoPWD01uE23TB2FGmgU6uoBekTSpGgBejTWNcZ8YqAl2VQNSWIUDquSQKlg73o1HgxSOuZGV160IYdoJqm21vzhMKbTzKH8Bec/pUcPTSwaAiqzb37Iedg9slYfFe7VED3GB3HQXdY7+QWY1TbT91SedcqRxxjMr3JdmujBhpYA6jxUsNGw2eedH45YfbYytkleGYPfLEKQcymzK4up4o0rC/pkb1VqcH7q72HKQ5r+CQv9aJoylR6ZelWPwHul4dtJBJEfGM6jystaEbaiKZ1bMup5gLnQeCLn1Us0T7VS74m2Bnt4A+8tx2U9t5oeQMxLqgt8eN0a54DKwDeqs3vHvOZ8LJHFh5yz5V+JzQCy8646LdYrjlywimmyWaHdJAMKtulpGPXdpXJq5NYnYW9PIxGN4JuY8gBRc91zkhzwsNa1ezdppOgeI3U6dIseog1jBlhKPbFgqt80H6MD0iaEj0yAH1Ej01YbuD4JB5mIdkaioW+fev10HtUqdu8PgsHmY/uCtryP0iljRoGlXcCFBjRoE0BnsdtKaWcwYYquQAyyMMwW44AXGvp6a5zbtTSA8piA4PENChBA6CCTceKu2wV+EYzTXlh6e5xir4isLkGP2xsmXD4OdknsqQyPkSNY10RjbmkW4V4VhMfDcfB11YXPKTdJA6Xr6L30P+HYv+Gm9m9fLuCbVfpL94VJxTRUbnDYeAuo5AC7hD3STS+LMFxzvBF/TTSYeTDCG1+R/eSfvI5XPyuuMD00MGe6L51D2bTYfhXFVvh1t1YduzDYon1CvA1UtmnoKToADyY1PhP0cflVerBDntyVhnZTz3vYYnkfC45dfLWaSI5RpwLHhbQBD/RlPprRj458crf37D8KzlbemTGr2MEqBQeS1PJ/Le3PR2PyusVL3bw7PiESDubMW1EkwFgOnLIKqb9zH1HspKv/AHP+/wCLyP8Adr0dPjuFsktltvBsCeNI+Vm5TNMqKDJiNGa9mBMnAZeFccSrqxD4kswNmscXJY+PK1hWp31+Lhhbji4R259Kykmx5Edu4cqGYuGylgczMQbiVDexFxrwr5PXJRzUWLAu0ZI2XLIz3IFiJwDqotlmvcm+mXUW1rWbjjm4n+Ll/wCtZjCS8hIhkw6Jc6MUZSBcBit5XBIuDbTQG160u4wOTEX4/pct+xa39Pv7r4JN8kzfI/BfrofapU3d0/BYPNR/cWoO+Xev10HtUqdu93rB5mP7i19leV+kQsTQomlau4EK5YmYIjMxsqgsT1BdSewGutQ9rYXlIJYzc543Sw0JzIVt66Aq93nBnxRBuDKCPsJV9We3ZhCSYlBwV1UddhHGBfrNq0RrMQUm+g/w7F/w03s3r5VwD85B/mX7wr6e2tjGxUGPw0anlFhkjUcLl0YKPTpXzlh8DDh2KY9MXFMrBiiJGAADfUyEHiOI0qSZUavAjug8Uq/8o9HZ/wCyXzcf9ljKiQ7z4IMrAYrmuHI7hY2xLYi3Hx2qTsvbGCJSO+IQFVTO4iIU8jNEMwU3OsvR1V4ckXujfBNnfmG/HLMP/XwNSi3dPrW/5GSrLeXYmHwkGeSV25QOsYQIWctHCpIueAEQN+m9UPv9hy18mI1Jf9104kz+EesivPFOWkVcHN27kPqPZy1f+5y19oRfRlPYtZ6THYYoFtOLZBc8l8hWUdPTmrT+5rs5zjVlVH5FRIudhYHMthqNCfJwr34LSqjm6Ntvr8XDEmwGLhN+q2Y39VYfHEGZxiswYMRZTFdbMdMsrCyZchBHWa3O+o5mGHXi4l8lw4vWSxm3ZZJG7qsIBNlZo0Fs7KATJG5Lc0kgWGor53WxvKRbOezEw3KL+1+MPjCDKxvzQTExIF7amwF62O5Lc3E/xk2nVwrJYLDGeRVeeJ7EaCSN3tmViEVIk1OUcSbC+la3cnVcT/Fy/wDWnQw/I2SWyTvn3r9dBf8AmpT91scrRJGCC0cEBYAcBJGCvaAeymb596/XQ+0Wuu7GFUQRyAWeSGEMfFGmVR6ATX1I+R+kUuqV6QptdwGucmIUcWA4cSBxrpesdt7Cu+Kbk2Asi8Ta2vVY3oCfsSdRiMXdlBMulyATzE4Cr39JXwl7RWMh2bJdcxW19dV1678zXtqyMKdCp2LUSBOwOAjimlkVweWylhcWzLmAP2SB6B1V32hsqDFLlmjjmUdDANbydVVIhTwU7E/KpmwowHktYCw0HDsFSgZzaHuK7OkJKRyRE69zkNvQrXFZHfL3IYsJg58RHiJG5JcwR1Q35wFsygHp6q9stXOSEEWbUHiDw7KNWqKeCbWSPF+96JJdhhVuipIzkrmU5cqtwIPlFScLuWFtnixL+Icso/t7jtr1TdrAIsmIKogZZmUEIAwFgQt+gWI4ddaDJ/8AaVyxwcVRGeV7Pw0UNymzbkDjL+ky+nn4e1RMPvti1xAIN1vYQ2IFuoAJp6/JXr/J1V43dyNyWTuMh/exLGJPJmZSPVWu13Z58uOUn/l0YreLeaWVYw8PJZZUkBblhmK5tADB03qNisUXYs2FkUnnNlOMiuT15YwCdK9CxGw1kg5GYtKpABLHnEqbhrj5V/6VmN4t2Wgw7yxYnEZkytznzAgOunCvJn6dy5OyVMz8WFeV1EcUikEfGad7c5DmDTABLANw43rY7kfFxNuBxctvJpaoWw922nhMkuJxHOeUgI+UAco65eHRw9ArUbK2UmHjWOMWA6+JPWT0mnT4HjlY2V2+Pev10HtU1qZu73pB5mP7gv671C3y71PnYfaLU/d/vWDzMf3RXoXkfpGiwtStSo16AAVExGyYnbO6gkgC/iqZQagM3sfBK0+JVhcLJZQegZEOnbVt7yw+CKp5cV+iYqRpQ3I4ghg6gtlcAAhgNbaDWpv63YX55exvypYJR2JF4IrvhsCkd8gAvxqu/W7CfPr2N+VL9bsL8+vY35VLBdUG/GqOffDDhSUlRmA0XnLc+XKbdlQ9nb7K47vyUZzWIWUy2HQbiMdlRtAnbvjnYn+If8B/S3ZV0Kod2MQr8uyG6tO5B4cbddXwomA0qFGtAFqo99O8J/or99avTWR33eXk5QAOR/RyS3+oJ4Mo+yWrE/iwWm6Xei/Sk9crn8auGa1U+6J+CJ9KX1TSCoO+EzkwQq7IszOHKmzWRc1gei/C9cpZPt4+8HXfOUDDAE/GmgA1tfui8L8dKmbt4gHCwWIPckXQjiBw8virz+Z8IHFkc5SShec62NgyqzNYaaHTyVySXDKCEDKei2JKgHoNhYV82P1BPJbWy0etBqdWF3a3xJVImtK18ocSgkgcfk6kVuFOlfWhNTVog40KNKugGMnr0qP72x9Mcf2F/KpdI1ARPe2L5uP7C/lS97Yvm4/sL+VS70KlAinZkfzcf2F/Kmvs6IDWOOw1+Iv5VNvXHFKSjZdSVIA9Bp2oFFuxi4y8oQ/GkdkAFgU01HR6K0VqyW6GFYObi3JgxN4nutx6uNa6tUlogqVKlQoGqg30UfoM5I+Qo/3pV8TWN90ra5iwwjC3Mxy36Bls34VmemYnPtVl1un3qniaT2r39d6g71C+IwfnJR2x3/A1E9zrbBmw7IwsY26P8xZj679tTd5z3fBeekB/kvXk6hX07X8LCSkkzJmEwkpFiIwq2Q8+VWFr818gdCQBa+h0sRXbBbQkEsamTlFdkVspdlIZipAMighrENppZSOmuS7NnjAVoDJYBQxErAkDVlMcgAB4663J1rrszECOdVlgRGay3AlDrnIVW7oW0JIFgem9tK/OdrpM9DXBqNw2vg9fnp/bPWirObia4Meen9q+norSCv1WDxr0cR1CjQrsBUCKN6BqAY7WuSazezd4MTiYxLBFEY2JCkvrppqAbVabaOiLxzPr5Brb+lccFgkgkRIVCKyHmLovNK624X1NaoEPGbZxcRQPFDd2yLzyNbE669QNSWxON+ah4+GfzpqYNJZ5DIocxycwtrkIjtdftHtNN5djg9SbiQR5um3LZf6aUolh3XkJM5fKGadrhTcaKvDxePprQWqgTDLE8JRQpeQhiL63U309FXwowg0qVA1CitWc37wSvgZcwBKBWU9KnMBcdRsSPTWk6Kot9O8Z/or99azLTI1Zy3IwCR4RcgAuXzHpJDsoJPSbACuO9J7vgrceVlt/Jepu6Xei/Sk9q9Qt5++MF56T2T615s/haFJaMM5RmJnILkc4kxSEOPjoRLKCtmuMoFgOBqw2JHByi/GBuSgyxBGYC4u0cjljfgCfRTJNqSTHMTELhWAZ8MjBWGZVHLIxPHVr5eIAvRwUV5VeaSFArKxtLhyTkYMthFGoBuBqSbi9fBik6TOlmw3EHwT6/EH/AMz1oaym4W0Izh8mdC/Kzc0OpP7V+C3vwrWA1+kw/BGB1CjQrqAUqNK1AVe2eMXnAexXpSDu8J/03H3KlY3BcoAL2sQwPkpkOCPKZ3a9lyADo1BJ9QrVmaZB2ce6z+db7gqI3eh/iB/cVa+9zB2ZWAzcbrfyno4073rHImMaX1v473v20sJETFccN53/AKmrkVBjwBzIWIITUadOutTgKjKg0qVK1QojVDvofgM/0V++tXxqn3qwxfBTqupyXAHTls1uwViemBm6Q+CJ9KT2j1z3n2ZJJyUkADPDJnyH5alSrKCdAbHiabuhig2HCgi6O4PkZy6t4wVYG/jq+NYSUo0webYxGQqZsHLEjyKvNnBXNK4UkKL2vc9Ipmz8LJOivHg57OLgnEBV1GhIve1afffFqsCrexMqEfV91J7Ft5SKt9iwFcPCrCxWJFI6iFAI9BHqryR6SHeTkqt3N1eSCySsxmF81ncpr8nKTqALca0ooWo2r6EYpLgo6hRpGqAUqVCgDagFo0aAFKhSoBAUaAo0AqNChQBprmnUKmwYnE7FnwkplwnOTpQakDwChtdBwGU5h/mpfrzKeaMP3TqvO3+0QZvUPLW0IpOulcnB/pgxuB2DNiJxNixlAtZDoSBqEyXOVL2OpzEgX6q2ar+dBFH40mOtbjFLkDqNBadWwf/Z"/>
          <p:cNvSpPr>
            <a:spLocks noChangeAspect="1" noChangeArrowheads="1"/>
          </p:cNvSpPr>
          <p:nvPr/>
        </p:nvSpPr>
        <p:spPr bwMode="auto">
          <a:xfrm>
            <a:off x="152400" y="-566738"/>
            <a:ext cx="1524000" cy="1485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198" name="Picture 6" descr="http://cogeneration.net/wp-content/uploads/wpe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1788" y="4221088"/>
            <a:ext cx="1905000" cy="1857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umsplatzhalter 3"/>
          <p:cNvSpPr>
            <a:spLocks noGrp="1"/>
          </p:cNvSpPr>
          <p:nvPr>
            <p:ph type="dt" sz="quarter" idx="10"/>
          </p:nvPr>
        </p:nvSpPr>
        <p:spPr>
          <a:noFill/>
        </p:spPr>
        <p:txBody>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fld id="{64CE09C5-23D6-4C82-B14C-45F7641395FF}" type="datetime1">
              <a:rPr lang="de-DE" sz="700">
                <a:solidFill>
                  <a:schemeClr val="bg1"/>
                </a:solidFill>
              </a:rPr>
              <a:pPr eaLnBrk="1" hangingPunct="1"/>
              <a:t>16.10.2012</a:t>
            </a:fld>
            <a:endParaRPr lang="en-GB" sz="700">
              <a:solidFill>
                <a:schemeClr val="bg1"/>
              </a:solidFill>
            </a:endParaRPr>
          </a:p>
        </p:txBody>
      </p:sp>
      <p:sp>
        <p:nvSpPr>
          <p:cNvPr id="4099" name="Foliennummernplatzhalter 5"/>
          <p:cNvSpPr>
            <a:spLocks noGrp="1"/>
          </p:cNvSpPr>
          <p:nvPr>
            <p:ph type="sldNum" sz="quarter" idx="12"/>
          </p:nvPr>
        </p:nvSpPr>
        <p:spPr>
          <a:noFill/>
        </p:spPr>
        <p:txBody>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r>
              <a:rPr lang="de-DE" sz="700">
                <a:solidFill>
                  <a:schemeClr val="bg1"/>
                </a:solidFill>
              </a:rPr>
              <a:t>Page </a:t>
            </a:r>
            <a:fld id="{8A1CF0E2-72C2-431E-BEB7-2928C7B1EA9F}" type="slidenum">
              <a:rPr lang="de-DE" sz="700">
                <a:solidFill>
                  <a:schemeClr val="bg1"/>
                </a:solidFill>
              </a:rPr>
              <a:pPr eaLnBrk="1" hangingPunct="1"/>
              <a:t>7</a:t>
            </a:fld>
            <a:endParaRPr lang="de-DE" sz="700">
              <a:solidFill>
                <a:schemeClr val="bg1"/>
              </a:solidFill>
            </a:endParaRPr>
          </a:p>
        </p:txBody>
      </p:sp>
      <p:sp>
        <p:nvSpPr>
          <p:cNvPr id="4100" name="Rectangle 2"/>
          <p:cNvSpPr>
            <a:spLocks noGrp="1" noChangeArrowheads="1"/>
          </p:cNvSpPr>
          <p:nvPr>
            <p:ph type="title"/>
          </p:nvPr>
        </p:nvSpPr>
        <p:spPr>
          <a:xfrm>
            <a:off x="457200" y="1331952"/>
            <a:ext cx="8470900" cy="553998"/>
          </a:xfrm>
        </p:spPr>
        <p:txBody>
          <a:bodyPr/>
          <a:lstStyle/>
          <a:p>
            <a:r>
              <a:rPr lang="ru-RU" dirty="0"/>
              <a:t>Рынок обращения с </a:t>
            </a:r>
            <a:r>
              <a:rPr lang="ru-RU" dirty="0" smtClean="0"/>
              <a:t>ОЯТ</a:t>
            </a:r>
            <a:r>
              <a:rPr lang="en-US" dirty="0"/>
              <a:t/>
            </a:r>
            <a:br>
              <a:rPr lang="en-US" dirty="0"/>
            </a:br>
            <a:r>
              <a:rPr lang="ru-RU" dirty="0" smtClean="0"/>
              <a:t>В деталях</a:t>
            </a:r>
            <a:endParaRPr lang="en-US" dirty="0" smtClean="0"/>
          </a:p>
        </p:txBody>
      </p:sp>
      <p:sp>
        <p:nvSpPr>
          <p:cNvPr id="4101" name="Rectangle 3"/>
          <p:cNvSpPr>
            <a:spLocks noGrp="1" noChangeArrowheads="1"/>
          </p:cNvSpPr>
          <p:nvPr>
            <p:ph type="body" idx="1"/>
          </p:nvPr>
        </p:nvSpPr>
        <p:spPr>
          <a:xfrm>
            <a:off x="323528" y="2060848"/>
            <a:ext cx="4752528" cy="4890570"/>
          </a:xfrm>
        </p:spPr>
        <p:txBody>
          <a:bodyPr/>
          <a:lstStyle/>
          <a:p>
            <a:pPr marL="0" indent="0">
              <a:buNone/>
            </a:pPr>
            <a:r>
              <a:rPr lang="ru-RU" dirty="0" smtClean="0"/>
              <a:t>Основную опасность при аварии на </a:t>
            </a:r>
            <a:r>
              <a:rPr lang="ru-RU" dirty="0"/>
              <a:t>АЭС </a:t>
            </a:r>
            <a:r>
              <a:rPr lang="ru-RU" dirty="0" smtClean="0"/>
              <a:t>«Фукусима» </a:t>
            </a:r>
            <a:r>
              <a:rPr lang="ru-RU" dirty="0"/>
              <a:t>представляли </a:t>
            </a:r>
            <a:r>
              <a:rPr lang="ru-RU" dirty="0" smtClean="0"/>
              <a:t>не реакторы, а БВ энергоблока №</a:t>
            </a:r>
            <a:r>
              <a:rPr lang="en-US" dirty="0" smtClean="0"/>
              <a:t>4</a:t>
            </a:r>
          </a:p>
          <a:p>
            <a:pPr eaLnBrk="1" hangingPunct="1"/>
            <a:r>
              <a:rPr lang="ru-RU" dirty="0" smtClean="0"/>
              <a:t>Осмотр и извлечение поврежденных ТВС</a:t>
            </a:r>
            <a:endParaRPr lang="en-US" dirty="0" smtClean="0"/>
          </a:p>
          <a:p>
            <a:r>
              <a:rPr lang="ru-RU" dirty="0"/>
              <a:t>Контейнеры </a:t>
            </a:r>
            <a:r>
              <a:rPr lang="ru-RU" dirty="0" smtClean="0"/>
              <a:t>для временного  (долгосрочного</a:t>
            </a:r>
            <a:r>
              <a:rPr lang="en-US" dirty="0" smtClean="0"/>
              <a:t>) </a:t>
            </a:r>
            <a:r>
              <a:rPr lang="ru-RU" dirty="0" smtClean="0"/>
              <a:t>хранения ОТВС</a:t>
            </a:r>
            <a:endParaRPr lang="en-US" dirty="0" smtClean="0"/>
          </a:p>
          <a:p>
            <a:r>
              <a:rPr lang="ru-RU" dirty="0" smtClean="0"/>
              <a:t>Решения по ХОЯТ </a:t>
            </a:r>
            <a:r>
              <a:rPr lang="en-US" dirty="0" smtClean="0"/>
              <a:t>(</a:t>
            </a:r>
            <a:r>
              <a:rPr lang="ru-RU" dirty="0" smtClean="0"/>
              <a:t>сухого</a:t>
            </a:r>
            <a:r>
              <a:rPr lang="en-US" dirty="0" smtClean="0"/>
              <a:t>/</a:t>
            </a:r>
            <a:r>
              <a:rPr lang="ru-RU" dirty="0" smtClean="0"/>
              <a:t>мокрого типа</a:t>
            </a:r>
            <a:r>
              <a:rPr lang="en-US" dirty="0" smtClean="0"/>
              <a:t>)</a:t>
            </a:r>
            <a:endParaRPr lang="en-US" dirty="0"/>
          </a:p>
          <a:p>
            <a:r>
              <a:rPr lang="ru-RU" dirty="0" smtClean="0"/>
              <a:t>Адаптация БВ для разных контейнеров</a:t>
            </a:r>
            <a:endParaRPr lang="en-US" dirty="0"/>
          </a:p>
          <a:p>
            <a:r>
              <a:rPr lang="ru-RU" dirty="0" smtClean="0"/>
              <a:t>Подготовка ОЯТ к захоронению</a:t>
            </a:r>
            <a:endParaRPr lang="en-US" dirty="0"/>
          </a:p>
          <a:p>
            <a:r>
              <a:rPr lang="ru-RU" dirty="0" smtClean="0"/>
              <a:t>Разработки систем пассивного охлаждения БВ </a:t>
            </a:r>
            <a:r>
              <a:rPr lang="en-US" dirty="0" smtClean="0"/>
              <a:t>(</a:t>
            </a:r>
            <a:r>
              <a:rPr lang="ru-RU" dirty="0" smtClean="0"/>
              <a:t>в результате аварии на АЭС «Фукусима»</a:t>
            </a:r>
            <a:r>
              <a:rPr lang="en-US" dirty="0" smtClean="0"/>
              <a:t>)</a:t>
            </a:r>
          </a:p>
          <a:p>
            <a:r>
              <a:rPr lang="ru-RU" dirty="0" smtClean="0"/>
              <a:t>Улучшение технологических схем переработки ОЯТ </a:t>
            </a:r>
            <a:endParaRPr lang="en-US" dirty="0" smtClean="0"/>
          </a:p>
          <a:p>
            <a:r>
              <a:rPr lang="ru-RU" dirty="0" smtClean="0"/>
              <a:t>Альтернативные </a:t>
            </a:r>
            <a:r>
              <a:rPr lang="ru-RU" dirty="0"/>
              <a:t>технологии переработки / повторного использования </a:t>
            </a:r>
            <a:r>
              <a:rPr lang="en-US" dirty="0" smtClean="0"/>
              <a:t>(</a:t>
            </a:r>
            <a:r>
              <a:rPr lang="ru-RU" dirty="0" smtClean="0"/>
              <a:t>пирометаллургическая, оперативная переработка для прямой повторной подачи в реактор.</a:t>
            </a:r>
            <a:r>
              <a:rPr lang="en-US" dirty="0" smtClean="0"/>
              <a:t>..)</a:t>
            </a:r>
          </a:p>
          <a:p>
            <a:endParaRPr lang="en-US" dirty="0"/>
          </a:p>
        </p:txBody>
      </p:sp>
      <p:pic>
        <p:nvPicPr>
          <p:cNvPr id="10" name="Picture 2" descr="https://encrypted-tbn2.gstatic.com/images?q=tbn:ANd9GcQUxcIY2HYMUn0LVTrLi4PiM0T6I4qYqlSS_G19FeipZQIpiKZe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429765"/>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823879"/>
            <a:ext cx="23145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descr="https://encrypted-tbn2.gstatic.com/images?q=tbn:ANd9GcTsofJ4CFmZhx4j-m3AWkd5VV3dN-OOKXcYWoKUGRd07_HSJSyps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4805079"/>
            <a:ext cx="2638425"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433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31952"/>
            <a:ext cx="8470900" cy="553998"/>
          </a:xfrm>
        </p:spPr>
        <p:txBody>
          <a:bodyPr/>
          <a:lstStyle/>
          <a:p>
            <a:r>
              <a:rPr lang="ru-RU" dirty="0"/>
              <a:t>Рынок </a:t>
            </a:r>
            <a:r>
              <a:rPr lang="ru-RU" dirty="0" smtClean="0"/>
              <a:t>переработки РАО</a:t>
            </a:r>
            <a:r>
              <a:rPr lang="de-DE" dirty="0" smtClean="0"/>
              <a:t/>
            </a:r>
            <a:br>
              <a:rPr lang="de-DE" dirty="0" smtClean="0"/>
            </a:br>
            <a:r>
              <a:rPr lang="ru-RU" dirty="0" smtClean="0"/>
              <a:t>Тенденции</a:t>
            </a:r>
            <a:endParaRPr lang="de-DE" dirty="0"/>
          </a:p>
        </p:txBody>
      </p:sp>
      <p:sp>
        <p:nvSpPr>
          <p:cNvPr id="3" name="Inhaltsplatzhalter 2"/>
          <p:cNvSpPr>
            <a:spLocks noGrp="1"/>
          </p:cNvSpPr>
          <p:nvPr>
            <p:ph idx="1"/>
          </p:nvPr>
        </p:nvSpPr>
        <p:spPr>
          <a:xfrm>
            <a:off x="468313" y="2312988"/>
            <a:ext cx="4031679" cy="3662541"/>
          </a:xfrm>
        </p:spPr>
        <p:txBody>
          <a:bodyPr/>
          <a:lstStyle/>
          <a:p>
            <a:pPr marL="180975" indent="-180975"/>
            <a:r>
              <a:rPr lang="ru-RU" dirty="0" smtClean="0"/>
              <a:t>Минимизация объема РАО</a:t>
            </a:r>
            <a:endParaRPr lang="de-DE" dirty="0" smtClean="0"/>
          </a:p>
          <a:p>
            <a:pPr marL="180975" lvl="1"/>
            <a:r>
              <a:rPr lang="ru-RU" dirty="0" smtClean="0"/>
              <a:t>Освобождение отходов от регулирующего контроля </a:t>
            </a:r>
            <a:r>
              <a:rPr lang="de-DE" dirty="0" smtClean="0"/>
              <a:t>/</a:t>
            </a:r>
            <a:r>
              <a:rPr lang="ru-RU" dirty="0" smtClean="0"/>
              <a:t> повторное использование</a:t>
            </a:r>
            <a:endParaRPr lang="de-DE" dirty="0" smtClean="0"/>
          </a:p>
          <a:p>
            <a:pPr marL="180975" lvl="1"/>
            <a:r>
              <a:rPr lang="ru-RU" dirty="0" smtClean="0"/>
              <a:t>Переработка РАО </a:t>
            </a:r>
            <a:endParaRPr lang="de-DE" dirty="0" smtClean="0"/>
          </a:p>
          <a:p>
            <a:pPr marL="180975" indent="-180975"/>
            <a:r>
              <a:rPr lang="ru-RU" dirty="0" smtClean="0"/>
              <a:t>Подготовка РАО к захоронению   </a:t>
            </a:r>
            <a:endParaRPr lang="de-DE" dirty="0" smtClean="0"/>
          </a:p>
          <a:p>
            <a:pPr marL="180975" lvl="1"/>
            <a:r>
              <a:rPr lang="ru-RU" dirty="0" smtClean="0"/>
              <a:t>Стабильная форма</a:t>
            </a:r>
            <a:r>
              <a:rPr lang="de-DE" dirty="0" smtClean="0"/>
              <a:t>, </a:t>
            </a:r>
            <a:r>
              <a:rPr lang="ru-RU" dirty="0" smtClean="0"/>
              <a:t>устойчивая к выщелачиванию</a:t>
            </a:r>
            <a:endParaRPr lang="de-DE" dirty="0" smtClean="0"/>
          </a:p>
          <a:p>
            <a:pPr marL="180975" lvl="1"/>
            <a:r>
              <a:rPr lang="ru-RU" dirty="0" smtClean="0"/>
              <a:t>Отсутствие органики </a:t>
            </a:r>
            <a:r>
              <a:rPr lang="de-DE" dirty="0" smtClean="0"/>
              <a:t>(</a:t>
            </a:r>
            <a:r>
              <a:rPr lang="ru-RU" dirty="0" smtClean="0"/>
              <a:t>иониты</a:t>
            </a:r>
            <a:r>
              <a:rPr lang="de-DE" dirty="0" smtClean="0"/>
              <a:t>, </a:t>
            </a:r>
            <a:r>
              <a:rPr lang="ru-RU" dirty="0" smtClean="0"/>
              <a:t>битум</a:t>
            </a:r>
            <a:r>
              <a:rPr lang="de-DE" dirty="0" smtClean="0"/>
              <a:t>)</a:t>
            </a:r>
          </a:p>
          <a:p>
            <a:pPr marL="180975" indent="-180975"/>
            <a:r>
              <a:rPr lang="ru-RU" dirty="0" smtClean="0"/>
              <a:t>Разработка геологических формаций   </a:t>
            </a:r>
            <a:endParaRPr lang="de-DE" dirty="0" smtClean="0"/>
          </a:p>
          <a:p>
            <a:pPr marL="180975" lvl="1"/>
            <a:r>
              <a:rPr lang="ru-RU" dirty="0" smtClean="0"/>
              <a:t>Каменная соль</a:t>
            </a:r>
            <a:r>
              <a:rPr lang="de-DE" dirty="0" smtClean="0"/>
              <a:t>, </a:t>
            </a:r>
            <a:r>
              <a:rPr lang="ru-RU" dirty="0" smtClean="0"/>
              <a:t>гранит</a:t>
            </a:r>
            <a:r>
              <a:rPr lang="de-DE" dirty="0" smtClean="0"/>
              <a:t>, </a:t>
            </a:r>
            <a:r>
              <a:rPr lang="ru-RU" dirty="0" smtClean="0"/>
              <a:t>глина.</a:t>
            </a:r>
            <a:r>
              <a:rPr lang="de-DE" dirty="0" smtClean="0"/>
              <a:t>..</a:t>
            </a:r>
          </a:p>
          <a:p>
            <a:pPr lvl="1"/>
            <a:endParaRPr lang="de-DE" dirty="0" smtClean="0"/>
          </a:p>
          <a:p>
            <a:pPr lvl="1"/>
            <a:endParaRPr lang="de-DE" dirty="0" smtClean="0"/>
          </a:p>
          <a:p>
            <a:pPr lvl="1"/>
            <a:endParaRPr lang="de-DE" dirty="0"/>
          </a:p>
        </p:txBody>
      </p:sp>
      <p:sp>
        <p:nvSpPr>
          <p:cNvPr id="4" name="Datumsplatzhalter 3"/>
          <p:cNvSpPr>
            <a:spLocks noGrp="1"/>
          </p:cNvSpPr>
          <p:nvPr>
            <p:ph type="dt" sz="half" idx="10"/>
          </p:nvPr>
        </p:nvSpPr>
        <p:spPr/>
        <p:txBody>
          <a:bodyPr/>
          <a:lstStyle/>
          <a:p>
            <a:fld id="{F9136435-5686-4C8C-93E1-9DFA64C21CF3}" type="datetime1">
              <a:rPr lang="de-DE" smtClean="0"/>
              <a:pPr/>
              <a:t>16.10.2012</a:t>
            </a:fld>
            <a:endParaRPr lang="en-GB"/>
          </a:p>
        </p:txBody>
      </p:sp>
      <p:sp>
        <p:nvSpPr>
          <p:cNvPr id="5" name="Foliennummernplatzhalter 4"/>
          <p:cNvSpPr>
            <a:spLocks noGrp="1"/>
          </p:cNvSpPr>
          <p:nvPr>
            <p:ph type="sldNum" sz="quarter" idx="12"/>
          </p:nvPr>
        </p:nvSpPr>
        <p:spPr/>
        <p:txBody>
          <a:bodyPr/>
          <a:lstStyle/>
          <a:p>
            <a:r>
              <a:rPr lang="de-DE" smtClean="0"/>
              <a:t>Page </a:t>
            </a:r>
            <a:fld id="{9871AA88-A751-422D-B08B-208C80246F81}" type="slidenum">
              <a:rPr lang="de-DE" smtClean="0"/>
              <a:pPr/>
              <a:t>8</a:t>
            </a:fld>
            <a:endParaRPr lang="de-DE"/>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999" y="4293096"/>
            <a:ext cx="1880226" cy="2097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744" y="2902475"/>
            <a:ext cx="1475420" cy="220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999" y="1902338"/>
            <a:ext cx="2289229" cy="1675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633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umsplatzhalter 3"/>
          <p:cNvSpPr>
            <a:spLocks noGrp="1"/>
          </p:cNvSpPr>
          <p:nvPr>
            <p:ph type="dt" sz="quarter" idx="10"/>
          </p:nvPr>
        </p:nvSpPr>
        <p:spPr>
          <a:noFill/>
        </p:spPr>
        <p:txBody>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fld id="{64CE09C5-23D6-4C82-B14C-45F7641395FF}" type="datetime1">
              <a:rPr lang="de-DE" sz="700">
                <a:solidFill>
                  <a:schemeClr val="bg1"/>
                </a:solidFill>
              </a:rPr>
              <a:pPr eaLnBrk="1" hangingPunct="1"/>
              <a:t>16.10.2012</a:t>
            </a:fld>
            <a:endParaRPr lang="en-GB" sz="700">
              <a:solidFill>
                <a:schemeClr val="bg1"/>
              </a:solidFill>
            </a:endParaRPr>
          </a:p>
        </p:txBody>
      </p:sp>
      <p:sp>
        <p:nvSpPr>
          <p:cNvPr id="4099" name="Foliennummernplatzhalter 5"/>
          <p:cNvSpPr>
            <a:spLocks noGrp="1"/>
          </p:cNvSpPr>
          <p:nvPr>
            <p:ph type="sldNum" sz="quarter" idx="12"/>
          </p:nvPr>
        </p:nvSpPr>
        <p:spPr>
          <a:noFill/>
        </p:spPr>
        <p:txBody>
          <a:bodyPr/>
          <a:lstStyle>
            <a:lvl1pPr eaLnBrk="0" hangingPunct="0">
              <a:defRPr sz="1400">
                <a:solidFill>
                  <a:srgbClr val="464646"/>
                </a:solidFill>
                <a:latin typeface="Verdana" pitchFamily="34" charset="0"/>
              </a:defRPr>
            </a:lvl1pPr>
            <a:lvl2pPr marL="742950" indent="-285750" eaLnBrk="0" hangingPunct="0">
              <a:defRPr sz="1400">
                <a:solidFill>
                  <a:srgbClr val="464646"/>
                </a:solidFill>
                <a:latin typeface="Verdana" pitchFamily="34" charset="0"/>
              </a:defRPr>
            </a:lvl2pPr>
            <a:lvl3pPr marL="1143000" indent="-228600" eaLnBrk="0" hangingPunct="0">
              <a:defRPr sz="1400">
                <a:solidFill>
                  <a:srgbClr val="464646"/>
                </a:solidFill>
                <a:latin typeface="Verdana" pitchFamily="34" charset="0"/>
              </a:defRPr>
            </a:lvl3pPr>
            <a:lvl4pPr marL="1600200" indent="-228600" eaLnBrk="0" hangingPunct="0">
              <a:defRPr sz="1400">
                <a:solidFill>
                  <a:srgbClr val="464646"/>
                </a:solidFill>
                <a:latin typeface="Verdana" pitchFamily="34" charset="0"/>
              </a:defRPr>
            </a:lvl4pPr>
            <a:lvl5pPr marL="2057400" indent="-228600" eaLnBrk="0" hangingPunct="0">
              <a:defRPr sz="1400">
                <a:solidFill>
                  <a:srgbClr val="464646"/>
                </a:solidFill>
                <a:latin typeface="Verdana" pitchFamily="34" charset="0"/>
              </a:defRPr>
            </a:lvl5pPr>
            <a:lvl6pPr marL="2514600" indent="-228600" eaLnBrk="0" fontAlgn="base" hangingPunct="0">
              <a:spcBef>
                <a:spcPct val="30000"/>
              </a:spcBef>
              <a:spcAft>
                <a:spcPct val="0"/>
              </a:spcAft>
              <a:buClr>
                <a:srgbClr val="E6571E"/>
              </a:buClr>
              <a:buChar char="•"/>
              <a:defRPr sz="1400">
                <a:solidFill>
                  <a:srgbClr val="464646"/>
                </a:solidFill>
                <a:latin typeface="Verdana" pitchFamily="34" charset="0"/>
              </a:defRPr>
            </a:lvl6pPr>
            <a:lvl7pPr marL="2971800" indent="-228600" eaLnBrk="0" fontAlgn="base" hangingPunct="0">
              <a:spcBef>
                <a:spcPct val="30000"/>
              </a:spcBef>
              <a:spcAft>
                <a:spcPct val="0"/>
              </a:spcAft>
              <a:buClr>
                <a:srgbClr val="E6571E"/>
              </a:buClr>
              <a:buChar char="•"/>
              <a:defRPr sz="1400">
                <a:solidFill>
                  <a:srgbClr val="464646"/>
                </a:solidFill>
                <a:latin typeface="Verdana" pitchFamily="34" charset="0"/>
              </a:defRPr>
            </a:lvl7pPr>
            <a:lvl8pPr marL="3429000" indent="-228600" eaLnBrk="0" fontAlgn="base" hangingPunct="0">
              <a:spcBef>
                <a:spcPct val="30000"/>
              </a:spcBef>
              <a:spcAft>
                <a:spcPct val="0"/>
              </a:spcAft>
              <a:buClr>
                <a:srgbClr val="E6571E"/>
              </a:buClr>
              <a:buChar char="•"/>
              <a:defRPr sz="1400">
                <a:solidFill>
                  <a:srgbClr val="464646"/>
                </a:solidFill>
                <a:latin typeface="Verdana" pitchFamily="34" charset="0"/>
              </a:defRPr>
            </a:lvl8pPr>
            <a:lvl9pPr marL="3886200" indent="-228600" eaLnBrk="0" fontAlgn="base" hangingPunct="0">
              <a:spcBef>
                <a:spcPct val="30000"/>
              </a:spcBef>
              <a:spcAft>
                <a:spcPct val="0"/>
              </a:spcAft>
              <a:buClr>
                <a:srgbClr val="E6571E"/>
              </a:buClr>
              <a:buChar char="•"/>
              <a:defRPr sz="1400">
                <a:solidFill>
                  <a:srgbClr val="464646"/>
                </a:solidFill>
                <a:latin typeface="Verdana" pitchFamily="34" charset="0"/>
              </a:defRPr>
            </a:lvl9pPr>
          </a:lstStyle>
          <a:p>
            <a:pPr eaLnBrk="1" hangingPunct="1"/>
            <a:r>
              <a:rPr lang="de-DE" sz="700">
                <a:solidFill>
                  <a:schemeClr val="bg1"/>
                </a:solidFill>
              </a:rPr>
              <a:t>Page </a:t>
            </a:r>
            <a:fld id="{8A1CF0E2-72C2-431E-BEB7-2928C7B1EA9F}" type="slidenum">
              <a:rPr lang="de-DE" sz="700">
                <a:solidFill>
                  <a:schemeClr val="bg1"/>
                </a:solidFill>
              </a:rPr>
              <a:pPr eaLnBrk="1" hangingPunct="1"/>
              <a:t>9</a:t>
            </a:fld>
            <a:endParaRPr lang="de-DE" sz="700">
              <a:solidFill>
                <a:schemeClr val="bg1"/>
              </a:solidFill>
            </a:endParaRPr>
          </a:p>
        </p:txBody>
      </p:sp>
      <p:sp>
        <p:nvSpPr>
          <p:cNvPr id="4100" name="Rectangle 2"/>
          <p:cNvSpPr>
            <a:spLocks noGrp="1" noChangeArrowheads="1"/>
          </p:cNvSpPr>
          <p:nvPr>
            <p:ph type="title"/>
          </p:nvPr>
        </p:nvSpPr>
        <p:spPr>
          <a:xfrm>
            <a:off x="457200" y="1331952"/>
            <a:ext cx="8470900" cy="553998"/>
          </a:xfrm>
        </p:spPr>
        <p:txBody>
          <a:bodyPr/>
          <a:lstStyle/>
          <a:p>
            <a:r>
              <a:rPr lang="ru-RU" dirty="0"/>
              <a:t>Рынок переработки РАО</a:t>
            </a:r>
            <a:r>
              <a:rPr lang="en-US" dirty="0" smtClean="0"/>
              <a:t/>
            </a:r>
            <a:br>
              <a:rPr lang="en-US" dirty="0" smtClean="0"/>
            </a:br>
            <a:r>
              <a:rPr lang="ru-RU" dirty="0"/>
              <a:t>В деталях</a:t>
            </a:r>
            <a:endParaRPr lang="en-US" dirty="0" smtClean="0"/>
          </a:p>
        </p:txBody>
      </p:sp>
      <p:sp>
        <p:nvSpPr>
          <p:cNvPr id="4101" name="Rectangle 3"/>
          <p:cNvSpPr>
            <a:spLocks noGrp="1" noChangeArrowheads="1"/>
          </p:cNvSpPr>
          <p:nvPr>
            <p:ph type="body" idx="1"/>
          </p:nvPr>
        </p:nvSpPr>
        <p:spPr>
          <a:xfrm>
            <a:off x="468313" y="2312988"/>
            <a:ext cx="3887663" cy="4093428"/>
          </a:xfrm>
        </p:spPr>
        <p:txBody>
          <a:bodyPr/>
          <a:lstStyle/>
          <a:p>
            <a:pPr eaLnBrk="1" hangingPunct="1"/>
            <a:r>
              <a:rPr lang="ru-RU" dirty="0" smtClean="0"/>
              <a:t>Переработка отработанных </a:t>
            </a:r>
            <a:br>
              <a:rPr lang="ru-RU" dirty="0" smtClean="0"/>
            </a:br>
            <a:r>
              <a:rPr lang="ru-RU" dirty="0" smtClean="0"/>
              <a:t>ионитов</a:t>
            </a:r>
            <a:endParaRPr lang="en-US" dirty="0" smtClean="0"/>
          </a:p>
          <a:p>
            <a:r>
              <a:rPr lang="ru-RU" dirty="0" smtClean="0"/>
              <a:t>Утилизация существующих </a:t>
            </a:r>
            <a:r>
              <a:rPr lang="ru-RU" dirty="0"/>
              <a:t>бочек </a:t>
            </a:r>
            <a:r>
              <a:rPr lang="ru-RU" dirty="0" smtClean="0"/>
              <a:t/>
            </a:r>
            <a:br>
              <a:rPr lang="ru-RU" dirty="0" smtClean="0"/>
            </a:br>
            <a:r>
              <a:rPr lang="ru-RU" dirty="0" smtClean="0"/>
              <a:t>с битуминизированными РАО </a:t>
            </a:r>
            <a:endParaRPr lang="en-US" dirty="0" smtClean="0"/>
          </a:p>
          <a:p>
            <a:r>
              <a:rPr lang="ru-RU" dirty="0"/>
              <a:t>Утилизация существующих </a:t>
            </a:r>
            <a:r>
              <a:rPr lang="ru-RU" dirty="0" smtClean="0"/>
              <a:t>контейнеров со смешанными РАО  </a:t>
            </a:r>
            <a:endParaRPr lang="en-US" dirty="0" smtClean="0"/>
          </a:p>
          <a:p>
            <a:r>
              <a:rPr lang="ru-RU" dirty="0" smtClean="0"/>
              <a:t>Сжигание горючих РАО  </a:t>
            </a:r>
            <a:endParaRPr lang="en-US" dirty="0"/>
          </a:p>
          <a:p>
            <a:pPr eaLnBrk="1" hangingPunct="1"/>
            <a:r>
              <a:rPr lang="ru-RU" dirty="0" smtClean="0"/>
              <a:t>Дезактивация для освобождения от регулирующего контроля </a:t>
            </a:r>
            <a:r>
              <a:rPr lang="en-US" dirty="0" smtClean="0"/>
              <a:t>/</a:t>
            </a:r>
            <a:r>
              <a:rPr lang="ru-RU" dirty="0" smtClean="0"/>
              <a:t> повторного использования  </a:t>
            </a:r>
            <a:endParaRPr lang="en-US" dirty="0" smtClean="0"/>
          </a:p>
          <a:p>
            <a:pPr lvl="1"/>
            <a:r>
              <a:rPr lang="ru-RU" dirty="0" smtClean="0"/>
              <a:t>Твердые материалы</a:t>
            </a:r>
            <a:endParaRPr lang="en-US" dirty="0" smtClean="0"/>
          </a:p>
          <a:p>
            <a:pPr lvl="1"/>
            <a:r>
              <a:rPr lang="ru-RU" dirty="0" smtClean="0"/>
              <a:t>Жидкости  </a:t>
            </a:r>
            <a:endParaRPr lang="en-US" dirty="0" smtClean="0"/>
          </a:p>
          <a:p>
            <a:r>
              <a:rPr lang="ru-RU" dirty="0" smtClean="0"/>
              <a:t>Паспортизация контейнеров с РАО  </a:t>
            </a:r>
            <a:endParaRPr lang="en-US" dirty="0" smtClean="0"/>
          </a:p>
          <a:p>
            <a:endParaRPr lang="en-US" dirty="0" smtClean="0"/>
          </a:p>
          <a:p>
            <a:pPr eaLnBrk="1" hangingPunct="1"/>
            <a:endParaRPr lang="en-US" dirty="0" smtClean="0"/>
          </a:p>
          <a:p>
            <a:pPr eaLnBrk="1" hangingPunct="1"/>
            <a:endParaRPr lang="en-US" dirty="0" smtClean="0"/>
          </a:p>
        </p:txBody>
      </p:sp>
      <p:pic>
        <p:nvPicPr>
          <p:cNvPr id="6" name="Grafik 5"/>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053516"/>
            <a:ext cx="1938338" cy="2466776"/>
          </a:xfrm>
          <a:prstGeom prst="rect">
            <a:avLst/>
          </a:prstGeom>
          <a:noFill/>
          <a:ln>
            <a:noFill/>
          </a:ln>
        </p:spPr>
      </p:pic>
      <p:pic>
        <p:nvPicPr>
          <p:cNvPr id="7" name="Grafik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0969" y="1556792"/>
            <a:ext cx="3024376" cy="1730112"/>
          </a:xfrm>
          <a:prstGeom prst="rect">
            <a:avLst/>
          </a:prstGeom>
          <a:noFill/>
          <a:ln>
            <a:noFill/>
          </a:ln>
        </p:spPr>
      </p:pic>
      <p:pic>
        <p:nvPicPr>
          <p:cNvPr id="8" name="Picture 4" descr="GME2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1" y="4345724"/>
            <a:ext cx="2898235" cy="195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32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_Juni_2012">
  <a:themeElements>
    <a:clrScheme name="master_nt_november20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_nt_november2011-1">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180000" tIns="0" rIns="0" bIns="0" numCol="1" anchor="t" anchorCtr="0" compatLnSpc="1">
        <a:prstTxWarp prst="textNoShape">
          <a:avLst/>
        </a:prstTxWarp>
        <a:spAutoFit/>
      </a:bodyPr>
      <a:lstStyle>
        <a:defPPr marL="179388" marR="0" indent="-179388" algn="l" defTabSz="914400" rtl="0" eaLnBrk="1" fontAlgn="base" latinLnBrk="0" hangingPunct="1">
          <a:lnSpc>
            <a:spcPct val="100000"/>
          </a:lnSpc>
          <a:spcBef>
            <a:spcPct val="30000"/>
          </a:spcBef>
          <a:spcAft>
            <a:spcPct val="0"/>
          </a:spcAft>
          <a:buClr>
            <a:srgbClr val="E6571E"/>
          </a:buClr>
          <a:buSzTx/>
          <a:buFontTx/>
          <a:buChar char="•"/>
          <a:tabLst/>
          <a:defRPr kumimoji="0" lang="de-DE" sz="1400" b="0" i="0" u="none" strike="noStrike" cap="none" normalizeH="0" baseline="0" smtClean="0">
            <a:ln>
              <a:noFill/>
            </a:ln>
            <a:solidFill>
              <a:srgbClr val="464646"/>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180000" tIns="0" rIns="0" bIns="0" numCol="1" anchor="t" anchorCtr="0" compatLnSpc="1">
        <a:prstTxWarp prst="textNoShape">
          <a:avLst/>
        </a:prstTxWarp>
        <a:spAutoFit/>
      </a:bodyPr>
      <a:lstStyle>
        <a:defPPr marL="179388" marR="0" indent="-179388" algn="l" defTabSz="914400" rtl="0" eaLnBrk="1" fontAlgn="base" latinLnBrk="0" hangingPunct="1">
          <a:lnSpc>
            <a:spcPct val="100000"/>
          </a:lnSpc>
          <a:spcBef>
            <a:spcPct val="30000"/>
          </a:spcBef>
          <a:spcAft>
            <a:spcPct val="0"/>
          </a:spcAft>
          <a:buClr>
            <a:srgbClr val="E6571E"/>
          </a:buClr>
          <a:buSzTx/>
          <a:buFontTx/>
          <a:buChar char="•"/>
          <a:tabLst/>
          <a:defRPr kumimoji="0" lang="de-DE" sz="1400" b="0" i="0" u="none" strike="noStrike" cap="none" normalizeH="0" baseline="0" smtClean="0">
            <a:ln>
              <a:noFill/>
            </a:ln>
            <a:solidFill>
              <a:srgbClr val="464646"/>
            </a:solidFill>
            <a:effectLst/>
            <a:latin typeface="Verdana" pitchFamily="34" charset="0"/>
          </a:defRPr>
        </a:defPPr>
      </a:lstStyle>
    </a:lnDef>
  </a:objectDefaults>
  <a:extraClrSchemeLst>
    <a:extraClrScheme>
      <a:clrScheme name="master_nt_november20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nt_november20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nt_november20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nt_november20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nt_november20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nt_november20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nt_november20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nt_november20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nt_november20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nt_november20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nt_november20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nt_november20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Master_Juni_2012</Template>
  <TotalTime>0</TotalTime>
  <Words>912</Words>
  <Application>Microsoft Office PowerPoint</Application>
  <PresentationFormat>Bildschirmpräsentation (4:3)</PresentationFormat>
  <Paragraphs>224</Paragraphs>
  <Slides>19</Slides>
  <Notes>7</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19</vt:i4>
      </vt:variant>
    </vt:vector>
  </HeadingPairs>
  <TitlesOfParts>
    <vt:vector size="21" baseType="lpstr">
      <vt:lpstr>Master_Juni_2012</vt:lpstr>
      <vt:lpstr>Image</vt:lpstr>
      <vt:lpstr>Российские технологии для рынка  Западной Европы </vt:lpstr>
      <vt:lpstr>Компания NUKEM Technologies 50 лет успешной работы в ядерной отрасли  </vt:lpstr>
      <vt:lpstr>NUKEM Technologies Текущие направления  </vt:lpstr>
      <vt:lpstr>NUKEM – Ваш залог успеха на рынке Западной Европы Дорожная карта</vt:lpstr>
      <vt:lpstr>Определение потребностей рынка 3 ключевых рынка ядерных услуг</vt:lpstr>
      <vt:lpstr>Рынок обращения с ОЯТ Тенденции</vt:lpstr>
      <vt:lpstr>Рынок обращения с ОЯТ В деталях</vt:lpstr>
      <vt:lpstr>Рынок переработки РАО Тенденции</vt:lpstr>
      <vt:lpstr>Рынок переработки РАО В деталях</vt:lpstr>
      <vt:lpstr>Рынок услуг по выводу из эксплуатации  Тенденции</vt:lpstr>
      <vt:lpstr>Рынок услуг по выводу из эксплуатации В деталях</vt:lpstr>
      <vt:lpstr>АЭС «Фукусима» </vt:lpstr>
      <vt:lpstr>Высокоэффективные российские  технологии по обращению с ОЯТ</vt:lpstr>
      <vt:lpstr>Высокоэффективные российские  технологии по переработке РАО   </vt:lpstr>
      <vt:lpstr>Высокоэффективные российские  технологии в области вывода из эксплуатации</vt:lpstr>
      <vt:lpstr>Примеры сотрудничества российских организаций с NUKEM</vt:lpstr>
      <vt:lpstr>Пример успешного сотрудничества  DIPR - Специализированный реактор для производства изотопов NECSA/NTP</vt:lpstr>
      <vt:lpstr>Заключение</vt:lpstr>
      <vt:lpstr>CONTACTS</vt:lpstr>
    </vt:vector>
  </TitlesOfParts>
  <Company>NUKEM Technologies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Brähler, Georg</dc:creator>
  <cp:lastModifiedBy>Brähler, Georg</cp:lastModifiedBy>
  <cp:revision>104</cp:revision>
  <dcterms:created xsi:type="dcterms:W3CDTF">2012-09-26T07:02:27Z</dcterms:created>
  <dcterms:modified xsi:type="dcterms:W3CDTF">2012-10-16T07:20:14Z</dcterms:modified>
</cp:coreProperties>
</file>