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ags/tag1.xml" ContentType="application/vnd.openxmlformats-officedocument.presentationml.tags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9" r:id="rId3"/>
    <p:sldMasterId id="2147483661" r:id="rId4"/>
    <p:sldMasterId id="2147483663" r:id="rId5"/>
    <p:sldMasterId id="2147485382" r:id="rId6"/>
    <p:sldMasterId id="2147485395" r:id="rId7"/>
    <p:sldMasterId id="2147485408" r:id="rId8"/>
    <p:sldMasterId id="2147485421" r:id="rId9"/>
    <p:sldMasterId id="2147485435" r:id="rId10"/>
    <p:sldMasterId id="2147485450" r:id="rId11"/>
    <p:sldMasterId id="2147485463" r:id="rId12"/>
    <p:sldMasterId id="2147485476" r:id="rId13"/>
    <p:sldMasterId id="2147485489" r:id="rId14"/>
    <p:sldMasterId id="2147485502" r:id="rId15"/>
    <p:sldMasterId id="2147485515" r:id="rId16"/>
    <p:sldMasterId id="2147485528" r:id="rId17"/>
    <p:sldMasterId id="2147485541" r:id="rId18"/>
  </p:sldMasterIdLst>
  <p:notesMasterIdLst>
    <p:notesMasterId r:id="rId35"/>
  </p:notesMasterIdLst>
  <p:sldIdLst>
    <p:sldId id="1349" r:id="rId19"/>
    <p:sldId id="1354" r:id="rId20"/>
    <p:sldId id="1375" r:id="rId21"/>
    <p:sldId id="1377" r:id="rId22"/>
    <p:sldId id="1322" r:id="rId23"/>
    <p:sldId id="1378" r:id="rId24"/>
    <p:sldId id="1379" r:id="rId25"/>
    <p:sldId id="1363" r:id="rId26"/>
    <p:sldId id="1365" r:id="rId27"/>
    <p:sldId id="1323" r:id="rId28"/>
    <p:sldId id="1325" r:id="rId29"/>
    <p:sldId id="1355" r:id="rId30"/>
    <p:sldId id="1373" r:id="rId31"/>
    <p:sldId id="1380" r:id="rId32"/>
    <p:sldId id="1381" r:id="rId33"/>
    <p:sldId id="1374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D5D"/>
    <a:srgbClr val="002774"/>
    <a:srgbClr val="000000"/>
    <a:srgbClr val="B9FFE4"/>
    <a:srgbClr val="DC8240"/>
    <a:srgbClr val="C0AACE"/>
    <a:srgbClr val="9773AE"/>
    <a:srgbClr val="4596D1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50" autoAdjust="0"/>
    <p:restoredTop sz="97816" autoAdjust="0"/>
  </p:normalViewPr>
  <p:slideViewPr>
    <p:cSldViewPr snapToGrid="0">
      <p:cViewPr>
        <p:scale>
          <a:sx n="100" d="100"/>
          <a:sy n="100" d="100"/>
        </p:scale>
        <p:origin x="6" y="-30"/>
      </p:cViewPr>
      <p:guideLst>
        <p:guide orient="horz" pos="1824"/>
        <p:guide pos="27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8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C5EEC-32FA-40AE-A34D-5BD781521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BA73-F465-497A-843F-48DB9D062F4C}" type="slidenum">
              <a:rPr lang="ru-RU" smtClean="0">
                <a:cs typeface="Arial" charset="0"/>
              </a:rPr>
              <a:pPr/>
              <a:t>1</a:t>
            </a:fld>
            <a:endParaRPr lang="ru-RU" dirty="0" smtClean="0">
              <a:cs typeface="Arial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942975"/>
            <a:ext cx="5918200" cy="44386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83646"/>
            <a:ext cx="5874010" cy="3631151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ABE9-98B3-4DC2-8C84-A7F2F03286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ABE9-98B3-4DC2-8C84-A7F2F03286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AABE9-98B3-4DC2-8C84-A7F2F03286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rosatom.ru/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56D3-4437-4ADE-A907-1F24508FC5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9A80-777B-4B59-B90E-1834E0FC0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B7E6-1AE4-48F1-ADCA-ACAD0802C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0BBF-E5B3-4EA9-A93D-8F140A8A3A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DAC1E-2B7A-4897-9FEB-F4345548E3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CF544-20AE-4262-BBE5-C8B69B95C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37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A48-7EA2-4B67-83DE-1855EFD59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95FE-8531-4F80-9D23-E304D679B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BF35-C2CF-4070-AA23-DAD68AFC9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CADEC-8106-4C2B-8154-D8D518343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93C27-A555-4BEC-993B-3FA44EB9A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8B73-5EF8-49EF-B1B4-94F7007DD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00DA-3E66-4C14-B401-E968C5A0B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7D2C-4145-4C86-B9CE-0F2E5085C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AA5A3-5C6A-4CCA-8124-3CD4F04C2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B475F-C0E2-4A73-B94C-0A2002058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030D0-9F53-4810-8248-AC04B7121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294D-0B34-4F07-8161-7DE4D937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ЦЯРБ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SchetininaDS\Рабочий стол\ЛОГО\RosAtom_logo_ru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38" y="117475"/>
            <a:ext cx="13620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900120" y="2276488"/>
            <a:ext cx="6478587" cy="6932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400" b="1" baseline="0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9617" y="4200072"/>
            <a:ext cx="4181932" cy="65995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just" defTabSz="957816" rtl="0" eaLnBrk="1" latinLnBrk="0" hangingPunct="1">
              <a:spcBef>
                <a:spcPct val="0"/>
              </a:spcBef>
              <a:buNone/>
              <a:defRPr lang="ru-RU" sz="2600" b="1" kern="1200" baseline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dirty="0" smtClean="0"/>
              <a:t>Образец подзаголовка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0"/>
          </p:nvPr>
        </p:nvSpPr>
        <p:spPr>
          <a:xfrm>
            <a:off x="919617" y="5075477"/>
            <a:ext cx="3550329" cy="8028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17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1pPr>
            <a:lvl2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6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2pPr>
            <a:lvl3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6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3pPr>
            <a:lvl4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6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4pPr>
            <a:lvl5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6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76CA-B5E9-4C64-9EDD-040D13F079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7581-FF17-4667-A35A-BA23481ED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D71C-1DAB-46C1-85D0-F15E0AD8E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7952-7697-4CA4-AD7F-BC22EBE87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6117-677C-455F-AD8F-87DC23F0A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1CFA-27CE-45BA-8965-954742873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24FC1-C6C3-4058-A62C-EA9DE728F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B340-DC31-44C2-BA81-A5F5AD5C7C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1AD3B-3F32-4229-B22E-A2732DBF0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3052-2C78-4CC1-A104-7670111036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3637B-FDEC-4B59-B789-3821AA4C91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37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9" y="3644903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D928-081B-4694-951D-F30517CAE1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D3C87-26A1-450E-B7C9-FCD5A513C9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D10D1-8112-4C62-BA6D-6B58A6A8AF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082E-A863-4A40-AFA7-CC65B4B49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E136-2034-434C-B03E-03D1B8222B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71E4-83AD-4155-8BE5-043D5396F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0E26-DD7B-46EC-BC95-C7504EF520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7917-5588-48C8-A125-DB29837861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5051-D6A2-4156-A17A-8C7CF4CF37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5B08-BF9F-44CD-A412-44DE6DACDA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ACF6C-1345-41C9-817B-86DE7BDB2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E5428-7BC2-433A-9963-327C35C8F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3521-F0C8-4F2A-BE53-75D15AACD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E75C-9266-4CC1-A865-CCBC62435C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8D633-15E7-444F-8C29-64071236D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5037-EB13-40F4-984A-7B152FFA1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3760-CA42-42D5-A4DD-E8AA0F833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800C-5B6B-4B54-B23C-E172ED33A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DF1F-F260-449A-AE0A-6A47A9765B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1C07-28FA-40D4-8840-6D08AC2FE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2337-1E49-4003-8EFE-6FACF91858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64FC-8386-4CD0-BDCD-092D119907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EA49-8B7D-4205-A07B-E1BC4C3B6F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78D7-2D77-4670-AB20-A921BC3DEA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D41D-D7F4-4D48-86F7-ABB72D3107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5327-6246-4D81-BE2B-348CFFACDE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66A5-5115-4730-8611-3517FC893C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FDD5-F2AE-4581-9DE9-879745604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00AD-526B-407F-BD03-C6BE95A75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CD0D-A6D6-45B2-ADE0-E4698A180F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7923-6B29-4563-9F89-44898C0AF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8046-BD72-4B86-8311-C341EC1AA0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F406-128B-4208-8A9F-7837004947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FAF7-B1EB-4EF3-B8E9-304825DE0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B6DC-CECF-4E44-82F7-8AD363156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13A0-573A-4145-89E1-4E3D4CC91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0A05F-4F13-4381-A7DD-09BA899D3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8275-6303-4171-9E8C-0F1B7EF8B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36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0" y="77795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36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ACA0-770E-4FD4-8BE6-BDE0DB50AB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31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E95C-4B55-44CD-8170-F571A1F21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35" y="77795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31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0445-F674-45BE-A65B-FA3519E5A5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658CA-9CF8-494E-B375-CDB6C46E5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50CE-1E18-44A3-8EBD-751A6067B3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141C-089C-4158-800F-A8E06DA26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90BC-8D15-4C6F-81FF-9AA0B6F7A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19CE-49E4-48BE-A175-BEAA65E89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DB55-5BC9-496D-A615-CC7E576AF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225B-5F2E-45A5-8B7A-8FFA855357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3246-3D2F-424B-BE17-63D0B45F22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CB021-E8FB-4468-BC12-A93E4FF6AC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EEA76-57EB-4A5A-A957-3A5ADF007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C715-18AD-4EC7-AC65-2763BFFEF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FC55E-56EB-42DC-82C6-6BDB8E96F5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D3F2-065C-4924-940B-0DB57F264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222A-4A14-426F-B4FA-D16C63F036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8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582F3-60B4-4278-A8D4-0FC0BD15B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19FDB-4C7D-4251-B3BB-5A6F4E67B3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0E8D-3216-40EF-AD26-ECDC851FC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4258-0391-4A2A-ADD4-20CAD22AF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7A6D-4CD3-4183-9479-0B75009CA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92F35-7C58-4D1B-AE21-4DBC6BF663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D2EC-A15F-49DD-B4A0-5341A832C5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C866-2D10-4CD0-B083-031F82CE9A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40C3-1A2E-422E-B2DE-5447960FCC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8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8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E770-A324-427A-82E0-4DDF823509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1402-F7FD-48FF-AFD5-C809C9D68E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0B53-4A4D-4867-B25F-F85CAD0D7E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998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6" name="navigation1"/>
          <p:cNvSpPr>
            <a:spLocks noChangeArrowheads="1"/>
          </p:cNvSpPr>
          <p:nvPr userDrawn="1"/>
        </p:nvSpPr>
        <p:spPr bwMode="auto">
          <a:xfrm>
            <a:off x="614362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/>
          <p:cNvSpPr>
            <a:spLocks noChangeArrowheads="1"/>
          </p:cNvSpPr>
          <p:nvPr userDrawn="1"/>
        </p:nvSpPr>
        <p:spPr bwMode="auto">
          <a:xfrm>
            <a:off x="658177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7019925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F42E-485C-47B0-802F-CED682FB2A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D2B3-3F12-4E8D-B3A7-C0B18BC36D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07C8-F0A5-4AC0-8DAA-A3AA2D0B6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5EDF7-9A0D-4966-80B0-0C8F05DBA3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D695-A041-46EC-BC1F-976164790F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F25A0-E2E7-440B-8C9F-1EA4FAA497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54DD-B932-493F-9225-4153C8BDB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4D88-D9F3-46CB-8965-6BDFDF1E2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2A79-BE9D-4160-98AF-224FDD2531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DC09-1D58-4A55-8E7F-81E9F6C2F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1E63-F81D-450B-8369-596F794E5E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998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5" name="navigation1"/>
          <p:cNvSpPr>
            <a:spLocks noChangeArrowheads="1"/>
          </p:cNvSpPr>
          <p:nvPr userDrawn="1"/>
        </p:nvSpPr>
        <p:spPr bwMode="auto">
          <a:xfrm>
            <a:off x="6143625" y="107632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" name="navigation2"/>
          <p:cNvSpPr>
            <a:spLocks noChangeArrowheads="1"/>
          </p:cNvSpPr>
          <p:nvPr userDrawn="1"/>
        </p:nvSpPr>
        <p:spPr bwMode="auto">
          <a:xfrm>
            <a:off x="658177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navigation3"/>
          <p:cNvSpPr>
            <a:spLocks noChangeArrowheads="1"/>
          </p:cNvSpPr>
          <p:nvPr userDrawn="1"/>
        </p:nvSpPr>
        <p:spPr bwMode="auto">
          <a:xfrm>
            <a:off x="70199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" name="navigation8" descr="ujkm,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4BEB-0A5B-4937-8997-969D14E3B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9F3E-86E9-40FC-BFAC-7BFDB83C6D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FD13C-43EB-4268-B3DA-195C874F5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50F8-A43C-4BED-8376-EFD6C3E72D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A4A6-9589-4576-BD06-379E09FCCF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2B0C-3EDF-48F3-8FD0-11E2C6E592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56A96-9953-4409-86B7-5ECAEE25C4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C379-CCD7-45C0-A4A5-FC1DF8DE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6CFB-E036-4F23-ADD3-360946F44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61F4-4241-4363-A253-91B2DE7E4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1BBA-ABF9-4818-9CB4-F46A1429A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998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6" name="navigation1"/>
          <p:cNvSpPr>
            <a:spLocks noChangeArrowheads="1"/>
          </p:cNvSpPr>
          <p:nvPr userDrawn="1"/>
        </p:nvSpPr>
        <p:spPr bwMode="auto">
          <a:xfrm>
            <a:off x="614362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navigation2"/>
          <p:cNvSpPr>
            <a:spLocks noChangeArrowheads="1"/>
          </p:cNvSpPr>
          <p:nvPr userDrawn="1"/>
        </p:nvSpPr>
        <p:spPr bwMode="auto">
          <a:xfrm>
            <a:off x="6581775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8" name="navigation3"/>
          <p:cNvSpPr>
            <a:spLocks noChangeArrowheads="1"/>
          </p:cNvSpPr>
          <p:nvPr userDrawn="1"/>
        </p:nvSpPr>
        <p:spPr bwMode="auto">
          <a:xfrm>
            <a:off x="70199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91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91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E140-B6CC-4EDB-8870-87C67D854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87EE-91BD-45C9-AE77-43ED00793A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B3DA-24AA-474C-9ABA-A968225245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9FE15-DB78-4581-B965-9EBF7929A6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772D-3995-4EFD-B21C-6AAC46C6EA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6F05-5561-4E1B-981A-5887B7F6C9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4628-532C-4F57-97E6-EA54201016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F86E1-BDEE-408C-9A9A-95CCA175AB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3DC44-303C-474C-A242-DCDC4CE34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0AB-5E20-461A-9134-3D636F2E5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BDC2-882E-4BD8-8DE9-B843CF345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35DB0-91DA-4B33-93A9-70A6026EF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6A11-D789-4043-9428-03DCB17D8A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E215-4D00-4216-B4F7-B592A622EE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A87D-82FE-4A4F-8802-6E185D459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A52D-B6E8-4DED-AB37-E7149F7332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5410-B0E8-429C-9515-94BA11D9B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2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2D30-BDE3-4D18-A27F-7376F5E49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7873-E3B9-4267-A471-E234CBD292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F7A48-6686-4E87-8ECC-8A123BC0F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45BFC-726F-4DA1-AA25-2DA05A15E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EEC7-6E2B-4DA8-9063-E9D73C695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9D44-6D6B-495C-9729-566C82CA2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9128-DB53-480B-B09F-291FB70396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E3D0-B083-4C6E-A4B3-681DA8F3E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9FFA-1DEA-44AA-A508-C586B68AD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59FB-2878-4EDB-BD54-FFE30C692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8AC3-65D0-4CBE-A1E6-4B4FAB847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B7B-3EC3-4153-89D4-E80CB400C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100012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0FFB-8EF4-47D3-B468-3F83429B9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6813A-B3DB-49AA-A97E-3AC692C7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36C9C-FECC-4DBF-9532-802C2AEE5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55A9-0D4F-4C34-B433-E0753725A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78A2B-C280-4909-A66D-E4CAD7295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648D-1C6C-4250-AE5B-16CDC9D73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4155-C0B6-4EB8-98DC-6B2798671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A299-0172-4B81-86F0-16E94E72F1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BC86B-8697-4491-8B41-D4568DAF4C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FDB5-73E1-475D-A845-045D059638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F030-8592-4F0B-983F-AF45EBD6B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F54A-5416-4C8F-B739-0859454CD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D791-C1E1-406F-8931-A88098BC1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CCCB-8E4E-46EC-99FD-4CDC39A598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9898-AA71-4228-BADF-6224557BC4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9F01-6BC8-4451-9BBF-D0A984CD8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209-EB0B-448D-BDAF-B0ACB1147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7A96-25C9-4335-AC3D-BA1A834A1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9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5018-74BE-47BC-BBFB-D5DACF8EF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152650" y="1484313"/>
            <a:ext cx="6991350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58B1-3580-4E29-8981-027AF7FB4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9935-A054-4E69-8073-CB926EBCC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77F6-7EEF-45AE-9E8F-DC37C28D4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4007-2620-4CF5-BDEF-E54223437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4"/>
          <p:cNvCxnSpPr/>
          <p:nvPr userDrawn="1"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8A83-31AC-4786-BDCE-4202998F3F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05A1-E376-4BCF-8F8B-1AC29B4AC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hyperlink" Target="http://www.rosatom.ru/" TargetMode="Externa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hyperlink" Target="http://www.rosatom.ru/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hyperlink" Target="http://www.rosatom.ru/" TargetMode="Externa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hyperlink" Target="http://www.rosatom.ru/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hyperlink" Target="http://www.rosatom.ru/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hyperlink" Target="http://www.rosatom.ru/" TargetMode="Externa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0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hyperlink" Target="http://www.rosatom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://www.rosatom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hyperlink" Target="http://www.rosatom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hyperlink" Target="http://www.rosatom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hyperlink" Target="http://www.ros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hyperlink" Target="http://www.rosatom.ru/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hyperlink" Target="http://www.rosatom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0F5764-6B8F-4895-884F-1D1EB7639F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175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11" r:id="rId1"/>
    <p:sldLayoutId id="2147491112" r:id="rId2"/>
    <p:sldLayoutId id="2147490938" r:id="rId3"/>
    <p:sldLayoutId id="2147490939" r:id="rId4"/>
    <p:sldLayoutId id="2147490940" r:id="rId5"/>
    <p:sldLayoutId id="2147491113" r:id="rId6"/>
    <p:sldLayoutId id="2147490941" r:id="rId7"/>
    <p:sldLayoutId id="2147490942" r:id="rId8"/>
    <p:sldLayoutId id="2147490943" r:id="rId9"/>
    <p:sldLayoutId id="2147490944" r:id="rId10"/>
    <p:sldLayoutId id="2147490945" r:id="rId11"/>
    <p:sldLayoutId id="214749094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8CB16D-03AC-40B5-8586-4081C2D07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</a:rPr>
              <a:t>www.tvel.ru</a:t>
            </a:r>
            <a:endParaRPr lang="ru-RU" sz="1400" b="1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29" r:id="rId1"/>
    <p:sldLayoutId id="2147491024" r:id="rId2"/>
    <p:sldLayoutId id="2147491025" r:id="rId3"/>
    <p:sldLayoutId id="2147491026" r:id="rId4"/>
    <p:sldLayoutId id="2147491027" r:id="rId5"/>
    <p:sldLayoutId id="2147491130" r:id="rId6"/>
    <p:sldLayoutId id="2147491131" r:id="rId7"/>
    <p:sldLayoutId id="2147491028" r:id="rId8"/>
    <p:sldLayoutId id="2147491029" r:id="rId9"/>
    <p:sldLayoutId id="2147491030" r:id="rId10"/>
    <p:sldLayoutId id="2147491031" r:id="rId11"/>
    <p:sldLayoutId id="2147491032" r:id="rId12"/>
    <p:sldLayoutId id="2147491132" r:id="rId13"/>
    <p:sldLayoutId id="2147491133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2FC40C-8AC7-44CA-8617-536358135B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415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34" r:id="rId1"/>
    <p:sldLayoutId id="2147491135" r:id="rId2"/>
    <p:sldLayoutId id="2147491033" r:id="rId3"/>
    <p:sldLayoutId id="2147491034" r:id="rId4"/>
    <p:sldLayoutId id="2147491035" r:id="rId5"/>
    <p:sldLayoutId id="2147491136" r:id="rId6"/>
    <p:sldLayoutId id="2147491036" r:id="rId7"/>
    <p:sldLayoutId id="2147491037" r:id="rId8"/>
    <p:sldLayoutId id="2147491038" r:id="rId9"/>
    <p:sldLayoutId id="2147491039" r:id="rId10"/>
    <p:sldLayoutId id="2147491040" r:id="rId11"/>
    <p:sldLayoutId id="214749104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5DED04-6131-4E83-AF64-C8EBE7D60D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8439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37" r:id="rId1"/>
    <p:sldLayoutId id="2147491042" r:id="rId2"/>
    <p:sldLayoutId id="2147491043" r:id="rId3"/>
    <p:sldLayoutId id="2147491044" r:id="rId4"/>
    <p:sldLayoutId id="2147491045" r:id="rId5"/>
    <p:sldLayoutId id="2147491138" r:id="rId6"/>
    <p:sldLayoutId id="2147491046" r:id="rId7"/>
    <p:sldLayoutId id="2147491047" r:id="rId8"/>
    <p:sldLayoutId id="2147491048" r:id="rId9"/>
    <p:sldLayoutId id="2147491049" r:id="rId10"/>
    <p:sldLayoutId id="2147491050" r:id="rId11"/>
    <p:sldLayoutId id="214749105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992AA0-2F2B-479B-B587-11EFB84CD5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9463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39" r:id="rId1"/>
    <p:sldLayoutId id="2147491140" r:id="rId2"/>
    <p:sldLayoutId id="2147491052" r:id="rId3"/>
    <p:sldLayoutId id="2147491053" r:id="rId4"/>
    <p:sldLayoutId id="2147491054" r:id="rId5"/>
    <p:sldLayoutId id="2147491141" r:id="rId6"/>
    <p:sldLayoutId id="2147491055" r:id="rId7"/>
    <p:sldLayoutId id="2147491056" r:id="rId8"/>
    <p:sldLayoutId id="2147491057" r:id="rId9"/>
    <p:sldLayoutId id="2147491058" r:id="rId10"/>
    <p:sldLayoutId id="2147491059" r:id="rId11"/>
    <p:sldLayoutId id="214749106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F2C8CB-9819-4542-9816-D3E15AB888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487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42" r:id="rId1"/>
    <p:sldLayoutId id="2147491143" r:id="rId2"/>
    <p:sldLayoutId id="2147491061" r:id="rId3"/>
    <p:sldLayoutId id="2147491062" r:id="rId4"/>
    <p:sldLayoutId id="2147491063" r:id="rId5"/>
    <p:sldLayoutId id="2147491144" r:id="rId6"/>
    <p:sldLayoutId id="2147491064" r:id="rId7"/>
    <p:sldLayoutId id="2147491065" r:id="rId8"/>
    <p:sldLayoutId id="2147491066" r:id="rId9"/>
    <p:sldLayoutId id="2147491067" r:id="rId10"/>
    <p:sldLayoutId id="2147491068" r:id="rId11"/>
    <p:sldLayoutId id="214749106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45" r:id="rId1"/>
    <p:sldLayoutId id="2147491070" r:id="rId2"/>
    <p:sldLayoutId id="2147491071" r:id="rId3"/>
    <p:sldLayoutId id="2147491072" r:id="rId4"/>
    <p:sldLayoutId id="2147491073" r:id="rId5"/>
    <p:sldLayoutId id="2147491074" r:id="rId6"/>
    <p:sldLayoutId id="2147491075" r:id="rId7"/>
    <p:sldLayoutId id="2147491076" r:id="rId8"/>
    <p:sldLayoutId id="2147491077" r:id="rId9"/>
    <p:sldLayoutId id="2147491078" r:id="rId10"/>
    <p:sldLayoutId id="2147491079" r:id="rId11"/>
    <p:sldLayoutId id="214749108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46" r:id="rId1"/>
    <p:sldLayoutId id="2147491081" r:id="rId2"/>
    <p:sldLayoutId id="2147491082" r:id="rId3"/>
    <p:sldLayoutId id="2147491083" r:id="rId4"/>
    <p:sldLayoutId id="2147491084" r:id="rId5"/>
    <p:sldLayoutId id="2147491085" r:id="rId6"/>
    <p:sldLayoutId id="2147491086" r:id="rId7"/>
    <p:sldLayoutId id="2147491087" r:id="rId8"/>
    <p:sldLayoutId id="2147491088" r:id="rId9"/>
    <p:sldLayoutId id="2147491089" r:id="rId10"/>
    <p:sldLayoutId id="2147491090" r:id="rId11"/>
    <p:sldLayoutId id="214749109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139AB2C-A8D6-453B-A533-CD6A667E9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5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47" r:id="rId1"/>
    <p:sldLayoutId id="2147491092" r:id="rId2"/>
    <p:sldLayoutId id="2147491093" r:id="rId3"/>
    <p:sldLayoutId id="2147491094" r:id="rId4"/>
    <p:sldLayoutId id="2147491095" r:id="rId5"/>
    <p:sldLayoutId id="2147491148" r:id="rId6"/>
    <p:sldLayoutId id="2147491096" r:id="rId7"/>
    <p:sldLayoutId id="2147491097" r:id="rId8"/>
    <p:sldLayoutId id="2147491098" r:id="rId9"/>
    <p:sldLayoutId id="2147491099" r:id="rId10"/>
    <p:sldLayoutId id="2147491100" r:id="rId11"/>
    <p:sldLayoutId id="214749110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63379D-2819-4202-8205-B45769F0E7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274"/>
                </a:solidFill>
                <a:latin typeface="Arial" pitchFamily="34" charset="0"/>
                <a:cs typeface="Arial" pitchFamily="34" charset="0"/>
              </a:rPr>
              <a:t>www.tvel.ru</a:t>
            </a:r>
            <a:endParaRPr lang="ru-RU" sz="1400" b="1" dirty="0">
              <a:solidFill>
                <a:srgbClr val="00327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4583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49" r:id="rId1"/>
    <p:sldLayoutId id="2147491150" r:id="rId2"/>
    <p:sldLayoutId id="2147491102" r:id="rId3"/>
    <p:sldLayoutId id="2147491103" r:id="rId4"/>
    <p:sldLayoutId id="2147491104" r:id="rId5"/>
    <p:sldLayoutId id="2147491151" r:id="rId6"/>
    <p:sldLayoutId id="2147491105" r:id="rId7"/>
    <p:sldLayoutId id="2147491106" r:id="rId8"/>
    <p:sldLayoutId id="2147491107" r:id="rId9"/>
    <p:sldLayoutId id="2147491108" r:id="rId10"/>
    <p:sldLayoutId id="2147491109" r:id="rId11"/>
    <p:sldLayoutId id="214749111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7E8A5E-BC6D-450F-9365-591014C3D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14" r:id="rId1"/>
    <p:sldLayoutId id="2147490947" r:id="rId2"/>
    <p:sldLayoutId id="2147490948" r:id="rId3"/>
    <p:sldLayoutId id="2147490949" r:id="rId4"/>
    <p:sldLayoutId id="2147490950" r:id="rId5"/>
    <p:sldLayoutId id="2147490951" r:id="rId6"/>
    <p:sldLayoutId id="2147490952" r:id="rId7"/>
    <p:sldLayoutId id="2147490953" r:id="rId8"/>
    <p:sldLayoutId id="2147490954" r:id="rId9"/>
    <p:sldLayoutId id="2147490955" r:id="rId10"/>
    <p:sldLayoutId id="214749095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1FE77C-016C-4450-8AC7-83021C5F1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27654" name="navigation1"/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7655" name="navigation2"/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27656" name="navigation3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15" r:id="rId1"/>
    <p:sldLayoutId id="2147490957" r:id="rId2"/>
    <p:sldLayoutId id="2147490958" r:id="rId3"/>
    <p:sldLayoutId id="2147490959" r:id="rId4"/>
    <p:sldLayoutId id="2147490960" r:id="rId5"/>
    <p:sldLayoutId id="2147490961" r:id="rId6"/>
    <p:sldLayoutId id="2147490962" r:id="rId7"/>
    <p:sldLayoutId id="2147490963" r:id="rId8"/>
    <p:sldLayoutId id="2147490964" r:id="rId9"/>
    <p:sldLayoutId id="2147490965" r:id="rId10"/>
    <p:sldLayoutId id="214749096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C70329-0213-4EF9-8485-0088B0A8A1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1750" name="navigation1"/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751" name="navigation2"/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31752" name="navigation3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16" r:id="rId1"/>
    <p:sldLayoutId id="2147490967" r:id="rId2"/>
    <p:sldLayoutId id="2147490968" r:id="rId3"/>
    <p:sldLayoutId id="2147490969" r:id="rId4"/>
    <p:sldLayoutId id="2147490970" r:id="rId5"/>
    <p:sldLayoutId id="2147490971" r:id="rId6"/>
    <p:sldLayoutId id="2147490972" r:id="rId7"/>
    <p:sldLayoutId id="2147490973" r:id="rId8"/>
    <p:sldLayoutId id="2147490974" r:id="rId9"/>
    <p:sldLayoutId id="2147490975" r:id="rId10"/>
    <p:sldLayoutId id="214749097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B72334-362D-4955-9F4D-FCEDE6DD0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33798" name="navigation1"/>
          <p:cNvSpPr>
            <a:spLocks noChangeArrowheads="1"/>
          </p:cNvSpPr>
          <p:nvPr/>
        </p:nvSpPr>
        <p:spPr bwMode="auto">
          <a:xfrm>
            <a:off x="7627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3799" name="navigation2"/>
          <p:cNvSpPr>
            <a:spLocks noChangeArrowheads="1"/>
          </p:cNvSpPr>
          <p:nvPr/>
        </p:nvSpPr>
        <p:spPr bwMode="auto">
          <a:xfrm>
            <a:off x="8007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800" name="navigation3"/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chemeClr val="hlink"/>
                </a:solidFill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17" r:id="rId1"/>
    <p:sldLayoutId id="2147490977" r:id="rId2"/>
    <p:sldLayoutId id="2147490978" r:id="rId3"/>
    <p:sldLayoutId id="2147490979" r:id="rId4"/>
    <p:sldLayoutId id="2147490980" r:id="rId5"/>
    <p:sldLayoutId id="2147490981" r:id="rId6"/>
    <p:sldLayoutId id="2147490982" r:id="rId7"/>
    <p:sldLayoutId id="2147490983" r:id="rId8"/>
    <p:sldLayoutId id="2147490984" r:id="rId9"/>
    <p:sldLayoutId id="2147490985" r:id="rId10"/>
    <p:sldLayoutId id="214749098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A1D546-429A-45FC-98CB-E588349724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295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18" r:id="rId1"/>
    <p:sldLayoutId id="2147490987" r:id="rId2"/>
    <p:sldLayoutId id="2147490988" r:id="rId3"/>
    <p:sldLayoutId id="2147490989" r:id="rId4"/>
    <p:sldLayoutId id="2147490990" r:id="rId5"/>
    <p:sldLayoutId id="2147491119" r:id="rId6"/>
    <p:sldLayoutId id="2147491120" r:id="rId7"/>
    <p:sldLayoutId id="2147490991" r:id="rId8"/>
    <p:sldLayoutId id="2147490992" r:id="rId9"/>
    <p:sldLayoutId id="2147490993" r:id="rId10"/>
    <p:sldLayoutId id="2147490994" r:id="rId11"/>
    <p:sldLayoutId id="214749099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266FF0-C192-4BCD-8F71-BBBD1709D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www.tvel.ru</a:t>
            </a:r>
            <a:endParaRPr lang="ru-RU" sz="1400" b="1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21" r:id="rId1"/>
    <p:sldLayoutId id="2147490996" r:id="rId2"/>
    <p:sldLayoutId id="2147490997" r:id="rId3"/>
    <p:sldLayoutId id="2147490998" r:id="rId4"/>
    <p:sldLayoutId id="2147490999" r:id="rId5"/>
    <p:sldLayoutId id="2147491122" r:id="rId6"/>
    <p:sldLayoutId id="2147491123" r:id="rId7"/>
    <p:sldLayoutId id="2147491000" r:id="rId8"/>
    <p:sldLayoutId id="2147491001" r:id="rId9"/>
    <p:sldLayoutId id="2147491002" r:id="rId10"/>
    <p:sldLayoutId id="2147491003" r:id="rId11"/>
    <p:sldLayoutId id="214749100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88B8CB-1128-4229-B031-920C946692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www.tvel.ru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14342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24" r:id="rId1"/>
    <p:sldLayoutId id="2147491005" r:id="rId2"/>
    <p:sldLayoutId id="2147491006" r:id="rId3"/>
    <p:sldLayoutId id="2147491007" r:id="rId4"/>
    <p:sldLayoutId id="2147491008" r:id="rId5"/>
    <p:sldLayoutId id="2147491125" r:id="rId6"/>
    <p:sldLayoutId id="2147491009" r:id="rId7"/>
    <p:sldLayoutId id="2147491010" r:id="rId8"/>
    <p:sldLayoutId id="2147491011" r:id="rId9"/>
    <p:sldLayoutId id="2147491012" r:id="rId10"/>
    <p:sldLayoutId id="2147491013" r:id="rId11"/>
    <p:sldLayoutId id="214749101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0F564E-B623-411C-9043-D5394029D5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www.tvel.ru</a:t>
            </a:r>
            <a:endParaRPr lang="ru-RU" sz="14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55675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26" r:id="rId1"/>
    <p:sldLayoutId id="2147491127" r:id="rId2"/>
    <p:sldLayoutId id="2147491015" r:id="rId3"/>
    <p:sldLayoutId id="2147491016" r:id="rId4"/>
    <p:sldLayoutId id="2147491017" r:id="rId5"/>
    <p:sldLayoutId id="2147491128" r:id="rId6"/>
    <p:sldLayoutId id="2147491018" r:id="rId7"/>
    <p:sldLayoutId id="2147491019" r:id="rId8"/>
    <p:sldLayoutId id="2147491020" r:id="rId9"/>
    <p:sldLayoutId id="2147491021" r:id="rId10"/>
    <p:sldLayoutId id="2147491022" r:id="rId11"/>
    <p:sldLayoutId id="214749102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213" y="5094288"/>
            <a:ext cx="3813175" cy="1125537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</a:rPr>
              <a:t>Докладчик: </a:t>
            </a:r>
            <a:endParaRPr lang="ru-RU" sz="1400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Специалист старший отдела капитального строительства ОАО «АЭХК»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Державин Александр Васильевич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a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" charset="0"/>
            </a:endParaRPr>
          </a:p>
        </p:txBody>
      </p:sp>
      <p:sp>
        <p:nvSpPr>
          <p:cNvPr id="129029" name="Text Box 9"/>
          <p:cNvSpPr txBox="1">
            <a:spLocks noChangeArrowheads="1"/>
          </p:cNvSpPr>
          <p:nvPr/>
        </p:nvSpPr>
        <p:spPr bwMode="auto">
          <a:xfrm>
            <a:off x="766763" y="2174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9030" name="Text Box 13"/>
          <p:cNvSpPr txBox="1">
            <a:spLocks noChangeArrowheads="1"/>
          </p:cNvSpPr>
          <p:nvPr/>
        </p:nvSpPr>
        <p:spPr bwMode="auto">
          <a:xfrm>
            <a:off x="2209800" y="2174875"/>
            <a:ext cx="541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774"/>
                </a:solidFill>
              </a:rPr>
              <a:t>Вывод из эксплуатации корпусов диффузионного разделения изотопов урана ОАО «АЭХК»</a:t>
            </a:r>
            <a:endParaRPr lang="ru-RU" sz="2800" b="1" dirty="0">
              <a:solidFill>
                <a:srgbClr val="002774"/>
              </a:solidFill>
            </a:endParaRPr>
          </a:p>
        </p:txBody>
      </p:sp>
      <p:pic>
        <p:nvPicPr>
          <p:cNvPr id="144385" name="Picture 2" descr="\\Sfs0000011\uc_docs\снегирев\инструкции\ип обучение персонала\скрины\logo_AEC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267" y="544513"/>
            <a:ext cx="1903559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313" y="501650"/>
            <a:ext cx="24257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72275" y="161925"/>
            <a:ext cx="199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000" dirty="0" smtClean="0"/>
          </a:p>
          <a:p>
            <a:pPr algn="r"/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C7ABC-661C-4C14-8BD3-491DF94403D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270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5600" y="179388"/>
            <a:ext cx="8207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b="1" dirty="0" smtClean="0">
                <a:solidFill>
                  <a:srgbClr val="091D5D"/>
                </a:solidFill>
              </a:rPr>
              <a:t>РАО, образующиеся в процессе вывода из эксплуатации и  реабилитации территории здания 802</a:t>
            </a:r>
            <a:endParaRPr lang="ru-RU" sz="2000" dirty="0" smtClean="0">
              <a:solidFill>
                <a:srgbClr val="091D5D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ru-RU" sz="2000" dirty="0">
              <a:solidFill>
                <a:srgbClr val="091D5D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" y="1276351"/>
          <a:ext cx="8610600" cy="4877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725"/>
                <a:gridCol w="1558710"/>
                <a:gridCol w="1093604"/>
                <a:gridCol w="1433911"/>
                <a:gridCol w="2152650"/>
              </a:tblGrid>
              <a:tr h="3426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Вид  РАО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Характеристика РАО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Ед. </a:t>
                      </a:r>
                      <a:r>
                        <a:rPr lang="ru-RU" sz="1400" b="1" dirty="0" err="1" smtClean="0">
                          <a:solidFill>
                            <a:srgbClr val="002774"/>
                          </a:solidFill>
                        </a:rPr>
                        <a:t>изм</a:t>
                      </a: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Значение</a:t>
                      </a:r>
                      <a:r>
                        <a:rPr lang="ru-RU" sz="1400" b="1" baseline="0" dirty="0" smtClean="0">
                          <a:solidFill>
                            <a:srgbClr val="002774"/>
                          </a:solidFill>
                        </a:rPr>
                        <a:t> 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Примечание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1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Металлические загрязненные отходы (МОЗРВ)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Категория 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----------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НАО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7174">
                <a:tc v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Масса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т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3 625,0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67174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 Строительные конструкции 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Масса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т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5241,8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67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Объем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м</a:t>
                      </a:r>
                      <a:r>
                        <a:rPr lang="ru-RU" sz="1400" b="1" kern="1200" baseline="30000" dirty="0" smtClean="0">
                          <a:solidFill>
                            <a:srgbClr val="002774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2620,9</a:t>
                      </a:r>
                      <a:endParaRPr lang="ru-RU" sz="1400" b="1" dirty="0" smtClean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671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Удельная активность 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Бк/г</a:t>
                      </a:r>
                      <a:endParaRPr lang="ru-RU" sz="1400" b="1" kern="1200" baseline="300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4,59Е + 01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774"/>
                          </a:solidFill>
                        </a:rPr>
                        <a:t>Усредненное значение  по результатам проб</a:t>
                      </a:r>
                      <a:endParaRPr lang="ru-RU" sz="1400" b="0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67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Суммарная активность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Бк</a:t>
                      </a:r>
                      <a:endParaRPr lang="ru-RU" sz="1400" b="1" kern="1200" baseline="300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002774"/>
                          </a:solidFill>
                        </a:rPr>
                        <a:t>1,81E+11</a:t>
                      </a:r>
                      <a:endParaRPr lang="en-US" sz="1400" b="1" i="0" u="none" strike="noStrike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482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Категория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------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НАО, САО</a:t>
                      </a:r>
                      <a:endParaRPr lang="ru-RU" sz="1400" b="1" dirty="0" smtClean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80778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Грунт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2774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       ______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774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           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774"/>
                          </a:solidFill>
                        </a:rPr>
                        <a:t>По результатам проведенных комплексных  изысканий и КРО, не попадает  под категорию РАО</a:t>
                      </a:r>
                      <a:endParaRPr lang="ru-RU" sz="1400" b="0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759" name="Picture 13" descr="logo_AE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257176"/>
            <a:ext cx="1000125" cy="52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332788" y="6543675"/>
            <a:ext cx="811212" cy="282575"/>
          </a:xfrm>
        </p:spPr>
        <p:txBody>
          <a:bodyPr/>
          <a:lstStyle/>
          <a:p>
            <a:pPr>
              <a:defRPr/>
            </a:pPr>
            <a:fld id="{EC7C7ABC-661C-4C14-8BD3-491DF94403D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270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5600" y="179388"/>
            <a:ext cx="8207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b="1" dirty="0" smtClean="0">
                <a:solidFill>
                  <a:srgbClr val="091D5D"/>
                </a:solidFill>
              </a:rPr>
              <a:t>РАО, образующиеся в процессе вывода из эксплуатации и  реабилитации территории здания 804</a:t>
            </a:r>
            <a:endParaRPr lang="ru-RU" sz="2000" dirty="0" smtClean="0">
              <a:solidFill>
                <a:srgbClr val="091D5D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ru-RU" sz="2000" dirty="0">
              <a:solidFill>
                <a:srgbClr val="091D5D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0975" y="1100108"/>
          <a:ext cx="8767763" cy="5304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5455"/>
                <a:gridCol w="1849411"/>
                <a:gridCol w="1006980"/>
                <a:gridCol w="1754729"/>
                <a:gridCol w="1881188"/>
              </a:tblGrid>
              <a:tr h="6184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Вид  РАО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Характеристика РАО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Ед. </a:t>
                      </a:r>
                      <a:r>
                        <a:rPr lang="ru-RU" sz="1400" b="1" dirty="0" err="1" smtClean="0">
                          <a:solidFill>
                            <a:srgbClr val="002774"/>
                          </a:solidFill>
                        </a:rPr>
                        <a:t>изм</a:t>
                      </a: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Значение</a:t>
                      </a:r>
                      <a:r>
                        <a:rPr lang="ru-RU" sz="1400" b="1" baseline="0" dirty="0" smtClean="0">
                          <a:solidFill>
                            <a:srgbClr val="002774"/>
                          </a:solidFill>
                        </a:rPr>
                        <a:t> 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Примечание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928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Металлические загрязненные отходы (МОЗРВ)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Категория 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----------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НАО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92893">
                <a:tc vMerge="1">
                  <a:txBody>
                    <a:bodyPr/>
                    <a:lstStyle/>
                    <a:p>
                      <a:pPr algn="l"/>
                      <a:endParaRPr lang="ru-RU" sz="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Масса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т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4 825,0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92893">
                <a:tc rowSpan="5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rgbClr val="002774"/>
                        </a:solidFill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rgbClr val="002774"/>
                        </a:solidFill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rgbClr val="002774"/>
                        </a:solidFill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      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  Строительные конструкции 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Масса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т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4295,2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92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Объем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м</a:t>
                      </a:r>
                      <a:r>
                        <a:rPr lang="ru-RU" sz="1400" b="1" kern="1200" baseline="30000" dirty="0" smtClean="0">
                          <a:solidFill>
                            <a:srgbClr val="002774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2147,6</a:t>
                      </a:r>
                      <a:endParaRPr lang="ru-RU" sz="1400" b="1" dirty="0" smtClean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618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Удельная активность 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Бк/г</a:t>
                      </a:r>
                      <a:endParaRPr lang="ru-RU" sz="1400" b="1" kern="1200" baseline="300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5,45Е + 01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774"/>
                          </a:solidFill>
                        </a:rPr>
                        <a:t>Усредненное значение  по результатам проб</a:t>
                      </a:r>
                      <a:endParaRPr lang="ru-RU" sz="1400" b="0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618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Суммарная активность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Бк</a:t>
                      </a:r>
                      <a:endParaRPr lang="ru-RU" sz="1400" b="1" kern="1200" baseline="300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774"/>
                          </a:solidFill>
                        </a:rPr>
                        <a:t>2</a:t>
                      </a:r>
                      <a:r>
                        <a:rPr lang="en-US" sz="1400" b="1" u="none" strike="noStrike" dirty="0" smtClean="0">
                          <a:solidFill>
                            <a:srgbClr val="002774"/>
                          </a:solidFill>
                        </a:rPr>
                        <a:t>,</a:t>
                      </a:r>
                      <a:r>
                        <a:rPr lang="ru-RU" sz="1400" b="1" u="none" strike="noStrike" dirty="0" smtClean="0">
                          <a:solidFill>
                            <a:srgbClr val="002774"/>
                          </a:solidFill>
                        </a:rPr>
                        <a:t>13</a:t>
                      </a:r>
                      <a:r>
                        <a:rPr lang="en-US" sz="1400" b="1" u="none" strike="noStrike" dirty="0" smtClean="0">
                          <a:solidFill>
                            <a:srgbClr val="002774"/>
                          </a:solidFill>
                        </a:rPr>
                        <a:t>E+11</a:t>
                      </a:r>
                      <a:endParaRPr lang="en-US" sz="1400" b="1" i="0" u="none" strike="noStrike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392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Категория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НАО</a:t>
                      </a:r>
                      <a:endParaRPr lang="ru-RU" sz="1400" b="1" dirty="0" smtClean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110950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               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        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                     Грунт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rgbClr val="002774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       ______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774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           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774"/>
                          </a:solidFill>
                        </a:rPr>
                        <a:t>По результатам проведенных комплексных  изысканий и КРО, не попадает  под категорию РАО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759" name="Picture 13" descr="logo_AE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25" y="257176"/>
            <a:ext cx="981075" cy="41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62" name="TextBox 28"/>
          <p:cNvSpPr txBox="1">
            <a:spLocks noChangeArrowheads="1"/>
          </p:cNvSpPr>
          <p:nvPr/>
        </p:nvSpPr>
        <p:spPr bwMode="auto">
          <a:xfrm>
            <a:off x="123825" y="6324600"/>
            <a:ext cx="8867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0">
            <a:spAutoFit/>
          </a:bodyPr>
          <a:lstStyle/>
          <a:p>
            <a:r>
              <a:rPr lang="ru-RU" sz="1000" dirty="0" smtClean="0">
                <a:solidFill>
                  <a:srgbClr val="002774"/>
                </a:solidFill>
              </a:rPr>
              <a:t> </a:t>
            </a:r>
            <a:endParaRPr lang="ru-RU" sz="1000" dirty="0">
              <a:solidFill>
                <a:srgbClr val="002774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C7ABC-661C-4C14-8BD3-491DF94403D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270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5600" y="214290"/>
            <a:ext cx="8207375" cy="7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b="1" dirty="0" smtClean="0">
                <a:solidFill>
                  <a:srgbClr val="091D5D"/>
                </a:solidFill>
              </a:rPr>
              <a:t>РАО, образующиеся в процессе вывода из эксплуатации и  реабилитации территории площадки временного хранения</a:t>
            </a:r>
            <a:endParaRPr lang="ru-RU" sz="2000" dirty="0">
              <a:solidFill>
                <a:srgbClr val="091D5D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8125" y="1514476"/>
          <a:ext cx="8710614" cy="3866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7450"/>
                <a:gridCol w="1708249"/>
                <a:gridCol w="940629"/>
                <a:gridCol w="1247841"/>
                <a:gridCol w="2356445"/>
              </a:tblGrid>
              <a:tr h="4216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Вид  РАО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Характеристика РАО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Ед. </a:t>
                      </a:r>
                      <a:r>
                        <a:rPr lang="ru-RU" sz="1400" b="1" dirty="0" err="1" smtClean="0">
                          <a:solidFill>
                            <a:srgbClr val="002774"/>
                          </a:solidFill>
                        </a:rPr>
                        <a:t>изм</a:t>
                      </a: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Значение</a:t>
                      </a:r>
                      <a:r>
                        <a:rPr lang="ru-RU" sz="1400" b="1" baseline="0" dirty="0" smtClean="0">
                          <a:solidFill>
                            <a:srgbClr val="002774"/>
                          </a:solidFill>
                        </a:rPr>
                        <a:t> 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Примечание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Металлические загрязненные отходы (МОЗРВ)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Категория 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----------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НАО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724">
                <a:tc vMerge="1">
                  <a:txBody>
                    <a:bodyPr/>
                    <a:lstStyle/>
                    <a:p>
                      <a:pPr algn="l"/>
                      <a:endParaRPr lang="ru-RU" sz="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Масса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т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25 000,0</a:t>
                      </a:r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451724">
                <a:tc rowSpan="5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rgbClr val="002774"/>
                        </a:solidFill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Грунт  (по результатам проведенных комплексных изысканий)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Масса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т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130 900,0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451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Объем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м</a:t>
                      </a:r>
                      <a:r>
                        <a:rPr lang="ru-RU" sz="1400" b="1" kern="1200" baseline="30000" dirty="0" smtClean="0">
                          <a:solidFill>
                            <a:srgbClr val="002774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65 500,0</a:t>
                      </a:r>
                      <a:endParaRPr lang="ru-RU" sz="1400" b="1" dirty="0" smtClean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451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Удельная активность 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Бк/г</a:t>
                      </a:r>
                      <a:endParaRPr lang="ru-RU" sz="1400" b="1" kern="1200" baseline="300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7,50 Е + 01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774"/>
                          </a:solidFill>
                        </a:rPr>
                        <a:t>Усредненное значение  по результатам проб</a:t>
                      </a:r>
                      <a:endParaRPr lang="ru-RU" sz="1400" b="0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451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Суммарная активность</a:t>
                      </a:r>
                      <a:endParaRPr lang="ru-RU" sz="1400" b="1" kern="12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774"/>
                          </a:solidFill>
                        </a:rPr>
                        <a:t>Бк</a:t>
                      </a:r>
                      <a:endParaRPr lang="ru-RU" sz="1400" b="1" kern="1200" baseline="30000" dirty="0" smtClean="0">
                        <a:solidFill>
                          <a:srgbClr val="0027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774"/>
                          </a:solidFill>
                        </a:rPr>
                        <a:t>7</a:t>
                      </a:r>
                      <a:r>
                        <a:rPr lang="en-US" sz="1400" b="1" u="none" strike="noStrike" dirty="0" smtClean="0">
                          <a:solidFill>
                            <a:srgbClr val="002774"/>
                          </a:solidFill>
                        </a:rPr>
                        <a:t>,</a:t>
                      </a:r>
                      <a:r>
                        <a:rPr lang="ru-RU" sz="1400" b="1" u="none" strike="noStrike" dirty="0" smtClean="0">
                          <a:solidFill>
                            <a:srgbClr val="002774"/>
                          </a:solidFill>
                        </a:rPr>
                        <a:t>65 </a:t>
                      </a:r>
                      <a:r>
                        <a:rPr lang="en-US" sz="1400" b="1" u="none" strike="noStrike" dirty="0" smtClean="0">
                          <a:solidFill>
                            <a:srgbClr val="002774"/>
                          </a:solidFill>
                        </a:rPr>
                        <a:t>E+1</a:t>
                      </a:r>
                      <a:r>
                        <a:rPr lang="ru-RU" sz="1400" b="1" u="none" strike="noStrike" dirty="0" smtClean="0">
                          <a:solidFill>
                            <a:srgbClr val="002774"/>
                          </a:solidFill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  <a:tr h="505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Категория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------</a:t>
                      </a:r>
                      <a:endParaRPr lang="ru-RU" sz="1400" b="1" dirty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774"/>
                          </a:solidFill>
                        </a:rPr>
                        <a:t>НАО, САО</a:t>
                      </a:r>
                      <a:endParaRPr lang="ru-RU" sz="1400" b="1" dirty="0" smtClean="0">
                        <a:solidFill>
                          <a:srgbClr val="00277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77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759" name="Picture 13" descr="logo_AE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257176"/>
            <a:ext cx="847725" cy="4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62" name="TextBox 28"/>
          <p:cNvSpPr txBox="1">
            <a:spLocks noChangeArrowheads="1"/>
          </p:cNvSpPr>
          <p:nvPr/>
        </p:nvSpPr>
        <p:spPr bwMode="auto">
          <a:xfrm>
            <a:off x="152400" y="6467475"/>
            <a:ext cx="8867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0">
            <a:spAutoFit/>
          </a:bodyPr>
          <a:lstStyle/>
          <a:p>
            <a:r>
              <a:rPr lang="ru-RU" sz="1000" dirty="0" smtClean="0">
                <a:solidFill>
                  <a:srgbClr val="002774"/>
                </a:solidFill>
              </a:rPr>
              <a:t> </a:t>
            </a:r>
            <a:endParaRPr lang="ru-RU" sz="1000" dirty="0">
              <a:solidFill>
                <a:srgbClr val="002774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5"/>
          <p:cNvSpPr>
            <a:spLocks noChangeArrowheads="1"/>
          </p:cNvSpPr>
          <p:nvPr/>
        </p:nvSpPr>
        <p:spPr bwMode="auto">
          <a:xfrm>
            <a:off x="13230615" y="13765582"/>
            <a:ext cx="91335" cy="4571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1447" y="333375"/>
            <a:ext cx="713425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Документация, разработанная по ВЭ</a:t>
            </a:r>
          </a:p>
          <a:p>
            <a:pPr algn="ctr"/>
            <a:endParaRPr lang="ru-RU" sz="1200" b="1" dirty="0">
              <a:latin typeface="+mn-lt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9556525" flipV="1">
            <a:off x="6641395" y="1375315"/>
            <a:ext cx="177304" cy="1015663"/>
          </a:xfrm>
          <a:prstGeom prst="rect">
            <a:avLst/>
          </a:prstGeom>
          <a:noFill/>
          <a:ln>
            <a:noFill/>
          </a:ln>
          <a:effectLst>
            <a:outerShdw blurRad="203200" dist="419100" dir="10140000" sx="122000" sy="122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endParaRPr lang="ru-RU" sz="6000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29" name="Picture 13" descr="logo_A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71450"/>
            <a:ext cx="111445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77838" y="1528763"/>
            <a:ext cx="8207375" cy="4527550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/>
              <a:t>	</a:t>
            </a:r>
            <a:r>
              <a:rPr lang="ru-RU" sz="1800" b="1" i="1" dirty="0" smtClean="0">
                <a:solidFill>
                  <a:srgbClr val="002774"/>
                </a:solidFill>
              </a:rPr>
              <a:t>Разработаны концепция и программа вывода из эксплуатации корпуса 2, здание 802, и корпуса 4, здание 804, как части ЯУ производства разделения изотопов урана открытого акционерного общества «Ангарский электролизный химический комбинат»</a:t>
            </a:r>
          </a:p>
          <a:p>
            <a:pPr algn="just"/>
            <a:r>
              <a:rPr lang="ru-RU" sz="1800" b="1" i="1" dirty="0" smtClean="0">
                <a:solidFill>
                  <a:srgbClr val="002774"/>
                </a:solidFill>
              </a:rPr>
              <a:t> Выполнено комплексное инженерное и радиационное обследование зданий 802, 804 и площадки временного хранения</a:t>
            </a:r>
          </a:p>
          <a:p>
            <a:pPr algn="just"/>
            <a:r>
              <a:rPr lang="ru-RU" sz="1800" b="1" i="1" dirty="0" smtClean="0">
                <a:solidFill>
                  <a:srgbClr val="002774"/>
                </a:solidFill>
              </a:rPr>
              <a:t>Выполнены комплексные инженерно-геодезические, геологические, гидрометеорологические, экологические изыскания зданий 802, 804 и площадки временного хранения </a:t>
            </a:r>
          </a:p>
          <a:p>
            <a:pPr algn="just"/>
            <a:r>
              <a:rPr lang="ru-RU" sz="1800" b="1" i="1" dirty="0" smtClean="0">
                <a:solidFill>
                  <a:srgbClr val="002774"/>
                </a:solidFill>
              </a:rPr>
              <a:t>Разработан проект «Вывод из эксплуатации корпуса 2 здания 802 и корпуса 4 здания 804, как части ЯУ производства разделения изотопов урана ОАО «АЭХК». Проект проходит процедуру согласования</a:t>
            </a:r>
          </a:p>
          <a:p>
            <a:endParaRPr lang="ru-RU" sz="1600" b="1" i="1" dirty="0" smtClean="0"/>
          </a:p>
          <a:p>
            <a:endParaRPr lang="ru-RU" sz="1600" dirty="0"/>
          </a:p>
        </p:txBody>
      </p:sp>
      <p:sp>
        <p:nvSpPr>
          <p:cNvPr id="34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7ABC-661C-4C14-8BD3-491DF94403D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Проблемы вывода из эксплуатации зданий 802, 804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650" y="1333501"/>
            <a:ext cx="8601075" cy="4810124"/>
          </a:xfrm>
        </p:spPr>
        <p:txBody>
          <a:bodyPr/>
          <a:lstStyle/>
          <a:p>
            <a:pPr marL="180000" indent="-360000" algn="just"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>
                <a:solidFill>
                  <a:srgbClr val="002774"/>
                </a:solidFill>
              </a:rPr>
              <a:t>1. Не решен вопрос </a:t>
            </a:r>
            <a:r>
              <a:rPr lang="ru-RU" sz="1800" b="1" i="1" dirty="0" smtClean="0">
                <a:solidFill>
                  <a:srgbClr val="002774"/>
                </a:solidFill>
              </a:rPr>
              <a:t>отнесения  </a:t>
            </a:r>
            <a:r>
              <a:rPr lang="ru-RU" sz="1800" b="1" i="1" dirty="0" smtClean="0">
                <a:solidFill>
                  <a:srgbClr val="002774"/>
                </a:solidFill>
              </a:rPr>
              <a:t>РАО, образующихся при выводе из эксплуатации объектов, выведенных из технологического процесса до изменения формы </a:t>
            </a:r>
            <a:r>
              <a:rPr lang="ru-RU" sz="1800" b="1" i="1" dirty="0" smtClean="0">
                <a:solidFill>
                  <a:srgbClr val="002774"/>
                </a:solidFill>
              </a:rPr>
              <a:t>собственности эксплуатирующей </a:t>
            </a:r>
            <a:r>
              <a:rPr lang="ru-RU" sz="1800" b="1" i="1" dirty="0" smtClean="0">
                <a:solidFill>
                  <a:srgbClr val="002774"/>
                </a:solidFill>
              </a:rPr>
              <a:t>организации и принятия Федерального закона № </a:t>
            </a:r>
            <a:r>
              <a:rPr lang="ru-RU" sz="1800" b="1" i="1" dirty="0" smtClean="0">
                <a:solidFill>
                  <a:srgbClr val="002774"/>
                </a:solidFill>
              </a:rPr>
              <a:t>190-ФЗ, к федеральной собственности. </a:t>
            </a:r>
            <a:endParaRPr lang="ru-RU" sz="1800" b="1" i="1" dirty="0" smtClean="0">
              <a:solidFill>
                <a:srgbClr val="002774"/>
              </a:solidFill>
            </a:endParaRPr>
          </a:p>
          <a:p>
            <a:pPr marL="180000" indent="-360000" algn="just"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>
                <a:solidFill>
                  <a:srgbClr val="002774"/>
                </a:solidFill>
              </a:rPr>
              <a:t>2. ОАО «АЭХК» не располагает технологиями, производственными мощностями  и ресурсами по переработке большого количества РАО, образующихся при </a:t>
            </a:r>
            <a:r>
              <a:rPr lang="ru-RU" sz="1800" b="1" i="1" dirty="0" smtClean="0">
                <a:solidFill>
                  <a:srgbClr val="002774"/>
                </a:solidFill>
              </a:rPr>
              <a:t>выводе из эксплуатации </a:t>
            </a:r>
            <a:r>
              <a:rPr lang="ru-RU" sz="1800" b="1" i="1" dirty="0" smtClean="0">
                <a:solidFill>
                  <a:srgbClr val="002774"/>
                </a:solidFill>
              </a:rPr>
              <a:t>таких крупных объектов,  как корпуса разделительного завода. </a:t>
            </a:r>
          </a:p>
          <a:p>
            <a:pPr marL="180000" indent="-360000" algn="just"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 smtClean="0">
                <a:solidFill>
                  <a:srgbClr val="002774"/>
                </a:solidFill>
              </a:rPr>
              <a:t>3. ОАО «АЭХК» не обладает возможностями для временного хранения  большого количества РАО, образующихся  при выполнении работ по </a:t>
            </a:r>
            <a:r>
              <a:rPr lang="ru-RU" sz="1800" b="1" i="1" dirty="0" smtClean="0">
                <a:solidFill>
                  <a:srgbClr val="002774"/>
                </a:solidFill>
              </a:rPr>
              <a:t>выводу из эксплуатации, </a:t>
            </a:r>
            <a:r>
              <a:rPr lang="ru-RU" sz="1800" b="1" i="1" dirty="0" smtClean="0">
                <a:solidFill>
                  <a:srgbClr val="002774"/>
                </a:solidFill>
              </a:rPr>
              <a:t>на </a:t>
            </a:r>
            <a:r>
              <a:rPr lang="ru-RU" sz="1800" b="1" i="1" dirty="0" err="1" smtClean="0">
                <a:solidFill>
                  <a:srgbClr val="002774"/>
                </a:solidFill>
              </a:rPr>
              <a:t>промплощадке</a:t>
            </a:r>
            <a:r>
              <a:rPr lang="ru-RU" sz="1800" b="1" i="1" dirty="0" smtClean="0">
                <a:solidFill>
                  <a:srgbClr val="002774"/>
                </a:solidFill>
              </a:rPr>
              <a:t>, находящейся в черте </a:t>
            </a:r>
            <a:r>
              <a:rPr lang="ru-RU" sz="1800" b="1" i="1" dirty="0" smtClean="0">
                <a:solidFill>
                  <a:srgbClr val="002774"/>
                </a:solidFill>
              </a:rPr>
              <a:t>населенного пункта города </a:t>
            </a:r>
            <a:r>
              <a:rPr lang="ru-RU" sz="1800" b="1" i="1" dirty="0" err="1" smtClean="0">
                <a:solidFill>
                  <a:srgbClr val="002774"/>
                </a:solidFill>
              </a:rPr>
              <a:t>Ангарска</a:t>
            </a:r>
            <a:r>
              <a:rPr lang="ru-RU" sz="1800" b="1" i="1" dirty="0" smtClean="0">
                <a:solidFill>
                  <a:srgbClr val="002774"/>
                </a:solidFill>
              </a:rPr>
              <a:t>. </a:t>
            </a:r>
          </a:p>
          <a:p>
            <a:pPr marL="180000" indent="-360000" algn="just">
              <a:spcBef>
                <a:spcPts val="600"/>
              </a:spcBef>
              <a:spcAft>
                <a:spcPts val="600"/>
              </a:spcAft>
            </a:pPr>
            <a:endParaRPr lang="ru-RU" sz="18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65B08-BF9F-44CD-A412-44DE6DACDA2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Picture 13" descr="logo_A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71450"/>
            <a:ext cx="111445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Пути решения проблем</a:t>
            </a:r>
            <a:endParaRPr lang="ru-RU" sz="2000" dirty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557337"/>
            <a:ext cx="8207375" cy="4681537"/>
          </a:xfrm>
        </p:spPr>
        <p:txBody>
          <a:bodyPr/>
          <a:lstStyle/>
          <a:p>
            <a:pPr algn="just"/>
            <a:r>
              <a:rPr lang="ru-RU" sz="1800" b="1" i="1" dirty="0" smtClean="0">
                <a:solidFill>
                  <a:srgbClr val="002774"/>
                </a:solidFill>
              </a:rPr>
              <a:t>1. </a:t>
            </a:r>
            <a:r>
              <a:rPr lang="ru-RU" sz="1800" b="1" i="1" dirty="0" smtClean="0">
                <a:solidFill>
                  <a:srgbClr val="002774"/>
                </a:solidFill>
              </a:rPr>
              <a:t>Разработка порядка </a:t>
            </a:r>
            <a:r>
              <a:rPr lang="ru-RU" sz="1800" b="1" i="1" dirty="0" smtClean="0">
                <a:solidFill>
                  <a:srgbClr val="002774"/>
                </a:solidFill>
              </a:rPr>
              <a:t>отнесения РАО, образующихся при выполнении работ по ВЭ объектов, выведенных из технологического процесса до принятия Федерального закона №190-ФЗ, к федеральной собственности при регистрации РАО.</a:t>
            </a:r>
          </a:p>
          <a:p>
            <a:pPr algn="just"/>
            <a:r>
              <a:rPr lang="ru-RU" sz="1800" b="1" i="1" dirty="0" smtClean="0">
                <a:solidFill>
                  <a:srgbClr val="002774"/>
                </a:solidFill>
              </a:rPr>
              <a:t>2. Привлечение специализированной </a:t>
            </a:r>
            <a:r>
              <a:rPr lang="ru-RU" sz="1800" b="1" i="1" dirty="0" smtClean="0">
                <a:solidFill>
                  <a:srgbClr val="002774"/>
                </a:solidFill>
              </a:rPr>
              <a:t>организации (например, ФГУП «</a:t>
            </a:r>
            <a:r>
              <a:rPr lang="ru-RU" sz="1800" b="1" i="1" dirty="0" err="1" smtClean="0">
                <a:solidFill>
                  <a:srgbClr val="002774"/>
                </a:solidFill>
              </a:rPr>
              <a:t>РосРАО</a:t>
            </a:r>
            <a:r>
              <a:rPr lang="ru-RU" sz="1800" b="1" i="1" dirty="0" smtClean="0">
                <a:solidFill>
                  <a:srgbClr val="002774"/>
                </a:solidFill>
              </a:rPr>
              <a:t>) для </a:t>
            </a:r>
            <a:r>
              <a:rPr lang="ru-RU" sz="1800" b="1" i="1" dirty="0" smtClean="0">
                <a:solidFill>
                  <a:srgbClr val="002774"/>
                </a:solidFill>
              </a:rPr>
              <a:t>выполнения работ по сбору, переработке и временному хранению РАО, образующихся при ВЭ зданий 802, 804 ОАО «АЭХК</a:t>
            </a:r>
            <a:r>
              <a:rPr lang="ru-RU" sz="1800" b="1" i="1" dirty="0" smtClean="0">
                <a:solidFill>
                  <a:srgbClr val="002774"/>
                </a:solidFill>
              </a:rPr>
              <a:t>».</a:t>
            </a:r>
            <a:endParaRPr lang="ru-RU" sz="1800" b="1" i="1" dirty="0" smtClean="0">
              <a:solidFill>
                <a:srgbClr val="002774"/>
              </a:solidFill>
            </a:endParaRPr>
          </a:p>
          <a:p>
            <a:pPr algn="just"/>
            <a:r>
              <a:rPr lang="ru-RU" sz="1800" b="1" i="1" dirty="0" smtClean="0">
                <a:solidFill>
                  <a:srgbClr val="002774"/>
                </a:solidFill>
              </a:rPr>
              <a:t>3. </a:t>
            </a:r>
            <a:r>
              <a:rPr lang="ru-RU" sz="1800" b="1" i="1" dirty="0" smtClean="0">
                <a:solidFill>
                  <a:srgbClr val="002774"/>
                </a:solidFill>
              </a:rPr>
              <a:t>Использование ресурсов </a:t>
            </a:r>
            <a:r>
              <a:rPr lang="ru-RU" sz="1800" b="1" i="1" dirty="0" smtClean="0">
                <a:solidFill>
                  <a:srgbClr val="002774"/>
                </a:solidFill>
              </a:rPr>
              <a:t>Иркутского отделения Филиала ФГУП «</a:t>
            </a:r>
            <a:r>
              <a:rPr lang="ru-RU" sz="1800" b="1" i="1" dirty="0" err="1" smtClean="0">
                <a:solidFill>
                  <a:srgbClr val="002774"/>
                </a:solidFill>
              </a:rPr>
              <a:t>РосРАО</a:t>
            </a:r>
            <a:r>
              <a:rPr lang="ru-RU" sz="1800" b="1" i="1" dirty="0" smtClean="0">
                <a:solidFill>
                  <a:srgbClr val="002774"/>
                </a:solidFill>
              </a:rPr>
              <a:t>» (персонал, оборудование, площадки и сооружения пункта хранения РАО) для временного хранения РАО, образующихся при ВЭ, с последующей передачей РАО национальному оператору. Организация на площадке </a:t>
            </a:r>
            <a:r>
              <a:rPr lang="ru-RU" sz="1800" b="1" i="1" dirty="0" smtClean="0">
                <a:solidFill>
                  <a:srgbClr val="002774"/>
                </a:solidFill>
              </a:rPr>
              <a:t>Иркутского </a:t>
            </a:r>
            <a:r>
              <a:rPr lang="ru-RU" sz="1800" b="1" i="1" dirty="0" smtClean="0">
                <a:solidFill>
                  <a:srgbClr val="002774"/>
                </a:solidFill>
              </a:rPr>
              <a:t>отделения Филиала ФГУП «</a:t>
            </a:r>
            <a:r>
              <a:rPr lang="ru-RU" sz="1800" b="1" i="1" dirty="0" err="1" smtClean="0">
                <a:solidFill>
                  <a:srgbClr val="002774"/>
                </a:solidFill>
              </a:rPr>
              <a:t>РосРАО</a:t>
            </a:r>
            <a:r>
              <a:rPr lang="ru-RU" sz="1800" b="1" i="1" dirty="0" smtClean="0">
                <a:solidFill>
                  <a:srgbClr val="002774"/>
                </a:solidFill>
              </a:rPr>
              <a:t>» </a:t>
            </a:r>
            <a:r>
              <a:rPr lang="ru-RU" sz="1800" b="1" i="1" dirty="0" smtClean="0">
                <a:solidFill>
                  <a:srgbClr val="002774"/>
                </a:solidFill>
              </a:rPr>
              <a:t>пунктов </a:t>
            </a:r>
            <a:r>
              <a:rPr lang="ru-RU" sz="1800" b="1" i="1" dirty="0" smtClean="0">
                <a:solidFill>
                  <a:srgbClr val="002774"/>
                </a:solidFill>
              </a:rPr>
              <a:t>окончательной изоляции РАО низкой и очень низкой активности.</a:t>
            </a:r>
          </a:p>
          <a:p>
            <a:pPr algn="just"/>
            <a:endParaRPr lang="ru-RU" sz="18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65B08-BF9F-44CD-A412-44DE6DACDA2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Picture 13" descr="logo_A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71450"/>
            <a:ext cx="111445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48AF0-BE91-4D55-9853-8491BF9CAA3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987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5600" y="179388"/>
            <a:ext cx="8207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endParaRPr lang="ru-RU" sz="2000" b="1" dirty="0">
              <a:solidFill>
                <a:srgbClr val="091D5D"/>
              </a:solidFill>
            </a:endParaRPr>
          </a:p>
        </p:txBody>
      </p:sp>
      <p:sp>
        <p:nvSpPr>
          <p:cNvPr id="79876" name="Прямоугольник 5"/>
          <p:cNvSpPr>
            <a:spLocks noChangeArrowheads="1"/>
          </p:cNvSpPr>
          <p:nvPr/>
        </p:nvSpPr>
        <p:spPr bwMode="auto">
          <a:xfrm>
            <a:off x="331788" y="2476501"/>
            <a:ext cx="825023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774"/>
                </a:solidFill>
              </a:rPr>
              <a:t>СПАСИБО ЗА ВНИМАНИЕ!</a:t>
            </a:r>
          </a:p>
          <a:p>
            <a:pPr marL="342900" indent="-342900" algn="just"/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just"/>
            <a:endParaRPr lang="ru-RU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9877" name="Picture 13" descr="logo_AE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050" y="171450"/>
            <a:ext cx="981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BE95C-4B55-44CD-8170-F571A1F21CE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5600" y="179388"/>
            <a:ext cx="8207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b="1" dirty="0" smtClean="0">
                <a:solidFill>
                  <a:srgbClr val="091D5D"/>
                </a:solidFill>
              </a:rPr>
              <a:t>Информация об объекте ВЭ</a:t>
            </a:r>
            <a:endParaRPr lang="ru-RU" sz="2000" dirty="0">
              <a:solidFill>
                <a:srgbClr val="091D5D"/>
              </a:solidFill>
            </a:endParaRPr>
          </a:p>
        </p:txBody>
      </p:sp>
      <p:pic>
        <p:nvPicPr>
          <p:cNvPr id="4" name="Picture 13" descr="logo_AE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7" y="255937"/>
            <a:ext cx="1228724" cy="4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219201"/>
            <a:ext cx="4476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76775" y="1047749"/>
            <a:ext cx="4467225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400" b="1" i="1" dirty="0" smtClean="0">
                <a:solidFill>
                  <a:srgbClr val="002060"/>
                </a:solidFill>
              </a:rPr>
              <a:t>Оборудование зданий 802, 804 входило в состав ядерной установки производства по разделению изотопов урана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газодиффу-зионным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методом.</a:t>
            </a:r>
          </a:p>
          <a:p>
            <a:pPr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</a:rPr>
              <a:t>Ввод </a:t>
            </a:r>
            <a:r>
              <a:rPr lang="ru-RU" sz="1400" b="1" i="1" dirty="0">
                <a:solidFill>
                  <a:srgbClr val="002060"/>
                </a:solidFill>
              </a:rPr>
              <a:t>в эксплуатацию: 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</a:rPr>
              <a:t>здание 802 </a:t>
            </a:r>
            <a:r>
              <a:rPr lang="ru-RU" sz="1400" b="1" i="1" dirty="0">
                <a:solidFill>
                  <a:srgbClr val="002060"/>
                </a:solidFill>
              </a:rPr>
              <a:t>– 1958 год,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1" i="1" dirty="0" smtClean="0">
                <a:solidFill>
                  <a:srgbClr val="002060"/>
                </a:solidFill>
              </a:rPr>
              <a:t>здание 804 </a:t>
            </a:r>
            <a:r>
              <a:rPr lang="ru-RU" sz="1400" b="1" i="1" dirty="0">
                <a:solidFill>
                  <a:srgbClr val="002060"/>
                </a:solidFill>
              </a:rPr>
              <a:t>– 1962  год</a:t>
            </a:r>
            <a:r>
              <a:rPr lang="ru-RU" sz="1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Останов оборудования был выполнен: 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здание 802 </a:t>
            </a:r>
            <a:r>
              <a:rPr lang="ru-RU" sz="1400" b="1" i="1" dirty="0">
                <a:solidFill>
                  <a:srgbClr val="002060"/>
                </a:solidFill>
              </a:rPr>
              <a:t>– </a:t>
            </a:r>
            <a:r>
              <a:rPr lang="ru-RU" sz="1400" b="1" i="1" dirty="0" smtClean="0">
                <a:solidFill>
                  <a:srgbClr val="002060"/>
                </a:solidFill>
              </a:rPr>
              <a:t>в декабре 1987 года,</a:t>
            </a:r>
          </a:p>
          <a:p>
            <a:pPr>
              <a:spcAft>
                <a:spcPts val="600"/>
              </a:spcAft>
            </a:pPr>
            <a:r>
              <a:rPr lang="ru-RU" sz="1400" b="1" i="1" dirty="0" smtClean="0">
                <a:solidFill>
                  <a:srgbClr val="002060"/>
                </a:solidFill>
              </a:rPr>
              <a:t> здание 804 </a:t>
            </a:r>
            <a:r>
              <a:rPr lang="ru-RU" sz="1400" b="1" i="1" dirty="0">
                <a:solidFill>
                  <a:srgbClr val="002060"/>
                </a:solidFill>
              </a:rPr>
              <a:t>– </a:t>
            </a:r>
            <a:r>
              <a:rPr lang="ru-RU" sz="1400" b="1" i="1" dirty="0" smtClean="0">
                <a:solidFill>
                  <a:srgbClr val="002060"/>
                </a:solidFill>
              </a:rPr>
              <a:t>в июле 1990 года.</a:t>
            </a:r>
          </a:p>
          <a:p>
            <a:pPr>
              <a:spcAft>
                <a:spcPts val="600"/>
              </a:spcAft>
            </a:pPr>
            <a:r>
              <a:rPr lang="ru-RU" sz="1400" b="1" i="1" dirty="0" smtClean="0">
                <a:solidFill>
                  <a:srgbClr val="002060"/>
                </a:solidFill>
              </a:rPr>
              <a:t>С 1996 года прекращено электроснабжение и отопление зданий  802 и 804.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Общее </a:t>
            </a:r>
            <a:r>
              <a:rPr lang="ru-RU" sz="1400" b="1" i="1" dirty="0" smtClean="0">
                <a:solidFill>
                  <a:srgbClr val="002060"/>
                </a:solidFill>
              </a:rPr>
              <a:t>техническое состояние зданий  характеризуется как недопустимое.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Здания </a:t>
            </a:r>
            <a:r>
              <a:rPr lang="ru-RU" sz="1400" b="1" i="1" dirty="0" smtClean="0">
                <a:solidFill>
                  <a:srgbClr val="002060"/>
                </a:solidFill>
              </a:rPr>
              <a:t>закрыты для посещения.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Подлежат выводу из эксплуатации по варианту «ликвидация».</a:t>
            </a:r>
          </a:p>
          <a:p>
            <a:endParaRPr lang="ru-RU" sz="1400" i="1" dirty="0" smtClean="0">
              <a:solidFill>
                <a:srgbClr val="002060"/>
              </a:solidFill>
            </a:endParaRPr>
          </a:p>
          <a:p>
            <a:r>
              <a:rPr lang="ru-RU" sz="1400" i="1" dirty="0" smtClean="0">
                <a:solidFill>
                  <a:srgbClr val="002060"/>
                </a:solidFill>
              </a:rPr>
              <a:t> </a:t>
            </a:r>
          </a:p>
          <a:p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i="1" dirty="0">
              <a:solidFill>
                <a:srgbClr val="002060"/>
              </a:solidFill>
            </a:endParaRPr>
          </a:p>
          <a:p>
            <a:endParaRPr lang="ru-RU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9" y="77791"/>
            <a:ext cx="8207375" cy="684210"/>
          </a:xfrm>
        </p:spPr>
        <p:txBody>
          <a:bodyPr/>
          <a:lstStyle/>
          <a:p>
            <a:r>
              <a:rPr lang="ru-RU" sz="200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Характеристики зданий 802, 804</a:t>
            </a:r>
            <a:endParaRPr lang="ru-RU" sz="2000" dirty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86349" y="1019173"/>
            <a:ext cx="3867151" cy="5581651"/>
          </a:xfrm>
        </p:spPr>
        <p:txBody>
          <a:bodyPr/>
          <a:lstStyle/>
          <a:p>
            <a:pPr marL="0" indent="360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Здания 802,804 – одноэтажные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двухпролетные</a:t>
            </a:r>
            <a:r>
              <a:rPr lang="ru-RU" sz="1400" b="1" i="1" dirty="0" smtClean="0">
                <a:solidFill>
                  <a:srgbClr val="002774"/>
                </a:solidFill>
              </a:rPr>
              <a:t>  строения  с подвалом, с размерами в </a:t>
            </a:r>
            <a:r>
              <a:rPr lang="ru-RU" sz="1400" b="1" i="1" dirty="0" smtClean="0">
                <a:solidFill>
                  <a:srgbClr val="002774"/>
                </a:solidFill>
              </a:rPr>
              <a:t>осях</a:t>
            </a:r>
          </a:p>
          <a:p>
            <a:pPr marL="0" indent="360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</a:rPr>
              <a:t>66,6 м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х</a:t>
            </a:r>
            <a:r>
              <a:rPr lang="ru-RU" sz="1400" b="1" i="1" dirty="0" smtClean="0">
                <a:solidFill>
                  <a:srgbClr val="002774"/>
                </a:solidFill>
              </a:rPr>
              <a:t> 963,5 м  и 67 м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х</a:t>
            </a:r>
            <a:r>
              <a:rPr lang="ru-RU" sz="1400" b="1" i="1" dirty="0" smtClean="0">
                <a:solidFill>
                  <a:srgbClr val="002774"/>
                </a:solidFill>
              </a:rPr>
              <a:t> 957,5 м соответственно.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Площадь  застройки: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здание 802 – 65 802  </a:t>
            </a:r>
            <a:r>
              <a:rPr lang="ru-RU" sz="1400" b="1" i="1" dirty="0" smtClean="0">
                <a:solidFill>
                  <a:srgbClr val="002774"/>
                </a:solidFill>
              </a:rPr>
              <a:t>м</a:t>
            </a:r>
            <a:r>
              <a:rPr lang="ru-RU" sz="1400" b="1" i="1" baseline="30000" dirty="0" smtClean="0">
                <a:solidFill>
                  <a:srgbClr val="002774"/>
                </a:solidFill>
              </a:rPr>
              <a:t>2</a:t>
            </a:r>
            <a:r>
              <a:rPr lang="ru-RU" sz="1400" b="1" i="1" dirty="0" smtClean="0">
                <a:solidFill>
                  <a:srgbClr val="002774"/>
                </a:solidFill>
              </a:rPr>
              <a:t>,</a:t>
            </a:r>
            <a:r>
              <a:rPr lang="ru-RU" sz="1400" b="1" i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i="1" dirty="0" smtClean="0"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здание 804 – 65 178 </a:t>
            </a:r>
            <a:r>
              <a:rPr lang="ru-RU" sz="1400" b="1" i="1" dirty="0" smtClean="0">
                <a:solidFill>
                  <a:srgbClr val="002774"/>
                </a:solidFill>
              </a:rPr>
              <a:t>м</a:t>
            </a:r>
            <a:r>
              <a:rPr lang="ru-RU" sz="1400" b="1" i="1" baseline="30000" dirty="0" smtClean="0">
                <a:solidFill>
                  <a:srgbClr val="002774"/>
                </a:solidFill>
              </a:rPr>
              <a:t>2</a:t>
            </a:r>
            <a:r>
              <a:rPr lang="ru-RU" sz="1400" b="1" i="1" dirty="0" smtClean="0">
                <a:solidFill>
                  <a:srgbClr val="002774"/>
                </a:solidFill>
              </a:rPr>
              <a:t>.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Объем 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здания 802 – 1 037 090 </a:t>
            </a:r>
            <a:r>
              <a:rPr lang="ru-RU" sz="1400" b="1" i="1" dirty="0" smtClean="0">
                <a:solidFill>
                  <a:srgbClr val="002774"/>
                </a:solidFill>
              </a:rPr>
              <a:t>м</a:t>
            </a:r>
            <a:r>
              <a:rPr lang="ru-RU" sz="1400" b="1" i="1" baseline="30000" dirty="0" smtClean="0">
                <a:solidFill>
                  <a:srgbClr val="002774"/>
                </a:solidFill>
              </a:rPr>
              <a:t>3</a:t>
            </a:r>
            <a:r>
              <a:rPr lang="ru-RU" sz="1400" b="1" i="1" dirty="0" smtClean="0">
                <a:solidFill>
                  <a:srgbClr val="002774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(</a:t>
            </a:r>
            <a:r>
              <a:rPr lang="ru-RU" sz="1400" b="1" i="1" dirty="0" smtClean="0">
                <a:solidFill>
                  <a:srgbClr val="002774"/>
                </a:solidFill>
              </a:rPr>
              <a:t>в т.ч. наземная часть – 845 556 </a:t>
            </a:r>
            <a:r>
              <a:rPr lang="ru-RU" sz="1400" b="1" i="1" dirty="0" smtClean="0">
                <a:solidFill>
                  <a:srgbClr val="002774"/>
                </a:solidFill>
              </a:rPr>
              <a:t>м</a:t>
            </a:r>
            <a:r>
              <a:rPr lang="ru-RU" sz="1400" b="1" i="1" baseline="30000" dirty="0" smtClean="0">
                <a:solidFill>
                  <a:srgbClr val="002774"/>
                </a:solidFill>
              </a:rPr>
              <a:t>3</a:t>
            </a:r>
            <a:r>
              <a:rPr lang="ru-RU" sz="1400" b="1" i="1" dirty="0" smtClean="0">
                <a:solidFill>
                  <a:srgbClr val="002774"/>
                </a:solidFill>
              </a:rPr>
              <a:t>.); 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здания 804 – 1 211 913 </a:t>
            </a:r>
            <a:r>
              <a:rPr lang="ru-RU" sz="1400" b="1" i="1" dirty="0" smtClean="0">
                <a:solidFill>
                  <a:srgbClr val="002774"/>
                </a:solidFill>
              </a:rPr>
              <a:t>м</a:t>
            </a:r>
            <a:r>
              <a:rPr lang="ru-RU" sz="1400" b="1" i="1" baseline="30000" dirty="0" smtClean="0">
                <a:solidFill>
                  <a:srgbClr val="002774"/>
                </a:solidFill>
              </a:rPr>
              <a:t>3</a:t>
            </a:r>
            <a:r>
              <a:rPr lang="ru-RU" sz="1400" b="1" i="1" dirty="0" smtClean="0">
                <a:solidFill>
                  <a:srgbClr val="002774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(</a:t>
            </a:r>
            <a:r>
              <a:rPr lang="ru-RU" sz="1400" b="1" i="1" dirty="0" smtClean="0">
                <a:solidFill>
                  <a:srgbClr val="002774"/>
                </a:solidFill>
              </a:rPr>
              <a:t>в т.ч. наземная часть – 1 036 330 </a:t>
            </a:r>
            <a:r>
              <a:rPr lang="ru-RU" sz="1400" b="1" i="1" dirty="0" smtClean="0">
                <a:solidFill>
                  <a:srgbClr val="002774"/>
                </a:solidFill>
              </a:rPr>
              <a:t>м</a:t>
            </a:r>
            <a:r>
              <a:rPr lang="ru-RU" sz="1400" b="1" i="1" baseline="30000" dirty="0" smtClean="0">
                <a:solidFill>
                  <a:srgbClr val="002774"/>
                </a:solidFill>
              </a:rPr>
              <a:t>3</a:t>
            </a:r>
            <a:r>
              <a:rPr lang="ru-RU" sz="1400" b="1" i="1" dirty="0" smtClean="0">
                <a:solidFill>
                  <a:srgbClr val="002774"/>
                </a:solidFill>
              </a:rPr>
              <a:t>.).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 marL="0" indent="360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Результаты радиационного обследования строительных конструкций: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</a:rPr>
              <a:t>МЭД </a:t>
            </a:r>
            <a:r>
              <a:rPr lang="el-GR" sz="1400" b="1" i="1" dirty="0" smtClean="0">
                <a:solidFill>
                  <a:srgbClr val="002774"/>
                </a:solidFill>
              </a:rPr>
              <a:t>γ</a:t>
            </a:r>
            <a:r>
              <a:rPr lang="ru-RU" sz="1400" b="1" i="1" dirty="0" smtClean="0">
                <a:solidFill>
                  <a:srgbClr val="002774"/>
                </a:solidFill>
              </a:rPr>
              <a:t>-излучения,  расстояние 0,1 м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</a:rPr>
              <a:t> - </a:t>
            </a:r>
            <a:r>
              <a:rPr lang="ru-RU" sz="1400" b="1" i="1" dirty="0" smtClean="0">
                <a:solidFill>
                  <a:srgbClr val="002774"/>
                </a:solidFill>
              </a:rPr>
              <a:t>0,13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мкЗв</a:t>
            </a:r>
            <a:r>
              <a:rPr lang="ru-RU" sz="1400" b="1" i="1" dirty="0" smtClean="0">
                <a:solidFill>
                  <a:srgbClr val="002774"/>
                </a:solidFill>
              </a:rPr>
              <a:t>/час;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  уровень </a:t>
            </a:r>
            <a:r>
              <a:rPr lang="ru-RU" sz="1400" b="1" i="1" dirty="0" smtClean="0">
                <a:solidFill>
                  <a:srgbClr val="002774"/>
                </a:solidFill>
              </a:rPr>
              <a:t>поверхностного </a:t>
            </a:r>
            <a:r>
              <a:rPr lang="ru-RU" sz="1400" b="1" i="1" dirty="0" smtClean="0">
                <a:solidFill>
                  <a:srgbClr val="002774"/>
                </a:solidFill>
              </a:rPr>
              <a:t>загрязнения: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β-активными </a:t>
            </a:r>
            <a:r>
              <a:rPr lang="ru-RU" sz="1400" b="1" i="1" dirty="0" smtClean="0">
                <a:solidFill>
                  <a:srgbClr val="002774"/>
                </a:solidFill>
              </a:rPr>
              <a:t>радионуклидами 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до </a:t>
            </a:r>
            <a:r>
              <a:rPr lang="ru-RU" sz="1400" b="1" i="1" dirty="0" smtClean="0">
                <a:solidFill>
                  <a:srgbClr val="002774"/>
                </a:solidFill>
              </a:rPr>
              <a:t>1700 част/(кв.см. мин</a:t>
            </a:r>
            <a:r>
              <a:rPr lang="ru-RU" sz="1400" b="1" i="1" dirty="0" smtClean="0">
                <a:solidFill>
                  <a:srgbClr val="002774"/>
                </a:solidFill>
              </a:rPr>
              <a:t>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sym typeface="Symbol"/>
              </a:rPr>
              <a:t>  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sym typeface="Symbol"/>
              </a:rPr>
              <a:t>-активными радионуклидами </a:t>
            </a: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sym typeface="Symbol"/>
              </a:rPr>
              <a:t> - до 25</a:t>
            </a:r>
            <a:r>
              <a:rPr lang="ru-RU" sz="1400" b="1" i="1" dirty="0" smtClean="0">
                <a:solidFill>
                  <a:srgbClr val="002774"/>
                </a:solidFill>
              </a:rPr>
              <a:t> част/(кв.см. мин),</a:t>
            </a: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4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79128-DB53-480B-B09F-291FB703968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4" y="1123950"/>
            <a:ext cx="4743451" cy="52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ogo_AE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7" y="255937"/>
            <a:ext cx="1228724" cy="4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Оборудование, размещенное в зданиях 802, 804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86325" y="1081088"/>
            <a:ext cx="4027488" cy="45275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На настоящий момент размещено частично демонтированного оборудования: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в здании 802 -3625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тонн;</a:t>
            </a: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в здании 804 – 4825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тонн, в том числе</a:t>
            </a: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	15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блоков  газодиффузионных машин.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Результаты радиационного обследования оборудования.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Уровни </a:t>
            </a:r>
            <a:r>
              <a:rPr lang="ru-RU" sz="1400" b="1" i="1" dirty="0" smtClean="0">
                <a:solidFill>
                  <a:srgbClr val="002774"/>
                </a:solidFill>
              </a:rPr>
              <a:t>поверхностного </a:t>
            </a:r>
            <a:r>
              <a:rPr lang="ru-RU" sz="1400" b="1" i="1" dirty="0" smtClean="0">
                <a:solidFill>
                  <a:srgbClr val="002774"/>
                </a:solidFill>
              </a:rPr>
              <a:t>загрязнения составляют</a:t>
            </a:r>
            <a:r>
              <a:rPr lang="ru-RU" sz="1400" b="1" i="1" dirty="0" smtClean="0">
                <a:solidFill>
                  <a:srgbClr val="002774"/>
                </a:solidFill>
              </a:rPr>
              <a:t>: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β-активными </a:t>
            </a:r>
            <a:r>
              <a:rPr lang="ru-RU" sz="1400" b="1" i="1" dirty="0" smtClean="0">
                <a:solidFill>
                  <a:srgbClr val="002774"/>
                </a:solidFill>
              </a:rPr>
              <a:t>радионуклидами</a:t>
            </a: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i="1" dirty="0" smtClean="0">
                <a:solidFill>
                  <a:srgbClr val="002774"/>
                </a:solidFill>
              </a:rPr>
              <a:t>до </a:t>
            </a:r>
            <a:r>
              <a:rPr lang="ru-RU" sz="1400" b="1" i="1" dirty="0" smtClean="0">
                <a:solidFill>
                  <a:srgbClr val="002774"/>
                </a:solidFill>
              </a:rPr>
              <a:t>800 част/(см</a:t>
            </a:r>
            <a:r>
              <a:rPr lang="ru-RU" sz="1400" b="1" i="1" baseline="30000" dirty="0" smtClean="0">
                <a:solidFill>
                  <a:srgbClr val="002774"/>
                </a:solidFill>
              </a:rPr>
              <a:t>2</a:t>
            </a:r>
            <a:r>
              <a:rPr lang="ru-RU" sz="1400" b="1" i="1" dirty="0" smtClean="0">
                <a:solidFill>
                  <a:srgbClr val="002774"/>
                </a:solidFill>
              </a:rPr>
              <a:t>мин</a:t>
            </a:r>
            <a:r>
              <a:rPr lang="ru-RU" sz="1400" b="1" i="1" dirty="0" smtClean="0">
                <a:solidFill>
                  <a:srgbClr val="002774"/>
                </a:solidFill>
              </a:rPr>
              <a:t>.);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sym typeface="Symbol"/>
              </a:rPr>
              <a:t>-активными радионуклидами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ru-RU" sz="1400" b="1" i="1" dirty="0" smtClean="0">
                <a:solidFill>
                  <a:srgbClr val="002774"/>
                </a:solidFill>
              </a:rPr>
              <a:t>до 20 част/(см</a:t>
            </a:r>
            <a:r>
              <a:rPr lang="ru-RU" sz="1400" b="1" i="1" baseline="30000" dirty="0" smtClean="0">
                <a:solidFill>
                  <a:srgbClr val="002774"/>
                </a:solidFill>
              </a:rPr>
              <a:t>2</a:t>
            </a:r>
            <a:r>
              <a:rPr lang="ru-RU" sz="1400" b="1" i="1" dirty="0" smtClean="0">
                <a:solidFill>
                  <a:srgbClr val="002774"/>
                </a:solidFill>
              </a:rPr>
              <a:t>мин.).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МЭД гамма-излучения, расстояние 0,1м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-0,12 </a:t>
            </a:r>
            <a:r>
              <a:rPr lang="ru-RU" sz="1400" b="1" i="1" dirty="0" err="1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мкЗв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/час.</a:t>
            </a: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79128-DB53-480B-B09F-291FB703968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Picture 13" descr="logo_A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7" y="255937"/>
            <a:ext cx="1228724" cy="4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76326"/>
            <a:ext cx="4572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21BE5-87B7-425E-ADB7-261E002E32A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3731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5600" y="179388"/>
            <a:ext cx="8207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b="1" dirty="0" smtClean="0">
                <a:solidFill>
                  <a:srgbClr val="091D5D"/>
                </a:solidFill>
              </a:rPr>
              <a:t>Площадка временного хранения</a:t>
            </a:r>
            <a:endParaRPr lang="ru-RU" sz="2000" dirty="0">
              <a:solidFill>
                <a:srgbClr val="091D5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746" y="1481219"/>
            <a:ext cx="268061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Фото объекта</a:t>
            </a:r>
          </a:p>
        </p:txBody>
      </p:sp>
      <p:sp>
        <p:nvSpPr>
          <p:cNvPr id="73733" name="TextBox 6"/>
          <p:cNvSpPr txBox="1">
            <a:spLocks noChangeArrowheads="1"/>
          </p:cNvSpPr>
          <p:nvPr/>
        </p:nvSpPr>
        <p:spPr bwMode="auto">
          <a:xfrm>
            <a:off x="5105400" y="989013"/>
            <a:ext cx="403860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774"/>
                </a:solidFill>
              </a:rPr>
              <a:t>Открытая грунтовая площадка </a:t>
            </a:r>
            <a:r>
              <a:rPr lang="ru-RU" sz="1400" b="1" i="1" dirty="0">
                <a:solidFill>
                  <a:srgbClr val="002774"/>
                </a:solidFill>
              </a:rPr>
              <a:t>для временного хранения  частично дезактивированного  оборудования, демонтированного из зданий 802, 804. 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r>
              <a:rPr lang="ru-RU" sz="1400" b="1" i="1" dirty="0" smtClean="0">
                <a:solidFill>
                  <a:srgbClr val="002774"/>
                </a:solidFill>
              </a:rPr>
              <a:t>Размеры площадки 130х290 м</a:t>
            </a:r>
            <a:r>
              <a:rPr lang="ru-RU" sz="1400" b="1" i="1" dirty="0" smtClean="0">
                <a:solidFill>
                  <a:srgbClr val="002774"/>
                </a:solidFill>
              </a:rPr>
              <a:t>.</a:t>
            </a:r>
          </a:p>
          <a:p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</a:rPr>
              <a:t>Общая площадь – 37700 кв.м. </a:t>
            </a:r>
          </a:p>
          <a:p>
            <a:r>
              <a:rPr lang="ru-RU" sz="1400" b="1" i="1" dirty="0" smtClean="0">
                <a:solidFill>
                  <a:srgbClr val="002774"/>
                </a:solidFill>
              </a:rPr>
              <a:t>Размещено порядка 25 000 тонн газодиффузионного оборудования  . Всего занято около 90% площади.</a:t>
            </a:r>
          </a:p>
          <a:p>
            <a:r>
              <a:rPr lang="ru-RU" sz="1400" b="1" i="1" dirty="0" smtClean="0">
                <a:solidFill>
                  <a:srgbClr val="002774"/>
                </a:solidFill>
              </a:rPr>
              <a:t>Результаты радиационного обследования: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МЭД </a:t>
            </a:r>
            <a:r>
              <a:rPr lang="ru-RU" sz="1400" b="1" i="1" dirty="0" smtClean="0">
                <a:solidFill>
                  <a:srgbClr val="002774"/>
                </a:solidFill>
              </a:rPr>
              <a:t>гамма-излучения, </a:t>
            </a:r>
            <a:r>
              <a:rPr lang="ru-RU" sz="1400" b="1" i="1" dirty="0" smtClean="0">
                <a:solidFill>
                  <a:srgbClr val="002774"/>
                </a:solidFill>
              </a:rPr>
              <a:t>расстояние 0,1 </a:t>
            </a:r>
            <a:r>
              <a:rPr lang="ru-RU" sz="1400" b="1" i="1" dirty="0" smtClean="0">
                <a:solidFill>
                  <a:srgbClr val="002774"/>
                </a:solidFill>
              </a:rPr>
              <a:t>м </a:t>
            </a:r>
            <a:r>
              <a:rPr lang="ru-RU" sz="1400" b="1" i="1" dirty="0" smtClean="0">
                <a:solidFill>
                  <a:srgbClr val="002774"/>
                </a:solidFill>
              </a:rPr>
              <a:t>: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- грунт - до </a:t>
            </a:r>
            <a:r>
              <a:rPr lang="ru-RU" sz="1400" b="1" i="1" dirty="0" smtClean="0">
                <a:solidFill>
                  <a:srgbClr val="002774"/>
                </a:solidFill>
              </a:rPr>
              <a:t>10,9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мкЗв</a:t>
            </a:r>
            <a:r>
              <a:rPr lang="ru-RU" sz="1400" b="1" i="1" dirty="0" smtClean="0">
                <a:solidFill>
                  <a:srgbClr val="002774"/>
                </a:solidFill>
              </a:rPr>
              <a:t>/час,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- оборудование – </a:t>
            </a:r>
            <a:r>
              <a:rPr lang="ru-RU" sz="1400" b="1" i="1" dirty="0" smtClean="0">
                <a:solidFill>
                  <a:srgbClr val="002774"/>
                </a:solidFill>
              </a:rPr>
              <a:t>0,34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мкЗв</a:t>
            </a:r>
            <a:r>
              <a:rPr lang="ru-RU" sz="1400" b="1" i="1" dirty="0" smtClean="0">
                <a:solidFill>
                  <a:srgbClr val="002774"/>
                </a:solidFill>
              </a:rPr>
              <a:t>/час;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уровни </a:t>
            </a:r>
            <a:r>
              <a:rPr lang="ru-RU" sz="1400" b="1" i="1" dirty="0" smtClean="0">
                <a:solidFill>
                  <a:srgbClr val="002774"/>
                </a:solidFill>
              </a:rPr>
              <a:t>поверхностного загрязнения 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b="1" i="1" dirty="0" err="1" smtClean="0">
                <a:solidFill>
                  <a:srgbClr val="002774"/>
                </a:solidFill>
              </a:rPr>
              <a:t>β-активными </a:t>
            </a:r>
            <a:r>
              <a:rPr lang="ru-RU" sz="1400" b="1" i="1" dirty="0" smtClean="0">
                <a:solidFill>
                  <a:srgbClr val="002774"/>
                </a:solidFill>
              </a:rPr>
              <a:t>радионуклидами: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-г</a:t>
            </a:r>
            <a:r>
              <a:rPr lang="ru-RU" sz="1400" b="1" i="1" dirty="0" smtClean="0">
                <a:solidFill>
                  <a:srgbClr val="002774"/>
                </a:solidFill>
              </a:rPr>
              <a:t>рунт до </a:t>
            </a:r>
            <a:r>
              <a:rPr lang="ru-RU" sz="1400" b="1" i="1" dirty="0" smtClean="0">
                <a:solidFill>
                  <a:srgbClr val="002774"/>
                </a:solidFill>
              </a:rPr>
              <a:t>1900 част/(кв.см. мин), 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-оборудование  </a:t>
            </a:r>
            <a:r>
              <a:rPr lang="ru-RU" sz="1400" b="1" i="1" dirty="0" smtClean="0">
                <a:solidFill>
                  <a:srgbClr val="002774"/>
                </a:solidFill>
              </a:rPr>
              <a:t>до 1975 част/(кв.см. мин</a:t>
            </a:r>
            <a:r>
              <a:rPr lang="ru-RU" sz="1400" b="1" i="1" dirty="0" smtClean="0">
                <a:solidFill>
                  <a:srgbClr val="002774"/>
                </a:solidFill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sym typeface="Symbol"/>
              </a:rPr>
              <a:t>-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sym typeface="Symbol"/>
              </a:rPr>
              <a:t>активными</a:t>
            </a:r>
            <a:r>
              <a:rPr lang="ru-RU" sz="1400" b="1" i="1" dirty="0" smtClean="0">
                <a:solidFill>
                  <a:srgbClr val="002774"/>
                </a:solidFill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</a:rPr>
              <a:t>радионуклидами: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- грунт </a:t>
            </a:r>
            <a:r>
              <a:rPr lang="ru-RU" sz="1400" b="1" i="1" dirty="0" smtClean="0">
                <a:solidFill>
                  <a:srgbClr val="002774"/>
                </a:solidFill>
              </a:rPr>
              <a:t>менее 1 част</a:t>
            </a:r>
            <a:r>
              <a:rPr lang="ru-RU" sz="1400" b="1" i="1" dirty="0" smtClean="0">
                <a:solidFill>
                  <a:srgbClr val="002774"/>
                </a:solidFill>
              </a:rPr>
              <a:t>/(кв.см. мин), 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r>
              <a:rPr lang="ru-RU" sz="1400" i="1" dirty="0" smtClean="0">
                <a:solidFill>
                  <a:srgbClr val="002060"/>
                </a:solidFill>
              </a:rPr>
              <a:t>-</a:t>
            </a:r>
            <a:r>
              <a:rPr lang="ru-RU" sz="1400" b="1" i="1" dirty="0" smtClean="0">
                <a:solidFill>
                  <a:srgbClr val="002774"/>
                </a:solidFill>
              </a:rPr>
              <a:t>-оборудование  </a:t>
            </a:r>
            <a:r>
              <a:rPr lang="ru-RU" sz="1400" b="1" i="1" dirty="0" smtClean="0">
                <a:solidFill>
                  <a:srgbClr val="002774"/>
                </a:solidFill>
              </a:rPr>
              <a:t>менее 1 част</a:t>
            </a:r>
            <a:r>
              <a:rPr lang="ru-RU" sz="1400" b="1" i="1" dirty="0" smtClean="0">
                <a:solidFill>
                  <a:srgbClr val="002774"/>
                </a:solidFill>
              </a:rPr>
              <a:t>/(кв.см. мин</a:t>
            </a:r>
            <a:r>
              <a:rPr lang="ru-RU" sz="1400" b="1" i="1" dirty="0" smtClean="0">
                <a:solidFill>
                  <a:srgbClr val="002774"/>
                </a:solidFill>
              </a:rPr>
              <a:t>).</a:t>
            </a:r>
            <a:endParaRPr lang="ru-RU" sz="1400" b="1" i="1" dirty="0" smtClean="0">
              <a:solidFill>
                <a:srgbClr val="002774"/>
              </a:solidFill>
            </a:endParaRPr>
          </a:p>
          <a:p>
            <a:endParaRPr lang="ru-RU" sz="1400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400" i="1" dirty="0">
              <a:solidFill>
                <a:srgbClr val="002060"/>
              </a:solidFill>
            </a:endParaRPr>
          </a:p>
          <a:p>
            <a:endParaRPr lang="ru-RU" sz="1400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400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73781" name="Прямоугольник 8"/>
          <p:cNvSpPr>
            <a:spLocks noChangeArrowheads="1"/>
          </p:cNvSpPr>
          <p:nvPr/>
        </p:nvSpPr>
        <p:spPr bwMode="auto">
          <a:xfrm>
            <a:off x="7958138" y="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73782" name="Picture 13" descr="logo_AE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926" y="219075"/>
            <a:ext cx="1181100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83" name="Picture 4" descr="Dsc_0163"/>
          <p:cNvPicPr>
            <a:picLocks noChangeAspect="1" noChangeArrowheads="1"/>
          </p:cNvPicPr>
          <p:nvPr/>
        </p:nvPicPr>
        <p:blipFill>
          <a:blip r:embed="rId4" cstate="print"/>
          <a:srcRect t="26381" r="14667"/>
          <a:stretch>
            <a:fillRect/>
          </a:stretch>
        </p:blipFill>
        <p:spPr bwMode="auto">
          <a:xfrm>
            <a:off x="161926" y="1295400"/>
            <a:ext cx="4695824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84" name="Oval 6"/>
          <p:cNvSpPr>
            <a:spLocks noChangeArrowheads="1"/>
          </p:cNvSpPr>
          <p:nvPr/>
        </p:nvSpPr>
        <p:spPr bwMode="auto">
          <a:xfrm>
            <a:off x="228600" y="3409950"/>
            <a:ext cx="2600325" cy="2076449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002060"/>
                </a:solidFill>
              </a:rPr>
              <a:t>Основные направления </a:t>
            </a:r>
            <a:r>
              <a:rPr lang="ru-RU" sz="2000" dirty="0" smtClean="0">
                <a:solidFill>
                  <a:srgbClr val="002060"/>
                </a:solidFill>
              </a:rPr>
              <a:t>проведения работ по ВЭ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0213" y="1214437"/>
            <a:ext cx="8207375" cy="49863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Основное направление проведения работ по ликвидации корпусов: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 - демонтаж строительных конструкций, представляющих потенциальную опасность при разборке оборудования (конструкции перекрытия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 удаление технологического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оборудования остановленного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производства и оборудования инженерных систем,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 дезактивация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строительных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конструкций,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имеющих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радиоактивное загрязнение;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 демонтаж строительных конструкций корпусов, приведенного в радиационно-безопасное состояние, включая фундаменты зданий;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 реабилитация территории  после ликвидации корпусов.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Основное направление проведения работ по ликвидации площадки временного хранения: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удаление (сбор) металлолома  (технологического оборудования),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удаление </a:t>
            </a: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грунта, имеющего радиоактивное загрязнение;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- реабилитация территории площадки 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400" b="1" i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Проведение работ в несколько этапов: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1.  Подготовительные работы – создание инфраструктуры.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2.  Ликвидация  корпусов и площадки временного хранения 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3.  Приведение</a:t>
            </a:r>
            <a:r>
              <a:rPr lang="ru-RU" sz="1400" b="1" i="1" dirty="0" smtClean="0">
                <a:solidFill>
                  <a:srgbClr val="002774"/>
                </a:solidFill>
              </a:rPr>
              <a:t> территорий после демонтажа объектов в состояние, отвечающее   действующим нормам для дальнейшего использования, с восстановлением плодородного слоя почвы.</a:t>
            </a:r>
            <a:endParaRPr lang="ru-RU" sz="1400" b="1" i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B76CA-B5E9-4C64-9EDD-040D13F079E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8" name="Picture 13" descr="logo_A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7" y="255937"/>
            <a:ext cx="1228724" cy="4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Задачи, решаемые в рамках проекта  по выводу из эксплуатации зданий 802 и 804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i="1" dirty="0" smtClean="0"/>
          </a:p>
          <a:p>
            <a:r>
              <a:rPr lang="ru-RU" sz="1600" b="1" i="1" dirty="0" smtClean="0">
                <a:solidFill>
                  <a:srgbClr val="002774"/>
                </a:solidFill>
              </a:rPr>
              <a:t>1. Обеспечение безопасности (промышленной, радиационной, экологической) при выполнении работ по выводу из эксплуатации зданий 802, 804.</a:t>
            </a:r>
          </a:p>
          <a:p>
            <a:r>
              <a:rPr lang="ru-RU" sz="1600" b="1" i="1" dirty="0" smtClean="0">
                <a:solidFill>
                  <a:srgbClr val="002774"/>
                </a:solidFill>
              </a:rPr>
              <a:t>2. Демонтаж, сортировка, фрагментация, временное хранение, дезактивация и вывоз оставшегося оборудования и металлоконструкций зданий.</a:t>
            </a:r>
          </a:p>
          <a:p>
            <a:r>
              <a:rPr lang="ru-RU" sz="1600" b="1" i="1" dirty="0" smtClean="0">
                <a:solidFill>
                  <a:srgbClr val="002774"/>
                </a:solidFill>
              </a:rPr>
              <a:t>3.  Дезактивация, демонтаж и вывоз строительных конструкций зданий.</a:t>
            </a:r>
          </a:p>
          <a:p>
            <a:r>
              <a:rPr lang="ru-RU" sz="1600" b="1" i="1" dirty="0" smtClean="0">
                <a:solidFill>
                  <a:srgbClr val="002774"/>
                </a:solidFill>
              </a:rPr>
              <a:t>4.  Реабилитация площадки размещения зданий.</a:t>
            </a:r>
          </a:p>
          <a:p>
            <a:r>
              <a:rPr lang="ru-RU" sz="1600" b="1" i="1" dirty="0" smtClean="0">
                <a:solidFill>
                  <a:srgbClr val="002774"/>
                </a:solidFill>
              </a:rPr>
              <a:t>5.  Сбор, сортировка, фрагментация, дезактивация металлолома, находящегося на площадке временного хранения.</a:t>
            </a:r>
          </a:p>
          <a:p>
            <a:r>
              <a:rPr lang="ru-RU" sz="1600" b="1" i="1" dirty="0" smtClean="0">
                <a:solidFill>
                  <a:srgbClr val="002774"/>
                </a:solidFill>
              </a:rPr>
              <a:t>6.  Реабилитация площадки временного хранения.</a:t>
            </a:r>
          </a:p>
          <a:p>
            <a:r>
              <a:rPr lang="ru-RU" sz="1600" b="1" i="1" dirty="0" smtClean="0">
                <a:solidFill>
                  <a:srgbClr val="002774"/>
                </a:solidFill>
              </a:rPr>
              <a:t>7.  Обращение с РАО, образующимися при выводе из эксплуатации зданий 802, 804.</a:t>
            </a:r>
          </a:p>
          <a:p>
            <a:endParaRPr lang="ru-RU" sz="16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D3246-3D2F-424B-BE17-63D0B45F22A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Picture 13" descr="logo_A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7" y="255937"/>
            <a:ext cx="1228724" cy="4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9650" y="1076325"/>
            <a:ext cx="3875088" cy="5333999"/>
          </a:xfrm>
        </p:spPr>
        <p:txBody>
          <a:bodyPr/>
          <a:lstStyle/>
          <a:p>
            <a:pPr marL="85725" indent="-85725">
              <a:spcAft>
                <a:spcPts val="0"/>
              </a:spcAft>
              <a:buNone/>
            </a:pPr>
            <a:r>
              <a:rPr lang="ru-RU" sz="1400" dirty="0" smtClean="0"/>
              <a:t>  </a:t>
            </a:r>
          </a:p>
          <a:p>
            <a:pPr marL="85725" indent="-85725">
              <a:spcAft>
                <a:spcPts val="0"/>
              </a:spcAft>
              <a:buNone/>
            </a:pPr>
            <a:r>
              <a:rPr lang="ru-RU" sz="1600" b="1" dirty="0" smtClean="0"/>
              <a:t>1</a:t>
            </a:r>
            <a:r>
              <a:rPr lang="ru-RU" sz="1600" i="1" dirty="0" smtClean="0">
                <a:solidFill>
                  <a:srgbClr val="091D5D"/>
                </a:solidFill>
              </a:rPr>
              <a:t>. </a:t>
            </a:r>
            <a:r>
              <a:rPr lang="ru-RU" sz="1600" b="1" i="1" dirty="0" smtClean="0">
                <a:solidFill>
                  <a:srgbClr val="091D5D"/>
                </a:solidFill>
              </a:rPr>
              <a:t>Загрязненное радионуклидами оборудование, размещенное в зданиях 802, 804 и на территории площадки временного хранения (МОЗРВ).</a:t>
            </a:r>
          </a:p>
          <a:p>
            <a:pPr marL="85725" indent="-85725">
              <a:spcAft>
                <a:spcPts val="0"/>
              </a:spcAft>
              <a:buNone/>
              <a:tabLst>
                <a:tab pos="361950" algn="l"/>
                <a:tab pos="714375" algn="l"/>
              </a:tabLst>
            </a:pPr>
            <a:r>
              <a:rPr lang="ru-RU" sz="1600" b="1" i="1" dirty="0" smtClean="0">
                <a:solidFill>
                  <a:srgbClr val="091D5D"/>
                </a:solidFill>
              </a:rPr>
              <a:t>	2. Отходы строительных </a:t>
            </a:r>
            <a:r>
              <a:rPr lang="ru-RU" sz="1600" b="1" i="1" dirty="0" err="1" smtClean="0">
                <a:solidFill>
                  <a:srgbClr val="091D5D"/>
                </a:solidFill>
              </a:rPr>
              <a:t>матери-алов</a:t>
            </a:r>
            <a:r>
              <a:rPr lang="ru-RU" sz="1600" b="1" i="1" dirty="0" smtClean="0">
                <a:solidFill>
                  <a:srgbClr val="091D5D"/>
                </a:solidFill>
              </a:rPr>
              <a:t>, образовавшиеся от разборки и механической дезактивации строительных конструкций зданий 802, 804.</a:t>
            </a:r>
          </a:p>
          <a:p>
            <a:pPr marL="85725" indent="-85725">
              <a:spcAft>
                <a:spcPts val="0"/>
              </a:spcAft>
              <a:buNone/>
              <a:tabLst>
                <a:tab pos="361950" algn="l"/>
                <a:tab pos="714375" algn="l"/>
              </a:tabLst>
            </a:pPr>
            <a:r>
              <a:rPr lang="ru-RU" sz="1600" b="1" i="1" dirty="0" smtClean="0">
                <a:solidFill>
                  <a:srgbClr val="091D5D"/>
                </a:solidFill>
              </a:rPr>
              <a:t>	3. Грунт, загрязненный радиоактивными веществами, снятый при реабилитации территории площадки временного хранения.</a:t>
            </a:r>
          </a:p>
          <a:p>
            <a:pPr marL="85725" indent="-85725">
              <a:spcAft>
                <a:spcPts val="0"/>
              </a:spcAft>
              <a:buNone/>
              <a:tabLst>
                <a:tab pos="361950" algn="l"/>
                <a:tab pos="714375" algn="l"/>
              </a:tabLst>
            </a:pPr>
            <a:r>
              <a:rPr lang="ru-RU" sz="1600" b="1" i="1" dirty="0" smtClean="0">
                <a:solidFill>
                  <a:srgbClr val="091D5D"/>
                </a:solidFill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D3246-3D2F-424B-BE17-63D0B45F22A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47675" algn="l"/>
                <a:tab pos="714375" algn="l"/>
                <a:tab pos="809625" algn="l"/>
              </a:tabLst>
            </a:pPr>
            <a:r>
              <a:rPr lang="ru-RU" sz="2000" dirty="0" smtClean="0">
                <a:solidFill>
                  <a:srgbClr val="091D5D"/>
                </a:solidFill>
              </a:rPr>
              <a:t> </a:t>
            </a:r>
            <a:r>
              <a:rPr lang="ru-RU" sz="2000" dirty="0" smtClean="0">
                <a:solidFill>
                  <a:srgbClr val="002774"/>
                </a:solidFill>
              </a:rPr>
              <a:t>Основные виды РАО и источники их образования </a:t>
            </a:r>
            <a:r>
              <a:rPr lang="ru-RU" sz="2000" dirty="0" smtClean="0">
                <a:solidFill>
                  <a:srgbClr val="091D5D"/>
                </a:solidFill>
              </a:rPr>
              <a:t/>
            </a:r>
            <a:br>
              <a:rPr lang="ru-RU" sz="2000" dirty="0" smtClean="0">
                <a:solidFill>
                  <a:srgbClr val="091D5D"/>
                </a:solidFill>
              </a:rPr>
            </a:br>
            <a:r>
              <a:rPr lang="ru-RU" sz="2000" dirty="0" smtClean="0">
                <a:solidFill>
                  <a:srgbClr val="091D5D"/>
                </a:solidFill>
              </a:rPr>
              <a:t>	</a:t>
            </a:r>
            <a:r>
              <a:rPr lang="ru-RU" sz="2000" dirty="0" smtClean="0">
                <a:solidFill>
                  <a:srgbClr val="002774"/>
                </a:solidFill>
              </a:rPr>
              <a:t>при выводе из эксплуатации зданий 802,804</a:t>
            </a:r>
            <a:endParaRPr lang="ru-RU" sz="2000" dirty="0">
              <a:solidFill>
                <a:srgbClr val="002774"/>
              </a:solidFill>
            </a:endParaRPr>
          </a:p>
        </p:txBody>
      </p:sp>
      <p:pic>
        <p:nvPicPr>
          <p:cNvPr id="6" name="Picture 13" descr="logo_A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450" y="304800"/>
            <a:ext cx="981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466564\Desktop\ДЛЯ КИРИЕНКО\DSC_9654.jpg"/>
          <p:cNvPicPr>
            <a:picLocks noChangeAspect="1" noChangeArrowheads="1"/>
          </p:cNvPicPr>
          <p:nvPr/>
        </p:nvPicPr>
        <p:blipFill>
          <a:blip r:embed="rId3" cstate="print"/>
          <a:srcRect l="12152" r="25433"/>
          <a:stretch>
            <a:fillRect/>
          </a:stretch>
        </p:blipFill>
        <p:spPr bwMode="auto">
          <a:xfrm>
            <a:off x="142875" y="1066800"/>
            <a:ext cx="4657725" cy="5324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8625" y="1285875"/>
            <a:ext cx="4437063" cy="508634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D3246-3D2F-424B-BE17-63D0B45F22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91D5D"/>
                </a:solidFill>
              </a:rPr>
              <a:t> </a:t>
            </a:r>
            <a:r>
              <a:rPr lang="ru-RU" sz="200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Технологические решения по обращению с РАО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3" descr="logo_A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450" y="304800"/>
            <a:ext cx="981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466564\Desktop\ДЛЯ КИРИЕНКО\DSC_9641.jpg"/>
          <p:cNvPicPr>
            <a:picLocks noChangeAspect="1" noChangeArrowheads="1"/>
          </p:cNvPicPr>
          <p:nvPr/>
        </p:nvPicPr>
        <p:blipFill>
          <a:blip r:embed="rId3" cstate="print"/>
          <a:srcRect l="8893" r="41554"/>
          <a:stretch>
            <a:fillRect/>
          </a:stretch>
        </p:blipFill>
        <p:spPr bwMode="auto">
          <a:xfrm>
            <a:off x="123825" y="1028701"/>
            <a:ext cx="4095750" cy="5372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29099" y="1019175"/>
            <a:ext cx="4714876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	</a:t>
            </a:r>
            <a:r>
              <a:rPr lang="ru-RU" i="1" dirty="0" smtClean="0"/>
              <a:t> </a:t>
            </a:r>
            <a:r>
              <a:rPr lang="ru-RU" sz="1400" b="1" i="1" dirty="0" smtClean="0">
                <a:solidFill>
                  <a:srgbClr val="002774"/>
                </a:solidFill>
              </a:rPr>
              <a:t>1. Металлолом, загрязненный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радиоактив-ными</a:t>
            </a:r>
            <a:r>
              <a:rPr lang="ru-RU" sz="1400" b="1" i="1" dirty="0" smtClean="0">
                <a:solidFill>
                  <a:srgbClr val="002774"/>
                </a:solidFill>
              </a:rPr>
              <a:t> веществами: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фрагментация;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механическая дезактивация </a:t>
            </a:r>
            <a:r>
              <a:rPr lang="ru-RU" sz="1400" b="1" i="1" dirty="0" smtClean="0">
                <a:solidFill>
                  <a:srgbClr val="091D5D"/>
                </a:solidFill>
              </a:rPr>
              <a:t>методом абразивной струйной очистки загрязненных поверхностей (абразивный </a:t>
            </a:r>
            <a:r>
              <a:rPr lang="ru-RU" sz="1400" b="1" i="1" dirty="0" err="1" smtClean="0">
                <a:solidFill>
                  <a:srgbClr val="091D5D"/>
                </a:solidFill>
              </a:rPr>
              <a:t>бластинг</a:t>
            </a:r>
            <a:r>
              <a:rPr lang="ru-RU" sz="1400" b="1" i="1" dirty="0" smtClean="0">
                <a:solidFill>
                  <a:srgbClr val="091D5D"/>
                </a:solidFill>
              </a:rPr>
              <a:t>)</a:t>
            </a:r>
            <a:r>
              <a:rPr lang="ru-RU" sz="1400" b="1" i="1" dirty="0" smtClean="0">
                <a:solidFill>
                  <a:srgbClr val="002774"/>
                </a:solidFill>
              </a:rPr>
              <a:t>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сортировка по загрязнению;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контейнеризация;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переработка в специализированной </a:t>
            </a:r>
            <a:r>
              <a:rPr lang="ru-RU" sz="1400" b="1" i="1" dirty="0" err="1" smtClean="0">
                <a:solidFill>
                  <a:srgbClr val="002774"/>
                </a:solidFill>
              </a:rPr>
              <a:t>орга-низации</a:t>
            </a:r>
            <a:r>
              <a:rPr lang="ru-RU" sz="1400" b="1" i="1" dirty="0" smtClean="0">
                <a:solidFill>
                  <a:srgbClr val="002774"/>
                </a:solidFill>
              </a:rPr>
              <a:t> и передача на захоронение.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    2. Отходы строительных материалов: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механическая дезактивация строительных конструкций (</a:t>
            </a:r>
            <a:r>
              <a:rPr lang="ru-RU" sz="1400" b="1" i="1" dirty="0" err="1" smtClean="0">
                <a:solidFill>
                  <a:srgbClr val="002774"/>
                </a:solidFill>
              </a:rPr>
              <a:t>скрайбирование</a:t>
            </a:r>
            <a:r>
              <a:rPr lang="ru-RU" sz="1400" b="1" i="1" dirty="0" smtClean="0">
                <a:solidFill>
                  <a:srgbClr val="002774"/>
                </a:solidFill>
              </a:rPr>
              <a:t>);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механизированный сбор;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прессование;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паспортизация;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временное хранение в спец. организации;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передача на захоронение.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774"/>
                </a:solidFill>
              </a:rPr>
              <a:t>  3. Загрязненный грунт: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сбор загрязненного грунта;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прессование;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паспортизация;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временное хранение в спец. организации;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002774"/>
                </a:solidFill>
              </a:rPr>
              <a:t> передача на захоронение.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2774"/>
              </a:solidFill>
            </a:endParaRPr>
          </a:p>
          <a:p>
            <a:pPr marL="85725" indent="-85725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774"/>
                </a:solidFill>
              </a:rPr>
              <a:t>  </a:t>
            </a:r>
          </a:p>
          <a:p>
            <a:pPr marL="85725" indent="95250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774"/>
                </a:solidFill>
              </a:rPr>
              <a:t>	</a:t>
            </a:r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85725" indent="-85725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heme/theme1.xml><?xml version="1.0" encoding="utf-8"?>
<a:theme xmlns:a="http://schemas.openxmlformats.org/drawingml/2006/main" name="a-default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2060"/>
          </a:solidFill>
        </a:ln>
      </a:spPr>
      <a:bodyPr wrap="none" rtlCol="0" anchor="ctr">
        <a:noAutofit/>
      </a:bodyPr>
      <a:lstStyle>
        <a:defPPr algn="ctr">
          <a:defRPr sz="1200" dirty="0" smtClean="0"/>
        </a:defPPr>
      </a:lstStyle>
    </a:spDef>
    <a:lnDef>
      <a:spPr>
        <a:solidFill>
          <a:srgbClr val="549CB5"/>
        </a:solidFill>
        <a:ln w="6350">
          <a:solidFill>
            <a:srgbClr val="002060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2060"/>
          </a:solidFill>
        </a:ln>
      </a:spPr>
      <a:bodyPr wrap="none" rtlCol="0" anchor="ctr">
        <a:noAutofit/>
      </a:bodyPr>
      <a:lstStyle>
        <a:defPPr algn="ctr">
          <a:defRPr sz="1200" dirty="0" smtClean="0"/>
        </a:defPPr>
      </a:lstStyle>
    </a:spDef>
    <a:lnDef>
      <a:spPr>
        <a:solidFill>
          <a:srgbClr val="549CB5"/>
        </a:solidFill>
        <a:ln w="6350">
          <a:solidFill>
            <a:srgbClr val="002060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section33">
  <a:themeElements>
    <a:clrScheme name="a-section3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-section31">
  <a:themeElements>
    <a:clrScheme name="a-section3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3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-section32">
  <a:themeElements>
    <a:clrScheme name="a-section3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3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000" rIns="0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58022</TotalTime>
  <Words>1251</Words>
  <Application>Microsoft Office PowerPoint</Application>
  <PresentationFormat>Экран (4:3)</PresentationFormat>
  <Paragraphs>296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a-default</vt:lpstr>
      <vt:lpstr>a-content</vt:lpstr>
      <vt:lpstr>a-section33</vt:lpstr>
      <vt:lpstr>a-section31</vt:lpstr>
      <vt:lpstr>a-section32</vt:lpstr>
      <vt:lpstr>1_a-default</vt:lpstr>
      <vt:lpstr>2_a-default</vt:lpstr>
      <vt:lpstr>3_a-default</vt:lpstr>
      <vt:lpstr>4_a-default</vt:lpstr>
      <vt:lpstr>5_a-default</vt:lpstr>
      <vt:lpstr>6_a-default</vt:lpstr>
      <vt:lpstr>7_a-default</vt:lpstr>
      <vt:lpstr>8_a-default</vt:lpstr>
      <vt:lpstr>9_a-default</vt:lpstr>
      <vt:lpstr>10_a-default</vt:lpstr>
      <vt:lpstr>11_a-default</vt:lpstr>
      <vt:lpstr>12_a-default</vt:lpstr>
      <vt:lpstr>13_a-default</vt:lpstr>
      <vt:lpstr>Слайд 1</vt:lpstr>
      <vt:lpstr>Слайд 2</vt:lpstr>
      <vt:lpstr>Характеристики зданий 802, 804</vt:lpstr>
      <vt:lpstr> Оборудование, размещенное в зданиях 802, 804</vt:lpstr>
      <vt:lpstr>Слайд 5</vt:lpstr>
      <vt:lpstr>Основные направления проведения работ по ВЭ </vt:lpstr>
      <vt:lpstr>Задачи, решаемые в рамках проекта  по выводу из эксплуатации зданий 802 и 804</vt:lpstr>
      <vt:lpstr> Основные виды РАО и источники их образования   при выводе из эксплуатации зданий 802,804</vt:lpstr>
      <vt:lpstr> Технологические решения по обращению с РАО</vt:lpstr>
      <vt:lpstr>Слайд 10</vt:lpstr>
      <vt:lpstr>Слайд 11</vt:lpstr>
      <vt:lpstr>Слайд 12</vt:lpstr>
      <vt:lpstr>Слайд 13</vt:lpstr>
      <vt:lpstr>Проблемы вывода из эксплуатации зданий 802, 804</vt:lpstr>
      <vt:lpstr>Пути решения проблем</vt:lpstr>
      <vt:lpstr>Слайд 16</vt:lpstr>
    </vt:vector>
  </TitlesOfParts>
  <Company>ОАО ТВЭЛ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презентации. (если название очень большое, то его можно писать в три строки)</dc:title>
  <dc:creator>Куликов</dc:creator>
  <cp:lastModifiedBy>466564</cp:lastModifiedBy>
  <cp:revision>6721</cp:revision>
  <dcterms:created xsi:type="dcterms:W3CDTF">2009-10-20T12:45:36Z</dcterms:created>
  <dcterms:modified xsi:type="dcterms:W3CDTF">2012-09-27T10:37:29Z</dcterms:modified>
</cp:coreProperties>
</file>