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5" r:id="rId2"/>
    <p:sldMasterId id="2147483707" r:id="rId3"/>
    <p:sldMasterId id="2147483719" r:id="rId4"/>
  </p:sldMasterIdLst>
  <p:notesMasterIdLst>
    <p:notesMasterId r:id="rId20"/>
  </p:notesMasterIdLst>
  <p:handoutMasterIdLst>
    <p:handoutMasterId r:id="rId21"/>
  </p:handoutMasterIdLst>
  <p:sldIdLst>
    <p:sldId id="287" r:id="rId5"/>
    <p:sldId id="300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9" r:id="rId15"/>
    <p:sldId id="307" r:id="rId16"/>
    <p:sldId id="302" r:id="rId17"/>
    <p:sldId id="303" r:id="rId18"/>
    <p:sldId id="298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CC"/>
    <a:srgbClr val="00CC99"/>
    <a:srgbClr val="00FF00"/>
    <a:srgbClr val="006600"/>
    <a:srgbClr val="0033CC"/>
    <a:srgbClr val="33993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72" y="-6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60;&#1077;&#1076;&#1086;&#1088;%20&#1070;&#1057;.User-02\Documents\&#1054;&#1090;&#1076;&#1077;&#1083;&#1077;&#1085;&#1080;&#1077;%20910\&#1050;&#1086;&#1085;&#1092;&#1077;&#1088;&#1077;&#1085;&#1094;&#1080;&#1080;\&#1050;&#1086;&#1085;&#1092;&#1077;&#1088;&#1077;&#1085;&#1094;&#1080;&#1080;\&#1040;&#1090;&#1086;&#1084;&#1069;&#1082;&#1086;%202012\&#1056;&#1080;&#1089;&#1091;&#1085;&#1086;&#1082;%20&#1087;&#1086;%20&#1054;&#1071;&#1058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1936658435447048"/>
          <c:y val="7.1594267008758733E-2"/>
          <c:w val="0.74477868890649024"/>
          <c:h val="0.75575245510041589"/>
        </c:manualLayout>
      </c:layout>
      <c:scatterChart>
        <c:scatterStyle val="smooth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ОЯТ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Лист1!$A$2:$A$17</c:f>
              <c:numCache>
                <c:formatCode>General</c:formatCode>
                <c:ptCount val="16"/>
                <c:pt idx="0">
                  <c:v>0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16</c:v>
                </c:pt>
                <c:pt idx="5">
                  <c:v>20</c:v>
                </c:pt>
                <c:pt idx="6">
                  <c:v>24</c:v>
                </c:pt>
                <c:pt idx="7">
                  <c:v>28</c:v>
                </c:pt>
                <c:pt idx="8">
                  <c:v>32</c:v>
                </c:pt>
                <c:pt idx="9">
                  <c:v>36</c:v>
                </c:pt>
                <c:pt idx="10">
                  <c:v>40</c:v>
                </c:pt>
                <c:pt idx="11">
                  <c:v>44</c:v>
                </c:pt>
                <c:pt idx="12">
                  <c:v>48</c:v>
                </c:pt>
                <c:pt idx="13">
                  <c:v>52</c:v>
                </c:pt>
                <c:pt idx="14">
                  <c:v>56</c:v>
                </c:pt>
                <c:pt idx="15">
                  <c:v>60</c:v>
                </c:pt>
              </c:numCache>
            </c:numRef>
          </c:xVal>
          <c:yVal>
            <c:numRef>
              <c:f>Лист1!$B$2:$B$17</c:f>
              <c:numCache>
                <c:formatCode>General</c:formatCode>
                <c:ptCount val="16"/>
                <c:pt idx="0">
                  <c:v>10000</c:v>
                </c:pt>
                <c:pt idx="1">
                  <c:v>10720</c:v>
                </c:pt>
                <c:pt idx="2">
                  <c:v>11440</c:v>
                </c:pt>
                <c:pt idx="3">
                  <c:v>12160</c:v>
                </c:pt>
                <c:pt idx="4">
                  <c:v>12880</c:v>
                </c:pt>
                <c:pt idx="5">
                  <c:v>13600</c:v>
                </c:pt>
                <c:pt idx="6">
                  <c:v>14320</c:v>
                </c:pt>
                <c:pt idx="7">
                  <c:v>15040</c:v>
                </c:pt>
                <c:pt idx="8">
                  <c:v>15760</c:v>
                </c:pt>
                <c:pt idx="9">
                  <c:v>16480</c:v>
                </c:pt>
                <c:pt idx="10">
                  <c:v>17200</c:v>
                </c:pt>
                <c:pt idx="11">
                  <c:v>17920</c:v>
                </c:pt>
                <c:pt idx="12">
                  <c:v>18640</c:v>
                </c:pt>
                <c:pt idx="13">
                  <c:v>19360</c:v>
                </c:pt>
                <c:pt idx="14">
                  <c:v>20080</c:v>
                </c:pt>
                <c:pt idx="15">
                  <c:v>20800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РЕМИКС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Лист1!$A$2:$A$17</c:f>
              <c:numCache>
                <c:formatCode>General</c:formatCode>
                <c:ptCount val="16"/>
                <c:pt idx="0">
                  <c:v>0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16</c:v>
                </c:pt>
                <c:pt idx="5">
                  <c:v>20</c:v>
                </c:pt>
                <c:pt idx="6">
                  <c:v>24</c:v>
                </c:pt>
                <c:pt idx="7">
                  <c:v>28</c:v>
                </c:pt>
                <c:pt idx="8">
                  <c:v>32</c:v>
                </c:pt>
                <c:pt idx="9">
                  <c:v>36</c:v>
                </c:pt>
                <c:pt idx="10">
                  <c:v>40</c:v>
                </c:pt>
                <c:pt idx="11">
                  <c:v>44</c:v>
                </c:pt>
                <c:pt idx="12">
                  <c:v>48</c:v>
                </c:pt>
                <c:pt idx="13">
                  <c:v>52</c:v>
                </c:pt>
                <c:pt idx="14">
                  <c:v>56</c:v>
                </c:pt>
                <c:pt idx="15">
                  <c:v>60</c:v>
                </c:pt>
              </c:numCache>
            </c:numRef>
          </c:xVal>
          <c:yVal>
            <c:numRef>
              <c:f>Лист1!$C$2:$C$17</c:f>
              <c:numCache>
                <c:formatCode>General</c:formatCode>
                <c:ptCount val="16"/>
                <c:pt idx="0">
                  <c:v>10000</c:v>
                </c:pt>
                <c:pt idx="1">
                  <c:v>10000</c:v>
                </c:pt>
                <c:pt idx="2">
                  <c:v>10000</c:v>
                </c:pt>
                <c:pt idx="3">
                  <c:v>10000</c:v>
                </c:pt>
                <c:pt idx="4">
                  <c:v>10000</c:v>
                </c:pt>
                <c:pt idx="5">
                  <c:v>10000</c:v>
                </c:pt>
                <c:pt idx="6">
                  <c:v>10000</c:v>
                </c:pt>
                <c:pt idx="7">
                  <c:v>10000</c:v>
                </c:pt>
                <c:pt idx="8">
                  <c:v>10000</c:v>
                </c:pt>
                <c:pt idx="9">
                  <c:v>10000</c:v>
                </c:pt>
                <c:pt idx="10">
                  <c:v>10000</c:v>
                </c:pt>
                <c:pt idx="11">
                  <c:v>10000</c:v>
                </c:pt>
                <c:pt idx="12">
                  <c:v>10000</c:v>
                </c:pt>
                <c:pt idx="13">
                  <c:v>10000</c:v>
                </c:pt>
                <c:pt idx="14">
                  <c:v>10000</c:v>
                </c:pt>
                <c:pt idx="15">
                  <c:v>10000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РЕМИКС Б</c:v>
                </c:pt>
              </c:strCache>
            </c:strRef>
          </c:tx>
          <c:spPr>
            <a:ln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Лист1!$A$2:$A$17</c:f>
              <c:numCache>
                <c:formatCode>General</c:formatCode>
                <c:ptCount val="16"/>
                <c:pt idx="0">
                  <c:v>0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16</c:v>
                </c:pt>
                <c:pt idx="5">
                  <c:v>20</c:v>
                </c:pt>
                <c:pt idx="6">
                  <c:v>24</c:v>
                </c:pt>
                <c:pt idx="7">
                  <c:v>28</c:v>
                </c:pt>
                <c:pt idx="8">
                  <c:v>32</c:v>
                </c:pt>
                <c:pt idx="9">
                  <c:v>36</c:v>
                </c:pt>
                <c:pt idx="10">
                  <c:v>40</c:v>
                </c:pt>
                <c:pt idx="11">
                  <c:v>44</c:v>
                </c:pt>
                <c:pt idx="12">
                  <c:v>48</c:v>
                </c:pt>
                <c:pt idx="13">
                  <c:v>52</c:v>
                </c:pt>
                <c:pt idx="14">
                  <c:v>56</c:v>
                </c:pt>
                <c:pt idx="15">
                  <c:v>60</c:v>
                </c:pt>
              </c:numCache>
            </c:numRef>
          </c:xVal>
          <c:yVal>
            <c:numRef>
              <c:f>Лист1!$D$2:$D$17</c:f>
              <c:numCache>
                <c:formatCode>General</c:formatCode>
                <c:ptCount val="16"/>
                <c:pt idx="0">
                  <c:v>10000</c:v>
                </c:pt>
                <c:pt idx="1">
                  <c:v>9568</c:v>
                </c:pt>
                <c:pt idx="2">
                  <c:v>9136</c:v>
                </c:pt>
                <c:pt idx="3">
                  <c:v>8704</c:v>
                </c:pt>
                <c:pt idx="4">
                  <c:v>8272</c:v>
                </c:pt>
                <c:pt idx="5">
                  <c:v>7840</c:v>
                </c:pt>
                <c:pt idx="6">
                  <c:v>7408</c:v>
                </c:pt>
                <c:pt idx="7">
                  <c:v>6976</c:v>
                </c:pt>
                <c:pt idx="8">
                  <c:v>6544</c:v>
                </c:pt>
                <c:pt idx="9">
                  <c:v>6112</c:v>
                </c:pt>
                <c:pt idx="10">
                  <c:v>5680</c:v>
                </c:pt>
                <c:pt idx="11">
                  <c:v>5248</c:v>
                </c:pt>
                <c:pt idx="12">
                  <c:v>4816</c:v>
                </c:pt>
                <c:pt idx="13">
                  <c:v>4384</c:v>
                </c:pt>
                <c:pt idx="14">
                  <c:v>3952</c:v>
                </c:pt>
                <c:pt idx="15">
                  <c:v>3520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4066304"/>
        <c:axId val="84068224"/>
      </c:scatterChart>
      <c:valAx>
        <c:axId val="84066304"/>
        <c:scaling>
          <c:orientation val="minMax"/>
          <c:max val="6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ru-RU" sz="1600"/>
                  <a:t>Годы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 w="15875">
            <a:solidFill>
              <a:schemeClr val="tx1"/>
            </a:solidFill>
          </a:ln>
        </c:spPr>
        <c:txPr>
          <a:bodyPr/>
          <a:lstStyle/>
          <a:p>
            <a:pPr>
              <a:defRPr sz="1050" b="1"/>
            </a:pPr>
            <a:endParaRPr lang="ru-RU"/>
          </a:p>
        </c:txPr>
        <c:crossAx val="84068224"/>
        <c:crosses val="autoZero"/>
        <c:crossBetween val="midCat"/>
      </c:valAx>
      <c:valAx>
        <c:axId val="8406822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ru-RU" sz="1600"/>
                  <a:t>Количество ОЯТ, тыс. т</a:t>
                </a:r>
              </a:p>
            </c:rich>
          </c:tx>
          <c:layout>
            <c:manualLayout>
              <c:xMode val="edge"/>
              <c:yMode val="edge"/>
              <c:x val="2.1812554680664918E-2"/>
              <c:y val="0.2545540280906082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15875">
            <a:solidFill>
              <a:schemeClr val="tx1"/>
            </a:solidFill>
          </a:ln>
        </c:spPr>
        <c:txPr>
          <a:bodyPr/>
          <a:lstStyle/>
          <a:p>
            <a:pPr>
              <a:defRPr sz="1050" b="1"/>
            </a:pPr>
            <a:endParaRPr lang="ru-RU"/>
          </a:p>
        </c:txPr>
        <c:crossAx val="8406630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24997414154591624"/>
          <c:y val="7.5886732697297024E-2"/>
          <c:w val="0.29292317010669522"/>
          <c:h val="0.16954717587791809"/>
        </c:manualLayout>
      </c:layout>
      <c:overlay val="0"/>
      <c:spPr>
        <a:solidFill>
          <a:schemeClr val="bg1"/>
        </a:solidFill>
        <a:ln>
          <a:solidFill>
            <a:srgbClr val="000000"/>
          </a:solidFill>
        </a:ln>
      </c:spPr>
      <c:txPr>
        <a:bodyPr/>
        <a:lstStyle/>
        <a:p>
          <a:pPr>
            <a:defRPr sz="1100" b="1"/>
          </a:pPr>
          <a:endParaRPr lang="ru-RU"/>
        </a:p>
      </c:txPr>
    </c:legend>
    <c:plotVisOnly val="1"/>
    <c:dispBlanksAs val="gap"/>
    <c:showDLblsOverMax val="0"/>
  </c:chart>
  <c:spPr>
    <a:solidFill>
      <a:srgbClr val="FFFF00"/>
    </a:solidFill>
  </c:sp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FE2A89A-6FBA-4475-A8F2-C20EBA0E876B}" type="datetimeFigureOut">
              <a:rPr lang="ru-RU"/>
              <a:pPr>
                <a:defRPr/>
              </a:pPr>
              <a:t>11.10.2012</a:t>
            </a:fld>
            <a:endParaRPr lang="ru-RU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1A31201C-9C3B-4DEC-B21D-DA320052B8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36672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E8A93A3-9C54-4988-95B5-3676F1239823}" type="datetimeFigureOut">
              <a:rPr lang="ru-RU"/>
              <a:pPr>
                <a:defRPr/>
              </a:pPr>
              <a:t>11.10.2012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F085BB8-E673-4196-8869-E91A3923F9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27889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5A5BA-C71E-451D-94E7-648D8FEC1EF4}" type="datetimeFigureOut">
              <a:rPr lang="ru-RU"/>
              <a:pPr>
                <a:defRPr/>
              </a:pPr>
              <a:t>11.10.2012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FB8366-3599-486D-8592-7E309E10AC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973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5A5BA-C71E-451D-94E7-648D8FEC1EF4}" type="datetimeFigureOut">
              <a:rPr lang="ru-RU"/>
              <a:pPr>
                <a:defRPr/>
              </a:pPr>
              <a:t>11.10.2012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D7545-BAC5-473C-9063-BE82CC6064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418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5A5BA-C71E-451D-94E7-648D8FEC1EF4}" type="datetimeFigureOut">
              <a:rPr lang="ru-RU"/>
              <a:pPr>
                <a:defRPr/>
              </a:pPr>
              <a:t>11.10.2012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8A3ED-62C9-4EE2-8A0B-DCCBD1CFA2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02554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EFB74-4D05-4D44-89C1-A502386B869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4927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6EBB9-59ED-4014-A97A-6AEA3CBE158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3765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FBD8AF-67BA-41DD-BFBB-C069EE0D802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6727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43FE80-A77A-429F-862C-7E37778611E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5808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DDE22-E178-4A6F-9A70-D479E80454A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1378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E0D3A-D228-4CC7-BF47-FA7BF0B162B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1355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5D20F9-CCD9-4B69-BDA0-6B3472C8F7A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3852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51B7BC-AE3E-41D5-AB36-AE00E2C0511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40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5A5BA-C71E-451D-94E7-648D8FEC1EF4}" type="datetimeFigureOut">
              <a:rPr lang="ru-RU"/>
              <a:pPr>
                <a:defRPr/>
              </a:pPr>
              <a:t>11.10.2012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C5AE2-27B8-4BAA-B693-21607DEE55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4103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138121-B7FF-4EE1-A345-23FC1F59DD6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7854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0FA65-B2D1-4534-A6EE-456B0B63396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289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51A75-C87F-433D-8005-F373F3EF3A7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4245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D1BF1-967C-4540-ADF6-504F8ACD8D1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11.10.2012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6A555-288C-4A8C-82EB-A1EF68F42B9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35734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CAAD8-6D40-488D-93F8-AB2F587BEBC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11.10.2012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4BE5C-A73C-497D-A63C-47C22B46E69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2195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2E2B5-5E47-45EA-BB9C-B774C9E7BA5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11.10.2012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7CF19-CA63-4526-B307-CECBE3FF174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4681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ADED7-E71F-4373-A01C-1AC8F1A7221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11.10.2012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19171-71AE-4B6F-9BAA-00A317B0650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2191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76414-75F0-4BA9-AF18-C7A9FF61B2E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11.10.2012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7F63C-74EF-4E1B-B584-320480FCE3E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8584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8BA00-3A75-4DED-A732-E7418296220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11.10.2012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5BB94-EFBF-4088-9572-E0F15483B91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912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2D89B-F066-4762-AD41-7BF978DC396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11.10.2012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F39A4-BB99-4B08-84F4-5ACD27D3722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876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5A5BA-C71E-451D-94E7-648D8FEC1EF4}" type="datetimeFigureOut">
              <a:rPr lang="ru-RU"/>
              <a:pPr>
                <a:defRPr/>
              </a:pPr>
              <a:t>11.10.2012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F93F5-C1C3-4520-A0E2-1A62BF2DDB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52096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A0722-DAAA-470C-A1D0-0DCD7405B34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11.10.2012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F566F-C9CE-4C91-A6FA-FC5D9F8C620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6381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D39D3-3FB8-46EA-A98D-566969EF498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11.10.2012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958C8-93EF-4B66-B95F-766EC7A75FA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1237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8C547-E111-48D2-9A6B-DC586DBF027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11.10.2012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F91D0-D8B1-4585-9F4C-556553E0912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90451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A63A4-554A-48F0-8FF3-1B128EB6948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11.10.2012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84152-FAEF-4B85-A01D-0453B5858AD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10805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D1BF1-967C-4540-ADF6-504F8ACD8D1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11.10.2012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6A555-288C-4A8C-82EB-A1EF68F42B9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23766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CAAD8-6D40-488D-93F8-AB2F587BEBC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11.10.2012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4BE5C-A73C-497D-A63C-47C22B46E69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06210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2E2B5-5E47-45EA-BB9C-B774C9E7BA5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11.10.2012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7CF19-CA63-4526-B307-CECBE3FF174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18238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ADED7-E71F-4373-A01C-1AC8F1A7221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11.10.2012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19171-71AE-4B6F-9BAA-00A317B0650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5754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76414-75F0-4BA9-AF18-C7A9FF61B2E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11.10.2012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7F63C-74EF-4E1B-B584-320480FCE3E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22297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8BA00-3A75-4DED-A732-E7418296220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11.10.2012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5BB94-EFBF-4088-9572-E0F15483B91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650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5A5BA-C71E-451D-94E7-648D8FEC1EF4}" type="datetimeFigureOut">
              <a:rPr lang="ru-RU"/>
              <a:pPr>
                <a:defRPr/>
              </a:pPr>
              <a:t>11.10.2012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7810E-46EC-4A08-BC41-75C5B3DB52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66854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2D89B-F066-4762-AD41-7BF978DC396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11.10.2012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F39A4-BB99-4B08-84F4-5ACD27D3722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2011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A0722-DAAA-470C-A1D0-0DCD7405B34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11.10.2012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F566F-C9CE-4C91-A6FA-FC5D9F8C620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26234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D39D3-3FB8-46EA-A98D-566969EF498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11.10.2012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958C8-93EF-4B66-B95F-766EC7A75FA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04599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8C547-E111-48D2-9A6B-DC586DBF027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11.10.2012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F91D0-D8B1-4585-9F4C-556553E0912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6913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A63A4-554A-48F0-8FF3-1B128EB6948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11.10.2012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84152-FAEF-4B85-A01D-0453B5858AD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37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5A5BA-C71E-451D-94E7-648D8FEC1EF4}" type="datetimeFigureOut">
              <a:rPr lang="ru-RU"/>
              <a:pPr>
                <a:defRPr/>
              </a:pPr>
              <a:t>11.10.2012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ED8239-1218-4B01-892D-B3B77FB024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365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5A5BA-C71E-451D-94E7-648D8FEC1EF4}" type="datetimeFigureOut">
              <a:rPr lang="ru-RU"/>
              <a:pPr>
                <a:defRPr/>
              </a:pPr>
              <a:t>11.10.2012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CD5FE-C662-4E37-965A-70870B8FF2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525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5A5BA-C71E-451D-94E7-648D8FEC1EF4}" type="datetimeFigureOut">
              <a:rPr lang="ru-RU"/>
              <a:pPr>
                <a:defRPr/>
              </a:pPr>
              <a:t>11.10.2012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98E80-C04E-4B10-8831-68792FB873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2076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5A5BA-C71E-451D-94E7-648D8FEC1EF4}" type="datetimeFigureOut">
              <a:rPr lang="ru-RU"/>
              <a:pPr>
                <a:defRPr/>
              </a:pPr>
              <a:t>11.10.2012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52339-9671-488A-AB99-B845E7E5EF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47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5A5BA-C71E-451D-94E7-648D8FEC1EF4}" type="datetimeFigureOut">
              <a:rPr lang="ru-RU"/>
              <a:pPr>
                <a:defRPr/>
              </a:pPr>
              <a:t>11.10.2012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9F9A5-65D6-43EF-9899-BF940B00A1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375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955A5BA-C71E-451D-94E7-648D8FEC1EF4}" type="datetimeFigureOut">
              <a:rPr lang="ru-RU"/>
              <a:pPr>
                <a:defRPr/>
              </a:pPr>
              <a:t>11.10.2012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CC484AE-7D36-4E0C-A089-4D09958051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45E12E46-C48C-4668-B1BF-B10C953981A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006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0FA1539-AD52-4556-96B8-A4D92733C8D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11.10.2012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E895EAB-12F3-46BF-B00A-5F9DBDFA990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308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0FA1539-AD52-4556-96B8-A4D92733C8D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11.10.2012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E895EAB-12F3-46BF-B00A-5F9DBDFA990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018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5.vml"/><Relationship Id="rId6" Type="http://schemas.openxmlformats.org/officeDocument/2006/relationships/chart" Target="../charts/chart1.xml"/><Relationship Id="rId5" Type="http://schemas.openxmlformats.org/officeDocument/2006/relationships/image" Target="../media/image13.emf"/><Relationship Id="rId4" Type="http://schemas.openxmlformats.org/officeDocument/2006/relationships/oleObject" Target="../embeddings/_________Microsoft_Word_97-20034.doc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5" Type="http://schemas.openxmlformats.org/officeDocument/2006/relationships/oleObject" Target="../embeddings/_________Microsoft_Word_97-20031.doc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emf"/><Relationship Id="rId5" Type="http://schemas.openxmlformats.org/officeDocument/2006/relationships/oleObject" Target="../embeddings/_________Microsoft_Word_97-20032.doc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0.emf"/><Relationship Id="rId4" Type="http://schemas.openxmlformats.org/officeDocument/2006/relationships/oleObject" Target="../embeddings/_________Microsoft_Word_97-20033.doc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683568" y="1844823"/>
            <a:ext cx="8106320" cy="1912383"/>
          </a:xfrm>
          <a:extLst/>
        </p:spPr>
        <p:txBody>
          <a:bodyPr/>
          <a:lstStyle/>
          <a:p>
            <a:pPr eaLnBrk="1" hangingPunct="1">
              <a:defRPr/>
            </a:pP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Возможность решения проблемы обращения с ОЯТ с помощью многократного рецикла РЕМИКС топлива в тепловых реакторах</a:t>
            </a:r>
            <a:endParaRPr lang="ru-RU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charset="0"/>
              <a:cs typeface="Arial" charset="0"/>
            </a:endParaRPr>
          </a:p>
        </p:txBody>
      </p:sp>
      <p:sp>
        <p:nvSpPr>
          <p:cNvPr id="307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049" y="4241800"/>
            <a:ext cx="4752975" cy="2120899"/>
          </a:xfrm>
        </p:spPr>
        <p:txBody>
          <a:bodyPr/>
          <a:lstStyle/>
          <a:p>
            <a:pPr marL="514350" indent="-333375" algn="l">
              <a:buFont typeface="Calibri" pitchFamily="34" charset="0"/>
              <a:buAutoNum type="arabicPeriod"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Введение. Проблема накопления ОЯТ.</a:t>
            </a:r>
          </a:p>
          <a:p>
            <a:pPr marL="514350" indent="-333375" algn="l">
              <a:buFont typeface="Calibri" pitchFamily="34" charset="0"/>
              <a:buAutoNum type="arabicPeriod"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Организация ЗЯТЦ РТН с использованием РЕМИКС топлива.</a:t>
            </a:r>
          </a:p>
          <a:p>
            <a:pPr marL="514350" indent="-333375" algn="l">
              <a:buFont typeface="Calibri" pitchFamily="34" charset="0"/>
              <a:buAutoNum type="arabicPeriod"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Вовлечение в ЯТЦ накопленного ОЯТ.</a:t>
            </a:r>
          </a:p>
          <a:p>
            <a:pPr marL="514350" indent="-333375" algn="l">
              <a:buFont typeface="Calibri" pitchFamily="34" charset="0"/>
              <a:buAutoNum type="arabicPeriod"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ОДЦ на ГХК и РЕМИКС топливо.</a:t>
            </a:r>
          </a:p>
          <a:p>
            <a:pPr marL="514350" indent="-333375" algn="l">
              <a:buFont typeface="Calibri" pitchFamily="34" charset="0"/>
              <a:buAutoNum type="arabicPeriod"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Выводы.</a:t>
            </a:r>
          </a:p>
          <a:p>
            <a:pPr marL="514350" indent="-333375" algn="l">
              <a:buFont typeface="Calibri" pitchFamily="34" charset="0"/>
              <a:buAutoNum type="arabicPeriod"/>
            </a:pPr>
            <a:endPara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15275" y="412750"/>
            <a:ext cx="998538" cy="931863"/>
          </a:xfrm>
          <a:prstGeom prst="rect">
            <a:avLst/>
          </a:prstGeom>
          <a:gradFill>
            <a:gsLst>
              <a:gs pos="0">
                <a:srgbClr val="FF0000"/>
              </a:gs>
              <a:gs pos="25000">
                <a:schemeClr val="accent1">
                  <a:tint val="44500"/>
                  <a:satMod val="160000"/>
                </a:schemeClr>
              </a:gs>
              <a:gs pos="100000">
                <a:srgbClr val="FFFF00"/>
              </a:gs>
            </a:gsLst>
            <a:lin ang="5400000" scaled="0"/>
          </a:gradFill>
          <a:ln>
            <a:noFill/>
          </a:ln>
        </p:spPr>
      </p:pic>
      <p:pic>
        <p:nvPicPr>
          <p:cNvPr id="3077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84138"/>
            <a:ext cx="1582738" cy="160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907704" y="412750"/>
            <a:ext cx="5503515" cy="307777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tx2">
                <a:lumMod val="60000"/>
                <a:lumOff val="40000"/>
                <a:alpha val="40000"/>
              </a:schemeClr>
            </a:glow>
            <a:reflection blurRad="6350" stA="52000" endA="300" endPos="35000" dir="5400000" sy="-100000" algn="bl" rotWithShape="0"/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Конференция АтомЭко-2012  Москва 16-17 октября </a:t>
            </a:r>
            <a:r>
              <a:rPr lang="ru-RU" sz="1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2012 года 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1403648" y="3869535"/>
            <a:ext cx="6400800" cy="504056"/>
          </a:xfrm>
          <a:prstGeom prst="rect">
            <a:avLst/>
          </a:prstGeom>
          <a:extLst/>
        </p:spPr>
        <p:txBody>
          <a:bodyPr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Федоров Ю.С</a:t>
            </a:r>
            <a:r>
              <a:rPr lang="ru-RU" sz="24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Зильберман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Б.Я., </a:t>
            </a:r>
            <a:r>
              <a:rPr lang="ru-RU" sz="24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Бибичев</a:t>
            </a:r>
            <a:r>
              <a:rPr lang="ru-RU" sz="24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Б.А. 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ФГУП НПО РИ, СПб</a:t>
            </a:r>
            <a:endParaRPr lang="ru-RU" sz="24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" name="Прямоугольник с одним вырезанным углом 1"/>
          <p:cNvSpPr/>
          <p:nvPr/>
        </p:nvSpPr>
        <p:spPr>
          <a:xfrm rot="10800000" flipH="1">
            <a:off x="144710" y="4279900"/>
            <a:ext cx="4795590" cy="1957411"/>
          </a:xfrm>
          <a:prstGeom prst="snip1Rect">
            <a:avLst>
              <a:gd name="adj" fmla="val 50000"/>
            </a:avLst>
          </a:prstGeom>
          <a:noFill/>
          <a:effectLst>
            <a:reflection blurRad="6350" stA="50000" endA="300" endPos="55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rgbClr val="00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иугольник 2"/>
          <p:cNvSpPr/>
          <p:nvPr/>
        </p:nvSpPr>
        <p:spPr>
          <a:xfrm rot="10800000">
            <a:off x="4469606" y="2585900"/>
            <a:ext cx="4550570" cy="81142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66" name="Rectangle 27"/>
          <p:cNvSpPr>
            <a:spLocks noChangeArrowheads="1"/>
          </p:cNvSpPr>
          <p:nvPr/>
        </p:nvSpPr>
        <p:spPr bwMode="auto">
          <a:xfrm>
            <a:off x="269875" y="133351"/>
            <a:ext cx="4152900" cy="327025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1267" name="Text Box 6"/>
          <p:cNvSpPr txBox="1">
            <a:spLocks noChangeArrowheads="1"/>
          </p:cNvSpPr>
          <p:nvPr/>
        </p:nvSpPr>
        <p:spPr bwMode="auto">
          <a:xfrm>
            <a:off x="4725988" y="2657337"/>
            <a:ext cx="4294188" cy="7078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54000" rIns="54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2000" b="1" dirty="0">
                <a:solidFill>
                  <a:srgbClr val="000000"/>
                </a:solidFill>
                <a:latin typeface="Arial" charset="0"/>
              </a:rPr>
              <a:t>ЯТЦ с </a:t>
            </a:r>
            <a:r>
              <a:rPr lang="ru-RU" sz="2000" b="1" dirty="0" err="1">
                <a:solidFill>
                  <a:srgbClr val="000000"/>
                </a:solidFill>
                <a:latin typeface="Arial" charset="0"/>
              </a:rPr>
              <a:t>рециклирование</a:t>
            </a:r>
            <a:r>
              <a:rPr lang="en-US" sz="20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Arial" charset="0"/>
              </a:rPr>
              <a:t>Pu</a:t>
            </a:r>
            <a:r>
              <a:rPr lang="en-US" sz="20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2000" b="1" dirty="0">
                <a:solidFill>
                  <a:srgbClr val="000000"/>
                </a:solidFill>
                <a:latin typeface="Arial" charset="0"/>
              </a:rPr>
              <a:t>в виде РЕМИКС топлива</a:t>
            </a:r>
          </a:p>
        </p:txBody>
      </p:sp>
      <p:sp>
        <p:nvSpPr>
          <p:cNvPr id="11268" name="Text Box 7"/>
          <p:cNvSpPr txBox="1">
            <a:spLocks noChangeArrowheads="1"/>
          </p:cNvSpPr>
          <p:nvPr/>
        </p:nvSpPr>
        <p:spPr bwMode="auto">
          <a:xfrm>
            <a:off x="4725988" y="276225"/>
            <a:ext cx="4222750" cy="2043113"/>
          </a:xfrm>
          <a:prstGeom prst="rect">
            <a:avLst/>
          </a:prstGeom>
          <a:solidFill>
            <a:schemeClr val="accent1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lIns="36000" rIns="18000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marL="88900" eaLnBrk="1" hangingPunct="1"/>
            <a:r>
              <a:rPr lang="ru-RU" b="1" dirty="0">
                <a:solidFill>
                  <a:srgbClr val="000000"/>
                </a:solidFill>
                <a:latin typeface="Arial" charset="0"/>
              </a:rPr>
              <a:t>Хранение после 60 лет работы      12 реакторов</a:t>
            </a:r>
            <a:r>
              <a:rPr lang="en-US" b="1" dirty="0">
                <a:solidFill>
                  <a:srgbClr val="000000"/>
                </a:solidFill>
                <a:latin typeface="Arial" charset="0"/>
              </a:rPr>
              <a:t>:</a:t>
            </a:r>
            <a:endParaRPr lang="ru-RU" b="1" dirty="0">
              <a:solidFill>
                <a:srgbClr val="000000"/>
              </a:solidFill>
              <a:latin typeface="Arial" charset="0"/>
            </a:endParaRPr>
          </a:p>
          <a:p>
            <a:pPr marL="88900" eaLnBrk="1" hangingPunct="1"/>
            <a:endParaRPr lang="en-US" sz="8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 marL="88900" eaLnBrk="1" hangingPunct="1"/>
            <a:r>
              <a:rPr lang="en-US" b="1" i="1" dirty="0">
                <a:solidFill>
                  <a:srgbClr val="000000"/>
                </a:solidFill>
                <a:latin typeface="Arial" charset="0"/>
              </a:rPr>
              <a:t>1. </a:t>
            </a:r>
            <a:r>
              <a:rPr lang="ru-RU" b="1" i="1" dirty="0">
                <a:solidFill>
                  <a:srgbClr val="000000"/>
                </a:solidFill>
                <a:latin typeface="Arial" charset="0"/>
              </a:rPr>
              <a:t>Регенерированный </a:t>
            </a:r>
            <a:r>
              <a:rPr lang="en-US" b="1" i="1" dirty="0">
                <a:solidFill>
                  <a:srgbClr val="000000"/>
                </a:solidFill>
                <a:latin typeface="Arial" charset="0"/>
              </a:rPr>
              <a:t>U </a:t>
            </a:r>
            <a:r>
              <a:rPr lang="ru-RU" b="1" i="1" dirty="0">
                <a:solidFill>
                  <a:srgbClr val="000000"/>
                </a:solidFill>
                <a:latin typeface="Arial" charset="0"/>
              </a:rPr>
              <a:t>после переработки ОЯТ РЕМИКС</a:t>
            </a:r>
            <a:r>
              <a:rPr lang="en-US" b="1" i="1" dirty="0">
                <a:solidFill>
                  <a:srgbClr val="000000"/>
                </a:solidFill>
                <a:latin typeface="Arial" charset="0"/>
              </a:rPr>
              <a:t>  - </a:t>
            </a:r>
            <a:r>
              <a:rPr lang="en-US" b="1" i="1" dirty="0" smtClean="0">
                <a:solidFill>
                  <a:srgbClr val="000000"/>
                </a:solidFill>
                <a:latin typeface="Arial" charset="0"/>
              </a:rPr>
              <a:t>84</a:t>
            </a:r>
            <a:r>
              <a:rPr lang="ru-RU" b="1" i="1" dirty="0" smtClean="0">
                <a:solidFill>
                  <a:srgbClr val="000000"/>
                </a:solidFill>
                <a:latin typeface="Arial" charset="0"/>
              </a:rPr>
              <a:t>0</a:t>
            </a:r>
            <a:r>
              <a:rPr lang="en-US" b="1" i="1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b="1" i="1" dirty="0">
                <a:solidFill>
                  <a:srgbClr val="000000"/>
                </a:solidFill>
                <a:latin typeface="Arial" charset="0"/>
              </a:rPr>
              <a:t>т</a:t>
            </a:r>
            <a:endParaRPr lang="en-US" b="1" i="1" dirty="0">
              <a:solidFill>
                <a:srgbClr val="000000"/>
              </a:solidFill>
              <a:latin typeface="Arial" charset="0"/>
            </a:endParaRPr>
          </a:p>
          <a:p>
            <a:pPr marL="88900" eaLnBrk="1" hangingPunct="1"/>
            <a:endParaRPr lang="en-US" sz="900" b="1" i="1" dirty="0">
              <a:solidFill>
                <a:srgbClr val="000000"/>
              </a:solidFill>
              <a:latin typeface="Arial" charset="0"/>
            </a:endParaRPr>
          </a:p>
          <a:p>
            <a:pPr marL="88900" eaLnBrk="1" hangingPunct="1"/>
            <a:r>
              <a:rPr lang="en-US" b="1" i="1" dirty="0">
                <a:solidFill>
                  <a:srgbClr val="000000"/>
                </a:solidFill>
                <a:latin typeface="Arial" charset="0"/>
              </a:rPr>
              <a:t>2. </a:t>
            </a:r>
            <a:r>
              <a:rPr lang="en-US" b="1" i="1" dirty="0" err="1">
                <a:solidFill>
                  <a:srgbClr val="000000"/>
                </a:solidFill>
                <a:latin typeface="Arial" charset="0"/>
              </a:rPr>
              <a:t>Pu</a:t>
            </a:r>
            <a:r>
              <a:rPr lang="en-US" b="1" i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b="1" i="1" dirty="0">
                <a:solidFill>
                  <a:srgbClr val="000000"/>
                </a:solidFill>
                <a:latin typeface="Arial" charset="0"/>
              </a:rPr>
              <a:t>после переработки ОЯТ РЕМИКС </a:t>
            </a:r>
            <a:r>
              <a:rPr lang="en-US" b="1" i="1" dirty="0">
                <a:solidFill>
                  <a:srgbClr val="000000"/>
                </a:solidFill>
                <a:latin typeface="Arial" charset="0"/>
              </a:rPr>
              <a:t>– 18 </a:t>
            </a:r>
            <a:r>
              <a:rPr lang="ru-RU" b="1" i="1" dirty="0">
                <a:solidFill>
                  <a:srgbClr val="000000"/>
                </a:solidFill>
                <a:latin typeface="Arial" charset="0"/>
              </a:rPr>
              <a:t>т</a:t>
            </a:r>
          </a:p>
        </p:txBody>
      </p:sp>
      <p:grpSp>
        <p:nvGrpSpPr>
          <p:cNvPr id="2" name="Группа 1"/>
          <p:cNvGrpSpPr/>
          <p:nvPr/>
        </p:nvGrpSpPr>
        <p:grpSpPr>
          <a:xfrm>
            <a:off x="477837" y="276225"/>
            <a:ext cx="3775075" cy="2979738"/>
            <a:chOff x="477837" y="276225"/>
            <a:chExt cx="3775075" cy="2979738"/>
          </a:xfrm>
        </p:grpSpPr>
        <p:sp>
          <p:nvSpPr>
            <p:cNvPr id="11269" name="AutoShape 13"/>
            <p:cNvSpPr>
              <a:spLocks noChangeArrowheads="1"/>
            </p:cNvSpPr>
            <p:nvPr/>
          </p:nvSpPr>
          <p:spPr bwMode="auto">
            <a:xfrm>
              <a:off x="3043237" y="2319338"/>
              <a:ext cx="247650" cy="484187"/>
            </a:xfrm>
            <a:prstGeom prst="downArrow">
              <a:avLst>
                <a:gd name="adj1" fmla="val 49880"/>
                <a:gd name="adj2" fmla="val 44624"/>
              </a:avLst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1270" name="Text Box 14"/>
            <p:cNvSpPr txBox="1">
              <a:spLocks noChangeArrowheads="1"/>
            </p:cNvSpPr>
            <p:nvPr/>
          </p:nvSpPr>
          <p:spPr bwMode="auto">
            <a:xfrm>
              <a:off x="477837" y="717550"/>
              <a:ext cx="1546225" cy="52546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lIns="18000" tIns="10800" rIns="18000" bIns="10800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ru-RU" sz="1600" b="1">
                  <a:solidFill>
                    <a:srgbClr val="000000"/>
                  </a:solidFill>
                  <a:latin typeface="Arial" charset="0"/>
                </a:rPr>
                <a:t>12 реакторов ВВЭР-1000</a:t>
              </a:r>
            </a:p>
          </p:txBody>
        </p:sp>
        <p:sp>
          <p:nvSpPr>
            <p:cNvPr id="11271" name="Text Box 15"/>
            <p:cNvSpPr txBox="1">
              <a:spLocks noChangeArrowheads="1"/>
            </p:cNvSpPr>
            <p:nvPr/>
          </p:nvSpPr>
          <p:spPr bwMode="auto">
            <a:xfrm>
              <a:off x="2325687" y="2824163"/>
              <a:ext cx="1651000" cy="4318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800080"/>
              </a:solidFill>
              <a:miter lim="800000"/>
              <a:headEnd/>
              <a:tailEnd/>
            </a:ln>
          </p:spPr>
          <p:txBody>
            <a:bodyPr lIns="18000" rIns="18000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ru-RU" altLang="ja-JP" sz="1600" b="1">
                  <a:solidFill>
                    <a:srgbClr val="000000"/>
                  </a:solidFill>
                  <a:latin typeface="Arial" charset="0"/>
                </a:rPr>
                <a:t>Хранение ОЯТ</a:t>
              </a:r>
              <a:endParaRPr lang="en-US" sz="16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1272" name="Text Box 16"/>
            <p:cNvSpPr txBox="1">
              <a:spLocks noChangeArrowheads="1"/>
            </p:cNvSpPr>
            <p:nvPr/>
          </p:nvSpPr>
          <p:spPr bwMode="auto">
            <a:xfrm>
              <a:off x="935037" y="1946275"/>
              <a:ext cx="2876550" cy="36195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lIns="54000" rIns="54000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ru-RU" altLang="ja-JP" sz="1600" b="1">
                  <a:solidFill>
                    <a:srgbClr val="000000"/>
                  </a:solidFill>
                  <a:latin typeface="Arial" charset="0"/>
                </a:rPr>
                <a:t>Переработка ОЯТ РЕМИКС</a:t>
              </a:r>
              <a:r>
                <a:rPr lang="ru-RU" altLang="ja-JP" sz="1600">
                  <a:solidFill>
                    <a:srgbClr val="000000"/>
                  </a:solidFill>
                  <a:latin typeface="Arial" charset="0"/>
                  <a:ea typeface="MS Mincho" pitchFamily="49" charset="-128"/>
                </a:rPr>
                <a:t> </a:t>
              </a:r>
              <a:endParaRPr lang="ru-RU" sz="16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1273" name="Text Box 17"/>
            <p:cNvSpPr txBox="1">
              <a:spLocks noChangeArrowheads="1"/>
            </p:cNvSpPr>
            <p:nvPr/>
          </p:nvSpPr>
          <p:spPr bwMode="auto">
            <a:xfrm>
              <a:off x="2835275" y="717550"/>
              <a:ext cx="1417637" cy="51593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lIns="18000" rIns="18000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ru-RU" altLang="ja-JP" sz="1400" b="1">
                  <a:solidFill>
                    <a:srgbClr val="000000"/>
                  </a:solidFill>
                  <a:latin typeface="Times New Roman" pitchFamily="18" charset="0"/>
                </a:rPr>
                <a:t>Производство ТВС</a:t>
              </a:r>
              <a:endParaRPr lang="en-US" sz="1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1274" name="AutoShape 18"/>
            <p:cNvSpPr>
              <a:spLocks noChangeArrowheads="1"/>
            </p:cNvSpPr>
            <p:nvPr/>
          </p:nvSpPr>
          <p:spPr bwMode="auto">
            <a:xfrm>
              <a:off x="3048000" y="1265238"/>
              <a:ext cx="239712" cy="666750"/>
            </a:xfrm>
            <a:prstGeom prst="upArrow">
              <a:avLst>
                <a:gd name="adj1" fmla="val 50000"/>
                <a:gd name="adj2" fmla="val 69537"/>
              </a:avLst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1275" name="Text Box 19"/>
            <p:cNvSpPr txBox="1">
              <a:spLocks noChangeArrowheads="1"/>
            </p:cNvSpPr>
            <p:nvPr/>
          </p:nvSpPr>
          <p:spPr bwMode="auto">
            <a:xfrm>
              <a:off x="3371850" y="1474788"/>
              <a:ext cx="677862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 eaLnBrk="1" hangingPunct="1"/>
              <a:r>
                <a:rPr lang="ru-RU" altLang="ja-JP" sz="1600" b="1">
                  <a:solidFill>
                    <a:srgbClr val="FF0000"/>
                  </a:solidFill>
                  <a:latin typeface="Arial" charset="0"/>
                  <a:ea typeface="MS Mincho" pitchFamily="49" charset="-128"/>
                </a:rPr>
                <a:t>U+Pu</a:t>
              </a:r>
              <a:endParaRPr lang="ru-RU" sz="1600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11276" name="AutoShape 20"/>
            <p:cNvSpPr>
              <a:spLocks noChangeArrowheads="1"/>
            </p:cNvSpPr>
            <p:nvPr/>
          </p:nvSpPr>
          <p:spPr bwMode="auto">
            <a:xfrm>
              <a:off x="2030412" y="912813"/>
              <a:ext cx="779463" cy="228600"/>
            </a:xfrm>
            <a:prstGeom prst="leftArrow">
              <a:avLst>
                <a:gd name="adj1" fmla="val 50000"/>
                <a:gd name="adj2" fmla="val 79166"/>
              </a:avLst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1277" name="AutoShape 21"/>
            <p:cNvSpPr>
              <a:spLocks noChangeArrowheads="1"/>
            </p:cNvSpPr>
            <p:nvPr/>
          </p:nvSpPr>
          <p:spPr bwMode="auto">
            <a:xfrm>
              <a:off x="1382712" y="1236663"/>
              <a:ext cx="247650" cy="704850"/>
            </a:xfrm>
            <a:prstGeom prst="downArrow">
              <a:avLst>
                <a:gd name="adj1" fmla="val 50000"/>
                <a:gd name="adj2" fmla="val 71154"/>
              </a:avLst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1278" name="Text Box 22"/>
            <p:cNvSpPr txBox="1">
              <a:spLocks noChangeArrowheads="1"/>
            </p:cNvSpPr>
            <p:nvPr/>
          </p:nvSpPr>
          <p:spPr bwMode="auto">
            <a:xfrm>
              <a:off x="1697037" y="1370013"/>
              <a:ext cx="1095375" cy="428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 eaLnBrk="1" hangingPunct="1"/>
              <a:r>
                <a:rPr lang="ru-RU" altLang="ja-JP" sz="1400" b="1">
                  <a:solidFill>
                    <a:srgbClr val="FF0000"/>
                  </a:solidFill>
                  <a:latin typeface="Times New Roman" pitchFamily="18" charset="0"/>
                </a:rPr>
                <a:t>ОЯТ РЕМИКС</a:t>
              </a:r>
              <a:endParaRPr lang="ru-RU" sz="140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sp>
          <p:nvSpPr>
            <p:cNvPr id="11279" name="Text Box 23"/>
            <p:cNvSpPr txBox="1">
              <a:spLocks noChangeArrowheads="1"/>
            </p:cNvSpPr>
            <p:nvPr/>
          </p:nvSpPr>
          <p:spPr bwMode="auto">
            <a:xfrm>
              <a:off x="2090737" y="666750"/>
              <a:ext cx="715963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 eaLnBrk="1" hangingPunct="1"/>
              <a:r>
                <a:rPr lang="ru-RU" altLang="ja-JP" sz="1200" b="1">
                  <a:solidFill>
                    <a:srgbClr val="FF0000"/>
                  </a:solidFill>
                  <a:latin typeface="Times New Roman" pitchFamily="18" charset="0"/>
                </a:rPr>
                <a:t>РЕМИКС</a:t>
              </a:r>
              <a:endParaRPr lang="ru-RU" sz="120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sp>
          <p:nvSpPr>
            <p:cNvPr id="11280" name="AutoShape 24"/>
            <p:cNvSpPr>
              <a:spLocks noChangeArrowheads="1"/>
            </p:cNvSpPr>
            <p:nvPr/>
          </p:nvSpPr>
          <p:spPr bwMode="auto">
            <a:xfrm>
              <a:off x="3086100" y="276225"/>
              <a:ext cx="228600" cy="419100"/>
            </a:xfrm>
            <a:prstGeom prst="downArrow">
              <a:avLst>
                <a:gd name="adj1" fmla="val 50000"/>
                <a:gd name="adj2" fmla="val 45833"/>
              </a:avLst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1281" name="Text Box 25"/>
            <p:cNvSpPr txBox="1">
              <a:spLocks noChangeArrowheads="1"/>
            </p:cNvSpPr>
            <p:nvPr/>
          </p:nvSpPr>
          <p:spPr bwMode="auto">
            <a:xfrm>
              <a:off x="3436937" y="354013"/>
              <a:ext cx="625475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ja-JP" sz="1400" b="1">
                  <a:solidFill>
                    <a:srgbClr val="000000"/>
                  </a:solidFill>
                  <a:latin typeface="Arial" charset="0"/>
                  <a:ea typeface="MS Mincho" pitchFamily="49" charset="-128"/>
                </a:rPr>
                <a:t>U</a:t>
              </a:r>
              <a:r>
                <a:rPr lang="ru-RU" altLang="ja-JP" sz="1400" b="1" baseline="-25000">
                  <a:solidFill>
                    <a:srgbClr val="000000"/>
                  </a:solidFill>
                  <a:latin typeface="Arial" charset="0"/>
                </a:rPr>
                <a:t>обогащ.</a:t>
              </a:r>
              <a:endParaRPr lang="en-US" sz="14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1282" name="Text Box 26"/>
            <p:cNvSpPr txBox="1">
              <a:spLocks noChangeArrowheads="1"/>
            </p:cNvSpPr>
            <p:nvPr/>
          </p:nvSpPr>
          <p:spPr bwMode="auto">
            <a:xfrm>
              <a:off x="3389312" y="2409825"/>
              <a:ext cx="458788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 eaLnBrk="1" hangingPunct="1"/>
              <a:r>
                <a:rPr lang="ru-RU" altLang="ja-JP" sz="1400" b="1">
                  <a:solidFill>
                    <a:srgbClr val="000000"/>
                  </a:solidFill>
                  <a:latin typeface="Times New Roman" pitchFamily="18" charset="0"/>
                </a:rPr>
                <a:t>ВАО</a:t>
              </a:r>
              <a:endParaRPr lang="ru-RU" sz="1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19" name="TextBox 30"/>
          <p:cNvSpPr txBox="1">
            <a:spLocks noChangeArrowheads="1"/>
          </p:cNvSpPr>
          <p:nvPr/>
        </p:nvSpPr>
        <p:spPr bwMode="auto">
          <a:xfrm>
            <a:off x="21431" y="3754520"/>
            <a:ext cx="914399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hangingPunct="1"/>
            <a:r>
              <a:rPr lang="ru-RU" sz="2000" b="1" dirty="0">
                <a:solidFill>
                  <a:prstClr val="black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Таблица. </a:t>
            </a:r>
            <a:endParaRPr lang="ru-RU" sz="2000" b="1" dirty="0" smtClean="0">
              <a:solidFill>
                <a:prstClr val="black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algn="ctr" eaLnBrk="1" hangingPunct="1"/>
            <a:r>
              <a:rPr lang="ru-RU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Количество </a:t>
            </a:r>
            <a:r>
              <a:rPr lang="en-US" sz="2000" b="1" dirty="0">
                <a:solidFill>
                  <a:prstClr val="black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U</a:t>
            </a:r>
            <a:r>
              <a:rPr lang="ru-RU" sz="2000" b="1" dirty="0">
                <a:solidFill>
                  <a:prstClr val="black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и </a:t>
            </a:r>
            <a:r>
              <a:rPr lang="en-US" sz="2000" b="1" dirty="0" err="1">
                <a:solidFill>
                  <a:prstClr val="black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Pu</a:t>
            </a:r>
            <a:r>
              <a:rPr lang="ru-RU" sz="2000" b="1" dirty="0">
                <a:solidFill>
                  <a:prstClr val="black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в ОЯТ после работы 12 реакторов ВВЭР-1000 в течении 60 лет</a:t>
            </a: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9076678"/>
              </p:ext>
            </p:extLst>
          </p:nvPr>
        </p:nvGraphicFramePr>
        <p:xfrm>
          <a:off x="724695" y="4432301"/>
          <a:ext cx="8135937" cy="23241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439454"/>
                <a:gridCol w="2143762"/>
                <a:gridCol w="1995915"/>
                <a:gridCol w="1556806"/>
              </a:tblGrid>
              <a:tr h="64005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Нуклиды, т</a:t>
                      </a:r>
                      <a:endParaRPr lang="ru-RU" sz="1600" dirty="0"/>
                    </a:p>
                  </a:txBody>
                  <a:tcPr marL="91438" marR="91438" marT="45715" marB="45715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Использование</a:t>
                      </a:r>
                      <a:r>
                        <a:rPr lang="ru-RU" sz="1600" baseline="0" dirty="0" smtClean="0"/>
                        <a:t> МОКС топлива</a:t>
                      </a:r>
                      <a:endParaRPr lang="ru-RU" sz="1600" dirty="0"/>
                    </a:p>
                  </a:txBody>
                  <a:tcPr marL="91438" marR="91438" marT="45715" marB="45715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Использование РЕМИКС топлива</a:t>
                      </a:r>
                      <a:endParaRPr lang="ru-RU" sz="1600" dirty="0"/>
                    </a:p>
                  </a:txBody>
                  <a:tcPr marL="91438" marR="91438" marT="45715" marB="45715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Уменьшение, разы</a:t>
                      </a:r>
                      <a:endParaRPr lang="ru-RU" sz="1600" dirty="0"/>
                    </a:p>
                  </a:txBody>
                  <a:tcPr marL="91438" marR="91438" marT="45715" marB="45715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52199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Регенерированный </a:t>
                      </a:r>
                      <a:r>
                        <a:rPr lang="en-US" sz="1600" dirty="0" smtClean="0"/>
                        <a:t>U</a:t>
                      </a:r>
                      <a:endParaRPr lang="ru-RU" sz="1600" dirty="0"/>
                    </a:p>
                  </a:txBody>
                  <a:tcPr marL="91438" marR="91438" marT="45715" marB="45715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10</a:t>
                      </a:r>
                      <a:r>
                        <a:rPr lang="ru-RU" sz="1600" baseline="0" dirty="0" smtClean="0"/>
                        <a:t> 200</a:t>
                      </a:r>
                      <a:endParaRPr lang="ru-RU" sz="1600" dirty="0"/>
                    </a:p>
                  </a:txBody>
                  <a:tcPr marL="91438" marR="91438" marT="45715" marB="45715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850</a:t>
                      </a:r>
                      <a:endParaRPr lang="ru-RU" sz="1600" dirty="0"/>
                    </a:p>
                  </a:txBody>
                  <a:tcPr marL="91438" marR="91438" marT="45715" marB="45715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12</a:t>
                      </a:r>
                      <a:endParaRPr lang="ru-RU" sz="1600" dirty="0"/>
                    </a:p>
                  </a:txBody>
                  <a:tcPr marL="91438" marR="91438" marT="45715" marB="45715"/>
                </a:tc>
              </a:tr>
              <a:tr h="521999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Pu</a:t>
                      </a:r>
                      <a:r>
                        <a:rPr lang="en-US" sz="1600" dirty="0" smtClean="0"/>
                        <a:t> </a:t>
                      </a:r>
                      <a:r>
                        <a:rPr lang="ru-RU" sz="1600" dirty="0" smtClean="0"/>
                        <a:t>в ОЯТ</a:t>
                      </a:r>
                      <a:endParaRPr lang="ru-RU" sz="1600" dirty="0"/>
                    </a:p>
                  </a:txBody>
                  <a:tcPr marL="91438" marR="91438" marT="45715" marB="45715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130</a:t>
                      </a:r>
                      <a:endParaRPr lang="ru-RU" sz="1600" dirty="0"/>
                    </a:p>
                  </a:txBody>
                  <a:tcPr marL="91438" marR="91438" marT="45715" marB="45715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18</a:t>
                      </a:r>
                      <a:endParaRPr lang="ru-RU" sz="1600" dirty="0"/>
                    </a:p>
                  </a:txBody>
                  <a:tcPr marL="91438" marR="91438" marT="45715" marB="45715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7,2</a:t>
                      </a:r>
                      <a:endParaRPr lang="ru-RU" sz="1600" dirty="0"/>
                    </a:p>
                  </a:txBody>
                  <a:tcPr marL="91438" marR="91438" marT="45715" marB="45715"/>
                </a:tc>
              </a:tr>
              <a:tr h="64005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Обедненный </a:t>
                      </a:r>
                      <a:r>
                        <a:rPr lang="en-US" sz="1600" dirty="0" smtClean="0"/>
                        <a:t>U</a:t>
                      </a:r>
                      <a:endParaRPr lang="ru-RU" sz="1600" dirty="0" smtClean="0"/>
                    </a:p>
                    <a:p>
                      <a:r>
                        <a:rPr lang="ru-RU" sz="1600" dirty="0" smtClean="0"/>
                        <a:t>(в ОЯТ</a:t>
                      </a:r>
                      <a:r>
                        <a:rPr lang="ru-RU" sz="1600" baseline="0" dirty="0" smtClean="0"/>
                        <a:t> МОКС топливе)</a:t>
                      </a:r>
                      <a:endParaRPr lang="ru-RU" sz="1600" dirty="0"/>
                    </a:p>
                  </a:txBody>
                  <a:tcPr marL="91438" marR="91438" marT="45715" marB="45715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840</a:t>
                      </a:r>
                      <a:endParaRPr lang="ru-RU" sz="1600" dirty="0"/>
                    </a:p>
                  </a:txBody>
                  <a:tcPr marL="91438" marR="91438" marT="45715" marB="45715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 marL="91438" marR="91438" marT="45715" marB="45715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91438" marR="91438" marT="45715" marB="4571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8558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0000">
              <a:schemeClr val="bg1"/>
            </a:gs>
            <a:gs pos="0">
              <a:schemeClr val="bg1"/>
            </a:gs>
            <a:gs pos="100000">
              <a:srgbClr val="FF0000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6"/>
          <p:cNvSpPr>
            <a:spLocks noChangeArrowheads="1"/>
          </p:cNvSpPr>
          <p:nvPr/>
        </p:nvSpPr>
        <p:spPr bwMode="auto">
          <a:xfrm>
            <a:off x="242490" y="207071"/>
            <a:ext cx="8698310" cy="6485829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3408362" y="2740822"/>
            <a:ext cx="2622551" cy="87312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744536" y="207071"/>
            <a:ext cx="7874000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Использование 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 тепловых 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реакторах </a:t>
            </a:r>
          </a:p>
          <a:p>
            <a:pPr algn="ctr"/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 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Pu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из накопленного ОЯТ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Rectangle 37"/>
          <p:cNvSpPr>
            <a:spLocks noChangeArrowheads="1"/>
          </p:cNvSpPr>
          <p:nvPr/>
        </p:nvSpPr>
        <p:spPr bwMode="auto">
          <a:xfrm>
            <a:off x="549275" y="1398589"/>
            <a:ext cx="1219200" cy="78263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lIns="18000" tIns="18000" rIns="18000" bIns="18000" anchor="ctr"/>
          <a:lstStyle/>
          <a:p>
            <a:pPr algn="ctr" eaLnBrk="0" hangingPunct="0"/>
            <a:r>
              <a:rPr lang="ru-RU" b="1" dirty="0">
                <a:solidFill>
                  <a:srgbClr val="000099"/>
                </a:solidFill>
                <a:latin typeface="Times New Roman" pitchFamily="18" charset="0"/>
              </a:rPr>
              <a:t>ВВЭР-1000</a:t>
            </a:r>
            <a:r>
              <a:rPr lang="en-GB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endParaRPr lang="en-GB" b="1" dirty="0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10" name="Rectangle 38"/>
          <p:cNvSpPr>
            <a:spLocks noChangeArrowheads="1"/>
          </p:cNvSpPr>
          <p:nvPr/>
        </p:nvSpPr>
        <p:spPr bwMode="auto">
          <a:xfrm>
            <a:off x="3117850" y="4856957"/>
            <a:ext cx="1912938" cy="5969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lang="ru-RU" b="1" dirty="0">
                <a:solidFill>
                  <a:srgbClr val="000099"/>
                </a:solidFill>
                <a:latin typeface="Times New Roman" pitchFamily="18" charset="0"/>
              </a:rPr>
              <a:t>Переработка </a:t>
            </a:r>
            <a:r>
              <a:rPr lang="ru-RU" b="1" dirty="0" smtClean="0">
                <a:solidFill>
                  <a:srgbClr val="000099"/>
                </a:solidFill>
                <a:latin typeface="Times New Roman" pitchFamily="18" charset="0"/>
              </a:rPr>
              <a:t> текущего ОЯТ</a:t>
            </a:r>
            <a:endParaRPr lang="en-GB" b="1" dirty="0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11" name="Rectangle 39"/>
          <p:cNvSpPr>
            <a:spLocks noChangeArrowheads="1"/>
          </p:cNvSpPr>
          <p:nvPr/>
        </p:nvSpPr>
        <p:spPr bwMode="auto">
          <a:xfrm>
            <a:off x="4584700" y="5707459"/>
            <a:ext cx="1717675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eaLnBrk="0" hangingPunct="0"/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</a:rPr>
              <a:t>Захоронение отвержденных ВАО</a:t>
            </a:r>
            <a:r>
              <a:rPr lang="en-GB" sz="1600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2" name="Rectangle 40"/>
          <p:cNvSpPr>
            <a:spLocks noChangeArrowheads="1"/>
          </p:cNvSpPr>
          <p:nvPr/>
        </p:nvSpPr>
        <p:spPr bwMode="auto">
          <a:xfrm>
            <a:off x="398463" y="4882357"/>
            <a:ext cx="1520825" cy="6254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lang="ru-RU" b="1" dirty="0">
                <a:solidFill>
                  <a:srgbClr val="000099"/>
                </a:solidFill>
                <a:latin typeface="Times New Roman" pitchFamily="18" charset="0"/>
              </a:rPr>
              <a:t>Хранение ОЯТ</a:t>
            </a:r>
            <a:endParaRPr lang="en-GB" b="1" dirty="0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13" name="Freeform 41"/>
          <p:cNvSpPr>
            <a:spLocks/>
          </p:cNvSpPr>
          <p:nvPr/>
        </p:nvSpPr>
        <p:spPr bwMode="auto">
          <a:xfrm>
            <a:off x="908050" y="2185195"/>
            <a:ext cx="390525" cy="2686049"/>
          </a:xfrm>
          <a:custGeom>
            <a:avLst/>
            <a:gdLst>
              <a:gd name="T0" fmla="*/ 0 w 674"/>
              <a:gd name="T1" fmla="*/ 877279179 h 1324"/>
              <a:gd name="T2" fmla="*/ 65465664 w 674"/>
              <a:gd name="T3" fmla="*/ 877279179 h 1324"/>
              <a:gd name="T4" fmla="*/ 65465664 w 674"/>
              <a:gd name="T5" fmla="*/ 0 h 1324"/>
              <a:gd name="T6" fmla="*/ 160809967 w 674"/>
              <a:gd name="T7" fmla="*/ 0 h 1324"/>
              <a:gd name="T8" fmla="*/ 160809967 w 674"/>
              <a:gd name="T9" fmla="*/ 877279179 h 1324"/>
              <a:gd name="T10" fmla="*/ 226275631 w 674"/>
              <a:gd name="T11" fmla="*/ 877279179 h 1324"/>
              <a:gd name="T12" fmla="*/ 112466565 w 674"/>
              <a:gd name="T13" fmla="*/ 1239613260 h 1324"/>
              <a:gd name="T14" fmla="*/ 0 w 674"/>
              <a:gd name="T15" fmla="*/ 877279179 h 132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74" h="1324">
                <a:moveTo>
                  <a:pt x="0" y="937"/>
                </a:moveTo>
                <a:lnTo>
                  <a:pt x="195" y="937"/>
                </a:lnTo>
                <a:lnTo>
                  <a:pt x="195" y="0"/>
                </a:lnTo>
                <a:lnTo>
                  <a:pt x="479" y="0"/>
                </a:lnTo>
                <a:lnTo>
                  <a:pt x="479" y="937"/>
                </a:lnTo>
                <a:lnTo>
                  <a:pt x="674" y="937"/>
                </a:lnTo>
                <a:lnTo>
                  <a:pt x="335" y="1324"/>
                </a:lnTo>
                <a:lnTo>
                  <a:pt x="0" y="937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4" name="Text Box 42"/>
          <p:cNvSpPr txBox="1">
            <a:spLocks noChangeArrowheads="1"/>
          </p:cNvSpPr>
          <p:nvPr/>
        </p:nvSpPr>
        <p:spPr bwMode="auto">
          <a:xfrm>
            <a:off x="2439192" y="4103296"/>
            <a:ext cx="1123156" cy="512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/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</a:rPr>
              <a:t>U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</a:rPr>
              <a:t>,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Pu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5" name="Text Box 43"/>
          <p:cNvSpPr txBox="1">
            <a:spLocks noChangeArrowheads="1"/>
          </p:cNvSpPr>
          <p:nvPr/>
        </p:nvSpPr>
        <p:spPr bwMode="auto">
          <a:xfrm>
            <a:off x="2773361" y="1466849"/>
            <a:ext cx="3392488" cy="36036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lIns="54000" tIns="10800" rIns="54000" bIns="10800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/>
            <a:r>
              <a:rPr lang="ru-RU" b="1" dirty="0">
                <a:solidFill>
                  <a:srgbClr val="000099"/>
                </a:solidFill>
                <a:latin typeface="Times New Roman" pitchFamily="18" charset="0"/>
              </a:rPr>
              <a:t>Изготовление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ru-RU" b="1" dirty="0">
                <a:solidFill>
                  <a:srgbClr val="000099"/>
                </a:solidFill>
                <a:latin typeface="Times New Roman" pitchFamily="18" charset="0"/>
              </a:rPr>
              <a:t>ТВС из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ru-RU" b="1" dirty="0">
                <a:solidFill>
                  <a:srgbClr val="000099"/>
                </a:solidFill>
                <a:latin typeface="Times New Roman" pitchFamily="18" charset="0"/>
              </a:rPr>
              <a:t>(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</a:rPr>
              <a:t>U-</a:t>
            </a:r>
            <a:r>
              <a:rPr lang="en-US" b="1" dirty="0" err="1">
                <a:solidFill>
                  <a:srgbClr val="000099"/>
                </a:solidFill>
                <a:latin typeface="Times New Roman" pitchFamily="18" charset="0"/>
              </a:rPr>
              <a:t>Pu</a:t>
            </a:r>
            <a:r>
              <a:rPr lang="ru-RU" b="1" dirty="0">
                <a:solidFill>
                  <a:srgbClr val="000099"/>
                </a:solidFill>
                <a:latin typeface="Times New Roman" pitchFamily="18" charset="0"/>
              </a:rPr>
              <a:t>)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</a:rPr>
              <a:t>O</a:t>
            </a:r>
            <a:r>
              <a:rPr lang="en-US" b="1" baseline="-25000" dirty="0">
                <a:solidFill>
                  <a:srgbClr val="000099"/>
                </a:solidFill>
                <a:latin typeface="Times New Roman" pitchFamily="18" charset="0"/>
              </a:rPr>
              <a:t>2</a:t>
            </a:r>
            <a:endParaRPr lang="en-GB" b="1" dirty="0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16" name="AutoShape 44"/>
          <p:cNvSpPr>
            <a:spLocks noChangeArrowheads="1"/>
          </p:cNvSpPr>
          <p:nvPr/>
        </p:nvSpPr>
        <p:spPr bwMode="auto">
          <a:xfrm rot="5400000">
            <a:off x="4072729" y="5788421"/>
            <a:ext cx="919163" cy="298450"/>
          </a:xfrm>
          <a:prstGeom prst="rightArrow">
            <a:avLst>
              <a:gd name="adj1" fmla="val 50000"/>
              <a:gd name="adj2" fmla="val 76995"/>
            </a:avLst>
          </a:prstGeom>
          <a:solidFill>
            <a:srgbClr val="3366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endParaRPr lang="ru-RU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7" name="AutoShape 45"/>
          <p:cNvSpPr>
            <a:spLocks noChangeArrowheads="1"/>
          </p:cNvSpPr>
          <p:nvPr/>
        </p:nvSpPr>
        <p:spPr bwMode="auto">
          <a:xfrm>
            <a:off x="1927225" y="4926807"/>
            <a:ext cx="1160463" cy="342900"/>
          </a:xfrm>
          <a:prstGeom prst="rightArrow">
            <a:avLst>
              <a:gd name="adj1" fmla="val 33889"/>
              <a:gd name="adj2" fmla="val 106918"/>
            </a:avLst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endParaRPr lang="ru-RU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8" name="AutoShape 46"/>
          <p:cNvSpPr>
            <a:spLocks noChangeArrowheads="1"/>
          </p:cNvSpPr>
          <p:nvPr/>
        </p:nvSpPr>
        <p:spPr bwMode="auto">
          <a:xfrm>
            <a:off x="3408362" y="3410743"/>
            <a:ext cx="427038" cy="1446213"/>
          </a:xfrm>
          <a:prstGeom prst="upArrow">
            <a:avLst>
              <a:gd name="adj1" fmla="val 42250"/>
              <a:gd name="adj2" fmla="val 106037"/>
            </a:avLst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endParaRPr lang="ru-RU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9" name="AutoShape 47"/>
          <p:cNvSpPr>
            <a:spLocks noChangeArrowheads="1"/>
          </p:cNvSpPr>
          <p:nvPr/>
        </p:nvSpPr>
        <p:spPr bwMode="auto">
          <a:xfrm>
            <a:off x="1764506" y="1512093"/>
            <a:ext cx="1020762" cy="327025"/>
          </a:xfrm>
          <a:prstGeom prst="leftArrow">
            <a:avLst>
              <a:gd name="adj1" fmla="val 39176"/>
              <a:gd name="adj2" fmla="val 141747"/>
            </a:avLst>
          </a:prstGeom>
          <a:solidFill>
            <a:srgbClr val="FF66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endParaRPr lang="ru-RU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0" name="AutoShape 48"/>
          <p:cNvSpPr>
            <a:spLocks noChangeArrowheads="1"/>
          </p:cNvSpPr>
          <p:nvPr/>
        </p:nvSpPr>
        <p:spPr bwMode="auto">
          <a:xfrm flipH="1">
            <a:off x="1912937" y="2664619"/>
            <a:ext cx="1062037" cy="323850"/>
          </a:xfrm>
          <a:prstGeom prst="curvedDownArrow">
            <a:avLst>
              <a:gd name="adj1" fmla="val 65588"/>
              <a:gd name="adj2" fmla="val 131176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1" name="AutoShape 49"/>
          <p:cNvSpPr>
            <a:spLocks noChangeArrowheads="1"/>
          </p:cNvSpPr>
          <p:nvPr/>
        </p:nvSpPr>
        <p:spPr bwMode="auto">
          <a:xfrm flipV="1">
            <a:off x="1908174" y="3410744"/>
            <a:ext cx="1198563" cy="406400"/>
          </a:xfrm>
          <a:prstGeom prst="curvedDownArrow">
            <a:avLst>
              <a:gd name="adj1" fmla="val 58984"/>
              <a:gd name="adj2" fmla="val 117969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2" name="Text Box 50"/>
          <p:cNvSpPr txBox="1">
            <a:spLocks noChangeArrowheads="1"/>
          </p:cNvSpPr>
          <p:nvPr/>
        </p:nvSpPr>
        <p:spPr bwMode="auto">
          <a:xfrm>
            <a:off x="1425574" y="2929732"/>
            <a:ext cx="1982788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ru-RU" b="1">
                <a:solidFill>
                  <a:srgbClr val="FF0000"/>
                </a:solidFill>
                <a:latin typeface="Times New Roman" pitchFamily="18" charset="0"/>
              </a:rPr>
              <a:t>Рециклирование</a:t>
            </a:r>
            <a:r>
              <a:rPr lang="en-US" b="1">
                <a:solidFill>
                  <a:srgbClr val="FF0000"/>
                </a:solidFill>
                <a:latin typeface="Times New Roman" pitchFamily="18" charset="0"/>
              </a:rPr>
              <a:t> U </a:t>
            </a:r>
            <a:r>
              <a:rPr lang="ru-RU" b="1">
                <a:solidFill>
                  <a:srgbClr val="FF0000"/>
                </a:solidFill>
                <a:latin typeface="Times New Roman" pitchFamily="18" charset="0"/>
              </a:rPr>
              <a:t>и</a:t>
            </a:r>
            <a:r>
              <a:rPr lang="en-US" b="1">
                <a:solidFill>
                  <a:srgbClr val="FF0000"/>
                </a:solidFill>
                <a:latin typeface="Times New Roman" pitchFamily="18" charset="0"/>
              </a:rPr>
              <a:t> Pu</a:t>
            </a:r>
            <a:endParaRPr lang="ru-RU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5" name="Rectangle 38"/>
          <p:cNvSpPr>
            <a:spLocks noChangeArrowheads="1"/>
          </p:cNvSpPr>
          <p:nvPr/>
        </p:nvSpPr>
        <p:spPr bwMode="auto">
          <a:xfrm>
            <a:off x="5613400" y="4844257"/>
            <a:ext cx="2324100" cy="5969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lang="ru-RU" b="1" dirty="0">
                <a:solidFill>
                  <a:srgbClr val="000099"/>
                </a:solidFill>
                <a:latin typeface="Times New Roman" pitchFamily="18" charset="0"/>
              </a:rPr>
              <a:t>Переработка </a:t>
            </a:r>
            <a:r>
              <a:rPr lang="ru-RU" b="1" dirty="0" smtClean="0">
                <a:solidFill>
                  <a:srgbClr val="000099"/>
                </a:solidFill>
                <a:latin typeface="Times New Roman" pitchFamily="18" charset="0"/>
              </a:rPr>
              <a:t> накопленного ОЯТ</a:t>
            </a:r>
            <a:endParaRPr lang="en-GB" b="1" dirty="0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28" name="AutoShape 44"/>
          <p:cNvSpPr>
            <a:spLocks noChangeArrowheads="1"/>
          </p:cNvSpPr>
          <p:nvPr/>
        </p:nvSpPr>
        <p:spPr bwMode="auto">
          <a:xfrm rot="5400000">
            <a:off x="5842793" y="5766993"/>
            <a:ext cx="919163" cy="298450"/>
          </a:xfrm>
          <a:prstGeom prst="rightArrow">
            <a:avLst>
              <a:gd name="adj1" fmla="val 50000"/>
              <a:gd name="adj2" fmla="val 76995"/>
            </a:avLst>
          </a:prstGeom>
          <a:solidFill>
            <a:srgbClr val="3366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endParaRPr lang="ru-RU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9" name="AutoShape 46"/>
          <p:cNvSpPr>
            <a:spLocks noChangeArrowheads="1"/>
          </p:cNvSpPr>
          <p:nvPr/>
        </p:nvSpPr>
        <p:spPr bwMode="auto">
          <a:xfrm>
            <a:off x="5603875" y="3410744"/>
            <a:ext cx="427038" cy="1433513"/>
          </a:xfrm>
          <a:prstGeom prst="upArrow">
            <a:avLst>
              <a:gd name="adj1" fmla="val 42250"/>
              <a:gd name="adj2" fmla="val 106037"/>
            </a:avLst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endParaRPr lang="ru-RU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30" name="AutoShape 46"/>
          <p:cNvSpPr>
            <a:spLocks noChangeArrowheads="1"/>
          </p:cNvSpPr>
          <p:nvPr/>
        </p:nvSpPr>
        <p:spPr bwMode="auto">
          <a:xfrm>
            <a:off x="6775450" y="3355977"/>
            <a:ext cx="427038" cy="1500980"/>
          </a:xfrm>
          <a:prstGeom prst="upArrow">
            <a:avLst>
              <a:gd name="adj1" fmla="val 42250"/>
              <a:gd name="adj2" fmla="val 106037"/>
            </a:avLst>
          </a:prstGeom>
          <a:solidFill>
            <a:srgbClr val="00B05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endParaRPr lang="ru-RU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31" name="Rectangle 38"/>
          <p:cNvSpPr>
            <a:spLocks noChangeArrowheads="1"/>
          </p:cNvSpPr>
          <p:nvPr/>
        </p:nvSpPr>
        <p:spPr bwMode="auto">
          <a:xfrm>
            <a:off x="6677819" y="2433836"/>
            <a:ext cx="2168524" cy="91241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lIns="72000" tIns="36000" rIns="72000" bIns="36000"/>
          <a:lstStyle/>
          <a:p>
            <a:pPr algn="ctr" eaLnBrk="0" hangingPunct="0"/>
            <a:r>
              <a:rPr lang="ru-RU" b="1" dirty="0" smtClean="0">
                <a:solidFill>
                  <a:srgbClr val="000099"/>
                </a:solidFill>
                <a:latin typeface="Times New Roman" pitchFamily="18" charset="0"/>
              </a:rPr>
              <a:t>Обогащение регенерированного </a:t>
            </a:r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</a:rPr>
              <a:t>U</a:t>
            </a:r>
            <a:endParaRPr lang="en-GB" b="1" dirty="0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32" name="Rectangle 38"/>
          <p:cNvSpPr>
            <a:spLocks noChangeArrowheads="1"/>
          </p:cNvSpPr>
          <p:nvPr/>
        </p:nvSpPr>
        <p:spPr bwMode="auto">
          <a:xfrm>
            <a:off x="3460750" y="2890044"/>
            <a:ext cx="2480469" cy="873122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lang="ru-RU" sz="1600" b="1" dirty="0" smtClean="0">
                <a:solidFill>
                  <a:srgbClr val="000099"/>
                </a:solidFill>
                <a:latin typeface="Times New Roman" pitchFamily="18" charset="0"/>
              </a:rPr>
              <a:t>Смешение делящихся нуклидов (РЕМИКС Б)</a:t>
            </a:r>
            <a:endParaRPr lang="en-GB" sz="1600" b="1" dirty="0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33" name="AutoShape 46"/>
          <p:cNvSpPr>
            <a:spLocks noChangeArrowheads="1"/>
          </p:cNvSpPr>
          <p:nvPr/>
        </p:nvSpPr>
        <p:spPr bwMode="auto">
          <a:xfrm>
            <a:off x="4617244" y="1839118"/>
            <a:ext cx="427038" cy="886621"/>
          </a:xfrm>
          <a:prstGeom prst="upArrow">
            <a:avLst>
              <a:gd name="adj1" fmla="val 42250"/>
              <a:gd name="adj2" fmla="val 106037"/>
            </a:avLst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endParaRPr lang="ru-RU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34" name="AutoShape 44"/>
          <p:cNvSpPr>
            <a:spLocks noChangeArrowheads="1"/>
          </p:cNvSpPr>
          <p:nvPr/>
        </p:nvSpPr>
        <p:spPr bwMode="auto">
          <a:xfrm rot="5400000">
            <a:off x="7268963" y="4305499"/>
            <a:ext cx="2349896" cy="454025"/>
          </a:xfrm>
          <a:prstGeom prst="rightArrow">
            <a:avLst>
              <a:gd name="adj1" fmla="val 50000"/>
              <a:gd name="adj2" fmla="val 76995"/>
            </a:avLst>
          </a:prstGeom>
          <a:solidFill>
            <a:srgbClr val="92D05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endParaRPr lang="ru-RU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88212" y="5750896"/>
            <a:ext cx="1857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6600"/>
                </a:solidFill>
              </a:rPr>
              <a:t>Обедненный уран</a:t>
            </a:r>
            <a:endParaRPr lang="ru-RU" b="1" dirty="0">
              <a:solidFill>
                <a:srgbClr val="006600"/>
              </a:solidFill>
            </a:endParaRPr>
          </a:p>
        </p:txBody>
      </p:sp>
      <p:sp>
        <p:nvSpPr>
          <p:cNvPr id="35" name="AutoShape 44"/>
          <p:cNvSpPr>
            <a:spLocks noChangeArrowheads="1"/>
          </p:cNvSpPr>
          <p:nvPr/>
        </p:nvSpPr>
        <p:spPr bwMode="auto">
          <a:xfrm rot="10800000">
            <a:off x="5959871" y="2890043"/>
            <a:ext cx="717948" cy="304800"/>
          </a:xfrm>
          <a:prstGeom prst="rightArrow">
            <a:avLst>
              <a:gd name="adj1" fmla="val 50000"/>
              <a:gd name="adj2" fmla="val 76995"/>
            </a:avLst>
          </a:prstGeom>
          <a:solidFill>
            <a:srgbClr val="00B05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endParaRPr lang="ru-RU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30788" y="4077158"/>
            <a:ext cx="782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Pu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419851" y="4069798"/>
            <a:ext cx="782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24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215900" y="1549399"/>
            <a:ext cx="4445000" cy="5167531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46162"/>
          </a:xfrm>
        </p:spPr>
        <p:txBody>
          <a:bodyPr/>
          <a:lstStyle/>
          <a:p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Сокращение объемов накопленных ОЯТ ВВЭР-1000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Объект 5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270466944"/>
              </p:ext>
            </p:extLst>
          </p:nvPr>
        </p:nvGraphicFramePr>
        <p:xfrm>
          <a:off x="88900" y="2291665"/>
          <a:ext cx="4622800" cy="410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4" name="Document" r:id="rId4" imgW="4445972" imgH="3957662" progId="Word.Document.8">
                  <p:embed/>
                </p:oleObj>
              </mc:Choice>
              <mc:Fallback>
                <p:oleObj name="Document" r:id="rId4" imgW="4445972" imgH="3957662" progId="Word.Document.8">
                  <p:embed/>
                  <p:pic>
                    <p:nvPicPr>
                      <p:cNvPr id="0" name="Object 9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900" y="2291665"/>
                        <a:ext cx="4622800" cy="410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2783817"/>
              </p:ext>
            </p:extLst>
          </p:nvPr>
        </p:nvGraphicFramePr>
        <p:xfrm>
          <a:off x="4686300" y="1549401"/>
          <a:ext cx="4292600" cy="452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136900" y="6070600"/>
            <a:ext cx="5842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Изменение количества накопленных ОЯТ ВВЭР-1000 при различных вариантах ЯТЦ для 10 реакторов ВВЭР-1000</a:t>
            </a:r>
            <a:endParaRPr lang="ru-RU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68300" y="1549400"/>
            <a:ext cx="429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Таблица - Состав РЕМИКС топлива при разных вариантах использования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502160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93000">
              <a:schemeClr val="bg1"/>
            </a:gs>
            <a:gs pos="100000">
              <a:srgbClr val="FFFF00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11138"/>
            <a:ext cx="8229600" cy="1274762"/>
          </a:xfrm>
        </p:spPr>
        <p:txBody>
          <a:bodyPr/>
          <a:lstStyle/>
          <a:p>
            <a:r>
              <a:rPr lang="ru-RU" sz="1800" dirty="0"/>
              <a:t>Таблица </a:t>
            </a:r>
            <a:r>
              <a:rPr lang="ru-RU" sz="1800" dirty="0" smtClean="0"/>
              <a:t>- Нейтронно-физические </a:t>
            </a:r>
            <a:r>
              <a:rPr lang="ru-RU" sz="1800" dirty="0"/>
              <a:t>характеристики  стационарной загрузки активной зоны с топливом из обогащенного природного урана и РЕМИКС </a:t>
            </a:r>
            <a:r>
              <a:rPr lang="ru-RU" sz="1800" dirty="0" smtClean="0"/>
              <a:t>топливом при выгорании 50 ГВт •</a:t>
            </a:r>
            <a:r>
              <a:rPr lang="ru-RU" sz="1800" dirty="0" err="1" smtClean="0"/>
              <a:t>сут</a:t>
            </a:r>
            <a:r>
              <a:rPr lang="ru-RU" sz="1800" dirty="0" smtClean="0"/>
              <a:t>/ т ТМ. Длительность работы реактора между  перегрузками 297 </a:t>
            </a:r>
            <a:r>
              <a:rPr lang="ru-RU" sz="1800" dirty="0" err="1" smtClean="0"/>
              <a:t>эфф</a:t>
            </a:r>
            <a:r>
              <a:rPr lang="ru-RU" sz="1800" dirty="0" smtClean="0"/>
              <a:t>. </a:t>
            </a:r>
            <a:r>
              <a:rPr lang="ru-RU" sz="1800" dirty="0" err="1" smtClean="0"/>
              <a:t>сут</a:t>
            </a:r>
            <a:endParaRPr lang="ru-RU" sz="1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0724310"/>
              </p:ext>
            </p:extLst>
          </p:nvPr>
        </p:nvGraphicFramePr>
        <p:xfrm>
          <a:off x="457200" y="1495902"/>
          <a:ext cx="8178800" cy="43206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10168"/>
                <a:gridCol w="923012"/>
                <a:gridCol w="918520"/>
                <a:gridCol w="927100"/>
              </a:tblGrid>
              <a:tr h="5487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</a:rPr>
                        <a:t>Нейтронно-физические характеристики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 anchor="ctr">
                    <a:lnL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</a:rPr>
                        <a:t>U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</a:rPr>
                        <a:t>-топливо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</a:rPr>
                        <a:t>РЕМИКС,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</a:rPr>
                        <a:t>рецикл 1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effectLst/>
                        </a:rPr>
                        <a:t>РЕМИКС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effectLst/>
                        </a:rPr>
                        <a:t>Б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33CC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dirty="0">
                          <a:effectLst/>
                        </a:rPr>
                        <a:t>Среднее обогащение топлива подпитки по сумме </a:t>
                      </a:r>
                      <a:r>
                        <a:rPr lang="ru-RU" sz="1200" b="1" dirty="0" smtClean="0">
                          <a:effectLst/>
                        </a:rPr>
                        <a:t>  </a:t>
                      </a:r>
                      <a:r>
                        <a:rPr lang="ru-RU" sz="1200" b="1" dirty="0">
                          <a:effectLst/>
                        </a:rPr>
                        <a:t>(</a:t>
                      </a:r>
                      <a:r>
                        <a:rPr lang="ru-RU" sz="1200" b="1" baseline="30000" dirty="0">
                          <a:effectLst/>
                        </a:rPr>
                        <a:t>235</a:t>
                      </a:r>
                      <a:r>
                        <a:rPr lang="en-US" sz="1200" b="1" dirty="0">
                          <a:effectLst/>
                        </a:rPr>
                        <a:t>U</a:t>
                      </a:r>
                      <a:r>
                        <a:rPr lang="ru-RU" sz="1200" b="1" dirty="0">
                          <a:effectLst/>
                        </a:rPr>
                        <a:t>+</a:t>
                      </a:r>
                      <a:r>
                        <a:rPr lang="ru-RU" sz="1200" b="1" baseline="30000" dirty="0">
                          <a:effectLst/>
                        </a:rPr>
                        <a:t>239</a:t>
                      </a:r>
                      <a:r>
                        <a:rPr lang="en-US" sz="1200" b="1" dirty="0" err="1">
                          <a:effectLst/>
                        </a:rPr>
                        <a:t>Pu</a:t>
                      </a:r>
                      <a:r>
                        <a:rPr lang="ru-RU" sz="1200" b="1" dirty="0">
                          <a:effectLst/>
                        </a:rPr>
                        <a:t>+</a:t>
                      </a:r>
                      <a:r>
                        <a:rPr lang="ru-RU" sz="1200" b="1" baseline="30000" dirty="0">
                          <a:effectLst/>
                        </a:rPr>
                        <a:t>241</a:t>
                      </a:r>
                      <a:r>
                        <a:rPr lang="en-US" sz="1200" b="1" dirty="0" err="1">
                          <a:effectLst/>
                        </a:rPr>
                        <a:t>Pu</a:t>
                      </a:r>
                      <a:r>
                        <a:rPr lang="ru-RU" sz="1200" b="1" dirty="0">
                          <a:effectLst/>
                        </a:rPr>
                        <a:t>), % </a:t>
                      </a:r>
                      <a:r>
                        <a:rPr lang="ru-RU" sz="1200" b="1" dirty="0" err="1">
                          <a:effectLst/>
                        </a:rPr>
                        <a:t>мас</a:t>
                      </a:r>
                      <a:r>
                        <a:rPr lang="ru-RU" sz="1200" b="1" dirty="0" smtClean="0">
                          <a:effectLst/>
                        </a:rPr>
                        <a:t>.</a:t>
                      </a:r>
                    </a:p>
                  </a:txBody>
                  <a:tcPr marL="56764" marR="56764" marT="0" marB="0" anchor="ctr">
                    <a:lnL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4,33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r>
                        <a:rPr lang="ru-RU" sz="1200" b="1" dirty="0" smtClean="0">
                          <a:effectLst/>
                        </a:rPr>
                        <a:t>4,79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r>
                        <a:rPr lang="ru-RU" sz="1200" b="1" dirty="0" smtClean="0">
                          <a:effectLst/>
                        </a:rPr>
                        <a:t>5,08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Исходное содержание </a:t>
                      </a:r>
                      <a:r>
                        <a:rPr lang="en-US" sz="1200" b="1" dirty="0" err="1" smtClean="0">
                          <a:effectLst/>
                        </a:rPr>
                        <a:t>Pu</a:t>
                      </a:r>
                      <a:r>
                        <a:rPr lang="en-US" sz="1200" b="1" dirty="0" smtClean="0">
                          <a:effectLst/>
                        </a:rPr>
                        <a:t> </a:t>
                      </a:r>
                      <a:r>
                        <a:rPr lang="ru-RU" sz="1200" b="1" dirty="0" smtClean="0">
                          <a:effectLst/>
                        </a:rPr>
                        <a:t>в</a:t>
                      </a:r>
                      <a:r>
                        <a:rPr lang="ru-RU" sz="1200" b="1" baseline="0" dirty="0" smtClean="0">
                          <a:effectLst/>
                        </a:rPr>
                        <a:t> топливе, %</a:t>
                      </a:r>
                      <a:endParaRPr lang="ru-RU" sz="1050" b="1" dirty="0">
                        <a:effectLst/>
                        <a:latin typeface="Journal"/>
                        <a:ea typeface="Times New Roman"/>
                        <a:cs typeface="Times New Roman"/>
                      </a:endParaRPr>
                    </a:p>
                  </a:txBody>
                  <a:tcPr marL="56764" marR="56764" marT="0" marB="0" anchor="ctr">
                    <a:lnL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0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1,0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r>
                        <a:rPr lang="ru-RU" sz="1200" b="1" dirty="0" smtClean="0">
                          <a:effectLst/>
                        </a:rPr>
                        <a:t>2,0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473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dirty="0">
                          <a:effectLst/>
                        </a:rPr>
                        <a:t>Коэффициент реактивности по температуре теплоносителя, номинальная мощность, начало (конец) кампании, (1/</a:t>
                      </a:r>
                      <a:r>
                        <a:rPr lang="ru-RU" sz="1200" b="1" baseline="30000" dirty="0">
                          <a:effectLst/>
                        </a:rPr>
                        <a:t>0</a:t>
                      </a:r>
                      <a:r>
                        <a:rPr lang="ru-RU" sz="1200" b="1" dirty="0">
                          <a:effectLst/>
                        </a:rPr>
                        <a:t>С·10</a:t>
                      </a:r>
                      <a:r>
                        <a:rPr lang="ru-RU" sz="1200" b="1" baseline="30000" dirty="0">
                          <a:effectLst/>
                        </a:rPr>
                        <a:t>-5</a:t>
                      </a:r>
                      <a:r>
                        <a:rPr lang="ru-RU" sz="1200" b="1" dirty="0">
                          <a:effectLst/>
                        </a:rPr>
                        <a:t>)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     - 31,8      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     (-</a:t>
                      </a:r>
                      <a:r>
                        <a:rPr lang="ru-RU" sz="1200" b="1" dirty="0">
                          <a:effectLst/>
                        </a:rPr>
                        <a:t>68,1)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-36,6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 (-68,7)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-40,1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(-68,4)</a:t>
                      </a:r>
                      <a:endParaRPr lang="ru-RU" sz="1200" b="1" dirty="0">
                        <a:effectLst/>
                      </a:endParaRPr>
                    </a:p>
                  </a:txBody>
                  <a:tcPr marL="56764" marR="56764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67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dirty="0">
                          <a:effectLst/>
                        </a:rPr>
                        <a:t>Коэффициент реактивности  по мощности реактора  (полный</a:t>
                      </a:r>
                      <a:r>
                        <a:rPr lang="ru-RU" sz="1200" b="1" dirty="0" smtClean="0">
                          <a:effectLst/>
                        </a:rPr>
                        <a:t>), номинальная </a:t>
                      </a:r>
                      <a:r>
                        <a:rPr lang="ru-RU" sz="1200" b="1" dirty="0">
                          <a:effectLst/>
                        </a:rPr>
                        <a:t>мощность, начало (конец) кампании, (1/МВт) ·10</a:t>
                      </a:r>
                      <a:r>
                        <a:rPr lang="ru-RU" sz="1200" b="1" baseline="30000" dirty="0">
                          <a:effectLst/>
                        </a:rPr>
                        <a:t>-5</a:t>
                      </a:r>
                      <a:endParaRPr lang="ru-RU" sz="1050" b="1" dirty="0">
                        <a:effectLst/>
                        <a:latin typeface="Journal"/>
                        <a:ea typeface="Times New Roman"/>
                        <a:cs typeface="Times New Roman"/>
                      </a:endParaRPr>
                    </a:p>
                  </a:txBody>
                  <a:tcPr marL="56764" marR="56764" marT="0" marB="0" anchor="ctr">
                    <a:lnL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- 0,50 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(- 0,71)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-0,56 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(-0,73)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-0,59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(-0,74)</a:t>
                      </a:r>
                      <a:endParaRPr lang="ru-RU" sz="1200" b="1" dirty="0">
                        <a:effectLst/>
                      </a:endParaRPr>
                    </a:p>
                  </a:txBody>
                  <a:tcPr marL="56764" marR="56764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dirty="0">
                          <a:effectLst/>
                        </a:rPr>
                        <a:t>Эффективная доля </a:t>
                      </a:r>
                      <a:r>
                        <a:rPr lang="ru-RU" sz="1200" b="1" dirty="0" err="1">
                          <a:effectLst/>
                        </a:rPr>
                        <a:t>эапаздывающих</a:t>
                      </a:r>
                      <a:r>
                        <a:rPr lang="ru-RU" sz="1200" b="1" dirty="0">
                          <a:effectLst/>
                        </a:rPr>
                        <a:t> нейтронов деления,  номинальная мощность, начало (конец) кампании, %</a:t>
                      </a:r>
                      <a:endParaRPr lang="ru-RU" sz="1050" b="1" dirty="0">
                        <a:effectLst/>
                        <a:latin typeface="Journal"/>
                        <a:ea typeface="Times New Roman"/>
                        <a:cs typeface="Times New Roman"/>
                      </a:endParaRPr>
                    </a:p>
                  </a:txBody>
                  <a:tcPr marL="56764" marR="56764" marT="0" marB="0" anchor="ctr">
                    <a:lnL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0,63 </a:t>
                      </a:r>
                      <a:endParaRPr lang="ru-RU" sz="12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(</a:t>
                      </a:r>
                      <a:r>
                        <a:rPr lang="ru-RU" sz="1200" b="1" dirty="0">
                          <a:effectLst/>
                        </a:rPr>
                        <a:t>0,56)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0,58 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(0,55)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0,55 (0,53)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dirty="0">
                          <a:effectLst/>
                        </a:rPr>
                        <a:t>Эффективность рабочей группы ОР СУЗ,  номинальная мощность, начало (конец) кампании, % </a:t>
                      </a:r>
                      <a:r>
                        <a:rPr lang="ru-RU" sz="1200" b="1" dirty="0">
                          <a:effectLst/>
                          <a:sym typeface="Symbol"/>
                        </a:rPr>
                        <a:t>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 anchor="ctr">
                    <a:lnL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0,84 </a:t>
                      </a:r>
                      <a:endParaRPr lang="ru-RU" sz="12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(</a:t>
                      </a:r>
                      <a:r>
                        <a:rPr lang="ru-RU" sz="1200" b="1" dirty="0">
                          <a:effectLst/>
                        </a:rPr>
                        <a:t>0,80)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0,74 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(0,73)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0,74 (0,75)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dirty="0">
                          <a:effectLst/>
                        </a:rPr>
                        <a:t>Эффективность аварийной защиты при </a:t>
                      </a:r>
                      <a:r>
                        <a:rPr lang="ru-RU" sz="1200" b="1" dirty="0" err="1">
                          <a:effectLst/>
                        </a:rPr>
                        <a:t>застревании</a:t>
                      </a:r>
                      <a:r>
                        <a:rPr lang="ru-RU" sz="1200" b="1" dirty="0">
                          <a:effectLst/>
                        </a:rPr>
                        <a:t> в верхнем положении наиболее эффективного органа СУЗ, номинальная мощность,  начало (конец) кампании, %</a:t>
                      </a:r>
                      <a:r>
                        <a:rPr lang="ru-RU" sz="1200" b="1" dirty="0">
                          <a:effectLst/>
                          <a:sym typeface="Symbol"/>
                        </a:rPr>
                        <a:t></a:t>
                      </a:r>
                      <a:endParaRPr lang="ru-RU" sz="1050" b="1" dirty="0">
                        <a:effectLst/>
                        <a:latin typeface="Journal"/>
                        <a:ea typeface="Times New Roman"/>
                        <a:cs typeface="Times New Roman"/>
                      </a:endParaRPr>
                    </a:p>
                  </a:txBody>
                  <a:tcPr marL="56764" marR="56764" marT="0" marB="0" anchor="ctr">
                    <a:lnL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r>
                        <a:rPr lang="ru-RU" sz="1200" b="1" dirty="0" smtClean="0">
                          <a:effectLst/>
                        </a:rPr>
                        <a:t>7,5 </a:t>
                      </a:r>
                      <a:r>
                        <a:rPr lang="ru-RU" sz="1200" b="1" dirty="0">
                          <a:effectLst/>
                        </a:rPr>
                        <a:t>(7,3)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r>
                        <a:rPr lang="ru-RU" sz="1200" b="1" dirty="0" smtClean="0">
                          <a:effectLst/>
                        </a:rPr>
                        <a:t>7,4 </a:t>
                      </a:r>
                      <a:r>
                        <a:rPr lang="ru-RU" sz="1200" b="1" dirty="0">
                          <a:effectLst/>
                        </a:rPr>
                        <a:t>(7,3)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7,2 (7,3)</a:t>
                      </a:r>
                    </a:p>
                  </a:txBody>
                  <a:tcPr marL="56764" marR="56764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63550" y="5815013"/>
            <a:ext cx="8208963" cy="9159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1" i="1" dirty="0">
                <a:solidFill>
                  <a:prstClr val="black"/>
                </a:solidFill>
                <a:latin typeface="Arial" charset="0"/>
              </a:rPr>
              <a:t>РЕМИКС топливо позволяет многократно </a:t>
            </a:r>
            <a:r>
              <a:rPr lang="ru-RU" b="1" i="1" dirty="0" err="1">
                <a:solidFill>
                  <a:prstClr val="black"/>
                </a:solidFill>
                <a:latin typeface="Arial" charset="0"/>
              </a:rPr>
              <a:t>рециклировать</a:t>
            </a:r>
            <a:r>
              <a:rPr lang="en-US" b="1" i="1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b="1" i="1" dirty="0">
                <a:solidFill>
                  <a:prstClr val="black"/>
                </a:solidFill>
                <a:latin typeface="Arial" charset="0"/>
              </a:rPr>
              <a:t>все количество урана и плутония из ОЯТ при</a:t>
            </a:r>
            <a:r>
              <a:rPr lang="en-US" b="1" i="1" dirty="0">
                <a:solidFill>
                  <a:prstClr val="black"/>
                </a:solidFill>
                <a:latin typeface="Arial" charset="0"/>
              </a:rPr>
              <a:t> 100% </a:t>
            </a:r>
            <a:r>
              <a:rPr lang="ru-RU" b="1" i="1" dirty="0">
                <a:solidFill>
                  <a:prstClr val="black"/>
                </a:solidFill>
                <a:latin typeface="Arial" charset="0"/>
              </a:rPr>
              <a:t>загрузке активной зоны реактора ВВЭР</a:t>
            </a:r>
            <a:r>
              <a:rPr lang="en-US" b="1" i="1" dirty="0">
                <a:solidFill>
                  <a:prstClr val="black"/>
                </a:solidFill>
                <a:latin typeface="Arial" charset="0"/>
              </a:rPr>
              <a:t>-1000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b="1" i="1" dirty="0">
                <a:solidFill>
                  <a:prstClr val="black"/>
                </a:solidFill>
                <a:latin typeface="Arial" charset="0"/>
              </a:rPr>
              <a:t>таким топливом</a:t>
            </a:r>
            <a:r>
              <a:rPr lang="en-US" b="1" i="1" dirty="0">
                <a:solidFill>
                  <a:prstClr val="black"/>
                </a:solidFill>
                <a:latin typeface="Arial" charset="0"/>
              </a:rPr>
              <a:t>.</a:t>
            </a:r>
            <a:endParaRPr lang="ru-RU" b="1" i="1" dirty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391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3632200"/>
            <a:ext cx="9144000" cy="3225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711200"/>
            <a:ext cx="9144000" cy="2921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7310"/>
            <a:ext cx="8229600" cy="605472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Переработка РЕМИКС топлива на ОДЦ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0600" y="711200"/>
            <a:ext cx="6527800" cy="276479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</p:pic>
      <p:pic>
        <p:nvPicPr>
          <p:cNvPr id="5" name="Рисунок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100" y="3833811"/>
            <a:ext cx="6591300" cy="2655889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6" name="TextBox 5"/>
          <p:cNvSpPr txBox="1"/>
          <p:nvPr/>
        </p:nvSpPr>
        <p:spPr>
          <a:xfrm>
            <a:off x="241300" y="1143000"/>
            <a:ext cx="18923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/>
              <a:t>Проектная схема экстракционного передела ОДЦ на ФГУП ГХК по переработке ОЯТ ВВЭР-1000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1300" y="4247799"/>
            <a:ext cx="17907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/>
              <a:t>Возможная схема экстракционного передела по переработке ОЯТ РЕМИКС топлива на ОДЦ ФГУП ГХК</a:t>
            </a:r>
          </a:p>
        </p:txBody>
      </p:sp>
    </p:spTree>
    <p:extLst>
      <p:ext uri="{BB962C8B-B14F-4D97-AF65-F5344CB8AC3E}">
        <p14:creationId xmlns:p14="http://schemas.microsoft.com/office/powerpoint/2010/main" val="25024087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rgbClr val="FFFF00"/>
          </a:fgClr>
          <a:bgClr>
            <a:schemeClr val="accent2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5"/>
          <p:cNvSpPr>
            <a:spLocks noChangeArrowheads="1"/>
          </p:cNvSpPr>
          <p:nvPr/>
        </p:nvSpPr>
        <p:spPr bwMode="auto">
          <a:xfrm>
            <a:off x="0" y="123825"/>
            <a:ext cx="9144000" cy="6267450"/>
          </a:xfrm>
          <a:prstGeom prst="verticalScroll">
            <a:avLst>
              <a:gd name="adj" fmla="val 14792"/>
            </a:avLst>
          </a:prstGeom>
          <a:solidFill>
            <a:srgbClr val="FFFF99"/>
          </a:solidFill>
          <a:ln w="19050">
            <a:solidFill>
              <a:srgbClr val="99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1122363" y="1308100"/>
            <a:ext cx="7000875" cy="4985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sz="2000" i="1" dirty="0">
                <a:solidFill>
                  <a:srgbClr val="000000"/>
                </a:solidFill>
                <a:latin typeface="Arial" charset="0"/>
              </a:rPr>
              <a:t>1. </a:t>
            </a:r>
            <a:r>
              <a:rPr lang="ru-RU" sz="2000" i="1" dirty="0">
                <a:solidFill>
                  <a:srgbClr val="000000"/>
                </a:solidFill>
                <a:latin typeface="Arial" charset="0"/>
              </a:rPr>
              <a:t>Использование</a:t>
            </a:r>
            <a:r>
              <a:rPr lang="en-US" sz="2000" i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2000" i="1" dirty="0">
                <a:solidFill>
                  <a:srgbClr val="000000"/>
                </a:solidFill>
                <a:latin typeface="Arial" charset="0"/>
              </a:rPr>
              <a:t>РЕМИКС ОЯТ в реакторах ВВЭР-1000 со 100 % загрузкой активной зоны сократит потребление природного урана и обеспечит полное </a:t>
            </a:r>
            <a:r>
              <a:rPr lang="ru-RU" sz="2000" i="1" dirty="0" err="1">
                <a:solidFill>
                  <a:srgbClr val="000000"/>
                </a:solidFill>
                <a:latin typeface="Arial" charset="0"/>
              </a:rPr>
              <a:t>рециклирование</a:t>
            </a:r>
            <a:r>
              <a:rPr lang="ru-RU" sz="2000" i="1" dirty="0">
                <a:solidFill>
                  <a:srgbClr val="000000"/>
                </a:solidFill>
                <a:latin typeface="Arial" charset="0"/>
              </a:rPr>
              <a:t> урана и плутония при обеспечение требований нераспространения делящихся нуклидов.</a:t>
            </a:r>
            <a:r>
              <a:rPr lang="en-US" sz="2000" i="1" dirty="0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sz="2000" i="1" dirty="0">
                <a:solidFill>
                  <a:srgbClr val="000000"/>
                </a:solidFill>
                <a:latin typeface="Arial" charset="0"/>
              </a:rPr>
              <a:t>2. </a:t>
            </a:r>
            <a:r>
              <a:rPr lang="ru-RU" sz="2000" i="1" dirty="0" err="1">
                <a:solidFill>
                  <a:srgbClr val="000000"/>
                </a:solidFill>
                <a:latin typeface="Arial" charset="0"/>
              </a:rPr>
              <a:t>Рециклирование</a:t>
            </a:r>
            <a:r>
              <a:rPr lang="ru-RU" sz="2000" i="1" dirty="0">
                <a:solidFill>
                  <a:srgbClr val="000000"/>
                </a:solidFill>
                <a:latin typeface="Arial" charset="0"/>
              </a:rPr>
              <a:t> РЕМИКС топлива не требует прямого обогащения регенерированного урана, в то время как работа разделения остается постоянной по сравнению с открытым ЯТЦ</a:t>
            </a:r>
            <a:r>
              <a:rPr lang="en-US" sz="2000" i="1" dirty="0">
                <a:solidFill>
                  <a:srgbClr val="000000"/>
                </a:solidFill>
                <a:latin typeface="Arial" charset="0"/>
              </a:rPr>
              <a:t>. 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sz="2000" i="1" dirty="0">
                <a:solidFill>
                  <a:srgbClr val="000000"/>
                </a:solidFill>
                <a:latin typeface="Arial" charset="0"/>
              </a:rPr>
              <a:t>3. </a:t>
            </a:r>
            <a:r>
              <a:rPr lang="ru-RU" sz="2000" i="1" dirty="0" smtClean="0">
                <a:solidFill>
                  <a:srgbClr val="000000"/>
                </a:solidFill>
                <a:latin typeface="Arial" charset="0"/>
              </a:rPr>
              <a:t>В качестве </a:t>
            </a:r>
            <a:r>
              <a:rPr lang="ru-RU" sz="2000" i="1" dirty="0">
                <a:solidFill>
                  <a:srgbClr val="000000"/>
                </a:solidFill>
                <a:latin typeface="Arial" charset="0"/>
              </a:rPr>
              <a:t>подпитки к РЕМИКС </a:t>
            </a:r>
            <a:r>
              <a:rPr lang="ru-RU" sz="2000" i="1" dirty="0" smtClean="0">
                <a:solidFill>
                  <a:srgbClr val="000000"/>
                </a:solidFill>
                <a:latin typeface="Arial" charset="0"/>
              </a:rPr>
              <a:t>топливу вместо обогащенного природного урана может применяться обогащённый регенерированный уран вместе с плутонием, что приведет к постепенному вовлечению в ЯТЦ тепловых реакторов уже накопленных запасов ОЯТ.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ru-RU" sz="2000" i="1" dirty="0" smtClean="0">
                <a:solidFill>
                  <a:srgbClr val="000000"/>
                </a:solidFill>
                <a:latin typeface="Arial" charset="0"/>
              </a:rPr>
              <a:t>4. Создающийся ОДЦ на ФГУП ГХК может быть использован для демонстрации ЗЯТЦ РТН с использованием РЕМИКС топлива.</a:t>
            </a:r>
            <a:endParaRPr lang="ru-RU" sz="2000" i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title"/>
          </p:nvPr>
        </p:nvSpPr>
        <p:spPr>
          <a:xfrm>
            <a:off x="3276600" y="274638"/>
            <a:ext cx="3162300" cy="666750"/>
          </a:xfrm>
        </p:spPr>
        <p:txBody>
          <a:bodyPr/>
          <a:lstStyle/>
          <a:p>
            <a:pPr eaLnBrk="1" hangingPunct="1"/>
            <a:r>
              <a:rPr lang="ru-RU" sz="4000" b="1" i="1" smtClean="0">
                <a:latin typeface="Comic Sans MS" pitchFamily="66" charset="0"/>
              </a:rPr>
              <a:t>ВЫВОДЫ</a:t>
            </a:r>
          </a:p>
        </p:txBody>
      </p:sp>
    </p:spTree>
    <p:extLst>
      <p:ext uri="{BB962C8B-B14F-4D97-AF65-F5344CB8AC3E}">
        <p14:creationId xmlns:p14="http://schemas.microsoft.com/office/powerpoint/2010/main" val="3712234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9000">
              <a:schemeClr val="accent1">
                <a:tint val="44500"/>
                <a:satMod val="160000"/>
              </a:schemeClr>
            </a:gs>
            <a:gs pos="94000">
              <a:schemeClr val="accent1">
                <a:lumMod val="40000"/>
                <a:lumOff val="60000"/>
              </a:schemeClr>
            </a:gs>
            <a:gs pos="100000">
              <a:srgbClr val="FF0000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ятиугольник 1"/>
          <p:cNvSpPr/>
          <p:nvPr/>
        </p:nvSpPr>
        <p:spPr>
          <a:xfrm rot="10800000">
            <a:off x="4457700" y="1807369"/>
            <a:ext cx="3644900" cy="998538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50" y="203200"/>
            <a:ext cx="4146550" cy="3886200"/>
          </a:xfrm>
          <a:prstGeom prst="rect">
            <a:avLst/>
          </a:prstGeom>
          <a:noFill/>
        </p:spPr>
      </p:pic>
      <p:sp>
        <p:nvSpPr>
          <p:cNvPr id="8" name="Багетная рамка 7"/>
          <p:cNvSpPr/>
          <p:nvPr/>
        </p:nvSpPr>
        <p:spPr>
          <a:xfrm>
            <a:off x="250825" y="3879850"/>
            <a:ext cx="8713788" cy="2974975"/>
          </a:xfrm>
          <a:prstGeom prst="bevel">
            <a:avLst>
              <a:gd name="adj" fmla="val 9085"/>
            </a:avLst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075" name="Заголовок 1"/>
          <p:cNvSpPr>
            <a:spLocks noGrp="1"/>
          </p:cNvSpPr>
          <p:nvPr>
            <p:ph type="title"/>
          </p:nvPr>
        </p:nvSpPr>
        <p:spPr>
          <a:xfrm>
            <a:off x="4340225" y="120650"/>
            <a:ext cx="4392613" cy="922338"/>
          </a:xfrm>
        </p:spPr>
        <p:txBody>
          <a:bodyPr/>
          <a:lstStyle/>
          <a:p>
            <a:pPr eaLnBrk="1" hangingPunct="1"/>
            <a:r>
              <a:rPr lang="ru-RU" b="1" smtClean="0"/>
              <a:t>Введение</a:t>
            </a:r>
          </a:p>
        </p:txBody>
      </p:sp>
      <p:sp>
        <p:nvSpPr>
          <p:cNvPr id="3076" name="Объект 2"/>
          <p:cNvSpPr>
            <a:spLocks noGrp="1"/>
          </p:cNvSpPr>
          <p:nvPr>
            <p:ph idx="1"/>
          </p:nvPr>
        </p:nvSpPr>
        <p:spPr>
          <a:xfrm>
            <a:off x="611188" y="4149725"/>
            <a:ext cx="7993062" cy="223202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ru-RU" sz="2000" smtClean="0">
                <a:solidFill>
                  <a:schemeClr val="bg1"/>
                </a:solidFill>
              </a:rPr>
              <a:t>В настоящее время в мире по данным МАГАТЭ производят электроэнергию более 400 энергоблоков общей мощностью ~ 370 ГВт. Во всем мире уже накоплено более 300 тыс. тонн ОЯТ и ежегодно из реакторов выгружается более 10 тыс. тонн ОЯТ, при этом на переработку поступает ОЯТ менее 2000 т ОЯТ/год во Франции, России и ряде других стран. Большинство стран занимают выжидательную позицию и, как правило, хранят ОЯТ в специальных хранилищах.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4191000" y="1670845"/>
            <a:ext cx="43815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Соотношение накопления и переработки ОЯТ в России </a:t>
            </a:r>
            <a:endParaRPr lang="ru-RU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76965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bg1"/>
            </a:gs>
            <a:gs pos="100000">
              <a:srgbClr val="FF6600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69863" y="260350"/>
            <a:ext cx="8696325" cy="13144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Использование топлива из регенерированных урана и плутония в тепловых реакторах</a:t>
            </a: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439738" y="3748088"/>
            <a:ext cx="8137525" cy="13843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FF0000"/>
                </a:solidFill>
                <a:latin typeface="Arial" charset="0"/>
              </a:rPr>
              <a:t>REMIX - </a:t>
            </a:r>
            <a:r>
              <a:rPr lang="en-US" sz="2000" b="1" dirty="0" err="1">
                <a:solidFill>
                  <a:srgbClr val="FF0000"/>
                </a:solidFill>
                <a:latin typeface="Arial" charset="0"/>
              </a:rPr>
              <a:t>REgenerated</a:t>
            </a:r>
            <a:r>
              <a:rPr lang="en-US" sz="2000" b="1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charset="0"/>
              </a:rPr>
              <a:t>MIXture</a:t>
            </a:r>
            <a:r>
              <a:rPr lang="en-US" sz="2000" b="1" dirty="0">
                <a:solidFill>
                  <a:srgbClr val="FF0000"/>
                </a:solidFill>
                <a:latin typeface="Arial" charset="0"/>
              </a:rPr>
              <a:t> of U, </a:t>
            </a:r>
            <a:r>
              <a:rPr lang="en-US" sz="2000" b="1" dirty="0" err="1">
                <a:solidFill>
                  <a:srgbClr val="FF0000"/>
                </a:solidFill>
                <a:latin typeface="Arial" charset="0"/>
              </a:rPr>
              <a:t>Pu</a:t>
            </a:r>
            <a:r>
              <a:rPr lang="en-US" sz="2000" b="1" dirty="0">
                <a:solidFill>
                  <a:srgbClr val="FF0000"/>
                </a:solidFill>
                <a:latin typeface="Arial" charset="0"/>
              </a:rPr>
              <a:t> oxides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b="1" dirty="0">
                <a:solidFill>
                  <a:srgbClr val="0033CC"/>
                </a:solidFill>
                <a:latin typeface="Arial" charset="0"/>
              </a:rPr>
              <a:t>РЕМИКС топливо изготавливается  из смеси урана и плутония, выделенных из ОЯТ</a:t>
            </a:r>
            <a:r>
              <a:rPr lang="en-US" b="1" dirty="0">
                <a:solidFill>
                  <a:srgbClr val="0033CC"/>
                </a:solidFill>
                <a:latin typeface="Arial" charset="0"/>
              </a:rPr>
              <a:t> </a:t>
            </a:r>
            <a:r>
              <a:rPr lang="ru-RU" b="1" dirty="0">
                <a:solidFill>
                  <a:srgbClr val="0033CC"/>
                </a:solidFill>
                <a:latin typeface="Arial" charset="0"/>
              </a:rPr>
              <a:t>в ходе переработки</a:t>
            </a:r>
            <a:r>
              <a:rPr lang="en-US" b="1" dirty="0">
                <a:solidFill>
                  <a:srgbClr val="0033CC"/>
                </a:solidFill>
                <a:latin typeface="Arial" charset="0"/>
              </a:rPr>
              <a:t> </a:t>
            </a:r>
            <a:r>
              <a:rPr lang="ru-RU" b="1" dirty="0">
                <a:solidFill>
                  <a:srgbClr val="0033CC"/>
                </a:solidFill>
                <a:latin typeface="Arial" charset="0"/>
              </a:rPr>
              <a:t>с добавлением</a:t>
            </a:r>
            <a:r>
              <a:rPr lang="en-US" b="1" dirty="0">
                <a:solidFill>
                  <a:srgbClr val="0033CC"/>
                </a:solidFill>
                <a:latin typeface="Arial" charset="0"/>
              </a:rPr>
              <a:t> </a:t>
            </a:r>
            <a:r>
              <a:rPr lang="ru-RU" b="1" smtClean="0">
                <a:solidFill>
                  <a:srgbClr val="0033CC"/>
                </a:solidFill>
                <a:latin typeface="Arial" charset="0"/>
              </a:rPr>
              <a:t>обогащенного природного </a:t>
            </a:r>
            <a:r>
              <a:rPr lang="ru-RU" b="1" dirty="0">
                <a:solidFill>
                  <a:srgbClr val="0033CC"/>
                </a:solidFill>
                <a:latin typeface="Arial" charset="0"/>
              </a:rPr>
              <a:t>урана </a:t>
            </a:r>
            <a:r>
              <a:rPr lang="ru-RU" b="1" dirty="0">
                <a:solidFill>
                  <a:srgbClr val="0033CC"/>
                </a:solidFill>
                <a:latin typeface="Arial" charset="0"/>
              </a:rPr>
              <a:t>с </a:t>
            </a:r>
            <a:r>
              <a:rPr lang="ru-RU" b="1" dirty="0" smtClean="0">
                <a:solidFill>
                  <a:srgbClr val="0033CC"/>
                </a:solidFill>
                <a:latin typeface="Arial" charset="0"/>
              </a:rPr>
              <a:t>содержанием</a:t>
            </a:r>
            <a:r>
              <a:rPr lang="en-US" b="1" dirty="0" smtClean="0">
                <a:solidFill>
                  <a:srgbClr val="0033CC"/>
                </a:solidFill>
                <a:latin typeface="Arial" charset="0"/>
              </a:rPr>
              <a:t> </a:t>
            </a:r>
            <a:r>
              <a:rPr lang="en-US" b="1" baseline="30000" dirty="0">
                <a:solidFill>
                  <a:srgbClr val="0033CC"/>
                </a:solidFill>
                <a:latin typeface="Arial" charset="0"/>
              </a:rPr>
              <a:t>235</a:t>
            </a:r>
            <a:r>
              <a:rPr lang="en-US" b="1" dirty="0">
                <a:solidFill>
                  <a:srgbClr val="0033CC"/>
                </a:solidFill>
                <a:latin typeface="Arial" charset="0"/>
              </a:rPr>
              <a:t>U </a:t>
            </a:r>
            <a:r>
              <a:rPr lang="ru-RU" b="1" dirty="0">
                <a:solidFill>
                  <a:srgbClr val="0033CC"/>
                </a:solidFill>
                <a:latin typeface="Arial" charset="0"/>
              </a:rPr>
              <a:t>около</a:t>
            </a:r>
            <a:r>
              <a:rPr lang="en-US" b="1" dirty="0">
                <a:solidFill>
                  <a:srgbClr val="0033CC"/>
                </a:solidFill>
                <a:latin typeface="Arial" charset="0"/>
              </a:rPr>
              <a:t> 16-17%.</a:t>
            </a:r>
            <a:r>
              <a:rPr lang="ru-RU" b="1" dirty="0">
                <a:solidFill>
                  <a:srgbClr val="0033CC"/>
                </a:solidFill>
                <a:latin typeface="Arial" charset="0"/>
              </a:rPr>
              <a:t> </a:t>
            </a:r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468313" y="5310188"/>
            <a:ext cx="8208962" cy="9159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1" i="1">
                <a:solidFill>
                  <a:srgbClr val="000000"/>
                </a:solidFill>
                <a:latin typeface="Arial" charset="0"/>
              </a:rPr>
              <a:t>РЕМИКС топливо позволяет многократно рециклировать</a:t>
            </a:r>
            <a:r>
              <a:rPr lang="en-US" b="1" i="1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b="1" i="1">
                <a:solidFill>
                  <a:srgbClr val="000000"/>
                </a:solidFill>
                <a:latin typeface="Arial" charset="0"/>
              </a:rPr>
              <a:t>все количество урана и плутония из ОЯТ при</a:t>
            </a:r>
            <a:r>
              <a:rPr lang="en-US" b="1" i="1">
                <a:solidFill>
                  <a:srgbClr val="000000"/>
                </a:solidFill>
                <a:latin typeface="Arial" charset="0"/>
              </a:rPr>
              <a:t> 100% </a:t>
            </a:r>
            <a:r>
              <a:rPr lang="ru-RU" b="1" i="1">
                <a:solidFill>
                  <a:srgbClr val="000000"/>
                </a:solidFill>
                <a:latin typeface="Arial" charset="0"/>
              </a:rPr>
              <a:t>загрузке активной зоны реактора ВВЭР</a:t>
            </a:r>
            <a:r>
              <a:rPr lang="en-US" b="1" i="1">
                <a:solidFill>
                  <a:srgbClr val="000000"/>
                </a:solidFill>
                <a:latin typeface="Arial" charset="0"/>
              </a:rPr>
              <a:t>-1000</a:t>
            </a:r>
            <a:r>
              <a:rPr lang="ru-RU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b="1" i="1">
                <a:solidFill>
                  <a:srgbClr val="000000"/>
                </a:solidFill>
                <a:latin typeface="Arial" charset="0"/>
              </a:rPr>
              <a:t>таким топливом</a:t>
            </a:r>
            <a:r>
              <a:rPr lang="en-US" b="1" i="1">
                <a:solidFill>
                  <a:srgbClr val="000000"/>
                </a:solidFill>
                <a:latin typeface="Arial" charset="0"/>
              </a:rPr>
              <a:t>.</a:t>
            </a:r>
            <a:endParaRPr lang="ru-RU" b="1" i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352425" y="1681163"/>
            <a:ext cx="8599488" cy="187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>
                <a:solidFill>
                  <a:srgbClr val="000000"/>
                </a:solidFill>
                <a:latin typeface="Arial" charset="0"/>
              </a:rPr>
              <a:t>     Состав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>
                <a:solidFill>
                  <a:srgbClr val="000000"/>
                </a:solidFill>
                <a:latin typeface="Arial" charset="0"/>
              </a:rPr>
              <a:t>различных типов ядерного топлива для тепловых реакторов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ru-RU">
                <a:solidFill>
                  <a:srgbClr val="000000"/>
                </a:solidFill>
                <a:latin typeface="Arial" charset="0"/>
              </a:rPr>
              <a:t>Топливо из 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UO</a:t>
            </a:r>
            <a:r>
              <a:rPr lang="en-US" baseline="-25000">
                <a:solidFill>
                  <a:srgbClr val="000000"/>
                </a:solidFill>
                <a:latin typeface="Arial" charset="0"/>
              </a:rPr>
              <a:t>2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(3</a:t>
            </a:r>
            <a:r>
              <a:rPr lang="ru-RU">
                <a:solidFill>
                  <a:srgbClr val="000000"/>
                </a:solidFill>
                <a:latin typeface="Arial" charset="0"/>
              </a:rPr>
              <a:t>,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5 – 4</a:t>
            </a:r>
            <a:r>
              <a:rPr lang="ru-RU">
                <a:solidFill>
                  <a:srgbClr val="000000"/>
                </a:solidFill>
                <a:latin typeface="Arial" charset="0"/>
              </a:rPr>
              <a:t>,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5 % </a:t>
            </a:r>
            <a:r>
              <a:rPr lang="en-US" baseline="30000">
                <a:solidFill>
                  <a:srgbClr val="000000"/>
                </a:solidFill>
                <a:latin typeface="Arial" charset="0"/>
              </a:rPr>
              <a:t>235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U + </a:t>
            </a:r>
            <a:r>
              <a:rPr lang="en-US" baseline="30000">
                <a:solidFill>
                  <a:srgbClr val="000000"/>
                </a:solidFill>
                <a:latin typeface="Arial" charset="0"/>
              </a:rPr>
              <a:t>238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U) – </a:t>
            </a:r>
            <a:r>
              <a:rPr lang="ru-RU">
                <a:solidFill>
                  <a:srgbClr val="000000"/>
                </a:solidFill>
                <a:latin typeface="Arial" charset="0"/>
              </a:rPr>
              <a:t>один цикл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, </a:t>
            </a:r>
            <a:r>
              <a:rPr lang="ru-RU">
                <a:solidFill>
                  <a:srgbClr val="000000"/>
                </a:solidFill>
                <a:latin typeface="Arial" charset="0"/>
              </a:rPr>
              <a:t>перерабатываемое</a:t>
            </a:r>
            <a:endParaRPr lang="en-US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ru-RU">
                <a:solidFill>
                  <a:srgbClr val="000000"/>
                </a:solidFill>
                <a:latin typeface="Arial" charset="0"/>
              </a:rPr>
              <a:t>МОКС топливо  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(5 -7 % </a:t>
            </a:r>
            <a:r>
              <a:rPr lang="en-US" baseline="30000">
                <a:solidFill>
                  <a:srgbClr val="000000"/>
                </a:solidFill>
                <a:latin typeface="Arial" charset="0"/>
              </a:rPr>
              <a:t>239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Pu  + </a:t>
            </a:r>
            <a:r>
              <a:rPr lang="en-US" baseline="30000">
                <a:solidFill>
                  <a:srgbClr val="000000"/>
                </a:solidFill>
                <a:latin typeface="Arial" charset="0"/>
              </a:rPr>
              <a:t>238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U) – </a:t>
            </a:r>
            <a:r>
              <a:rPr lang="ru-RU">
                <a:solidFill>
                  <a:srgbClr val="000000"/>
                </a:solidFill>
                <a:latin typeface="Arial" charset="0"/>
              </a:rPr>
              <a:t>один цикл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, </a:t>
            </a:r>
            <a:r>
              <a:rPr lang="ru-RU">
                <a:solidFill>
                  <a:srgbClr val="000000"/>
                </a:solidFill>
                <a:latin typeface="Arial" charset="0"/>
              </a:rPr>
              <a:t>неперерабатываемое</a:t>
            </a:r>
          </a:p>
          <a:p>
            <a:pPr lvl="1" eaLnBrk="1" hangingPunct="1">
              <a:spcBef>
                <a:spcPct val="50000"/>
              </a:spcBef>
              <a:buFontTx/>
              <a:buAutoNum type="arabicPeriod"/>
            </a:pPr>
            <a:endParaRPr lang="en-US" sz="80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lnSpc>
                <a:spcPct val="40000"/>
              </a:lnSpc>
              <a:spcBef>
                <a:spcPct val="50000"/>
              </a:spcBef>
              <a:buFontTx/>
              <a:buAutoNum type="arabicPeriod"/>
            </a:pPr>
            <a:r>
              <a:rPr lang="ru-RU">
                <a:solidFill>
                  <a:srgbClr val="000000"/>
                </a:solidFill>
                <a:latin typeface="Arial" charset="0"/>
              </a:rPr>
              <a:t>РЕМИКС топливо</a:t>
            </a:r>
            <a:r>
              <a:rPr lang="en-US" sz="100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(1%</a:t>
            </a:r>
            <a:r>
              <a:rPr lang="en-US" sz="100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baseline="30000">
                <a:solidFill>
                  <a:srgbClr val="000000"/>
                </a:solidFill>
                <a:latin typeface="Arial" charset="0"/>
              </a:rPr>
              <a:t>239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Pu</a:t>
            </a:r>
            <a:r>
              <a:rPr lang="en-US" sz="100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+ 3%</a:t>
            </a:r>
            <a:r>
              <a:rPr lang="en-US" sz="100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baseline="30000">
                <a:solidFill>
                  <a:srgbClr val="000000"/>
                </a:solidFill>
                <a:latin typeface="Arial" charset="0"/>
              </a:rPr>
              <a:t>235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U</a:t>
            </a:r>
            <a:r>
              <a:rPr lang="en-US" sz="100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+</a:t>
            </a:r>
            <a:r>
              <a:rPr lang="en-US" sz="100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baseline="30000">
                <a:solidFill>
                  <a:srgbClr val="000000"/>
                </a:solidFill>
                <a:latin typeface="Arial" charset="0"/>
              </a:rPr>
              <a:t>238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U)</a:t>
            </a:r>
            <a:r>
              <a:rPr lang="en-US" sz="100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–</a:t>
            </a:r>
            <a:r>
              <a:rPr lang="en-US" sz="100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>
                <a:solidFill>
                  <a:srgbClr val="000000"/>
                </a:solidFill>
                <a:latin typeface="Arial" charset="0"/>
              </a:rPr>
              <a:t>многократное</a:t>
            </a:r>
            <a:r>
              <a:rPr lang="ru-RU" sz="100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>
                <a:solidFill>
                  <a:srgbClr val="000000"/>
                </a:solidFill>
                <a:latin typeface="Arial" charset="0"/>
              </a:rPr>
              <a:t>рециклирование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, </a:t>
            </a:r>
            <a:endParaRPr lang="ru-RU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lnSpc>
                <a:spcPct val="40000"/>
              </a:lnSpc>
              <a:spcBef>
                <a:spcPct val="50000"/>
              </a:spcBef>
            </a:pPr>
            <a:r>
              <a:rPr lang="ru-RU">
                <a:solidFill>
                  <a:srgbClr val="000000"/>
                </a:solidFill>
                <a:latin typeface="Arial" charset="0"/>
              </a:rPr>
              <a:t>                                                                                 перерабатываемое</a:t>
            </a:r>
          </a:p>
        </p:txBody>
      </p:sp>
    </p:spTree>
    <p:extLst>
      <p:ext uri="{BB962C8B-B14F-4D97-AF65-F5344CB8AC3E}">
        <p14:creationId xmlns:p14="http://schemas.microsoft.com/office/powerpoint/2010/main" val="278300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21469" y="168275"/>
            <a:ext cx="8343900" cy="13287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3000" b="1" dirty="0" err="1" smtClean="0">
                <a:solidFill>
                  <a:schemeClr val="bg1"/>
                </a:solidFill>
              </a:rPr>
              <a:t>Рециклирование</a:t>
            </a:r>
            <a:r>
              <a:rPr lang="ru-RU" sz="3000" b="1" dirty="0" smtClean="0">
                <a:solidFill>
                  <a:schemeClr val="bg1"/>
                </a:solidFill>
              </a:rPr>
              <a:t> регенерированных урана и плутония в реакторах ВВЭР-1000 в виде РЕМИКС топлива</a:t>
            </a:r>
            <a:r>
              <a:rPr lang="ru-RU" sz="4000" dirty="0" smtClean="0"/>
              <a:t> </a:t>
            </a:r>
          </a:p>
        </p:txBody>
      </p:sp>
      <p:sp>
        <p:nvSpPr>
          <p:cNvPr id="5123" name="Text Box 32"/>
          <p:cNvSpPr txBox="1">
            <a:spLocks noChangeArrowheads="1"/>
          </p:cNvSpPr>
          <p:nvPr/>
        </p:nvSpPr>
        <p:spPr bwMode="auto">
          <a:xfrm>
            <a:off x="595313" y="5949950"/>
            <a:ext cx="7796212" cy="666750"/>
          </a:xfrm>
          <a:prstGeom prst="rect">
            <a:avLst/>
          </a:prstGeom>
          <a:noFill/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ru-RU" b="1" dirty="0">
                <a:solidFill>
                  <a:srgbClr val="FFFFFF"/>
                </a:solidFill>
                <a:latin typeface="Arial" charset="0"/>
              </a:rPr>
              <a:t>Схема</a:t>
            </a:r>
            <a:r>
              <a:rPr lang="en-US" b="1" dirty="0">
                <a:solidFill>
                  <a:srgbClr val="FFFFFF"/>
                </a:solidFill>
                <a:latin typeface="Arial" charset="0"/>
              </a:rPr>
              <a:t>  </a:t>
            </a:r>
            <a:r>
              <a:rPr lang="ru-RU" b="1" dirty="0" err="1">
                <a:solidFill>
                  <a:srgbClr val="FFFFFF"/>
                </a:solidFill>
                <a:latin typeface="Arial" charset="0"/>
              </a:rPr>
              <a:t>рециклирования</a:t>
            </a:r>
            <a:r>
              <a:rPr lang="ru-RU" b="1" dirty="0">
                <a:solidFill>
                  <a:srgbClr val="FFFFFF"/>
                </a:solidFill>
                <a:latin typeface="Arial" charset="0"/>
              </a:rPr>
              <a:t> регенерированных урана и плутония в реакторе ВВЭР-1000 в виде РЕМИКС топлива</a:t>
            </a:r>
            <a:r>
              <a:rPr lang="ru-RU" dirty="0">
                <a:solidFill>
                  <a:srgbClr val="FFFFFF"/>
                </a:solidFill>
                <a:latin typeface="Arial" charset="0"/>
              </a:rPr>
              <a:t> </a:t>
            </a:r>
          </a:p>
        </p:txBody>
      </p:sp>
      <p:sp>
        <p:nvSpPr>
          <p:cNvPr id="5124" name="Rectangle 36"/>
          <p:cNvSpPr>
            <a:spLocks noChangeArrowheads="1"/>
          </p:cNvSpPr>
          <p:nvPr/>
        </p:nvSpPr>
        <p:spPr bwMode="auto">
          <a:xfrm>
            <a:off x="542925" y="1735138"/>
            <a:ext cx="7818438" cy="392271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5125" name="Rectangle 37"/>
          <p:cNvSpPr>
            <a:spLocks noChangeArrowheads="1"/>
          </p:cNvSpPr>
          <p:nvPr/>
        </p:nvSpPr>
        <p:spPr bwMode="auto">
          <a:xfrm>
            <a:off x="1128713" y="2744788"/>
            <a:ext cx="1219200" cy="782637"/>
          </a:xfrm>
          <a:prstGeom prst="rect">
            <a:avLst/>
          </a:prstGeom>
          <a:solidFill>
            <a:srgbClr val="FF9900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lIns="18000" tIns="18000" rIns="18000" bIns="18000" anchor="ctr"/>
          <a:lstStyle/>
          <a:p>
            <a:pPr algn="ctr" eaLnBrk="0" hangingPunct="0"/>
            <a:r>
              <a:rPr lang="ru-RU" b="1" dirty="0">
                <a:solidFill>
                  <a:srgbClr val="000099"/>
                </a:solidFill>
                <a:latin typeface="Times New Roman" pitchFamily="18" charset="0"/>
              </a:rPr>
              <a:t>ВВЭР-1000</a:t>
            </a:r>
            <a:r>
              <a:rPr lang="en-GB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endParaRPr lang="en-GB" b="1" dirty="0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5126" name="Rectangle 38"/>
          <p:cNvSpPr>
            <a:spLocks noChangeArrowheads="1"/>
          </p:cNvSpPr>
          <p:nvPr/>
        </p:nvSpPr>
        <p:spPr bwMode="auto">
          <a:xfrm>
            <a:off x="3746500" y="4786313"/>
            <a:ext cx="1912938" cy="596900"/>
          </a:xfrm>
          <a:prstGeom prst="rect">
            <a:avLst/>
          </a:prstGeom>
          <a:solidFill>
            <a:srgbClr val="FF9900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lang="ru-RU" b="1">
                <a:solidFill>
                  <a:srgbClr val="000099"/>
                </a:solidFill>
                <a:latin typeface="Times New Roman" pitchFamily="18" charset="0"/>
              </a:rPr>
              <a:t>Переработка ОЯТ</a:t>
            </a:r>
            <a:endParaRPr lang="en-GB" b="1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5127" name="Rectangle 39"/>
          <p:cNvSpPr>
            <a:spLocks noChangeArrowheads="1"/>
          </p:cNvSpPr>
          <p:nvPr/>
        </p:nvSpPr>
        <p:spPr bwMode="auto">
          <a:xfrm>
            <a:off x="6550025" y="4679950"/>
            <a:ext cx="1717675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eaLnBrk="0" hangingPunct="0"/>
            <a:r>
              <a:rPr lang="ru-RU" sz="1600" b="1">
                <a:solidFill>
                  <a:srgbClr val="000099"/>
                </a:solidFill>
                <a:latin typeface="Times New Roman" pitchFamily="18" charset="0"/>
              </a:rPr>
              <a:t>Захоронение отвержденных ВАО</a:t>
            </a:r>
            <a:r>
              <a:rPr lang="en-GB" sz="1600">
                <a:solidFill>
                  <a:srgbClr val="000099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5128" name="Rectangle 40"/>
          <p:cNvSpPr>
            <a:spLocks noChangeArrowheads="1"/>
          </p:cNvSpPr>
          <p:nvPr/>
        </p:nvSpPr>
        <p:spPr bwMode="auto">
          <a:xfrm>
            <a:off x="1027113" y="4811713"/>
            <a:ext cx="1520825" cy="625475"/>
          </a:xfrm>
          <a:prstGeom prst="rect">
            <a:avLst/>
          </a:prstGeom>
          <a:solidFill>
            <a:srgbClr val="FF9900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lang="ru-RU" b="1">
                <a:solidFill>
                  <a:srgbClr val="000099"/>
                </a:solidFill>
                <a:latin typeface="Times New Roman" pitchFamily="18" charset="0"/>
              </a:rPr>
              <a:t>Хранение ОЯТ</a:t>
            </a:r>
            <a:endParaRPr lang="en-GB" b="1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5129" name="Freeform 41"/>
          <p:cNvSpPr>
            <a:spLocks/>
          </p:cNvSpPr>
          <p:nvPr/>
        </p:nvSpPr>
        <p:spPr bwMode="auto">
          <a:xfrm>
            <a:off x="1536700" y="3519488"/>
            <a:ext cx="390525" cy="1281112"/>
          </a:xfrm>
          <a:custGeom>
            <a:avLst/>
            <a:gdLst>
              <a:gd name="T0" fmla="*/ 0 w 674"/>
              <a:gd name="T1" fmla="*/ 877279179 h 1324"/>
              <a:gd name="T2" fmla="*/ 65465664 w 674"/>
              <a:gd name="T3" fmla="*/ 877279179 h 1324"/>
              <a:gd name="T4" fmla="*/ 65465664 w 674"/>
              <a:gd name="T5" fmla="*/ 0 h 1324"/>
              <a:gd name="T6" fmla="*/ 160809967 w 674"/>
              <a:gd name="T7" fmla="*/ 0 h 1324"/>
              <a:gd name="T8" fmla="*/ 160809967 w 674"/>
              <a:gd name="T9" fmla="*/ 877279179 h 1324"/>
              <a:gd name="T10" fmla="*/ 226275631 w 674"/>
              <a:gd name="T11" fmla="*/ 877279179 h 1324"/>
              <a:gd name="T12" fmla="*/ 112466565 w 674"/>
              <a:gd name="T13" fmla="*/ 1239613260 h 1324"/>
              <a:gd name="T14" fmla="*/ 0 w 674"/>
              <a:gd name="T15" fmla="*/ 877279179 h 132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74" h="1324">
                <a:moveTo>
                  <a:pt x="0" y="937"/>
                </a:moveTo>
                <a:lnTo>
                  <a:pt x="195" y="937"/>
                </a:lnTo>
                <a:lnTo>
                  <a:pt x="195" y="0"/>
                </a:lnTo>
                <a:lnTo>
                  <a:pt x="479" y="0"/>
                </a:lnTo>
                <a:lnTo>
                  <a:pt x="479" y="937"/>
                </a:lnTo>
                <a:lnTo>
                  <a:pt x="674" y="937"/>
                </a:lnTo>
                <a:lnTo>
                  <a:pt x="335" y="1324"/>
                </a:lnTo>
                <a:lnTo>
                  <a:pt x="0" y="937"/>
                </a:lnTo>
                <a:close/>
              </a:path>
            </a:pathLst>
          </a:custGeom>
          <a:solidFill>
            <a:srgbClr val="FF6600"/>
          </a:solidFill>
          <a:ln w="127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5130" name="Text Box 42"/>
          <p:cNvSpPr txBox="1">
            <a:spLocks noChangeArrowheads="1"/>
          </p:cNvSpPr>
          <p:nvPr/>
        </p:nvSpPr>
        <p:spPr bwMode="auto">
          <a:xfrm>
            <a:off x="5451475" y="3446463"/>
            <a:ext cx="236855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/>
            <a:r>
              <a:rPr lang="ru-RU" sz="1600" b="1">
                <a:solidFill>
                  <a:srgbClr val="000099"/>
                </a:solidFill>
                <a:latin typeface="Times New Roman" pitchFamily="18" charset="0"/>
              </a:rPr>
              <a:t>Неразделенная смесь</a:t>
            </a:r>
            <a:r>
              <a:rPr lang="en-GB" sz="1600" b="1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ru-RU" sz="1600" b="1">
                <a:solidFill>
                  <a:srgbClr val="000099"/>
                </a:solidFill>
                <a:latin typeface="Times New Roman" pitchFamily="18" charset="0"/>
              </a:rPr>
              <a:t>регенерированных</a:t>
            </a:r>
            <a:r>
              <a:rPr lang="en-GB" sz="1600" b="1">
                <a:solidFill>
                  <a:srgbClr val="000099"/>
                </a:solidFill>
                <a:latin typeface="Times New Roman" pitchFamily="18" charset="0"/>
              </a:rPr>
              <a:t> </a:t>
            </a:r>
          </a:p>
          <a:p>
            <a:pPr algn="ctr"/>
            <a:r>
              <a:rPr lang="en-GB" sz="1600" b="1">
                <a:solidFill>
                  <a:srgbClr val="000099"/>
                </a:solidFill>
                <a:latin typeface="Times New Roman" pitchFamily="18" charset="0"/>
              </a:rPr>
              <a:t>U </a:t>
            </a:r>
            <a:r>
              <a:rPr lang="ru-RU" sz="1600" b="1">
                <a:solidFill>
                  <a:srgbClr val="000099"/>
                </a:solidFill>
                <a:latin typeface="Times New Roman" pitchFamily="18" charset="0"/>
              </a:rPr>
              <a:t>и</a:t>
            </a:r>
            <a:r>
              <a:rPr lang="en-GB" sz="1600" b="1">
                <a:solidFill>
                  <a:srgbClr val="000099"/>
                </a:solidFill>
                <a:latin typeface="Times New Roman" pitchFamily="18" charset="0"/>
              </a:rPr>
              <a:t> Pu </a:t>
            </a:r>
          </a:p>
        </p:txBody>
      </p:sp>
      <p:sp>
        <p:nvSpPr>
          <p:cNvPr id="5131" name="Text Box 43"/>
          <p:cNvSpPr txBox="1">
            <a:spLocks noChangeArrowheads="1"/>
          </p:cNvSpPr>
          <p:nvPr/>
        </p:nvSpPr>
        <p:spPr bwMode="auto">
          <a:xfrm>
            <a:off x="3375025" y="2968625"/>
            <a:ext cx="3392488" cy="360363"/>
          </a:xfrm>
          <a:prstGeom prst="rect">
            <a:avLst/>
          </a:prstGeom>
          <a:solidFill>
            <a:srgbClr val="FF99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lIns="54000" tIns="10800" rIns="54000" bIns="10800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/>
            <a:r>
              <a:rPr lang="ru-RU" b="1" dirty="0">
                <a:solidFill>
                  <a:srgbClr val="000099"/>
                </a:solidFill>
                <a:latin typeface="Times New Roman" pitchFamily="18" charset="0"/>
              </a:rPr>
              <a:t>Изготовление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ru-RU" b="1" dirty="0">
                <a:solidFill>
                  <a:srgbClr val="000099"/>
                </a:solidFill>
                <a:latin typeface="Times New Roman" pitchFamily="18" charset="0"/>
              </a:rPr>
              <a:t>ТВС из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ru-RU" b="1" dirty="0">
                <a:solidFill>
                  <a:srgbClr val="000099"/>
                </a:solidFill>
                <a:latin typeface="Times New Roman" pitchFamily="18" charset="0"/>
              </a:rPr>
              <a:t>(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</a:rPr>
              <a:t>U-</a:t>
            </a:r>
            <a:r>
              <a:rPr lang="en-US" b="1" dirty="0" err="1">
                <a:solidFill>
                  <a:srgbClr val="000099"/>
                </a:solidFill>
                <a:latin typeface="Times New Roman" pitchFamily="18" charset="0"/>
              </a:rPr>
              <a:t>Pu</a:t>
            </a:r>
            <a:r>
              <a:rPr lang="ru-RU" b="1" dirty="0">
                <a:solidFill>
                  <a:srgbClr val="000099"/>
                </a:solidFill>
                <a:latin typeface="Times New Roman" pitchFamily="18" charset="0"/>
              </a:rPr>
              <a:t>)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</a:rPr>
              <a:t>O</a:t>
            </a:r>
            <a:r>
              <a:rPr lang="en-US" b="1" baseline="-25000" dirty="0">
                <a:solidFill>
                  <a:srgbClr val="000099"/>
                </a:solidFill>
                <a:latin typeface="Times New Roman" pitchFamily="18" charset="0"/>
              </a:rPr>
              <a:t>2</a:t>
            </a:r>
            <a:endParaRPr lang="en-GB" b="1" dirty="0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5132" name="AutoShape 44"/>
          <p:cNvSpPr>
            <a:spLocks noChangeArrowheads="1"/>
          </p:cNvSpPr>
          <p:nvPr/>
        </p:nvSpPr>
        <p:spPr bwMode="auto">
          <a:xfrm>
            <a:off x="5667375" y="4859338"/>
            <a:ext cx="919163" cy="298450"/>
          </a:xfrm>
          <a:prstGeom prst="rightArrow">
            <a:avLst>
              <a:gd name="adj1" fmla="val 50000"/>
              <a:gd name="adj2" fmla="val 76995"/>
            </a:avLst>
          </a:prstGeom>
          <a:solidFill>
            <a:srgbClr val="3366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endParaRPr lang="ru-RU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5133" name="AutoShape 45"/>
          <p:cNvSpPr>
            <a:spLocks noChangeArrowheads="1"/>
          </p:cNvSpPr>
          <p:nvPr/>
        </p:nvSpPr>
        <p:spPr bwMode="auto">
          <a:xfrm>
            <a:off x="2555875" y="4856163"/>
            <a:ext cx="1160463" cy="342900"/>
          </a:xfrm>
          <a:prstGeom prst="rightArrow">
            <a:avLst>
              <a:gd name="adj1" fmla="val 33889"/>
              <a:gd name="adj2" fmla="val 106918"/>
            </a:avLst>
          </a:prstGeom>
          <a:solidFill>
            <a:srgbClr val="FF66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endParaRPr lang="ru-RU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5134" name="AutoShape 46"/>
          <p:cNvSpPr>
            <a:spLocks noChangeArrowheads="1"/>
          </p:cNvSpPr>
          <p:nvPr/>
        </p:nvSpPr>
        <p:spPr bwMode="auto">
          <a:xfrm>
            <a:off x="5095875" y="3340100"/>
            <a:ext cx="427038" cy="1433513"/>
          </a:xfrm>
          <a:prstGeom prst="upArrow">
            <a:avLst>
              <a:gd name="adj1" fmla="val 42250"/>
              <a:gd name="adj2" fmla="val 106037"/>
            </a:avLst>
          </a:prstGeom>
          <a:solidFill>
            <a:srgbClr val="FF66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endParaRPr lang="ru-RU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5135" name="AutoShape 47"/>
          <p:cNvSpPr>
            <a:spLocks noChangeArrowheads="1"/>
          </p:cNvSpPr>
          <p:nvPr/>
        </p:nvSpPr>
        <p:spPr bwMode="auto">
          <a:xfrm>
            <a:off x="2341563" y="2994025"/>
            <a:ext cx="1020762" cy="327025"/>
          </a:xfrm>
          <a:prstGeom prst="leftArrow">
            <a:avLst>
              <a:gd name="adj1" fmla="val 39176"/>
              <a:gd name="adj2" fmla="val 141747"/>
            </a:avLst>
          </a:prstGeom>
          <a:solidFill>
            <a:srgbClr val="FF66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endParaRPr lang="ru-RU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5136" name="AutoShape 48"/>
          <p:cNvSpPr>
            <a:spLocks noChangeArrowheads="1"/>
          </p:cNvSpPr>
          <p:nvPr/>
        </p:nvSpPr>
        <p:spPr bwMode="auto">
          <a:xfrm flipH="1">
            <a:off x="3529013" y="3460750"/>
            <a:ext cx="1062037" cy="323850"/>
          </a:xfrm>
          <a:prstGeom prst="curvedDownArrow">
            <a:avLst>
              <a:gd name="adj1" fmla="val 65588"/>
              <a:gd name="adj2" fmla="val 131176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5137" name="AutoShape 49"/>
          <p:cNvSpPr>
            <a:spLocks noChangeArrowheads="1"/>
          </p:cNvSpPr>
          <p:nvPr/>
        </p:nvSpPr>
        <p:spPr bwMode="auto">
          <a:xfrm flipV="1">
            <a:off x="3524250" y="4206875"/>
            <a:ext cx="1198563" cy="406400"/>
          </a:xfrm>
          <a:prstGeom prst="curvedDownArrow">
            <a:avLst>
              <a:gd name="adj1" fmla="val 58984"/>
              <a:gd name="adj2" fmla="val 117969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5138" name="Text Box 50"/>
          <p:cNvSpPr txBox="1">
            <a:spLocks noChangeArrowheads="1"/>
          </p:cNvSpPr>
          <p:nvPr/>
        </p:nvSpPr>
        <p:spPr bwMode="auto">
          <a:xfrm>
            <a:off x="3041650" y="3725863"/>
            <a:ext cx="1982788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ru-RU" b="1">
                <a:solidFill>
                  <a:srgbClr val="FF0000"/>
                </a:solidFill>
                <a:latin typeface="Times New Roman" pitchFamily="18" charset="0"/>
              </a:rPr>
              <a:t>Рециклирование</a:t>
            </a:r>
            <a:r>
              <a:rPr lang="en-US" b="1">
                <a:solidFill>
                  <a:srgbClr val="FF0000"/>
                </a:solidFill>
                <a:latin typeface="Times New Roman" pitchFamily="18" charset="0"/>
              </a:rPr>
              <a:t> U </a:t>
            </a:r>
            <a:r>
              <a:rPr lang="ru-RU" b="1">
                <a:solidFill>
                  <a:srgbClr val="FF0000"/>
                </a:solidFill>
                <a:latin typeface="Times New Roman" pitchFamily="18" charset="0"/>
              </a:rPr>
              <a:t>и</a:t>
            </a:r>
            <a:r>
              <a:rPr lang="en-US" b="1">
                <a:solidFill>
                  <a:srgbClr val="FF0000"/>
                </a:solidFill>
                <a:latin typeface="Times New Roman" pitchFamily="18" charset="0"/>
              </a:rPr>
              <a:t> Pu</a:t>
            </a:r>
            <a:endParaRPr lang="ru-RU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139" name="AutoShape 51"/>
          <p:cNvSpPr>
            <a:spLocks noChangeArrowheads="1"/>
          </p:cNvSpPr>
          <p:nvPr/>
        </p:nvSpPr>
        <p:spPr bwMode="auto">
          <a:xfrm>
            <a:off x="5037138" y="1925638"/>
            <a:ext cx="514350" cy="1027112"/>
          </a:xfrm>
          <a:prstGeom prst="downArrow">
            <a:avLst>
              <a:gd name="adj1" fmla="val 40741"/>
              <a:gd name="adj2" fmla="val 67285"/>
            </a:avLst>
          </a:prstGeom>
          <a:solidFill>
            <a:srgbClr val="FFFF99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endParaRPr lang="ru-RU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5140" name="Text Box 52"/>
          <p:cNvSpPr txBox="1">
            <a:spLocks noChangeArrowheads="1"/>
          </p:cNvSpPr>
          <p:nvPr/>
        </p:nvSpPr>
        <p:spPr bwMode="auto">
          <a:xfrm>
            <a:off x="3255963" y="1812925"/>
            <a:ext cx="182086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10800" rIns="18000" bIns="10800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r>
              <a:rPr lang="ru-RU" b="1">
                <a:solidFill>
                  <a:srgbClr val="006600"/>
                </a:solidFill>
                <a:latin typeface="Times New Roman" pitchFamily="18" charset="0"/>
              </a:rPr>
              <a:t>Обогащенный природный уран</a:t>
            </a:r>
            <a:endParaRPr lang="en-GB" b="1">
              <a:solidFill>
                <a:srgbClr val="0066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27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12"/>
          <p:cNvSpPr>
            <a:spLocks noChangeArrowheads="1"/>
          </p:cNvSpPr>
          <p:nvPr/>
        </p:nvSpPr>
        <p:spPr bwMode="auto">
          <a:xfrm>
            <a:off x="133350" y="1152525"/>
            <a:ext cx="8763000" cy="5362575"/>
          </a:xfrm>
          <a:custGeom>
            <a:avLst/>
            <a:gdLst>
              <a:gd name="T0" fmla="*/ 2147483647 w 21600"/>
              <a:gd name="T1" fmla="*/ 665676296 h 21600"/>
              <a:gd name="T2" fmla="*/ 1777550208 w 21600"/>
              <a:gd name="T3" fmla="*/ 1331352344 h 21600"/>
              <a:gd name="T4" fmla="*/ 161131691 w 21600"/>
              <a:gd name="T5" fmla="*/ 665676296 h 21600"/>
              <a:gd name="T6" fmla="*/ 1777550208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2779 w 21600"/>
              <a:gd name="T13" fmla="*/ 2779 h 21600"/>
              <a:gd name="T14" fmla="*/ 18821 w 21600"/>
              <a:gd name="T15" fmla="*/ 18821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1958" y="21600"/>
                </a:lnTo>
                <a:lnTo>
                  <a:pt x="19642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3175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" y="228600"/>
            <a:ext cx="8858250" cy="666750"/>
          </a:xfrm>
          <a:solidFill>
            <a:srgbClr val="FFFF99"/>
          </a:solidFill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rgbClr val="0033CC"/>
                </a:solidFill>
              </a:rPr>
              <a:t>Рециклирование </a:t>
            </a:r>
            <a:r>
              <a:rPr lang="en-US" sz="3600" b="1" smtClean="0">
                <a:solidFill>
                  <a:srgbClr val="0033CC"/>
                </a:solidFill>
              </a:rPr>
              <a:t>U </a:t>
            </a:r>
            <a:r>
              <a:rPr lang="ru-RU" sz="3600" b="1" smtClean="0">
                <a:solidFill>
                  <a:srgbClr val="0033CC"/>
                </a:solidFill>
              </a:rPr>
              <a:t>и</a:t>
            </a:r>
            <a:r>
              <a:rPr lang="en-US" sz="3600" b="1" smtClean="0">
                <a:solidFill>
                  <a:srgbClr val="0033CC"/>
                </a:solidFill>
              </a:rPr>
              <a:t> Pu </a:t>
            </a:r>
            <a:r>
              <a:rPr lang="ru-RU" sz="3600" b="1" smtClean="0">
                <a:solidFill>
                  <a:srgbClr val="0033CC"/>
                </a:solidFill>
              </a:rPr>
              <a:t>в</a:t>
            </a:r>
            <a:r>
              <a:rPr lang="en-US" sz="3600" b="1" smtClean="0">
                <a:solidFill>
                  <a:srgbClr val="0033CC"/>
                </a:solidFill>
              </a:rPr>
              <a:t> </a:t>
            </a:r>
            <a:r>
              <a:rPr lang="ru-RU" sz="3600" b="1" smtClean="0">
                <a:solidFill>
                  <a:srgbClr val="0033CC"/>
                </a:solidFill>
              </a:rPr>
              <a:t>ВВЭР-1000</a:t>
            </a:r>
            <a:r>
              <a:rPr lang="ru-RU" sz="4000" smtClean="0"/>
              <a:t> </a:t>
            </a:r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0" y="1143000"/>
            <a:ext cx="896461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/>
            <a:r>
              <a:rPr lang="en-US" sz="2000" b="1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2000" b="1">
                <a:solidFill>
                  <a:srgbClr val="000000"/>
                </a:solidFill>
                <a:latin typeface="Arial" charset="0"/>
              </a:rPr>
              <a:t>Таблица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 1. </a:t>
            </a:r>
            <a:r>
              <a:rPr lang="ru-RU" sz="2000" b="1">
                <a:solidFill>
                  <a:srgbClr val="000000"/>
                </a:solidFill>
                <a:latin typeface="Arial" charset="0"/>
              </a:rPr>
              <a:t>Содержание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2000" b="1">
                <a:solidFill>
                  <a:srgbClr val="000000"/>
                </a:solidFill>
                <a:latin typeface="Arial" charset="0"/>
              </a:rPr>
              <a:t>изотопов 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U </a:t>
            </a:r>
            <a:r>
              <a:rPr lang="ru-RU" sz="2000" b="1">
                <a:solidFill>
                  <a:srgbClr val="000000"/>
                </a:solidFill>
                <a:latin typeface="Arial" charset="0"/>
              </a:rPr>
              <a:t>и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 Pu </a:t>
            </a:r>
            <a:r>
              <a:rPr lang="ru-RU" sz="2000" b="1">
                <a:solidFill>
                  <a:srgbClr val="000000"/>
                </a:solidFill>
                <a:latin typeface="Arial" charset="0"/>
              </a:rPr>
              <a:t>в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2000" b="1">
                <a:solidFill>
                  <a:srgbClr val="000000"/>
                </a:solidFill>
                <a:latin typeface="Arial" charset="0"/>
              </a:rPr>
              <a:t>регенерируемом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2000" b="1">
                <a:solidFill>
                  <a:srgbClr val="000000"/>
                </a:solidFill>
                <a:latin typeface="Arial" charset="0"/>
              </a:rPr>
              <a:t>РЕМИКС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2000" b="1">
                <a:solidFill>
                  <a:srgbClr val="000000"/>
                </a:solidFill>
                <a:latin typeface="Arial" charset="0"/>
              </a:rPr>
              <a:t>топливе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 (</a:t>
            </a:r>
            <a:r>
              <a:rPr lang="ru-RU" sz="2000" b="1">
                <a:solidFill>
                  <a:srgbClr val="000000"/>
                </a:solidFill>
                <a:latin typeface="Arial" charset="0"/>
              </a:rPr>
              <a:t>кг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/</a:t>
            </a:r>
            <a:r>
              <a:rPr lang="ru-RU" sz="2000" b="1">
                <a:solidFill>
                  <a:srgbClr val="000000"/>
                </a:solidFill>
                <a:latin typeface="Arial" charset="0"/>
              </a:rPr>
              <a:t>т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 U)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2000" b="1">
                <a:solidFill>
                  <a:srgbClr val="000000"/>
                </a:solidFill>
                <a:latin typeface="Arial" charset="0"/>
              </a:rPr>
              <a:t>реактора</a:t>
            </a:r>
            <a:r>
              <a:rPr lang="ru-RU" sz="200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2000" b="1">
                <a:solidFill>
                  <a:srgbClr val="000000"/>
                </a:solidFill>
                <a:latin typeface="Arial" charset="0"/>
              </a:rPr>
              <a:t>ВВЭР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-1000 </a:t>
            </a:r>
            <a:r>
              <a:rPr lang="en-US" sz="1600">
                <a:solidFill>
                  <a:srgbClr val="000000"/>
                </a:solidFill>
                <a:latin typeface="Arial" charset="0"/>
              </a:rPr>
              <a:t>(</a:t>
            </a:r>
            <a:r>
              <a:rPr lang="ru-RU" sz="1600">
                <a:solidFill>
                  <a:srgbClr val="000000"/>
                </a:solidFill>
                <a:latin typeface="Arial" charset="0"/>
              </a:rPr>
              <a:t>количество</a:t>
            </a:r>
            <a:r>
              <a:rPr lang="en-US" sz="1600">
                <a:solidFill>
                  <a:srgbClr val="000000"/>
                </a:solidFill>
                <a:latin typeface="Arial" charset="0"/>
              </a:rPr>
              <a:t> U</a:t>
            </a:r>
            <a:r>
              <a:rPr lang="ru-RU" sz="1600">
                <a:solidFill>
                  <a:srgbClr val="000000"/>
                </a:solidFill>
                <a:latin typeface="Arial" charset="0"/>
              </a:rPr>
              <a:t> и</a:t>
            </a:r>
            <a:r>
              <a:rPr lang="en-US" sz="1600">
                <a:solidFill>
                  <a:srgbClr val="000000"/>
                </a:solidFill>
                <a:latin typeface="Arial" charset="0"/>
              </a:rPr>
              <a:t> Pu </a:t>
            </a:r>
            <a:r>
              <a:rPr lang="ru-RU" sz="1600">
                <a:solidFill>
                  <a:srgbClr val="000000"/>
                </a:solidFill>
                <a:latin typeface="Arial" charset="0"/>
              </a:rPr>
              <a:t>из ОЯТ</a:t>
            </a:r>
            <a:r>
              <a:rPr lang="en-US" sz="1600">
                <a:solidFill>
                  <a:srgbClr val="000000"/>
                </a:solidFill>
                <a:latin typeface="Arial" charset="0"/>
              </a:rPr>
              <a:t> - 80%, </a:t>
            </a:r>
            <a:r>
              <a:rPr lang="ru-RU" sz="1600">
                <a:solidFill>
                  <a:srgbClr val="000000"/>
                </a:solidFill>
                <a:latin typeface="Arial" charset="0"/>
              </a:rPr>
              <a:t>обогащенный уран</a:t>
            </a:r>
            <a:r>
              <a:rPr lang="en-US" sz="1600">
                <a:solidFill>
                  <a:srgbClr val="000000"/>
                </a:solidFill>
                <a:latin typeface="Arial" charset="0"/>
              </a:rPr>
              <a:t> - 20%, </a:t>
            </a:r>
            <a:r>
              <a:rPr lang="ru-RU" sz="1600">
                <a:solidFill>
                  <a:srgbClr val="000000"/>
                </a:solidFill>
                <a:latin typeface="Arial" charset="0"/>
              </a:rPr>
              <a:t>4-х летний ТЦ</a:t>
            </a:r>
            <a:r>
              <a:rPr lang="en-US" sz="1600">
                <a:solidFill>
                  <a:srgbClr val="000000"/>
                </a:solidFill>
                <a:latin typeface="Arial" charset="0"/>
              </a:rPr>
              <a:t>,  </a:t>
            </a:r>
            <a:r>
              <a:rPr lang="ru-RU" sz="1600">
                <a:solidFill>
                  <a:srgbClr val="000000"/>
                </a:solidFill>
                <a:latin typeface="Arial" charset="0"/>
              </a:rPr>
              <a:t>выгорание </a:t>
            </a:r>
            <a:r>
              <a:rPr lang="en-US" sz="1600">
                <a:solidFill>
                  <a:srgbClr val="000000"/>
                </a:solidFill>
                <a:latin typeface="Arial" charset="0"/>
              </a:rPr>
              <a:t>49.2 </a:t>
            </a:r>
            <a:r>
              <a:rPr lang="ru-RU" sz="1600">
                <a:solidFill>
                  <a:srgbClr val="000000"/>
                </a:solidFill>
                <a:latin typeface="Arial" charset="0"/>
              </a:rPr>
              <a:t>ГВт</a:t>
            </a:r>
            <a:r>
              <a:rPr lang="en-US" sz="1600">
                <a:solidFill>
                  <a:srgbClr val="000000"/>
                </a:solidFill>
                <a:latin typeface="Arial" charset="0"/>
              </a:rPr>
              <a:t>·</a:t>
            </a:r>
            <a:r>
              <a:rPr lang="ru-RU" sz="1600">
                <a:solidFill>
                  <a:srgbClr val="000000"/>
                </a:solidFill>
                <a:latin typeface="Arial" charset="0"/>
              </a:rPr>
              <a:t>сут</a:t>
            </a:r>
            <a:r>
              <a:rPr lang="en-US" sz="1600">
                <a:solidFill>
                  <a:srgbClr val="000000"/>
                </a:solidFill>
                <a:latin typeface="Arial" charset="0"/>
              </a:rPr>
              <a:t>/</a:t>
            </a:r>
            <a:r>
              <a:rPr lang="ru-RU" sz="1600">
                <a:solidFill>
                  <a:srgbClr val="000000"/>
                </a:solidFill>
                <a:latin typeface="Arial" charset="0"/>
              </a:rPr>
              <a:t>т</a:t>
            </a:r>
            <a:r>
              <a:rPr lang="en-US" sz="1600">
                <a:solidFill>
                  <a:srgbClr val="000000"/>
                </a:solidFill>
                <a:latin typeface="Arial" charset="0"/>
              </a:rPr>
              <a:t>,  </a:t>
            </a:r>
            <a:r>
              <a:rPr lang="ru-RU" sz="1600">
                <a:solidFill>
                  <a:srgbClr val="000000"/>
                </a:solidFill>
                <a:latin typeface="Arial" charset="0"/>
              </a:rPr>
              <a:t>выдержка </a:t>
            </a:r>
            <a:r>
              <a:rPr lang="en-US" sz="1600">
                <a:solidFill>
                  <a:srgbClr val="000000"/>
                </a:solidFill>
                <a:latin typeface="Arial" charset="0"/>
              </a:rPr>
              <a:t>5 </a:t>
            </a:r>
            <a:r>
              <a:rPr lang="ru-RU" sz="1600">
                <a:solidFill>
                  <a:srgbClr val="000000"/>
                </a:solidFill>
                <a:latin typeface="Arial" charset="0"/>
              </a:rPr>
              <a:t>лет</a:t>
            </a:r>
            <a:r>
              <a:rPr lang="en-US" sz="1600">
                <a:solidFill>
                  <a:srgbClr val="000000"/>
                </a:solidFill>
                <a:latin typeface="Arial" charset="0"/>
              </a:rPr>
              <a:t>)</a:t>
            </a:r>
            <a:endParaRPr lang="ru-RU" sz="1600">
              <a:solidFill>
                <a:srgbClr val="000000"/>
              </a:solidFill>
              <a:latin typeface="Arial" charset="0"/>
            </a:endParaRPr>
          </a:p>
        </p:txBody>
      </p:sp>
      <p:graphicFrame>
        <p:nvGraphicFramePr>
          <p:cNvPr id="6149" name="Object 9"/>
          <p:cNvGraphicFramePr>
            <a:graphicFrameLocks noGrp="1" noChangeAspect="1"/>
          </p:cNvGraphicFramePr>
          <p:nvPr>
            <p:ph idx="1"/>
          </p:nvPr>
        </p:nvGraphicFramePr>
        <p:xfrm>
          <a:off x="809625" y="2287588"/>
          <a:ext cx="7591425" cy="462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7" name="Документ" r:id="rId5" imgW="6075646" imgH="3700169" progId="Word.Document.8">
                  <p:embed/>
                </p:oleObj>
              </mc:Choice>
              <mc:Fallback>
                <p:oleObj name="Документ" r:id="rId5" imgW="6075646" imgH="370016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625" y="2287588"/>
                        <a:ext cx="7591425" cy="4624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0" name="Rectangle 11"/>
          <p:cNvSpPr>
            <a:spLocks noChangeArrowheads="1"/>
          </p:cNvSpPr>
          <p:nvPr/>
        </p:nvSpPr>
        <p:spPr bwMode="auto">
          <a:xfrm>
            <a:off x="209550" y="133350"/>
            <a:ext cx="8934450" cy="762000"/>
          </a:xfrm>
          <a:prstGeom prst="rect">
            <a:avLst/>
          </a:prstGeom>
          <a:noFill/>
          <a:ln w="9525">
            <a:solidFill>
              <a:srgbClr val="FFFF99"/>
            </a:solidFill>
            <a:miter lim="800000"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FF99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ru-RU">
              <a:solidFill>
                <a:srgbClr val="00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58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8"/>
          <p:cNvSpPr>
            <a:spLocks noChangeArrowheads="1"/>
          </p:cNvSpPr>
          <p:nvPr/>
        </p:nvSpPr>
        <p:spPr bwMode="auto">
          <a:xfrm>
            <a:off x="590550" y="2343150"/>
            <a:ext cx="8134350" cy="4400550"/>
          </a:xfrm>
          <a:prstGeom prst="bevel">
            <a:avLst>
              <a:gd name="adj" fmla="val 9083"/>
            </a:avLst>
          </a:prstGeom>
          <a:solidFill>
            <a:srgbClr val="993300"/>
          </a:solidFill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171" name="AutoShape 7"/>
          <p:cNvSpPr>
            <a:spLocks noChangeArrowheads="1"/>
          </p:cNvSpPr>
          <p:nvPr/>
        </p:nvSpPr>
        <p:spPr bwMode="auto">
          <a:xfrm>
            <a:off x="0" y="314325"/>
            <a:ext cx="9144000" cy="1876425"/>
          </a:xfrm>
          <a:prstGeom prst="ribbon2">
            <a:avLst>
              <a:gd name="adj1" fmla="val 13852"/>
              <a:gd name="adj2" fmla="val 72500"/>
            </a:avLst>
          </a:prstGeom>
          <a:solidFill>
            <a:srgbClr val="CCFFFF"/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209675" y="446088"/>
            <a:ext cx="6724650" cy="13906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b="1" smtClean="0"/>
              <a:t>Таблица</a:t>
            </a:r>
            <a:r>
              <a:rPr lang="en-US" sz="2400" b="1" smtClean="0"/>
              <a:t> 2. </a:t>
            </a:r>
            <a:r>
              <a:rPr lang="ru-RU" sz="2400" b="1" smtClean="0"/>
              <a:t>Содержание</a:t>
            </a:r>
            <a:r>
              <a:rPr lang="en-US" sz="2400" b="1" smtClean="0"/>
              <a:t> </a:t>
            </a:r>
            <a:r>
              <a:rPr lang="ru-RU" sz="2400" b="1" smtClean="0"/>
              <a:t>изотопов </a:t>
            </a:r>
            <a:r>
              <a:rPr lang="en-US" sz="2400" b="1" smtClean="0"/>
              <a:t>U </a:t>
            </a:r>
            <a:r>
              <a:rPr lang="ru-RU" sz="2400" b="1" smtClean="0"/>
              <a:t>и</a:t>
            </a:r>
            <a:r>
              <a:rPr lang="en-US" sz="2400" b="1" smtClean="0"/>
              <a:t> Pu </a:t>
            </a:r>
            <a:r>
              <a:rPr lang="ru-RU" sz="2400" b="1" smtClean="0"/>
              <a:t>в ОЯТ </a:t>
            </a:r>
            <a:r>
              <a:rPr lang="en-US" sz="2400" b="1" smtClean="0"/>
              <a:t>UO</a:t>
            </a:r>
            <a:r>
              <a:rPr lang="en-US" sz="2400" b="1" baseline="-25000" smtClean="0"/>
              <a:t>2</a:t>
            </a:r>
            <a:r>
              <a:rPr lang="en-US" sz="2400" b="1" smtClean="0"/>
              <a:t>, </a:t>
            </a:r>
            <a:r>
              <a:rPr lang="ru-RU" sz="2400" b="1" smtClean="0"/>
              <a:t>ОЯТ РЕМИКС и ОЯТ</a:t>
            </a:r>
            <a:r>
              <a:rPr lang="en-US" sz="2400" b="1" smtClean="0"/>
              <a:t> </a:t>
            </a:r>
            <a:r>
              <a:rPr lang="ru-RU" sz="2400" b="1" smtClean="0"/>
              <a:t>МОКС топлива</a:t>
            </a:r>
            <a:r>
              <a:rPr lang="en-US" sz="2400" b="1" smtClean="0"/>
              <a:t> </a:t>
            </a:r>
            <a:r>
              <a:rPr lang="ru-RU" sz="2400" b="1" smtClean="0"/>
              <a:t>для реактора</a:t>
            </a:r>
            <a:r>
              <a:rPr lang="en-US" sz="2400" b="1" smtClean="0"/>
              <a:t> </a:t>
            </a:r>
            <a:r>
              <a:rPr lang="ru-RU" sz="2400" b="1" smtClean="0"/>
              <a:t>ВВЭР</a:t>
            </a:r>
            <a:r>
              <a:rPr lang="en-US" sz="2400" b="1" smtClean="0"/>
              <a:t>-1000, </a:t>
            </a:r>
            <a:r>
              <a:rPr lang="ru-RU" sz="2400" b="1" smtClean="0"/>
              <a:t>кг</a:t>
            </a:r>
            <a:r>
              <a:rPr lang="en-US" sz="2400" b="1" smtClean="0"/>
              <a:t>/</a:t>
            </a:r>
            <a:r>
              <a:rPr lang="ru-RU" sz="2400" b="1" smtClean="0"/>
              <a:t>т</a:t>
            </a:r>
            <a:r>
              <a:rPr lang="en-US" sz="2400" b="1" smtClean="0"/>
              <a:t> U </a:t>
            </a:r>
            <a:br>
              <a:rPr lang="en-US" sz="2400" b="1" smtClean="0"/>
            </a:br>
            <a:r>
              <a:rPr lang="en-US" sz="1800" smtClean="0"/>
              <a:t>(</a:t>
            </a:r>
            <a:r>
              <a:rPr lang="ru-RU" sz="1800" smtClean="0"/>
              <a:t>4-х летний ТЦ</a:t>
            </a:r>
            <a:r>
              <a:rPr lang="en-US" sz="1800" smtClean="0"/>
              <a:t>, </a:t>
            </a:r>
            <a:r>
              <a:rPr lang="ru-RU" sz="1800" smtClean="0"/>
              <a:t>выгорание</a:t>
            </a:r>
            <a:r>
              <a:rPr lang="en-US" sz="1800" smtClean="0"/>
              <a:t> 49</a:t>
            </a:r>
            <a:r>
              <a:rPr lang="ru-RU" sz="1800" smtClean="0"/>
              <a:t>,</a:t>
            </a:r>
            <a:r>
              <a:rPr lang="en-US" sz="1800" smtClean="0"/>
              <a:t>2 </a:t>
            </a:r>
            <a:r>
              <a:rPr lang="ru-RU" sz="1800" smtClean="0"/>
              <a:t>ГВт</a:t>
            </a:r>
            <a:r>
              <a:rPr lang="en-US" sz="1800" smtClean="0"/>
              <a:t>·</a:t>
            </a:r>
            <a:r>
              <a:rPr lang="ru-RU" sz="1800" smtClean="0"/>
              <a:t>сут</a:t>
            </a:r>
            <a:r>
              <a:rPr lang="en-US" sz="1800" smtClean="0"/>
              <a:t>/</a:t>
            </a:r>
            <a:r>
              <a:rPr lang="ru-RU" sz="1800" smtClean="0"/>
              <a:t>т</a:t>
            </a:r>
            <a:r>
              <a:rPr lang="en-US" sz="1800" smtClean="0"/>
              <a:t>, </a:t>
            </a:r>
            <a:r>
              <a:rPr lang="ru-RU" sz="1800" smtClean="0"/>
              <a:t>выдержка </a:t>
            </a:r>
            <a:r>
              <a:rPr lang="en-US" sz="1800" smtClean="0"/>
              <a:t>5</a:t>
            </a:r>
            <a:r>
              <a:rPr lang="ru-RU" sz="1800" smtClean="0"/>
              <a:t> лет</a:t>
            </a:r>
            <a:r>
              <a:rPr lang="en-US" sz="1800" smtClean="0"/>
              <a:t>)</a:t>
            </a:r>
            <a:endParaRPr lang="ru-RU" sz="1800" smtClean="0"/>
          </a:p>
        </p:txBody>
      </p:sp>
      <p:graphicFrame>
        <p:nvGraphicFramePr>
          <p:cNvPr id="7173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704850" y="2795588"/>
          <a:ext cx="7621588" cy="365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3" name="Документ" r:id="rId5" imgW="6982737" imgH="3348083" progId="Word.Document.8">
                  <p:embed/>
                </p:oleObj>
              </mc:Choice>
              <mc:Fallback>
                <p:oleObj name="Документ" r:id="rId5" imgW="6982737" imgH="334808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850" y="2795588"/>
                        <a:ext cx="7621588" cy="365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80434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1"/>
          <p:cNvSpPr>
            <a:spLocks noChangeArrowheads="1"/>
          </p:cNvSpPr>
          <p:nvPr/>
        </p:nvSpPr>
        <p:spPr bwMode="auto">
          <a:xfrm>
            <a:off x="0" y="0"/>
            <a:ext cx="9144000" cy="1676400"/>
          </a:xfrm>
          <a:prstGeom prst="rect">
            <a:avLst/>
          </a:prstGeom>
          <a:gradFill rotWithShape="1">
            <a:gsLst>
              <a:gs pos="0">
                <a:srgbClr val="33CC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8195" name="Rectangle 10"/>
          <p:cNvSpPr>
            <a:spLocks noChangeArrowheads="1"/>
          </p:cNvSpPr>
          <p:nvPr/>
        </p:nvSpPr>
        <p:spPr bwMode="auto">
          <a:xfrm>
            <a:off x="0" y="1638300"/>
            <a:ext cx="9144000" cy="19335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2413"/>
            <a:ext cx="9144000" cy="923925"/>
          </a:xfrm>
        </p:spPr>
        <p:txBody>
          <a:bodyPr/>
          <a:lstStyle/>
          <a:p>
            <a:pPr eaLnBrk="1" hangingPunct="1"/>
            <a:r>
              <a:rPr lang="ru-RU" sz="1800" b="1" smtClean="0"/>
              <a:t>Таблица</a:t>
            </a:r>
            <a:r>
              <a:rPr lang="en-US" sz="1800" b="1" smtClean="0"/>
              <a:t> </a:t>
            </a:r>
            <a:r>
              <a:rPr lang="ru-RU" sz="1800" b="1" smtClean="0"/>
              <a:t>3</a:t>
            </a:r>
            <a:r>
              <a:rPr lang="en-US" sz="1800" b="1" smtClean="0"/>
              <a:t>. </a:t>
            </a:r>
            <a:r>
              <a:rPr lang="ru-RU" sz="1800" b="1" smtClean="0"/>
              <a:t>Энергетический потенциал</a:t>
            </a:r>
            <a:r>
              <a:rPr lang="en-US" sz="1800" b="1" smtClean="0"/>
              <a:t> </a:t>
            </a:r>
            <a:r>
              <a:rPr lang="ru-RU" sz="1800" b="1" smtClean="0"/>
              <a:t>ОЯТ</a:t>
            </a:r>
            <a:r>
              <a:rPr lang="en-US" sz="1800" b="1" smtClean="0"/>
              <a:t> UO</a:t>
            </a:r>
            <a:r>
              <a:rPr lang="en-US" sz="1800" b="1" baseline="-25000" smtClean="0"/>
              <a:t>2</a:t>
            </a:r>
            <a:r>
              <a:rPr lang="en-US" sz="1800" b="1" smtClean="0"/>
              <a:t>, </a:t>
            </a:r>
            <a:r>
              <a:rPr lang="ru-RU" sz="1800" b="1" smtClean="0"/>
              <a:t>ОЯТ РЕМИКС</a:t>
            </a:r>
            <a:r>
              <a:rPr lang="en-US" sz="1800" b="1" smtClean="0"/>
              <a:t> </a:t>
            </a:r>
            <a:r>
              <a:rPr lang="ru-RU" sz="1800" b="1" smtClean="0"/>
              <a:t>и ОЯТ МОКС</a:t>
            </a:r>
            <a:r>
              <a:rPr lang="en-US" sz="1800" b="1" smtClean="0"/>
              <a:t> </a:t>
            </a:r>
            <a:r>
              <a:rPr lang="ru-RU" sz="1800" b="1" smtClean="0"/>
              <a:t> для</a:t>
            </a:r>
            <a:r>
              <a:rPr lang="en-US" sz="1800" b="1" smtClean="0"/>
              <a:t> </a:t>
            </a:r>
            <a:r>
              <a:rPr lang="ru-RU" sz="1800" b="1" smtClean="0"/>
              <a:t>ВВЭР</a:t>
            </a:r>
            <a:r>
              <a:rPr lang="en-US" sz="1800" b="1" smtClean="0"/>
              <a:t>-1000 (</a:t>
            </a:r>
            <a:r>
              <a:rPr lang="ru-RU" sz="1800" b="1" smtClean="0"/>
              <a:t>4-х летний ТЦ</a:t>
            </a:r>
            <a:r>
              <a:rPr lang="en-US" sz="1800" b="1" smtClean="0"/>
              <a:t>, </a:t>
            </a:r>
            <a:r>
              <a:rPr lang="ru-RU" sz="1800" b="1" smtClean="0"/>
              <a:t>выгорание </a:t>
            </a:r>
            <a:r>
              <a:rPr lang="en-US" sz="1800" b="1" smtClean="0"/>
              <a:t>49</a:t>
            </a:r>
            <a:r>
              <a:rPr lang="ru-RU" sz="1800" b="1" smtClean="0"/>
              <a:t>,</a:t>
            </a:r>
            <a:r>
              <a:rPr lang="en-US" sz="1800" b="1" smtClean="0"/>
              <a:t> 2 </a:t>
            </a:r>
            <a:r>
              <a:rPr lang="ru-RU" sz="1800" b="1" smtClean="0"/>
              <a:t>ГВт</a:t>
            </a:r>
            <a:r>
              <a:rPr lang="en-US" sz="1800" b="1" smtClean="0"/>
              <a:t>·</a:t>
            </a:r>
            <a:r>
              <a:rPr lang="ru-RU" sz="1800" b="1" smtClean="0"/>
              <a:t>сут</a:t>
            </a:r>
            <a:r>
              <a:rPr lang="en-US" sz="1800" b="1" smtClean="0"/>
              <a:t>/</a:t>
            </a:r>
            <a:r>
              <a:rPr lang="ru-RU" sz="1800" b="1" smtClean="0"/>
              <a:t>т</a:t>
            </a:r>
            <a:r>
              <a:rPr lang="en-US" sz="1800" b="1" smtClean="0"/>
              <a:t>, </a:t>
            </a:r>
            <a:r>
              <a:rPr lang="ru-RU" sz="1800" b="1" smtClean="0"/>
              <a:t>выдержка </a:t>
            </a:r>
            <a:r>
              <a:rPr lang="en-US" sz="1800" b="1" smtClean="0"/>
              <a:t>5</a:t>
            </a:r>
            <a:r>
              <a:rPr lang="ru-RU" sz="1800" b="1" smtClean="0"/>
              <a:t> лет</a:t>
            </a:r>
            <a:r>
              <a:rPr lang="en-US" sz="1800" b="1" smtClean="0"/>
              <a:t>)</a:t>
            </a:r>
            <a:endParaRPr lang="ru-RU" sz="1800" b="1" smtClean="0"/>
          </a:p>
        </p:txBody>
      </p:sp>
      <p:graphicFrame>
        <p:nvGraphicFramePr>
          <p:cNvPr id="8197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-276225" y="2382838"/>
          <a:ext cx="10534650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4" name="Документ" r:id="rId4" imgW="9407148" imgH="1222088" progId="Word.Document.8">
                  <p:embed/>
                </p:oleObj>
              </mc:Choice>
              <mc:Fallback>
                <p:oleObj name="Документ" r:id="rId4" imgW="9407148" imgH="122208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76225" y="2382838"/>
                        <a:ext cx="10534650" cy="1368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1185863" y="4133850"/>
            <a:ext cx="7200900" cy="22891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dist" eaLnBrk="1" hangingPunct="1">
              <a:spcBef>
                <a:spcPct val="50000"/>
              </a:spcBef>
            </a:pPr>
            <a:r>
              <a:rPr lang="ru-RU">
                <a:solidFill>
                  <a:srgbClr val="000000"/>
                </a:solidFill>
                <a:latin typeface="Arial" charset="0"/>
              </a:rPr>
              <a:t>Энергетический потенциал ОЯТ РЕМИКС топлива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, </a:t>
            </a:r>
            <a:r>
              <a:rPr lang="ru-RU">
                <a:solidFill>
                  <a:srgbClr val="000000"/>
                </a:solidFill>
                <a:latin typeface="Arial" charset="0"/>
              </a:rPr>
              <a:t>т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.</a:t>
            </a:r>
            <a:r>
              <a:rPr lang="ru-RU">
                <a:solidFill>
                  <a:srgbClr val="000000"/>
                </a:solidFill>
                <a:latin typeface="Arial" charset="0"/>
              </a:rPr>
              <a:t>е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.,  </a:t>
            </a:r>
            <a:r>
              <a:rPr lang="ru-RU">
                <a:solidFill>
                  <a:srgbClr val="000000"/>
                </a:solidFill>
                <a:latin typeface="Arial" charset="0"/>
              </a:rPr>
              <a:t>сумма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 </a:t>
            </a:r>
            <a:r>
              <a:rPr lang="ru-RU">
                <a:solidFill>
                  <a:srgbClr val="000000"/>
                </a:solidFill>
                <a:latin typeface="Arial" charset="0"/>
              </a:rPr>
              <a:t>делящихся изотопов урана и плутония за вычетом количества делящихся идущих на компенсацию четных изотопов 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(</a:t>
            </a:r>
            <a:r>
              <a:rPr lang="en-US" baseline="30000">
                <a:solidFill>
                  <a:srgbClr val="000000"/>
                </a:solidFill>
                <a:latin typeface="Arial" charset="0"/>
              </a:rPr>
              <a:t>236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U,</a:t>
            </a:r>
            <a:r>
              <a:rPr lang="en-US" baseline="30000">
                <a:solidFill>
                  <a:srgbClr val="000000"/>
                </a:solidFill>
                <a:latin typeface="Arial" charset="0"/>
              </a:rPr>
              <a:t> 240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Pu </a:t>
            </a:r>
            <a:r>
              <a:rPr lang="ru-RU">
                <a:solidFill>
                  <a:srgbClr val="000000"/>
                </a:solidFill>
                <a:latin typeface="Arial" charset="0"/>
              </a:rPr>
              <a:t>и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baseline="30000">
                <a:solidFill>
                  <a:srgbClr val="000000"/>
                </a:solidFill>
                <a:latin typeface="Arial" charset="0"/>
              </a:rPr>
              <a:t>242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Pu), </a:t>
            </a:r>
            <a:r>
              <a:rPr lang="ru-RU">
                <a:solidFill>
                  <a:srgbClr val="000000"/>
                </a:solidFill>
                <a:latin typeface="Arial" charset="0"/>
              </a:rPr>
              <a:t>остается практически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>
                <a:solidFill>
                  <a:srgbClr val="000000"/>
                </a:solidFill>
                <a:latin typeface="Arial" charset="0"/>
              </a:rPr>
              <a:t>постоянным при рециклировании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,  </a:t>
            </a:r>
            <a:r>
              <a:rPr lang="ru-RU">
                <a:solidFill>
                  <a:srgbClr val="000000"/>
                </a:solidFill>
                <a:latin typeface="Arial" charset="0"/>
              </a:rPr>
              <a:t>обеспечивая стабильность при изготовлении РЕМИКС топлива.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>
                <a:solidFill>
                  <a:srgbClr val="000000"/>
                </a:solidFill>
                <a:latin typeface="Arial" charset="0"/>
              </a:rPr>
              <a:t>В данном случае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, </a:t>
            </a:r>
            <a:r>
              <a:rPr lang="ru-RU">
                <a:solidFill>
                  <a:srgbClr val="000000"/>
                </a:solidFill>
                <a:latin typeface="Arial" charset="0"/>
              </a:rPr>
              <a:t>энергетический потенциал ОЯТ РЕМИКС больше такового 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1</a:t>
            </a:r>
            <a:r>
              <a:rPr lang="ru-RU">
                <a:solidFill>
                  <a:srgbClr val="000000"/>
                </a:solidFill>
                <a:latin typeface="Arial" charset="0"/>
              </a:rPr>
              <a:t>,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6 – 1</a:t>
            </a:r>
            <a:r>
              <a:rPr lang="ru-RU">
                <a:solidFill>
                  <a:srgbClr val="000000"/>
                </a:solidFill>
                <a:latin typeface="Arial" charset="0"/>
              </a:rPr>
              <a:t>,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8 </a:t>
            </a:r>
            <a:r>
              <a:rPr lang="ru-RU">
                <a:solidFill>
                  <a:srgbClr val="000000"/>
                </a:solidFill>
                <a:latin typeface="Arial" charset="0"/>
              </a:rPr>
              <a:t>и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3 </a:t>
            </a:r>
            <a:r>
              <a:rPr lang="ru-RU">
                <a:solidFill>
                  <a:srgbClr val="000000"/>
                </a:solidFill>
                <a:latin typeface="Arial" charset="0"/>
              </a:rPr>
              <a:t>раза для природного урана и ОЯТ МОКС топлива, соответственно.                                  </a:t>
            </a:r>
            <a:r>
              <a:rPr lang="ru-RU">
                <a:solidFill>
                  <a:srgbClr val="FFFFFF"/>
                </a:solidFill>
                <a:latin typeface="Arial" charset="0"/>
              </a:rPr>
              <a:t>.</a:t>
            </a:r>
            <a:r>
              <a:rPr lang="ru-RU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  </a:t>
            </a:r>
            <a:r>
              <a:rPr lang="ru-RU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193675" y="347663"/>
            <a:ext cx="8950325" cy="1066800"/>
          </a:xfrm>
          <a:prstGeom prst="rect">
            <a:avLst/>
          </a:prstGeom>
          <a:noFill/>
          <a:ln>
            <a:noFill/>
          </a:ln>
          <a:effectLst>
            <a:outerShdw dist="28398" dir="20006097" algn="ctr" rotWithShape="0">
              <a:srgbClr val="FF00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rgbClr val="0033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3200" b="1" i="1">
                <a:solidFill>
                  <a:srgbClr val="000000"/>
                </a:solidFill>
                <a:latin typeface="Arial" charset="0"/>
              </a:rPr>
              <a:t>ОЯТ РЕМИКС топлива является ценным источником делящихся нуклидов 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90600" y="4095750"/>
            <a:ext cx="7419975" cy="24479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ru-RU">
              <a:solidFill>
                <a:srgbClr val="00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590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4"/>
          <p:cNvSpPr>
            <a:spLocks noChangeArrowheads="1"/>
          </p:cNvSpPr>
          <p:nvPr/>
        </p:nvSpPr>
        <p:spPr bwMode="auto">
          <a:xfrm>
            <a:off x="409575" y="723900"/>
            <a:ext cx="8353425" cy="5019675"/>
          </a:xfrm>
          <a:prstGeom prst="flowChartAlternateProcess">
            <a:avLst/>
          </a:prstGeom>
          <a:solidFill>
            <a:schemeClr val="bg1"/>
          </a:solidFill>
          <a:ln w="19050">
            <a:solidFill>
              <a:srgbClr val="000080"/>
            </a:solidFill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 wrap="none" anchor="ctr"/>
          <a:lstStyle/>
          <a:p>
            <a:endParaRPr lang="ru-RU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989013"/>
            <a:ext cx="8229600" cy="1143000"/>
          </a:xfrm>
          <a:effectLst>
            <a:outerShdw dist="17961" dir="18900000" algn="ctr" rotWithShape="0">
              <a:srgbClr val="0099FF">
                <a:alpha val="50000"/>
              </a:srgbClr>
            </a:outerShdw>
          </a:effectLst>
        </p:spPr>
        <p:txBody>
          <a:bodyPr/>
          <a:lstStyle/>
          <a:p>
            <a:pPr eaLnBrk="1" hangingPunct="1"/>
            <a:r>
              <a:rPr lang="ru-RU" sz="2400" smtClean="0"/>
              <a:t>Таблица</a:t>
            </a:r>
            <a:r>
              <a:rPr lang="en-US" sz="2400" smtClean="0"/>
              <a:t> </a:t>
            </a:r>
            <a:r>
              <a:rPr lang="ru-RU" sz="2400" smtClean="0"/>
              <a:t>4</a:t>
            </a:r>
            <a:r>
              <a:rPr lang="en-US" sz="2400" smtClean="0"/>
              <a:t>. </a:t>
            </a:r>
            <a:r>
              <a:rPr lang="ru-RU" sz="2400" smtClean="0"/>
              <a:t>Обогащение урана для подпитки РЕМИКС</a:t>
            </a:r>
            <a:r>
              <a:rPr lang="en-US" sz="2400" smtClean="0"/>
              <a:t> </a:t>
            </a:r>
            <a:r>
              <a:rPr lang="ru-RU" sz="2400" smtClean="0"/>
              <a:t>топлива</a:t>
            </a:r>
            <a:r>
              <a:rPr lang="en-US" sz="2400" smtClean="0"/>
              <a:t>, </a:t>
            </a:r>
            <a:r>
              <a:rPr lang="ru-RU" sz="2400" smtClean="0"/>
              <a:t>потребление</a:t>
            </a:r>
            <a:r>
              <a:rPr lang="en-US" sz="2400" smtClean="0"/>
              <a:t> </a:t>
            </a:r>
            <a:r>
              <a:rPr lang="ru-RU" sz="2400" smtClean="0"/>
              <a:t>природного урана</a:t>
            </a:r>
            <a:r>
              <a:rPr lang="en-US" sz="2400" smtClean="0"/>
              <a:t> </a:t>
            </a:r>
            <a:r>
              <a:rPr lang="ru-RU" sz="2400" smtClean="0"/>
              <a:t>и</a:t>
            </a:r>
            <a:r>
              <a:rPr lang="en-US" sz="2400" smtClean="0"/>
              <a:t> </a:t>
            </a:r>
            <a:r>
              <a:rPr lang="ru-RU" sz="2400" smtClean="0"/>
              <a:t>изменение работы разделения</a:t>
            </a:r>
            <a:r>
              <a:rPr lang="en-US" sz="2400" smtClean="0"/>
              <a:t> </a:t>
            </a:r>
            <a:r>
              <a:rPr lang="ru-RU" sz="2400" smtClean="0"/>
              <a:t>при производстве</a:t>
            </a:r>
            <a:r>
              <a:rPr lang="en-US" sz="2400" smtClean="0"/>
              <a:t> </a:t>
            </a:r>
            <a:r>
              <a:rPr lang="ru-RU" sz="2400" smtClean="0"/>
              <a:t>уранового</a:t>
            </a:r>
            <a:r>
              <a:rPr lang="en-US" sz="2400" smtClean="0"/>
              <a:t> </a:t>
            </a:r>
            <a:r>
              <a:rPr lang="ru-RU" sz="2400" smtClean="0"/>
              <a:t>и</a:t>
            </a:r>
            <a:r>
              <a:rPr lang="en-US" sz="2400" smtClean="0"/>
              <a:t> </a:t>
            </a:r>
            <a:r>
              <a:rPr lang="ru-RU" sz="2400" smtClean="0"/>
              <a:t>РЕМИКС</a:t>
            </a:r>
            <a:r>
              <a:rPr lang="en-US" sz="2400" smtClean="0"/>
              <a:t> </a:t>
            </a:r>
            <a:r>
              <a:rPr lang="ru-RU" sz="2400" smtClean="0"/>
              <a:t>топлива</a:t>
            </a:r>
            <a:r>
              <a:rPr lang="en-US" sz="2400" smtClean="0"/>
              <a:t> </a:t>
            </a:r>
            <a:r>
              <a:rPr lang="ru-RU" sz="2400" smtClean="0"/>
              <a:t>для одной ТВС </a:t>
            </a:r>
          </a:p>
        </p:txBody>
      </p:sp>
      <p:graphicFrame>
        <p:nvGraphicFramePr>
          <p:cNvPr id="9220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552450" y="2409825"/>
          <a:ext cx="7972425" cy="283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8" name="Документ" r:id="rId4" imgW="8118808" imgH="2885536" progId="Word.Document.8">
                  <p:embed/>
                </p:oleObj>
              </mc:Choice>
              <mc:Fallback>
                <p:oleObj name="Документ" r:id="rId4" imgW="8118808" imgH="288553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50" y="2409825"/>
                        <a:ext cx="7972425" cy="2833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35921" dir="2700000" algn="ctr" rotWithShape="0">
                          <a:srgbClr val="66FF33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0286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bg1"/>
            </a:gs>
            <a:gs pos="100000">
              <a:srgbClr val="CC0099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2"/>
          <p:cNvSpPr>
            <a:spLocks noChangeArrowheads="1"/>
          </p:cNvSpPr>
          <p:nvPr/>
        </p:nvSpPr>
        <p:spPr bwMode="auto">
          <a:xfrm>
            <a:off x="266700" y="1352550"/>
            <a:ext cx="5562600" cy="3962400"/>
          </a:xfrm>
          <a:prstGeom prst="rect">
            <a:avLst/>
          </a:prstGeom>
          <a:solidFill>
            <a:srgbClr val="FFFF99"/>
          </a:solidFill>
          <a:ln w="127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04775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Сравнение рецикла МОКС и РЕМИКС топлива</a:t>
            </a:r>
          </a:p>
        </p:txBody>
      </p:sp>
      <p:sp>
        <p:nvSpPr>
          <p:cNvPr id="10244" name="Text Box 34"/>
          <p:cNvSpPr txBox="1">
            <a:spLocks noChangeArrowheads="1"/>
          </p:cNvSpPr>
          <p:nvPr/>
        </p:nvSpPr>
        <p:spPr bwMode="auto">
          <a:xfrm>
            <a:off x="5922963" y="1368425"/>
            <a:ext cx="2973387" cy="3929063"/>
          </a:xfrm>
          <a:prstGeom prst="rect">
            <a:avLst/>
          </a:prstGeom>
          <a:solidFill>
            <a:srgbClr val="FFFF99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lIns="54000" rIns="54000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r>
              <a:rPr lang="ru-RU" b="1" dirty="0">
                <a:solidFill>
                  <a:srgbClr val="000000"/>
                </a:solidFill>
                <a:latin typeface="Arial" charset="0"/>
              </a:rPr>
              <a:t>Хранение после 60 лет работы 12 реакторов</a:t>
            </a:r>
            <a:r>
              <a:rPr lang="en-US" b="1" dirty="0">
                <a:solidFill>
                  <a:srgbClr val="000000"/>
                </a:solidFill>
                <a:latin typeface="Times New Roman" pitchFamily="18" charset="0"/>
              </a:rPr>
              <a:t>:</a:t>
            </a:r>
          </a:p>
          <a:p>
            <a:pPr eaLnBrk="1" hangingPunct="1"/>
            <a:endParaRPr lang="en-US" b="1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/>
            <a:r>
              <a:rPr lang="en-US" dirty="0">
                <a:solidFill>
                  <a:srgbClr val="000000"/>
                </a:solidFill>
                <a:latin typeface="Arial" charset="0"/>
              </a:rPr>
              <a:t>1. </a:t>
            </a:r>
            <a:r>
              <a:rPr lang="ru-RU" dirty="0">
                <a:solidFill>
                  <a:srgbClr val="000000"/>
                </a:solidFill>
                <a:latin typeface="Arial" charset="0"/>
              </a:rPr>
              <a:t>Регенерированный 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U </a:t>
            </a:r>
            <a:r>
              <a:rPr lang="ru-RU" dirty="0">
                <a:solidFill>
                  <a:srgbClr val="000000"/>
                </a:solidFill>
                <a:latin typeface="Arial" charset="0"/>
              </a:rPr>
              <a:t>после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Arial" charset="0"/>
              </a:rPr>
              <a:t>переработки ОЯТ из урана </a:t>
            </a:r>
            <a:r>
              <a:rPr lang="ru-RU" dirty="0" smtClean="0">
                <a:solidFill>
                  <a:srgbClr val="000000"/>
                </a:solidFill>
                <a:latin typeface="Arial" charset="0"/>
              </a:rPr>
              <a:t>10 200 </a:t>
            </a:r>
            <a:r>
              <a:rPr lang="ru-RU" dirty="0">
                <a:solidFill>
                  <a:srgbClr val="000000"/>
                </a:solidFill>
                <a:latin typeface="Arial" charset="0"/>
              </a:rPr>
              <a:t>т</a:t>
            </a:r>
            <a:endParaRPr lang="en-US" dirty="0">
              <a:solidFill>
                <a:srgbClr val="000000"/>
              </a:solidFill>
              <a:latin typeface="Arial" charset="0"/>
            </a:endParaRPr>
          </a:p>
          <a:p>
            <a:pPr eaLnBrk="1" hangingPunct="1"/>
            <a:endParaRPr lang="en-US" dirty="0">
              <a:solidFill>
                <a:srgbClr val="000000"/>
              </a:solidFill>
              <a:latin typeface="Arial" charset="0"/>
            </a:endParaRPr>
          </a:p>
          <a:p>
            <a:pPr eaLnBrk="1" hangingPunct="1"/>
            <a:r>
              <a:rPr lang="en-US" dirty="0">
                <a:solidFill>
                  <a:srgbClr val="000000"/>
                </a:solidFill>
                <a:latin typeface="Arial" charset="0"/>
              </a:rPr>
              <a:t>2. </a:t>
            </a:r>
            <a:r>
              <a:rPr lang="en-US" dirty="0" err="1">
                <a:solidFill>
                  <a:srgbClr val="000000"/>
                </a:solidFill>
                <a:latin typeface="Arial" charset="0"/>
              </a:rPr>
              <a:t>Pu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Arial" charset="0"/>
              </a:rPr>
              <a:t>в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Arial" charset="0"/>
              </a:rPr>
              <a:t>ОЯТ МОКС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 – 129 </a:t>
            </a:r>
            <a:r>
              <a:rPr lang="ru-RU" dirty="0">
                <a:solidFill>
                  <a:srgbClr val="000000"/>
                </a:solidFill>
                <a:latin typeface="Arial" charset="0"/>
              </a:rPr>
              <a:t>т</a:t>
            </a:r>
            <a:endParaRPr lang="en-US" dirty="0">
              <a:solidFill>
                <a:srgbClr val="000000"/>
              </a:solidFill>
              <a:latin typeface="Arial" charset="0"/>
            </a:endParaRPr>
          </a:p>
          <a:p>
            <a:pPr eaLnBrk="1" hangingPunct="1"/>
            <a:endParaRPr lang="en-US" dirty="0">
              <a:solidFill>
                <a:srgbClr val="000000"/>
              </a:solidFill>
              <a:latin typeface="Arial" charset="0"/>
            </a:endParaRPr>
          </a:p>
          <a:p>
            <a:pPr eaLnBrk="1" hangingPunct="1"/>
            <a:r>
              <a:rPr lang="en-US" dirty="0">
                <a:solidFill>
                  <a:srgbClr val="000000"/>
                </a:solidFill>
                <a:latin typeface="Arial" charset="0"/>
              </a:rPr>
              <a:t>3. </a:t>
            </a:r>
            <a:r>
              <a:rPr lang="ru-RU" dirty="0">
                <a:solidFill>
                  <a:srgbClr val="000000"/>
                </a:solidFill>
                <a:latin typeface="Arial" charset="0"/>
              </a:rPr>
              <a:t>Обедненный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 U </a:t>
            </a:r>
            <a:r>
              <a:rPr lang="ru-RU" dirty="0">
                <a:solidFill>
                  <a:srgbClr val="000000"/>
                </a:solidFill>
                <a:latin typeface="Arial" charset="0"/>
              </a:rPr>
              <a:t>в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Arial" charset="0"/>
              </a:rPr>
              <a:t>ОЯТ МОКС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 – 840 </a:t>
            </a:r>
            <a:r>
              <a:rPr lang="ru-RU" dirty="0">
                <a:solidFill>
                  <a:srgbClr val="000000"/>
                </a:solidFill>
                <a:latin typeface="Arial" charset="0"/>
              </a:rPr>
              <a:t>т</a:t>
            </a:r>
          </a:p>
        </p:txBody>
      </p:sp>
      <p:sp>
        <p:nvSpPr>
          <p:cNvPr id="10245" name="Text Box 33"/>
          <p:cNvSpPr txBox="1">
            <a:spLocks noChangeArrowheads="1"/>
          </p:cNvSpPr>
          <p:nvPr/>
        </p:nvSpPr>
        <p:spPr bwMode="auto">
          <a:xfrm>
            <a:off x="239713" y="5734050"/>
            <a:ext cx="8405812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400" dirty="0" smtClean="0">
                <a:solidFill>
                  <a:srgbClr val="000000"/>
                </a:solidFill>
                <a:latin typeface="Arial" charset="0"/>
              </a:rPr>
              <a:t>ЯТЦ </a:t>
            </a:r>
            <a:r>
              <a:rPr lang="ru-RU" sz="2400" dirty="0">
                <a:solidFill>
                  <a:srgbClr val="000000"/>
                </a:solidFill>
                <a:latin typeface="Arial" charset="0"/>
              </a:rPr>
              <a:t>с </a:t>
            </a:r>
            <a:r>
              <a:rPr lang="ru-RU" sz="2400" dirty="0" err="1">
                <a:solidFill>
                  <a:srgbClr val="000000"/>
                </a:solidFill>
                <a:latin typeface="Arial" charset="0"/>
              </a:rPr>
              <a:t>рециклированием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charset="0"/>
              </a:rPr>
              <a:t>Pu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Arial" charset="0"/>
              </a:rPr>
              <a:t>в виде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Arial" charset="0"/>
              </a:rPr>
              <a:t>МОКС топлива</a:t>
            </a:r>
          </a:p>
        </p:txBody>
      </p:sp>
      <p:sp>
        <p:nvSpPr>
          <p:cNvPr id="10246" name="Text Box 37"/>
          <p:cNvSpPr txBox="1">
            <a:spLocks noChangeArrowheads="1"/>
          </p:cNvSpPr>
          <p:nvPr/>
        </p:nvSpPr>
        <p:spPr bwMode="auto">
          <a:xfrm>
            <a:off x="1355725" y="3008313"/>
            <a:ext cx="3690938" cy="323850"/>
          </a:xfrm>
          <a:prstGeom prst="rect">
            <a:avLst/>
          </a:prstGeom>
          <a:solidFill>
            <a:srgbClr val="FFFFFF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lIns="54000" rIns="54000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ja-JP" sz="1400" b="1">
                <a:solidFill>
                  <a:srgbClr val="000000"/>
                </a:solidFill>
                <a:latin typeface="Times New Roman" pitchFamily="18" charset="0"/>
              </a:rPr>
              <a:t>Переработка ОЯТ из урана</a:t>
            </a:r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47" name="Text Box 38"/>
          <p:cNvSpPr txBox="1">
            <a:spLocks noChangeArrowheads="1"/>
          </p:cNvSpPr>
          <p:nvPr/>
        </p:nvSpPr>
        <p:spPr bwMode="auto">
          <a:xfrm>
            <a:off x="2324100" y="2052638"/>
            <a:ext cx="1422400" cy="514350"/>
          </a:xfrm>
          <a:prstGeom prst="rect">
            <a:avLst/>
          </a:prstGeom>
          <a:solidFill>
            <a:srgbClr val="FFFFFF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lIns="18000" rIns="18000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ja-JP" sz="1400" b="1">
                <a:solidFill>
                  <a:srgbClr val="000000"/>
                </a:solidFill>
                <a:latin typeface="Times New Roman" pitchFamily="18" charset="0"/>
              </a:rPr>
              <a:t>Производство ТВС</a:t>
            </a:r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48" name="Text Box 40"/>
          <p:cNvSpPr txBox="1">
            <a:spLocks noChangeArrowheads="1"/>
          </p:cNvSpPr>
          <p:nvPr/>
        </p:nvSpPr>
        <p:spPr bwMode="auto">
          <a:xfrm>
            <a:off x="476250" y="4862513"/>
            <a:ext cx="1998663" cy="306387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 lIns="18000" rIns="18000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ja-JP" sz="1400" b="1">
                <a:solidFill>
                  <a:srgbClr val="000000"/>
                </a:solidFill>
                <a:latin typeface="Times New Roman" pitchFamily="18" charset="0"/>
              </a:rPr>
              <a:t>Хранение ОЯТ МОКС</a:t>
            </a:r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49" name="Text Box 41"/>
          <p:cNvSpPr txBox="1">
            <a:spLocks noChangeArrowheads="1"/>
          </p:cNvSpPr>
          <p:nvPr/>
        </p:nvSpPr>
        <p:spPr bwMode="auto">
          <a:xfrm>
            <a:off x="2290763" y="3738563"/>
            <a:ext cx="1239837" cy="533400"/>
          </a:xfrm>
          <a:prstGeom prst="rect">
            <a:avLst/>
          </a:prstGeom>
          <a:solidFill>
            <a:srgbClr val="FFFFFF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lIns="18000" rIns="18000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ja-JP" sz="1400" b="1" dirty="0">
                <a:solidFill>
                  <a:srgbClr val="000000"/>
                </a:solidFill>
                <a:latin typeface="Times New Roman" pitchFamily="18" charset="0"/>
              </a:rPr>
              <a:t>Производство ТВС</a:t>
            </a:r>
            <a:endParaRPr lang="ru-RU" sz="1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50" name="AutoShape 42"/>
          <p:cNvSpPr>
            <a:spLocks noChangeArrowheads="1"/>
          </p:cNvSpPr>
          <p:nvPr/>
        </p:nvSpPr>
        <p:spPr bwMode="auto">
          <a:xfrm>
            <a:off x="2913063" y="1562100"/>
            <a:ext cx="228600" cy="495300"/>
          </a:xfrm>
          <a:prstGeom prst="downArrow">
            <a:avLst>
              <a:gd name="adj1" fmla="val 50000"/>
              <a:gd name="adj2" fmla="val 54167"/>
            </a:avLst>
          </a:prstGeom>
          <a:solidFill>
            <a:srgbClr val="FFFFFF"/>
          </a:solidFill>
          <a:ln w="19050">
            <a:solidFill>
              <a:srgbClr val="008000"/>
            </a:solidFill>
            <a:miter lim="800000"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0251" name="Text Box 43"/>
          <p:cNvSpPr txBox="1">
            <a:spLocks noChangeArrowheads="1"/>
          </p:cNvSpPr>
          <p:nvPr/>
        </p:nvSpPr>
        <p:spPr bwMode="auto">
          <a:xfrm>
            <a:off x="3146425" y="1665288"/>
            <a:ext cx="1539875" cy="23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r>
              <a:rPr lang="ru-RU" altLang="ja-JP" sz="1400" b="1">
                <a:solidFill>
                  <a:srgbClr val="000000"/>
                </a:solidFill>
                <a:latin typeface="Arial" charset="0"/>
              </a:rPr>
              <a:t>Обогащенный </a:t>
            </a:r>
            <a:r>
              <a:rPr lang="en-US" altLang="ja-JP" sz="1400" b="1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U</a:t>
            </a:r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52" name="AutoShape 44"/>
          <p:cNvSpPr>
            <a:spLocks noChangeArrowheads="1"/>
          </p:cNvSpPr>
          <p:nvPr/>
        </p:nvSpPr>
        <p:spPr bwMode="auto">
          <a:xfrm>
            <a:off x="1647825" y="2171700"/>
            <a:ext cx="676275" cy="228600"/>
          </a:xfrm>
          <a:prstGeom prst="leftArrow">
            <a:avLst>
              <a:gd name="adj1" fmla="val 50000"/>
              <a:gd name="adj2" fmla="val 73958"/>
            </a:avLst>
          </a:prstGeom>
          <a:solidFill>
            <a:srgbClr val="FFFFFF"/>
          </a:solidFill>
          <a:ln w="19050">
            <a:solidFill>
              <a:srgbClr val="008000"/>
            </a:solidFill>
            <a:miter lim="800000"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0253" name="Text Box 45"/>
          <p:cNvSpPr txBox="1">
            <a:spLocks noChangeArrowheads="1"/>
          </p:cNvSpPr>
          <p:nvPr/>
        </p:nvSpPr>
        <p:spPr bwMode="auto">
          <a:xfrm>
            <a:off x="1444625" y="1782763"/>
            <a:ext cx="1120775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ja-JP" sz="1400" b="1">
                <a:solidFill>
                  <a:srgbClr val="000000"/>
                </a:solidFill>
                <a:latin typeface="Arial" charset="0"/>
              </a:rPr>
              <a:t>ТВС из </a:t>
            </a:r>
            <a:r>
              <a:rPr lang="en-US" altLang="ja-JP" sz="1400" b="1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UO</a:t>
            </a:r>
            <a:r>
              <a:rPr lang="en-US" altLang="ja-JP" sz="1400" b="1" baseline="-2500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2</a:t>
            </a:r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54" name="AutoShape 46"/>
          <p:cNvSpPr>
            <a:spLocks noChangeArrowheads="1"/>
          </p:cNvSpPr>
          <p:nvPr/>
        </p:nvSpPr>
        <p:spPr bwMode="auto">
          <a:xfrm>
            <a:off x="1408113" y="2543175"/>
            <a:ext cx="249237" cy="457200"/>
          </a:xfrm>
          <a:prstGeom prst="downArrow">
            <a:avLst>
              <a:gd name="adj1" fmla="val 50000"/>
              <a:gd name="adj2" fmla="val 45860"/>
            </a:avLst>
          </a:prstGeom>
          <a:solidFill>
            <a:srgbClr val="FFFFFF"/>
          </a:solidFill>
          <a:ln w="19050">
            <a:solidFill>
              <a:srgbClr val="008000"/>
            </a:solidFill>
            <a:miter lim="800000"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0255" name="Text Box 47"/>
          <p:cNvSpPr txBox="1">
            <a:spLocks noChangeArrowheads="1"/>
          </p:cNvSpPr>
          <p:nvPr/>
        </p:nvSpPr>
        <p:spPr bwMode="auto">
          <a:xfrm>
            <a:off x="1714500" y="2638425"/>
            <a:ext cx="457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r>
              <a:rPr lang="ru-RU" altLang="ja-JP" sz="1400" b="1">
                <a:solidFill>
                  <a:srgbClr val="000000"/>
                </a:solidFill>
                <a:latin typeface="Times New Roman" pitchFamily="18" charset="0"/>
              </a:rPr>
              <a:t>ОЯТ</a:t>
            </a:r>
            <a:endParaRPr lang="ru-RU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56" name="Text Box 48"/>
          <p:cNvSpPr txBox="1">
            <a:spLocks noChangeArrowheads="1"/>
          </p:cNvSpPr>
          <p:nvPr/>
        </p:nvSpPr>
        <p:spPr bwMode="auto">
          <a:xfrm>
            <a:off x="5037138" y="3448050"/>
            <a:ext cx="62071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r>
              <a:rPr lang="ru-RU" altLang="ja-JP" sz="1400" b="1">
                <a:solidFill>
                  <a:srgbClr val="000000"/>
                </a:solidFill>
                <a:latin typeface="Times New Roman" pitchFamily="18" charset="0"/>
                <a:ea typeface="MS Mincho" pitchFamily="49" charset="-128"/>
              </a:rPr>
              <a:t>U</a:t>
            </a:r>
            <a:r>
              <a:rPr lang="ru-RU" altLang="ja-JP" sz="1400" b="1" baseline="-25000">
                <a:solidFill>
                  <a:srgbClr val="000000"/>
                </a:solidFill>
                <a:latin typeface="Times New Roman" pitchFamily="18" charset="0"/>
              </a:rPr>
              <a:t>регенер</a:t>
            </a:r>
            <a:r>
              <a:rPr lang="ru-RU" altLang="ja-JP" sz="1400" b="1" baseline="-25000">
                <a:solidFill>
                  <a:srgbClr val="000000"/>
                </a:solidFill>
                <a:latin typeface="Times New Roman" pitchFamily="18" charset="0"/>
                <a:ea typeface="MS Mincho" pitchFamily="49" charset="-128"/>
              </a:rPr>
              <a:t>.</a:t>
            </a:r>
            <a:endParaRPr lang="ru-RU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57" name="Text Box 49"/>
          <p:cNvSpPr txBox="1">
            <a:spLocks noChangeArrowheads="1"/>
          </p:cNvSpPr>
          <p:nvPr/>
        </p:nvSpPr>
        <p:spPr bwMode="auto">
          <a:xfrm>
            <a:off x="4092575" y="3478213"/>
            <a:ext cx="4587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r>
              <a:rPr lang="ru-RU" altLang="ja-JP" sz="1400" b="1">
                <a:solidFill>
                  <a:srgbClr val="000000"/>
                </a:solidFill>
                <a:latin typeface="Times New Roman" pitchFamily="18" charset="0"/>
              </a:rPr>
              <a:t>ВАО</a:t>
            </a:r>
            <a:endParaRPr lang="ru-RU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58" name="AutoShape 50"/>
          <p:cNvSpPr>
            <a:spLocks noChangeArrowheads="1"/>
          </p:cNvSpPr>
          <p:nvPr/>
        </p:nvSpPr>
        <p:spPr bwMode="auto">
          <a:xfrm>
            <a:off x="2609850" y="3333750"/>
            <a:ext cx="247650" cy="419100"/>
          </a:xfrm>
          <a:prstGeom prst="downArrow">
            <a:avLst>
              <a:gd name="adj1" fmla="val 50000"/>
              <a:gd name="adj2" fmla="val 42308"/>
            </a:avLst>
          </a:prstGeom>
          <a:solidFill>
            <a:srgbClr val="FFFFFF"/>
          </a:solidFill>
          <a:ln w="19050">
            <a:solidFill>
              <a:srgbClr val="008000"/>
            </a:solidFill>
            <a:miter lim="800000"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0259" name="Text Box 51"/>
          <p:cNvSpPr txBox="1">
            <a:spLocks noChangeArrowheads="1"/>
          </p:cNvSpPr>
          <p:nvPr/>
        </p:nvSpPr>
        <p:spPr bwMode="auto">
          <a:xfrm>
            <a:off x="2970213" y="3419475"/>
            <a:ext cx="430212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r>
              <a:rPr lang="ru-RU" altLang="ja-JP" sz="1400" b="1">
                <a:solidFill>
                  <a:srgbClr val="000000"/>
                </a:solidFill>
                <a:latin typeface="Times New Roman" pitchFamily="18" charset="0"/>
                <a:ea typeface="MS Mincho" pitchFamily="49" charset="-128"/>
              </a:rPr>
              <a:t>Pu</a:t>
            </a:r>
            <a:endParaRPr lang="ru-RU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60" name="Text Box 52"/>
          <p:cNvSpPr txBox="1">
            <a:spLocks noChangeArrowheads="1"/>
          </p:cNvSpPr>
          <p:nvPr/>
        </p:nvSpPr>
        <p:spPr bwMode="auto">
          <a:xfrm>
            <a:off x="1768475" y="3573463"/>
            <a:ext cx="6397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r>
              <a:rPr lang="ru-RU" altLang="ja-JP" sz="1400" b="1">
                <a:solidFill>
                  <a:srgbClr val="000000"/>
                </a:solidFill>
                <a:latin typeface="Times New Roman" pitchFamily="18" charset="0"/>
              </a:rPr>
              <a:t>МОКС</a:t>
            </a:r>
            <a:endParaRPr lang="ru-RU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61" name="AutoShape 53"/>
          <p:cNvSpPr>
            <a:spLocks noChangeArrowheads="1"/>
          </p:cNvSpPr>
          <p:nvPr/>
        </p:nvSpPr>
        <p:spPr bwMode="auto">
          <a:xfrm>
            <a:off x="1057275" y="4267200"/>
            <a:ext cx="247650" cy="581025"/>
          </a:xfrm>
          <a:prstGeom prst="downArrow">
            <a:avLst>
              <a:gd name="adj1" fmla="val 42306"/>
              <a:gd name="adj2" fmla="val 83202"/>
            </a:avLst>
          </a:prstGeom>
          <a:solidFill>
            <a:srgbClr val="FFFFFF"/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0262" name="Text Box 54"/>
          <p:cNvSpPr txBox="1">
            <a:spLocks noChangeArrowheads="1"/>
          </p:cNvSpPr>
          <p:nvPr/>
        </p:nvSpPr>
        <p:spPr bwMode="auto">
          <a:xfrm>
            <a:off x="1381125" y="4381500"/>
            <a:ext cx="73342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r>
              <a:rPr lang="ru-RU" altLang="ja-JP" sz="1400" b="1">
                <a:solidFill>
                  <a:srgbClr val="000000"/>
                </a:solidFill>
                <a:latin typeface="Times New Roman" pitchFamily="18" charset="0"/>
              </a:rPr>
              <a:t>ОЯТ МОКС</a:t>
            </a:r>
            <a:endParaRPr lang="ru-RU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63" name="AutoShape 55"/>
          <p:cNvSpPr>
            <a:spLocks noChangeArrowheads="1"/>
          </p:cNvSpPr>
          <p:nvPr/>
        </p:nvSpPr>
        <p:spPr bwMode="auto">
          <a:xfrm>
            <a:off x="2503488" y="4276725"/>
            <a:ext cx="239712" cy="390525"/>
          </a:xfrm>
          <a:prstGeom prst="upArrow">
            <a:avLst>
              <a:gd name="adj1" fmla="val 50000"/>
              <a:gd name="adj2" fmla="val 40729"/>
            </a:avLst>
          </a:prstGeom>
          <a:solidFill>
            <a:srgbClr val="FFFFFF"/>
          </a:solidFill>
          <a:ln w="19050">
            <a:solidFill>
              <a:srgbClr val="008000"/>
            </a:solidFill>
            <a:miter lim="800000"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0264" name="Text Box 56"/>
          <p:cNvSpPr txBox="1">
            <a:spLocks noChangeArrowheads="1"/>
          </p:cNvSpPr>
          <p:nvPr/>
        </p:nvSpPr>
        <p:spPr bwMode="auto">
          <a:xfrm>
            <a:off x="2751138" y="4381500"/>
            <a:ext cx="896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r>
              <a:rPr lang="en-US" altLang="ja-JP" sz="1400" b="1">
                <a:solidFill>
                  <a:srgbClr val="000000"/>
                </a:solidFill>
                <a:latin typeface="Times New Roman" pitchFamily="18" charset="0"/>
                <a:ea typeface="MS Mincho" pitchFamily="49" charset="-128"/>
              </a:rPr>
              <a:t>U</a:t>
            </a:r>
            <a:r>
              <a:rPr lang="ru-RU" altLang="ja-JP" sz="1400" b="1" baseline="-25000">
                <a:solidFill>
                  <a:srgbClr val="000000"/>
                </a:solidFill>
                <a:latin typeface="Times New Roman" pitchFamily="18" charset="0"/>
              </a:rPr>
              <a:t>обедненный</a:t>
            </a:r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65" name="Text Box 57"/>
          <p:cNvSpPr txBox="1">
            <a:spLocks noChangeArrowheads="1"/>
          </p:cNvSpPr>
          <p:nvPr/>
        </p:nvSpPr>
        <p:spPr bwMode="auto">
          <a:xfrm>
            <a:off x="2749550" y="4840288"/>
            <a:ext cx="1365250" cy="336550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 lIns="18000" rIns="18000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ja-JP" sz="1400" b="1">
                <a:solidFill>
                  <a:srgbClr val="000000"/>
                </a:solidFill>
                <a:latin typeface="Times New Roman" pitchFamily="18" charset="0"/>
              </a:rPr>
              <a:t>Хранение ВАО</a:t>
            </a:r>
            <a:endParaRPr lang="en-US" sz="1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66" name="AutoShape 58"/>
          <p:cNvSpPr>
            <a:spLocks noChangeArrowheads="1"/>
          </p:cNvSpPr>
          <p:nvPr/>
        </p:nvSpPr>
        <p:spPr bwMode="auto">
          <a:xfrm>
            <a:off x="3733800" y="3344863"/>
            <a:ext cx="247650" cy="1493837"/>
          </a:xfrm>
          <a:prstGeom prst="downArrow">
            <a:avLst>
              <a:gd name="adj1" fmla="val 49880"/>
              <a:gd name="adj2" fmla="val 137676"/>
            </a:avLst>
          </a:prstGeom>
          <a:solidFill>
            <a:srgbClr val="FFFFFF"/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0267" name="Text Box 59"/>
          <p:cNvSpPr txBox="1">
            <a:spLocks noChangeArrowheads="1"/>
          </p:cNvSpPr>
          <p:nvPr/>
        </p:nvSpPr>
        <p:spPr bwMode="auto">
          <a:xfrm>
            <a:off x="4197350" y="4849813"/>
            <a:ext cx="1589088" cy="315912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 lIns="0" rIns="0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ja-JP" sz="1400" b="1">
                <a:solidFill>
                  <a:srgbClr val="000000"/>
                </a:solidFill>
                <a:latin typeface="Times New Roman" pitchFamily="18" charset="0"/>
              </a:rPr>
              <a:t>U</a:t>
            </a:r>
            <a:r>
              <a:rPr lang="ru-RU" altLang="ja-JP" sz="1400" b="1" baseline="-25000">
                <a:solidFill>
                  <a:srgbClr val="000000"/>
                </a:solidFill>
                <a:latin typeface="Times New Roman" pitchFamily="18" charset="0"/>
              </a:rPr>
              <a:t>регенер.</a:t>
            </a:r>
            <a:r>
              <a:rPr lang="en-US" altLang="ja-JP" sz="140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ru-RU" altLang="ja-JP" sz="1400" b="1">
                <a:solidFill>
                  <a:srgbClr val="000000"/>
                </a:solidFill>
                <a:latin typeface="Times New Roman" pitchFamily="18" charset="0"/>
              </a:rPr>
              <a:t>хранение</a:t>
            </a:r>
            <a:endParaRPr lang="en-US" sz="1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68" name="AutoShape 60"/>
          <p:cNvSpPr>
            <a:spLocks noChangeArrowheads="1"/>
          </p:cNvSpPr>
          <p:nvPr/>
        </p:nvSpPr>
        <p:spPr bwMode="auto">
          <a:xfrm>
            <a:off x="4778375" y="3332163"/>
            <a:ext cx="247650" cy="1503362"/>
          </a:xfrm>
          <a:prstGeom prst="downArrow">
            <a:avLst>
              <a:gd name="adj1" fmla="val 49880"/>
              <a:gd name="adj2" fmla="val 138554"/>
            </a:avLst>
          </a:prstGeom>
          <a:solidFill>
            <a:srgbClr val="FFFFFF"/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0269" name="AutoShape 61"/>
          <p:cNvSpPr>
            <a:spLocks noChangeArrowheads="1"/>
          </p:cNvSpPr>
          <p:nvPr/>
        </p:nvSpPr>
        <p:spPr bwMode="auto">
          <a:xfrm>
            <a:off x="1635125" y="3902075"/>
            <a:ext cx="600075" cy="228600"/>
          </a:xfrm>
          <a:prstGeom prst="leftArrow">
            <a:avLst>
              <a:gd name="adj1" fmla="val 50000"/>
              <a:gd name="adj2" fmla="val 65625"/>
            </a:avLst>
          </a:prstGeom>
          <a:solidFill>
            <a:srgbClr val="FFFFFF"/>
          </a:solidFill>
          <a:ln w="19050">
            <a:solidFill>
              <a:srgbClr val="008000"/>
            </a:solidFill>
            <a:miter lim="800000"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0270" name="Text Box 64"/>
          <p:cNvSpPr txBox="1">
            <a:spLocks noChangeArrowheads="1"/>
          </p:cNvSpPr>
          <p:nvPr/>
        </p:nvSpPr>
        <p:spPr bwMode="auto">
          <a:xfrm>
            <a:off x="361950" y="2114550"/>
            <a:ext cx="1276350" cy="536575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1400" b="1">
                <a:solidFill>
                  <a:srgbClr val="000000"/>
                </a:solidFill>
                <a:latin typeface="Arial" charset="0"/>
              </a:rPr>
              <a:t>9 реакторов ВВЭР-1000</a:t>
            </a:r>
          </a:p>
        </p:txBody>
      </p:sp>
      <p:sp>
        <p:nvSpPr>
          <p:cNvPr id="10271" name="Text Box 65"/>
          <p:cNvSpPr txBox="1">
            <a:spLocks noChangeArrowheads="1"/>
          </p:cNvSpPr>
          <p:nvPr/>
        </p:nvSpPr>
        <p:spPr bwMode="auto">
          <a:xfrm>
            <a:off x="438150" y="3552825"/>
            <a:ext cx="1190625" cy="74930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1400" b="1">
                <a:solidFill>
                  <a:srgbClr val="000000"/>
                </a:solidFill>
                <a:latin typeface="Arial" charset="0"/>
              </a:rPr>
              <a:t>3 реактора ВВЭР-1000 (МОКС)</a:t>
            </a:r>
          </a:p>
        </p:txBody>
      </p:sp>
    </p:spTree>
    <p:extLst>
      <p:ext uri="{BB962C8B-B14F-4D97-AF65-F5344CB8AC3E}">
        <p14:creationId xmlns:p14="http://schemas.microsoft.com/office/powerpoint/2010/main" val="2292863441"/>
      </p:ext>
    </p:extLst>
  </p:cSld>
  <p:clrMapOvr>
    <a:masterClrMapping/>
  </p:clrMapOvr>
</p:sld>
</file>

<file path=ppt/theme/theme1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2592</TotalTime>
  <Words>1249</Words>
  <Application>Microsoft Office PowerPoint</Application>
  <PresentationFormat>Экран (4:3)</PresentationFormat>
  <Paragraphs>175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4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2_Тема Office</vt:lpstr>
      <vt:lpstr>Оформление по умолчанию</vt:lpstr>
      <vt:lpstr>Тема Office</vt:lpstr>
      <vt:lpstr>1_Тема Office</vt:lpstr>
      <vt:lpstr>Document</vt:lpstr>
      <vt:lpstr>Документ</vt:lpstr>
      <vt:lpstr>Возможность решения проблемы обращения с ОЯТ с помощью многократного рецикла РЕМИКС топлива в тепловых реакторах</vt:lpstr>
      <vt:lpstr>Введение</vt:lpstr>
      <vt:lpstr>Использование топлива из регенерированных урана и плутония в тепловых реакторах</vt:lpstr>
      <vt:lpstr>Рециклирование регенерированных урана и плутония в реакторах ВВЭР-1000 в виде РЕМИКС топлива </vt:lpstr>
      <vt:lpstr>Рециклирование U и Pu в ВВЭР-1000 </vt:lpstr>
      <vt:lpstr>Таблица 2. Содержание изотопов U и Pu в ОЯТ UO2, ОЯТ РЕМИКС и ОЯТ МОКС топлива для реактора ВВЭР-1000, кг/т U  (4-х летний ТЦ, выгорание 49,2 ГВт·сут/т, выдержка 5 лет)</vt:lpstr>
      <vt:lpstr>Таблица 3. Энергетический потенциал ОЯТ UO2, ОЯТ РЕМИКС и ОЯТ МОКС  для ВВЭР-1000 (4-х летний ТЦ, выгорание 49, 2 ГВт·сут/т, выдержка 5 лет)</vt:lpstr>
      <vt:lpstr>Таблица 4. Обогащение урана для подпитки РЕМИКС топлива, потребление природного урана и изменение работы разделения при производстве уранового и РЕМИКС топлива для одной ТВС </vt:lpstr>
      <vt:lpstr>Сравнение рецикла МОКС и РЕМИКС топлива</vt:lpstr>
      <vt:lpstr>Презентация PowerPoint</vt:lpstr>
      <vt:lpstr>Презентация PowerPoint</vt:lpstr>
      <vt:lpstr>Сокращение объемов накопленных ОЯТ ВВЭР-1000</vt:lpstr>
      <vt:lpstr>Таблица - Нейтронно-физические характеристики  стационарной загрузки активной зоны с топливом из обогащенного природного урана и РЕМИКС топливом при выгорании 50 ГВт •сут/ т ТМ. Длительность работы реактора между  перегрузками 297 эфф. сут</vt:lpstr>
      <vt:lpstr>Переработка РЕМИКС топлива на ОДЦ</vt:lpstr>
      <vt:lpstr>ВЫВОДЫ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Стратегические проекты в интересах ГК «Росатом», разрабатываемые Радиевым институтом</dc:title>
  <dc:creator>Федоров</dc:creator>
  <cp:lastModifiedBy>Федоров</cp:lastModifiedBy>
  <cp:revision>127</cp:revision>
  <dcterms:created xsi:type="dcterms:W3CDTF">2012-09-03T12:53:58Z</dcterms:created>
  <dcterms:modified xsi:type="dcterms:W3CDTF">2012-10-11T12:13:06Z</dcterms:modified>
</cp:coreProperties>
</file>