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74" r:id="rId5"/>
    <p:sldId id="273" r:id="rId6"/>
    <p:sldId id="272" r:id="rId7"/>
    <p:sldId id="276" r:id="rId8"/>
    <p:sldId id="275" r:id="rId9"/>
    <p:sldId id="259" r:id="rId10"/>
    <p:sldId id="267" r:id="rId11"/>
    <p:sldId id="268" r:id="rId12"/>
    <p:sldId id="270" r:id="rId13"/>
    <p:sldId id="271" r:id="rId14"/>
  </p:sldIdLst>
  <p:sldSz cx="9144000" cy="6858000" type="screen4x3"/>
  <p:notesSz cx="9926638" cy="66690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1297" autoAdjust="0"/>
  </p:normalViewPr>
  <p:slideViewPr>
    <p:cSldViewPr>
      <p:cViewPr>
        <p:scale>
          <a:sx n="75" d="100"/>
          <a:sy n="75" d="100"/>
        </p:scale>
        <p:origin x="-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20" d="100"/>
          <a:sy n="120" d="100"/>
        </p:scale>
        <p:origin x="-294" y="360"/>
      </p:cViewPr>
      <p:guideLst>
        <p:guide orient="horz" pos="2101"/>
        <p:guide pos="3127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/>
              <a:t>Выгружено из активной зоны в 2011 году</a:t>
            </a:r>
          </a:p>
        </c:rich>
      </c:tx>
      <c:layout>
        <c:manualLayout>
          <c:xMode val="edge"/>
          <c:yMode val="edge"/>
          <c:x val="0.14581473518192967"/>
          <c:y val="6.272037244262400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5058777129346382"/>
          <c:y val="0.27455371281379976"/>
          <c:w val="0.42054512115739306"/>
          <c:h val="0.65935329265460385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Лист3!$B$1:$F$1</c:f>
              <c:strCache>
                <c:ptCount val="5"/>
                <c:pt idx="0">
                  <c:v>РБМК</c:v>
                </c:pt>
                <c:pt idx="1">
                  <c:v>ВВЭР-1000</c:v>
                </c:pt>
                <c:pt idx="2">
                  <c:v>ВВЭР-440</c:v>
                </c:pt>
                <c:pt idx="3">
                  <c:v>БН</c:v>
                </c:pt>
                <c:pt idx="4">
                  <c:v>ЭГП</c:v>
                </c:pt>
              </c:strCache>
            </c:strRef>
          </c:cat>
          <c:val>
            <c:numRef>
              <c:f>Лист3!$B$2:$F$2</c:f>
              <c:numCache>
                <c:formatCode>General</c:formatCode>
                <c:ptCount val="5"/>
                <c:pt idx="0">
                  <c:v>367308</c:v>
                </c:pt>
                <c:pt idx="1">
                  <c:v>321640</c:v>
                </c:pt>
                <c:pt idx="2">
                  <c:v>36540</c:v>
                </c:pt>
                <c:pt idx="3">
                  <c:v>7453</c:v>
                </c:pt>
                <c:pt idx="4">
                  <c:v>3125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093138003121321"/>
          <c:y val="0.32775901019783377"/>
          <c:w val="0.22773543213457223"/>
          <c:h val="0.4651455249878597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29922891684008"/>
          <c:y val="0.22574917090162958"/>
          <c:w val="0.52161366094443096"/>
          <c:h val="0.81625808221792762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Лист3!$A$3:$A$4</c:f>
              <c:strCache>
                <c:ptCount val="2"/>
                <c:pt idx="0">
                  <c:v>Отправлено на ЗРТ</c:v>
                </c:pt>
                <c:pt idx="1">
                  <c:v>Оставлено на АЭС</c:v>
                </c:pt>
              </c:strCache>
            </c:strRef>
          </c:cat>
          <c:val>
            <c:numRef>
              <c:f>Лист3!$G$3:$G$4</c:f>
              <c:numCache>
                <c:formatCode>General</c:formatCode>
                <c:ptCount val="2"/>
                <c:pt idx="0">
                  <c:v>329169</c:v>
                </c:pt>
                <c:pt idx="1">
                  <c:v>406897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6.3490556116774649E-2"/>
          <c:y val="1.2361618113711739E-2"/>
          <c:w val="0.89999989377556688"/>
          <c:h val="0.111584155595019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0" dirty="0" smtClean="0">
                <a:latin typeface="+mn-lt"/>
              </a:rPr>
              <a:t>Отправлено на ЗРТ</a:t>
            </a:r>
            <a:endParaRPr lang="ru-RU" sz="1800" b="0" dirty="0">
              <a:latin typeface="+mn-lt"/>
            </a:endParaRPr>
          </a:p>
        </c:rich>
      </c:tx>
      <c:layout>
        <c:manualLayout>
          <c:xMode val="edge"/>
          <c:yMode val="edge"/>
          <c:x val="0.16153478593272172"/>
          <c:y val="1.52901164262212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443586964976418"/>
          <c:y val="0.24482506023565295"/>
          <c:w val="0.51426744284714221"/>
          <c:h val="0.71241076383797608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cat>
            <c:strRef>
              <c:f>Лист3!$C$1:$E$1</c:f>
              <c:strCache>
                <c:ptCount val="3"/>
                <c:pt idx="0">
                  <c:v>ВВЭР-1000</c:v>
                </c:pt>
                <c:pt idx="1">
                  <c:v>ВВЭР-440</c:v>
                </c:pt>
                <c:pt idx="2">
                  <c:v>БН</c:v>
                </c:pt>
              </c:strCache>
            </c:strRef>
          </c:cat>
          <c:val>
            <c:numRef>
              <c:f>Лист3!$C$3:$E$3</c:f>
              <c:numCache>
                <c:formatCode>General</c:formatCode>
                <c:ptCount val="3"/>
                <c:pt idx="0">
                  <c:v>288530</c:v>
                </c:pt>
                <c:pt idx="1">
                  <c:v>33012</c:v>
                </c:pt>
                <c:pt idx="2">
                  <c:v>7627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45"/>
      <c:rotY val="20"/>
      <c:depthPercent val="100"/>
      <c:rAngAx val="1"/>
    </c:view3D>
    <c:floor>
      <c:thickness val="0"/>
      <c:spPr>
        <a:noFill/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9957939011566773E-2"/>
          <c:y val="8.2452431289640596E-2"/>
          <c:w val="0.96004206098843325"/>
          <c:h val="0.77167019027484141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Лист!$A$6</c:f>
              <c:strCache>
                <c:ptCount val="1"/>
                <c:pt idx="0">
                  <c:v>Выгружено из активной зоны</c:v>
                </c:pt>
              </c:strCache>
            </c:strRef>
          </c:tx>
          <c:spPr>
            <a:solidFill>
              <a:srgbClr val="FFCC00"/>
            </a:solidFill>
            <a:ln w="12352">
              <a:solidFill>
                <a:srgbClr val="000000"/>
              </a:solidFill>
              <a:prstDash val="solid"/>
            </a:ln>
          </c:spPr>
          <c:invertIfNegative val="0"/>
          <c:cat>
            <c:multiLvlStrRef>
              <c:f>Лист!$B$1:$H$2</c:f>
              <c:multiLvlStrCache>
                <c:ptCount val="7"/>
                <c:lvl>
                  <c:pt idx="0">
                    <c:v>Балаковская</c:v>
                  </c:pt>
                  <c:pt idx="1">
                    <c:v>Калининская</c:v>
                  </c:pt>
                  <c:pt idx="2">
                    <c:v>Нововоронежская</c:v>
                  </c:pt>
                  <c:pt idx="3">
                    <c:v>Ростовская</c:v>
                  </c:pt>
                  <c:pt idx="4">
                    <c:v>Кольская</c:v>
                  </c:pt>
                  <c:pt idx="5">
                    <c:v>Нововоронежская</c:v>
                  </c:pt>
                  <c:pt idx="6">
                    <c:v>Белоярская</c:v>
                  </c:pt>
                </c:lvl>
                <c:lvl>
                  <c:pt idx="0">
                    <c:v>ВВЭР-1000</c:v>
                  </c:pt>
                  <c:pt idx="4">
                    <c:v>ВВЭР-440</c:v>
                  </c:pt>
                  <c:pt idx="6">
                    <c:v>БН</c:v>
                  </c:pt>
                </c:lvl>
              </c:multiLvlStrCache>
            </c:multiLvlStrRef>
          </c:cat>
          <c:val>
            <c:numRef>
              <c:f>Лист!$B$5:$H$5</c:f>
              <c:numCache>
                <c:formatCode>General</c:formatCode>
                <c:ptCount val="7"/>
                <c:pt idx="0">
                  <c:v>194</c:v>
                </c:pt>
                <c:pt idx="1">
                  <c:v>178</c:v>
                </c:pt>
                <c:pt idx="2">
                  <c:v>49</c:v>
                </c:pt>
                <c:pt idx="3">
                  <c:v>109</c:v>
                </c:pt>
                <c:pt idx="4">
                  <c:v>241</c:v>
                </c:pt>
                <c:pt idx="5">
                  <c:v>199</c:v>
                </c:pt>
                <c:pt idx="6">
                  <c:v>257</c:v>
                </c:pt>
              </c:numCache>
            </c:numRef>
          </c:val>
        </c:ser>
        <c:ser>
          <c:idx val="2"/>
          <c:order val="1"/>
          <c:tx>
            <c:strRef>
              <c:f>Лист!$A$8</c:f>
              <c:strCache>
                <c:ptCount val="1"/>
                <c:pt idx="0">
                  <c:v>Отправлено на ЗРТ</c:v>
                </c:pt>
              </c:strCache>
            </c:strRef>
          </c:tx>
          <c:spPr>
            <a:solidFill>
              <a:srgbClr val="3366FF"/>
            </a:solidFill>
            <a:ln w="12352">
              <a:solidFill>
                <a:srgbClr val="000000"/>
              </a:solidFill>
              <a:prstDash val="solid"/>
            </a:ln>
          </c:spPr>
          <c:invertIfNegative val="0"/>
          <c:cat>
            <c:multiLvlStrRef>
              <c:f>Лист!$B$1:$H$2</c:f>
              <c:multiLvlStrCache>
                <c:ptCount val="7"/>
                <c:lvl>
                  <c:pt idx="0">
                    <c:v>Балаковская</c:v>
                  </c:pt>
                  <c:pt idx="1">
                    <c:v>Калининская</c:v>
                  </c:pt>
                  <c:pt idx="2">
                    <c:v>Нововоронежская</c:v>
                  </c:pt>
                  <c:pt idx="3">
                    <c:v>Ростовская</c:v>
                  </c:pt>
                  <c:pt idx="4">
                    <c:v>Кольская</c:v>
                  </c:pt>
                  <c:pt idx="5">
                    <c:v>Нововоронежская</c:v>
                  </c:pt>
                  <c:pt idx="6">
                    <c:v>Белоярская</c:v>
                  </c:pt>
                </c:lvl>
                <c:lvl>
                  <c:pt idx="0">
                    <c:v>ВВЭР-1000</c:v>
                  </c:pt>
                  <c:pt idx="4">
                    <c:v>ВВЭР-440</c:v>
                  </c:pt>
                  <c:pt idx="6">
                    <c:v>БН</c:v>
                  </c:pt>
                </c:lvl>
              </c:multiLvlStrCache>
            </c:multiLvlStrRef>
          </c:cat>
          <c:val>
            <c:numRef>
              <c:f>Лист!$B$7:$H$7</c:f>
              <c:numCache>
                <c:formatCode>General</c:formatCode>
                <c:ptCount val="7"/>
                <c:pt idx="0">
                  <c:v>253</c:v>
                </c:pt>
                <c:pt idx="1">
                  <c:v>108</c:v>
                </c:pt>
                <c:pt idx="2">
                  <c:v>36</c:v>
                </c:pt>
                <c:pt idx="3">
                  <c:v>72</c:v>
                </c:pt>
                <c:pt idx="4">
                  <c:v>226</c:v>
                </c:pt>
                <c:pt idx="5">
                  <c:v>177</c:v>
                </c:pt>
                <c:pt idx="6">
                  <c:v>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71936"/>
        <c:axId val="34473472"/>
        <c:axId val="0"/>
      </c:bar3DChart>
      <c:catAx>
        <c:axId val="3447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08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2" b="0" i="0" u="none" strike="noStrike" baseline="0">
                <a:solidFill>
                  <a:srgbClr val="000000"/>
                </a:solidFill>
                <a:latin typeface="Book Antiqua"/>
                <a:ea typeface="Book Antiqua"/>
                <a:cs typeface="Book Antiqua"/>
              </a:defRPr>
            </a:pPr>
            <a:endParaRPr lang="ru-RU"/>
          </a:p>
        </c:txPr>
        <c:crossAx val="34473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473472"/>
        <c:scaling>
          <c:orientation val="minMax"/>
          <c:max val="300"/>
          <c:min val="0"/>
        </c:scaling>
        <c:delete val="0"/>
        <c:axPos val="l"/>
        <c:majorGridlines>
          <c:spPr>
            <a:ln w="308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08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6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34471936"/>
        <c:crosses val="autoZero"/>
        <c:crossBetween val="between"/>
        <c:majorUnit val="100"/>
        <c:minorUnit val="50"/>
      </c:valAx>
      <c:spPr>
        <a:noFill/>
        <a:ln w="24705">
          <a:noFill/>
        </a:ln>
      </c:spPr>
    </c:plotArea>
    <c:legend>
      <c:legendPos val="t"/>
      <c:layout>
        <c:manualLayout>
          <c:xMode val="edge"/>
          <c:yMode val="edge"/>
          <c:x val="0.24921135646687698"/>
          <c:y val="4.2283298097251587E-3"/>
          <c:w val="0.44269190325972663"/>
          <c:h val="5.7082452431289642E-2"/>
        </c:manualLayout>
      </c:layout>
      <c:overlay val="0"/>
      <c:spPr>
        <a:solidFill>
          <a:srgbClr val="FFFFFF"/>
        </a:solidFill>
        <a:ln w="3088">
          <a:solidFill>
            <a:srgbClr val="000000"/>
          </a:solidFill>
          <a:prstDash val="solid"/>
        </a:ln>
      </c:spPr>
      <c:txPr>
        <a:bodyPr/>
        <a:lstStyle/>
        <a:p>
          <a:pPr>
            <a:defRPr sz="1070" b="0" i="0" u="none" strike="noStrike" baseline="0">
              <a:solidFill>
                <a:srgbClr val="000000"/>
              </a:solidFill>
              <a:latin typeface="Book Antiqua"/>
              <a:ea typeface="Book Antiqua"/>
              <a:cs typeface="Book Antiqu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7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3"/>
          <c:order val="1"/>
          <c:tx>
            <c:strRef>
              <c:f>Лист!$A$3</c:f>
              <c:strCache>
                <c:ptCount val="1"/>
                <c:pt idx="0">
                  <c:v>ЭГП</c:v>
                </c:pt>
              </c:strCache>
            </c:strRef>
          </c:tx>
          <c:marker>
            <c:symbol val="none"/>
          </c:marker>
          <c:dLbls>
            <c:spPr>
              <a:noFill/>
              <a:ln w="31494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Лист!$B$1:$D$1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Лист!$B$3:$D$3</c:f>
              <c:numCache>
                <c:formatCode>0</c:formatCode>
                <c:ptCount val="3"/>
                <c:pt idx="0">
                  <c:v>144.875</c:v>
                </c:pt>
                <c:pt idx="1">
                  <c:v>148</c:v>
                </c:pt>
                <c:pt idx="2">
                  <c:v>151.125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Лист!$A$4</c:f>
              <c:strCache>
                <c:ptCount val="1"/>
                <c:pt idx="0">
                  <c:v>ВВЭР</c:v>
                </c:pt>
              </c:strCache>
            </c:strRef>
          </c:tx>
          <c:marker>
            <c:symbol val="none"/>
          </c:marker>
          <c:dLbls>
            <c:spPr>
              <a:noFill/>
              <a:ln w="31494">
                <a:noFill/>
              </a:ln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Лист!$B$1:$D$1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Лист!$B$4:$D$4</c:f>
              <c:numCache>
                <c:formatCode>0</c:formatCode>
                <c:ptCount val="3"/>
                <c:pt idx="0">
                  <c:v>1055.25</c:v>
                </c:pt>
                <c:pt idx="1">
                  <c:v>1070.6980000000001</c:v>
                </c:pt>
                <c:pt idx="2">
                  <c:v>1099.7349999999999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Лист!$A$5</c:f>
              <c:strCache>
                <c:ptCount val="1"/>
                <c:pt idx="0">
                  <c:v>БН</c:v>
                </c:pt>
              </c:strCache>
            </c:strRef>
          </c:tx>
          <c:marker>
            <c:symbol val="none"/>
          </c:marker>
          <c:dLbls>
            <c:spPr>
              <a:noFill/>
              <a:ln w="31494">
                <a:noFill/>
              </a:ln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Лист!$B$1:$D$1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Лист!$B$5:$D$5</c:f>
              <c:numCache>
                <c:formatCode>0</c:formatCode>
                <c:ptCount val="3"/>
                <c:pt idx="0">
                  <c:v>17.690000000000001</c:v>
                </c:pt>
                <c:pt idx="1">
                  <c:v>15.747</c:v>
                </c:pt>
                <c:pt idx="2">
                  <c:v>15.486000000000001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01376"/>
        <c:axId val="34924800"/>
      </c:lineChart>
      <c:lineChart>
        <c:grouping val="standard"/>
        <c:varyColors val="0"/>
        <c:ser>
          <c:idx val="0"/>
          <c:order val="0"/>
          <c:tx>
            <c:strRef>
              <c:f>Лист!$A$2</c:f>
              <c:strCache>
                <c:ptCount val="1"/>
                <c:pt idx="0">
                  <c:v>РБМК</c:v>
                </c:pt>
              </c:strCache>
            </c:strRef>
          </c:tx>
          <c:marker>
            <c:symbol val="none"/>
          </c:marker>
          <c:dLbls>
            <c:spPr>
              <a:noFill/>
              <a:ln w="31494">
                <a:noFill/>
              </a:ln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Лист!$B$6:$D$6</c:f>
              <c:numCache>
                <c:formatCode>General</c:formatCode>
                <c:ptCount val="3"/>
                <c:pt idx="0">
                  <c:v>23242</c:v>
                </c:pt>
                <c:pt idx="1">
                  <c:v>24242</c:v>
                </c:pt>
                <c:pt idx="2">
                  <c:v>25242</c:v>
                </c:pt>
              </c:numCache>
            </c:numRef>
          </c:cat>
          <c:val>
            <c:numRef>
              <c:f>Лист!$B$2:$D$2</c:f>
              <c:numCache>
                <c:formatCode>0</c:formatCode>
                <c:ptCount val="3"/>
                <c:pt idx="0">
                  <c:v>11642.136</c:v>
                </c:pt>
                <c:pt idx="1">
                  <c:v>12060.06</c:v>
                </c:pt>
                <c:pt idx="2">
                  <c:v>12385.644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807808"/>
        <c:axId val="34809728"/>
      </c:lineChart>
      <c:catAx>
        <c:axId val="3490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36"/>
            </a:pPr>
            <a:endParaRPr lang="ru-RU"/>
          </a:p>
        </c:txPr>
        <c:crossAx val="34924800"/>
        <c:crosses val="autoZero"/>
        <c:auto val="1"/>
        <c:lblAlgn val="ctr"/>
        <c:lblOffset val="100"/>
        <c:noMultiLvlLbl val="0"/>
      </c:catAx>
      <c:valAx>
        <c:axId val="34924800"/>
        <c:scaling>
          <c:orientation val="minMax"/>
          <c:max val="2500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crossAx val="34901376"/>
        <c:crosses val="autoZero"/>
        <c:crossBetween val="between"/>
        <c:minorUnit val="400"/>
      </c:valAx>
      <c:catAx>
        <c:axId val="34807808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ru-RU" sz="1736">
                    <a:latin typeface="Book Antiqua" pitchFamily="18" charset="0"/>
                  </a:rPr>
                  <a:t>Установленная мощность, МВт</a:t>
                </a:r>
              </a:p>
            </c:rich>
          </c:tx>
          <c:layout/>
          <c:overlay val="0"/>
          <c:spPr>
            <a:noFill/>
            <a:ln w="31494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36">
                <a:latin typeface="Book Antiqua" pitchFamily="18" charset="0"/>
              </a:defRPr>
            </a:pPr>
            <a:endParaRPr lang="ru-RU"/>
          </a:p>
        </c:txPr>
        <c:crossAx val="34809728"/>
        <c:crosses val="max"/>
        <c:auto val="1"/>
        <c:lblAlgn val="ctr"/>
        <c:lblOffset val="100"/>
        <c:noMultiLvlLbl val="0"/>
      </c:catAx>
      <c:valAx>
        <c:axId val="34809728"/>
        <c:scaling>
          <c:orientation val="minMax"/>
          <c:max val="12500"/>
          <c:min val="10000"/>
        </c:scaling>
        <c:delete val="0"/>
        <c:axPos val="r"/>
        <c:numFmt formatCode="0" sourceLinked="1"/>
        <c:majorTickMark val="out"/>
        <c:minorTickMark val="none"/>
        <c:tickLblPos val="none"/>
        <c:crossAx val="34807808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875739644970414"/>
          <c:y val="0.38852097130242824"/>
          <c:w val="0.10650887573964497"/>
          <c:h val="0.211920529801324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526" tIns="43763" rIns="87526" bIns="43763" numCol="1" anchor="t" anchorCtr="0" compatLnSpc="1">
            <a:prstTxWarp prst="textNoShape">
              <a:avLst/>
            </a:prstTxWarp>
          </a:bodyPr>
          <a:lstStyle>
            <a:lvl1pPr defTabSz="874713">
              <a:defRPr sz="11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526" tIns="43763" rIns="87526" bIns="43763" numCol="1" anchor="t" anchorCtr="0" compatLnSpc="1">
            <a:prstTxWarp prst="textNoShape">
              <a:avLst/>
            </a:prstTxWarp>
          </a:bodyPr>
          <a:lstStyle>
            <a:lvl1pPr algn="r" defTabSz="874713">
              <a:defRPr sz="11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35713"/>
            <a:ext cx="430212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526" tIns="43763" rIns="87526" bIns="43763" numCol="1" anchor="b" anchorCtr="0" compatLnSpc="1">
            <a:prstTxWarp prst="textNoShape">
              <a:avLst/>
            </a:prstTxWarp>
          </a:bodyPr>
          <a:lstStyle>
            <a:lvl1pPr defTabSz="874713">
              <a:defRPr sz="11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335713"/>
            <a:ext cx="430371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526" tIns="43763" rIns="87526" bIns="43763" numCol="1" anchor="b" anchorCtr="0" compatLnSpc="1">
            <a:prstTxWarp prst="textNoShape">
              <a:avLst/>
            </a:prstTxWarp>
          </a:bodyPr>
          <a:lstStyle>
            <a:lvl1pPr algn="r" defTabSz="874713">
              <a:defRPr sz="1100">
                <a:latin typeface="Arial" charset="0"/>
              </a:defRPr>
            </a:lvl1pPr>
          </a:lstStyle>
          <a:p>
            <a:fld id="{3849FBD4-9603-4EB4-B959-6D6D2943DC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17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16" tIns="47408" rIns="94816" bIns="47408" numCol="1" anchor="t" anchorCtr="0" compatLnSpc="1">
            <a:prstTxWarp prst="textNoShape">
              <a:avLst/>
            </a:prstTxWarp>
          </a:bodyPr>
          <a:lstStyle>
            <a:lvl1pPr defTabSz="947738">
              <a:defRPr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3037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16" tIns="47408" rIns="94816" bIns="47408" numCol="1" anchor="t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0413" y="500063"/>
            <a:ext cx="3333750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168650"/>
            <a:ext cx="7942262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16" tIns="47408" rIns="94816" bIns="47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5713"/>
            <a:ext cx="430212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16" tIns="47408" rIns="94816" bIns="47408" numCol="1" anchor="b" anchorCtr="0" compatLnSpc="1">
            <a:prstTxWarp prst="textNoShape">
              <a:avLst/>
            </a:prstTxWarp>
          </a:bodyPr>
          <a:lstStyle>
            <a:lvl1pPr defTabSz="947738">
              <a:defRPr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335713"/>
            <a:ext cx="430371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16" tIns="47408" rIns="94816" bIns="47408" numCol="1" anchor="b" anchorCtr="0" compatLnSpc="1">
            <a:prstTxWarp prst="textNoShape">
              <a:avLst/>
            </a:prstTxWarp>
          </a:bodyPr>
          <a:lstStyle>
            <a:lvl1pPr algn="r" defTabSz="947738">
              <a:defRPr>
                <a:latin typeface="Arial" charset="0"/>
              </a:defRPr>
            </a:lvl1pPr>
          </a:lstStyle>
          <a:p>
            <a:fld id="{A8D649BF-9BFB-4101-BE39-A3EE279703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93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74" y="2978678"/>
            <a:ext cx="9868864" cy="3690410"/>
          </a:xfrm>
        </p:spPr>
        <p:txBody>
          <a:bodyPr/>
          <a:lstStyle/>
          <a:p>
            <a:endParaRPr lang="ru-RU" sz="140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82563" algn="just"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19510"/>
            <a:ext cx="9926638" cy="3649578"/>
          </a:xfrm>
        </p:spPr>
        <p:txBody>
          <a:bodyPr/>
          <a:lstStyle/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19510"/>
            <a:ext cx="9926638" cy="3649578"/>
          </a:xfrm>
        </p:spPr>
        <p:txBody>
          <a:bodyPr/>
          <a:lstStyle/>
          <a:p>
            <a:endParaRPr lang="ru-RU" sz="14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48" y="3199529"/>
            <a:ext cx="8550951" cy="3469559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400" dirty="0">
              <a:sym typeface="Symbol" pitchFamily="18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814" y="3168650"/>
            <a:ext cx="8955994" cy="3226234"/>
          </a:xfrm>
        </p:spPr>
        <p:txBody>
          <a:bodyPr/>
          <a:lstStyle/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24A9-BACC-42AE-9823-39501A4984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3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4885-C8AC-4DA8-BDF4-6957F00C4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96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649A6-6229-45EE-99D3-1D1D1279F5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2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509B27-33B2-4340-B532-833ED0C7472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66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7C7CBC-74B1-4EB3-B9B8-6C797996A6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5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3E5F-02C1-40E5-8F00-A35CF0B00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1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B4E-B5A8-4059-9CCD-B5CBCCA942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0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C888-BC82-414B-891A-A2F196DA7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6E13-F53E-4DE5-AA74-0D220FE603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6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6040-F81C-4EFA-8B5D-F1F9AD015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091C-4A99-4ECC-A2FA-D02106A5E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74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B998-82F2-41E2-A8CB-4D42F0562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0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3B9E-71ED-46D7-AAFF-89DF781846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6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6393-4293-4D12-B623-F38A38120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7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18.jpeg"/><Relationship Id="rId5" Type="http://schemas.openxmlformats.org/officeDocument/2006/relationships/image" Target="../media/image20.jpeg"/><Relationship Id="rId15" Type="http://schemas.openxmlformats.org/officeDocument/2006/relationships/image" Target="../media/image3.jpeg"/><Relationship Id="rId10" Type="http://schemas.openxmlformats.org/officeDocument/2006/relationships/image" Target="../media/image14.jpeg"/><Relationship Id="rId4" Type="http://schemas.openxmlformats.org/officeDocument/2006/relationships/image" Target="../media/image5.jpeg"/><Relationship Id="rId9" Type="http://schemas.openxmlformats.org/officeDocument/2006/relationships/image" Target="../media/image12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3.jpe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30" descr="tvs ч-б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36738"/>
            <a:ext cx="9144000" cy="1431925"/>
          </a:xfrm>
          <a:noFill/>
          <a:ln/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Book Antiqua" pitchFamily="18" charset="0"/>
              </a:rPr>
              <a:t>Обращение с ОЯТ на АЭС</a:t>
            </a:r>
            <a:br>
              <a:rPr lang="ru-RU" b="1" dirty="0">
                <a:solidFill>
                  <a:srgbClr val="000099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0099"/>
                </a:solidFill>
                <a:latin typeface="Book Antiqua" pitchFamily="18" charset="0"/>
              </a:rPr>
              <a:t>ОАО «Концерн Росэнергоатом»</a:t>
            </a:r>
          </a:p>
        </p:txBody>
      </p:sp>
      <p:sp>
        <p:nvSpPr>
          <p:cNvPr id="2062" name="Oval 14"/>
          <p:cNvSpPr>
            <a:spLocks noChangeAspect="1" noChangeArrowheads="1"/>
          </p:cNvSpPr>
          <p:nvPr/>
        </p:nvSpPr>
        <p:spPr bwMode="auto">
          <a:xfrm>
            <a:off x="0" y="0"/>
            <a:ext cx="1717675" cy="171926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5381625" y="5189538"/>
            <a:ext cx="34655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 anchor="ctr">
            <a:spAutoFit/>
          </a:bodyPr>
          <a:lstStyle/>
          <a:p>
            <a:r>
              <a:rPr lang="ru-RU" sz="1600">
                <a:solidFill>
                  <a:srgbClr val="000099"/>
                </a:solidFill>
              </a:rPr>
              <a:t>Шестаков Ю.М., Филиппова Ю.Ю.</a:t>
            </a:r>
            <a:br>
              <a:rPr lang="ru-RU" sz="1600">
                <a:solidFill>
                  <a:srgbClr val="000099"/>
                </a:solidFill>
              </a:rPr>
            </a:br>
            <a:r>
              <a:rPr lang="ru-RU" sz="1600">
                <a:solidFill>
                  <a:srgbClr val="000099"/>
                </a:solidFill>
              </a:rPr>
              <a:t>ОАО «ВНИИАЭС»</a:t>
            </a:r>
            <a:br>
              <a:rPr lang="ru-RU" sz="1600">
                <a:solidFill>
                  <a:srgbClr val="000099"/>
                </a:solidFill>
              </a:rPr>
            </a:br>
            <a:r>
              <a:rPr lang="ru-RU" sz="1600">
                <a:solidFill>
                  <a:srgbClr val="000099"/>
                </a:solidFill>
              </a:rPr>
              <a:t>Беспалов В.Н.</a:t>
            </a:r>
            <a:br>
              <a:rPr lang="ru-RU" sz="1600">
                <a:solidFill>
                  <a:srgbClr val="000099"/>
                </a:solidFill>
              </a:rPr>
            </a:br>
            <a:r>
              <a:rPr lang="ru-RU" sz="1600">
                <a:solidFill>
                  <a:srgbClr val="000099"/>
                </a:solidFill>
              </a:rPr>
              <a:t>ОАО «Концерн Росэнергоатом»</a:t>
            </a:r>
          </a:p>
        </p:txBody>
      </p:sp>
      <p:pic>
        <p:nvPicPr>
          <p:cNvPr id="2079" name="Picture 31" descr="atom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Эмбле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atome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58788"/>
            <a:ext cx="8893175" cy="809625"/>
          </a:xfrm>
        </p:spPr>
        <p:txBody>
          <a:bodyPr>
            <a:normAutofit fontScale="90000"/>
          </a:bodyPr>
          <a:lstStyle/>
          <a:p>
            <a:r>
              <a:rPr lang="ru-RU" sz="2400">
                <a:latin typeface="Book Antiqua" pitchFamily="18" charset="0"/>
              </a:rPr>
              <a:t>В 2011</a:t>
            </a:r>
            <a:r>
              <a:rPr lang="en-US" sz="2400">
                <a:latin typeface="Book Antiqua" pitchFamily="18" charset="0"/>
              </a:rPr>
              <a:t>-2012</a:t>
            </a:r>
            <a:r>
              <a:rPr lang="ru-RU" sz="2400">
                <a:latin typeface="Book Antiqua" pitchFamily="18" charset="0"/>
              </a:rPr>
              <a:t> годах ОАО «Концерн Росэнергоатом» закончены работы по следующим основным направлениям:</a:t>
            </a:r>
            <a:endParaRPr lang="ru-RU" sz="24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85888"/>
            <a:ext cx="8713788" cy="5472112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для всех АЭС проведен анализ безопасности хранилищ ОЯТ с анализом последствий ЗПА, а также организационно-технических мер для исключения возникновения исходных событий таких аварий;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введен в опытно-промышленную эксплуатацию комплекс разделки ОТВС на Ленинградской АЭС;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реализован пилотный проект по вывозу некондиционных ОТВС с Ленинградской АЭС на ФГУП «ПО «Маяк»; отправлены 2 эшелона с ОТВС на ФГУП «ГХК»;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разработана технология обращения с негерметичными ОТВС РБМК при переводе на контейнерное хранение, технология хранения, подготовки к вывозу и транспортирования негерметичных и дефектных ОТВС ВВЭР-440;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выполнен анализ состояния ОТВС РБМК при длительном водном хранении, отработаны тепловые и эксплуатационные режимы осушения МБК с ОТВС РБМК, разработана и внедрена методика контроля состояния ОТВС в ХОЯТ;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разработан проект специальных технических условий на поставку ОЯТ АМБ, 143 кассеты К-17у с ОЯТ АМБ установлены в тонкостенные чехлы из нержавеющей стали;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оформлен сертификат-разрешение на конструкцию МБК ТУК-109 и на транспортирование ОТВС РБМК;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выполнены исследования </a:t>
            </a:r>
            <a:r>
              <a:rPr lang="ru-RU" sz="1600" dirty="0" err="1">
                <a:latin typeface="Book Antiqua" pitchFamily="18" charset="0"/>
              </a:rPr>
              <a:t>твэлов</a:t>
            </a:r>
            <a:r>
              <a:rPr lang="ru-RU" sz="1600" dirty="0">
                <a:latin typeface="Book Antiqua" pitchFamily="18" charset="0"/>
              </a:rPr>
              <a:t> реактора АМ Первой АЭС с топливной композицией на основе крупки из U-</a:t>
            </a:r>
            <a:r>
              <a:rPr lang="ru-RU" sz="1600" dirty="0" err="1">
                <a:latin typeface="Book Antiqua" pitchFamily="18" charset="0"/>
              </a:rPr>
              <a:t>Mo</a:t>
            </a:r>
            <a:r>
              <a:rPr lang="ru-RU" sz="1600" dirty="0">
                <a:latin typeface="Book Antiqua" pitchFamily="18" charset="0"/>
              </a:rPr>
              <a:t> сплава для принятия решения о заключительной стадии обращения с ОЯТ ЭГП;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разработаны технико-экономические предложения по внедрению технологии контейнерного хранения ОЯТ РБМК на площадках АЭС и ФГУП «ГХК».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3BC-0C73-44D7-9F1C-CB2880DC4BF9}" type="slidenum">
              <a:rPr lang="ru-RU"/>
              <a:pPr/>
              <a:t>10</a:t>
            </a:fld>
            <a:endParaRPr lang="ru-RU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Эмбле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atome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13" y="414338"/>
            <a:ext cx="8307387" cy="954087"/>
          </a:xfrm>
        </p:spPr>
        <p:txBody>
          <a:bodyPr/>
          <a:lstStyle/>
          <a:p>
            <a:r>
              <a:rPr lang="ru-RU" sz="2400">
                <a:latin typeface="Book Antiqua" pitchFamily="18" charset="0"/>
              </a:rPr>
              <a:t>Мероприятия по обеспечению безопасного обращения с ОЯТ на АЭС, работы по которым продолжаются: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6363"/>
            <a:ext cx="9144000" cy="5040312"/>
          </a:xfrm>
        </p:spPr>
        <p:txBody>
          <a:bodyPr/>
          <a:lstStyle/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обеспечение вывоза ОЯТ Ленинградской АЭС, в том числе некондиционных ОТВС;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строительство комплексов по разделке ОТВС на Курской и Смоленской АЭС;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вывоз ОЯТ АМБ Белоярской АЭС;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приведение БВ в соответствие требованиям НП-061-05;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принятие решения о конечной стадии обращения с ОЯТ ЭГП-6;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вывоз негерметичных и дефектных ОТВС ВВЭР-440 Кольской АЭС в «горячую» камеру </a:t>
            </a:r>
            <a:r>
              <a:rPr lang="ru-RU" sz="1600" dirty="0" err="1">
                <a:latin typeface="Book Antiqua" pitchFamily="18" charset="0"/>
              </a:rPr>
              <a:t>Нововоронежской</a:t>
            </a:r>
            <a:r>
              <a:rPr lang="ru-RU" sz="1600" dirty="0">
                <a:latin typeface="Book Antiqua" pitchFamily="18" charset="0"/>
              </a:rPr>
              <a:t> АЭС для </a:t>
            </a:r>
            <a:r>
              <a:rPr lang="ru-RU" sz="1600" dirty="0" err="1">
                <a:latin typeface="Book Antiqua" pitchFamily="18" charset="0"/>
              </a:rPr>
              <a:t>перетаривания</a:t>
            </a:r>
            <a:r>
              <a:rPr lang="ru-RU" sz="1600" dirty="0">
                <a:latin typeface="Book Antiqua" pitchFamily="18" charset="0"/>
              </a:rPr>
              <a:t> в транспортный пенал и последующей отправки на завод РТ-1 ФГУП «ПО «Маяк»;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включение в номенклатуру отраслевого стандарта ОСТ 95 745-2005 ТВС ВВЭР-1000 новых модификаций, нового вида топлива с повышенным обогащением;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разработка технологии хранения в БВ, подготовки к вывозу, транспортирования негерметичных и дефектных ОТВС реакторов ВВЭР-1000;</a:t>
            </a:r>
          </a:p>
          <a:p>
            <a:pPr marL="447675" indent="-274638"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1600" dirty="0">
                <a:latin typeface="Book Antiqua" pitchFamily="18" charset="0"/>
              </a:rPr>
              <a:t>обоснование и изменение сертификатов-разрешений на ТУК, допускающие перевозку ОТВС нового вида с повышенным обогащением, а в перспективе – разработать и создать принципиально новые транспортные упаковочные контейнеры, обеспечивающие выполнение требований современных норм и правил по ЯРБ при перевозках ОЯТ, с учетом достигаемых глубин выгорания и уменьшением времени выдержки ОТВС.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CFCE-7B00-4CC6-B5CC-6DCB7C782FB4}" type="slidenum">
              <a:rPr lang="ru-RU"/>
              <a:pPr/>
              <a:t>11</a:t>
            </a:fld>
            <a:endParaRPr lang="ru-RU"/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Эмбле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8" name="Picture 12" descr="atome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 noGrp="1" noChangeArrowheads="1"/>
          </p:cNvSpPr>
          <p:nvPr>
            <p:ph idx="1"/>
          </p:nvPr>
        </p:nvSpPr>
        <p:spPr>
          <a:xfrm>
            <a:off x="4679950" y="333375"/>
            <a:ext cx="4464050" cy="6021388"/>
          </a:xfrm>
        </p:spPr>
        <p:txBody>
          <a:bodyPr/>
          <a:lstStyle/>
          <a:p>
            <a:pPr marL="0" indent="182563" algn="just">
              <a:lnSpc>
                <a:spcPct val="80000"/>
              </a:lnSpc>
              <a:buFontTx/>
              <a:buNone/>
            </a:pPr>
            <a:r>
              <a:rPr lang="ru-RU" sz="2000" dirty="0">
                <a:latin typeface="Book Antiqua" pitchFamily="18" charset="0"/>
              </a:rPr>
              <a:t>В рамках работ по научно-техническому сопровождению работ по обеспечению безопасного обращения с отработавшим ядерным топливом ОНМЦ 220 ОАО «ВНИИАЭС» выполнен анализ выполнения мероприятий Рабочей программы по обращению с ОЯТ на АЭС; разработаны Дополнения к Рабочей программе по обращению с ОЯТ в соответствии с предписанием </a:t>
            </a:r>
            <a:r>
              <a:rPr lang="ru-RU" sz="2000" dirty="0" err="1">
                <a:latin typeface="Book Antiqua" pitchFamily="18" charset="0"/>
              </a:rPr>
              <a:t>Ростехнадзора</a:t>
            </a:r>
            <a:r>
              <a:rPr lang="ru-RU" sz="2000" dirty="0">
                <a:latin typeface="Book Antiqua" pitchFamily="18" charset="0"/>
              </a:rPr>
              <a:t>; выпущен отчет о состоянии уровня безопасности при обращении с ОЯТ на АЭС в 2011 году.</a:t>
            </a:r>
          </a:p>
          <a:p>
            <a:pPr marL="0" indent="182563" algn="just">
              <a:lnSpc>
                <a:spcPct val="80000"/>
              </a:lnSpc>
              <a:buFontTx/>
              <a:buNone/>
            </a:pPr>
            <a:r>
              <a:rPr lang="ru-RU" sz="2000" dirty="0">
                <a:latin typeface="Book Antiqua" pitchFamily="18" charset="0"/>
              </a:rPr>
              <a:t>В текущем году разрабатывается новая Рабочая программа по обращению с ОЯТ на основании ведомственной программы «Создание инфраструктуры и обращение с ОЯТ на период до 2030 года</a:t>
            </a:r>
            <a:r>
              <a:rPr lang="ru-RU" sz="2000" dirty="0" smtClean="0">
                <a:latin typeface="Book Antiqua" pitchFamily="18" charset="0"/>
              </a:rPr>
              <a:t>».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0A5C-F0AB-4495-AD30-F25293350F12}" type="slidenum">
              <a:rPr lang="ru-RU"/>
              <a:pPr/>
              <a:t>12</a:t>
            </a:fld>
            <a:endParaRPr lang="ru-RU"/>
          </a:p>
        </p:txBody>
      </p:sp>
      <p:pic>
        <p:nvPicPr>
          <p:cNvPr id="86022" name="Picture 6" descr="Титул к отчет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/>
          <a:stretch>
            <a:fillRect/>
          </a:stretch>
        </p:blipFill>
        <p:spPr bwMode="auto">
          <a:xfrm>
            <a:off x="250825" y="765175"/>
            <a:ext cx="2432050" cy="3598863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Титул к дополнению к РП №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2595563" cy="359886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259138"/>
            <a:ext cx="2595563" cy="3598862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idx="1"/>
          </p:nvPr>
        </p:nvSpPr>
        <p:spPr>
          <a:xfrm>
            <a:off x="476250" y="638175"/>
            <a:ext cx="8316913" cy="863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4400" i="1" dirty="0">
                <a:latin typeface="Book Antiqua" pitchFamily="18" charset="0"/>
              </a:rPr>
              <a:t>Спасибо за </a:t>
            </a:r>
            <a:r>
              <a:rPr lang="ru-RU" sz="4400" i="1" dirty="0" smtClean="0">
                <a:latin typeface="Book Antiqua" pitchFamily="18" charset="0"/>
              </a:rPr>
              <a:t>внимание!</a:t>
            </a:r>
            <a:endParaRPr lang="ru-RU" sz="4400" i="1" dirty="0">
              <a:latin typeface="Book Antiqua" pitchFamily="18" charset="0"/>
            </a:endParaRPr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3823-9701-47B5-85B9-6E935C420825}" type="slidenum">
              <a:rPr lang="ru-RU"/>
              <a:pPr/>
              <a:t>13</a:t>
            </a:fld>
            <a:endParaRPr lang="ru-RU"/>
          </a:p>
        </p:txBody>
      </p:sp>
      <p:pic>
        <p:nvPicPr>
          <p:cNvPr id="91138" name="Picture 2" descr="tvs ч-б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145" name="Group 9"/>
          <p:cNvGrpSpPr>
            <a:grpSpLocks/>
          </p:cNvGrpSpPr>
          <p:nvPr/>
        </p:nvGrpSpPr>
        <p:grpSpPr bwMode="auto">
          <a:xfrm>
            <a:off x="881063" y="1314450"/>
            <a:ext cx="7335837" cy="4995863"/>
            <a:chOff x="385" y="346"/>
            <a:chExt cx="4990" cy="3629"/>
          </a:xfrm>
        </p:grpSpPr>
        <p:sp>
          <p:nvSpPr>
            <p:cNvPr id="91146" name="Oval 10" descr="БалАЭС"/>
            <p:cNvSpPr>
              <a:spLocks noChangeAspect="1" noChangeArrowheads="1"/>
            </p:cNvSpPr>
            <p:nvPr/>
          </p:nvSpPr>
          <p:spPr bwMode="auto">
            <a:xfrm>
              <a:off x="2426" y="346"/>
              <a:ext cx="907" cy="908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800">
                <a:latin typeface="Arial" charset="0"/>
              </a:endParaRPr>
            </a:p>
          </p:txBody>
        </p:sp>
        <p:sp>
          <p:nvSpPr>
            <p:cNvPr id="91147" name="Oval 11" descr="АЭС1"/>
            <p:cNvSpPr>
              <a:spLocks noChangeAspect="1" noChangeArrowheads="1"/>
            </p:cNvSpPr>
            <p:nvPr/>
          </p:nvSpPr>
          <p:spPr bwMode="auto">
            <a:xfrm>
              <a:off x="1746" y="3067"/>
              <a:ext cx="907" cy="908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8" name="Oval 12" descr="АЭС3"/>
            <p:cNvSpPr>
              <a:spLocks noChangeAspect="1" noChangeArrowheads="1"/>
            </p:cNvSpPr>
            <p:nvPr/>
          </p:nvSpPr>
          <p:spPr bwMode="auto">
            <a:xfrm>
              <a:off x="1066" y="2160"/>
              <a:ext cx="907" cy="908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9" name="Oval 13"/>
            <p:cNvSpPr>
              <a:spLocks noChangeAspect="1" noChangeArrowheads="1"/>
            </p:cNvSpPr>
            <p:nvPr/>
          </p:nvSpPr>
          <p:spPr bwMode="auto">
            <a:xfrm>
              <a:off x="1746" y="1253"/>
              <a:ext cx="907" cy="908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0" name="Oval 14" descr="КолАЭС"/>
            <p:cNvSpPr>
              <a:spLocks noChangeAspect="1" noChangeArrowheads="1"/>
            </p:cNvSpPr>
            <p:nvPr/>
          </p:nvSpPr>
          <p:spPr bwMode="auto">
            <a:xfrm>
              <a:off x="2426" y="2160"/>
              <a:ext cx="907" cy="908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1" name="Oval 15" descr="КурАЭС"/>
            <p:cNvSpPr>
              <a:spLocks noChangeArrowheads="1"/>
            </p:cNvSpPr>
            <p:nvPr/>
          </p:nvSpPr>
          <p:spPr bwMode="auto">
            <a:xfrm>
              <a:off x="385" y="3067"/>
              <a:ext cx="907" cy="907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2" name="Oval 16" descr="ЛенАЭС"/>
            <p:cNvSpPr>
              <a:spLocks noChangeAspect="1" noChangeArrowheads="1"/>
            </p:cNvSpPr>
            <p:nvPr/>
          </p:nvSpPr>
          <p:spPr bwMode="auto">
            <a:xfrm>
              <a:off x="3787" y="2160"/>
              <a:ext cx="907" cy="908"/>
            </a:xfrm>
            <a:prstGeom prst="ellipse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3" name="Oval 17" descr="РоАЭС"/>
            <p:cNvSpPr>
              <a:spLocks noChangeAspect="1" noChangeArrowheads="1"/>
            </p:cNvSpPr>
            <p:nvPr/>
          </p:nvSpPr>
          <p:spPr bwMode="auto">
            <a:xfrm>
              <a:off x="3107" y="3067"/>
              <a:ext cx="907" cy="908"/>
            </a:xfrm>
            <a:prstGeom prst="ellipse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4" name="Oval 18" descr="САЭС"/>
            <p:cNvSpPr>
              <a:spLocks noChangeAspect="1" noChangeArrowheads="1"/>
            </p:cNvSpPr>
            <p:nvPr/>
          </p:nvSpPr>
          <p:spPr bwMode="auto">
            <a:xfrm>
              <a:off x="4468" y="3067"/>
              <a:ext cx="907" cy="908"/>
            </a:xfrm>
            <a:prstGeom prst="ellipse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5" name="Oval 19" descr="БилАЭС"/>
            <p:cNvSpPr>
              <a:spLocks noChangeAspect="1" noChangeArrowheads="1"/>
            </p:cNvSpPr>
            <p:nvPr/>
          </p:nvSpPr>
          <p:spPr bwMode="auto">
            <a:xfrm>
              <a:off x="3084" y="1253"/>
              <a:ext cx="907" cy="908"/>
            </a:xfrm>
            <a:prstGeom prst="ellipse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  <p:pic>
        <p:nvPicPr>
          <p:cNvPr id="91157" name="Picture 21" descr="atomec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atom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96C5-DDE8-4F44-9518-ADDB760CA992}" type="slidenum">
              <a:rPr lang="ru-RU"/>
              <a:pPr/>
              <a:t>2</a:t>
            </a:fld>
            <a:endParaRPr lang="ru-RU"/>
          </a:p>
        </p:txBody>
      </p:sp>
      <p:pic>
        <p:nvPicPr>
          <p:cNvPr id="3087" name="Picture 15" descr="tvs ч-б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2875" y="584200"/>
          <a:ext cx="889317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Visio" r:id="rId7" imgW="7504176" imgH="7976311" progId="Visio.Drawing.11">
                  <p:embed/>
                </p:oleObj>
              </mc:Choice>
              <mc:Fallback>
                <p:oleObj name="Visio" r:id="rId7" imgW="7504176" imgH="7976311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984"/>
                      <a:stretch>
                        <a:fillRect/>
                      </a:stretch>
                    </p:blipFill>
                    <p:spPr bwMode="auto">
                      <a:xfrm>
                        <a:off x="142875" y="584200"/>
                        <a:ext cx="8893175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atom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tvs ч-б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14338"/>
            <a:ext cx="8229600" cy="850900"/>
          </a:xfrm>
        </p:spPr>
        <p:txBody>
          <a:bodyPr/>
          <a:lstStyle/>
          <a:p>
            <a:r>
              <a:rPr lang="ru-RU" sz="2400">
                <a:latin typeface="Book Antiqua" pitchFamily="18" charset="0"/>
              </a:rPr>
              <a:t>Действующие нормативные документы в части обращения с ОЯТ: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536950" y="1268413"/>
            <a:ext cx="5130800" cy="5370512"/>
          </a:xfrm>
          <a:noFill/>
          <a:ln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FontTx/>
              <a:buBlip>
                <a:blip r:embed="rId5"/>
              </a:buBlip>
            </a:pPr>
            <a:r>
              <a:rPr lang="ru-RU" sz="1600">
                <a:latin typeface="Book Antiqua" pitchFamily="18" charset="0"/>
              </a:rPr>
              <a:t>Отработавшие тепловыделяющие сборки ядерных энергетических реакторов типа ВВЭР. Общие требования к поставке на заводы регенерации. ОСТ 95 745-2005. ФГУП «ГИ «ВНИПИЭТ»</a:t>
            </a:r>
          </a:p>
          <a:p>
            <a:pPr algn="just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FontTx/>
              <a:buBlip>
                <a:blip r:embed="rId5"/>
              </a:buBlip>
            </a:pPr>
            <a:r>
              <a:rPr lang="ru-RU" sz="1600">
                <a:latin typeface="Book Antiqua" pitchFamily="18" charset="0"/>
              </a:rPr>
              <a:t>Правила безопасности при транспортировании радиоактивных материалов. НП-053-04. Федеральная служба по экологическому, технологическому и атомному надзору</a:t>
            </a:r>
          </a:p>
          <a:p>
            <a:pPr algn="just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FontTx/>
              <a:buBlip>
                <a:blip r:embed="rId5"/>
              </a:buBlip>
            </a:pPr>
            <a:r>
              <a:rPr lang="ru-RU" sz="1600">
                <a:latin typeface="Book Antiqua" pitchFamily="18" charset="0"/>
              </a:rPr>
              <a:t>Правила безопасности при хранении и транспортировании ядерного топлива на объектах использования атомной энергии. НП-061-05. Федеральная служба по экологическому, технологическому и атомному надзору</a:t>
            </a:r>
          </a:p>
          <a:p>
            <a:pPr algn="just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FontTx/>
              <a:buBlip>
                <a:blip r:embed="rId5"/>
              </a:buBlip>
            </a:pPr>
            <a:r>
              <a:rPr lang="ru-RU" sz="1600">
                <a:latin typeface="Book Antiqua" pitchFamily="18" charset="0"/>
              </a:rPr>
              <a:t>Санитарные правила по радиационной безопасности персонала и населения при транспортировании радиоактивных материалов (веществ). СанПиН 2.6.1.1281-03. Минздрав России</a:t>
            </a:r>
          </a:p>
          <a:p>
            <a:pPr algn="just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chemeClr val="tx1"/>
              </a:buClr>
              <a:buFontTx/>
              <a:buBlip>
                <a:blip r:embed="rId5"/>
              </a:buBlip>
            </a:pPr>
            <a:r>
              <a:rPr lang="ru-RU" sz="1600">
                <a:latin typeface="Book Antiqua" pitchFamily="18" charset="0"/>
              </a:rPr>
              <a:t>Технические условия. Отработавшее ядерное топливо реакторов РБМК-1000. Требования к поставке в централизованное хранилище. ТУ-150Р(04-03)2011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2569-4ED8-46F6-80E8-7B9E7B8A2D09}" type="slidenum">
              <a:rPr lang="ru-RU"/>
              <a:pPr/>
              <a:t>3</a:t>
            </a:fld>
            <a:endParaRPr lang="ru-RU"/>
          </a:p>
        </p:txBody>
      </p:sp>
      <p:pic>
        <p:nvPicPr>
          <p:cNvPr id="4102" name="Picture 6" descr="Эмблем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042988"/>
            <a:ext cx="1631950" cy="2257425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190750"/>
            <a:ext cx="1631950" cy="2257425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302000"/>
            <a:ext cx="1555750" cy="2252663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СанПиН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275138"/>
            <a:ext cx="1631950" cy="2257425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F351-205F-4905-8C29-786AAF6F0DEC}" type="slidenum">
              <a:rPr lang="ru-RU"/>
              <a:pPr/>
              <a:t>4</a:t>
            </a:fld>
            <a:endParaRPr lang="ru-RU"/>
          </a:p>
        </p:txBody>
      </p:sp>
      <p:pic>
        <p:nvPicPr>
          <p:cNvPr id="112642" name="Picture 2" descr="tvs ч-б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2644" name="Picture 4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36" name="Group 96"/>
          <p:cNvGrpSpPr>
            <a:grpSpLocks/>
          </p:cNvGrpSpPr>
          <p:nvPr/>
        </p:nvGrpSpPr>
        <p:grpSpPr bwMode="auto">
          <a:xfrm>
            <a:off x="0" y="323850"/>
            <a:ext cx="9144000" cy="6116638"/>
            <a:chOff x="0" y="204"/>
            <a:chExt cx="5760" cy="3853"/>
          </a:xfrm>
        </p:grpSpPr>
        <p:grpSp>
          <p:nvGrpSpPr>
            <p:cNvPr id="112728" name="Group 88"/>
            <p:cNvGrpSpPr>
              <a:grpSpLocks/>
            </p:cNvGrpSpPr>
            <p:nvPr/>
          </p:nvGrpSpPr>
          <p:grpSpPr bwMode="auto">
            <a:xfrm>
              <a:off x="0" y="204"/>
              <a:ext cx="5760" cy="3492"/>
              <a:chOff x="0" y="205"/>
              <a:chExt cx="5760" cy="3492"/>
            </a:xfrm>
          </p:grpSpPr>
          <p:pic>
            <p:nvPicPr>
              <p:cNvPr id="112647" name="Picture 7" descr="800px-Blank_map_of_Russia-gra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5"/>
                <a:ext cx="5760" cy="3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2648" name="Oval 8" descr="КолАЭС"/>
              <p:cNvSpPr>
                <a:spLocks noChangeAspect="1" noChangeArrowheads="1"/>
              </p:cNvSpPr>
              <p:nvPr/>
            </p:nvSpPr>
            <p:spPr bwMode="auto">
              <a:xfrm>
                <a:off x="998" y="1366"/>
                <a:ext cx="227" cy="227"/>
              </a:xfrm>
              <a:prstGeom prst="ellipse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0" name="Oval 10" descr="БилАЭС"/>
              <p:cNvSpPr>
                <a:spLocks noChangeAspect="1" noChangeArrowheads="1"/>
              </p:cNvSpPr>
              <p:nvPr/>
            </p:nvSpPr>
            <p:spPr bwMode="auto">
              <a:xfrm>
                <a:off x="4604" y="663"/>
                <a:ext cx="227" cy="227"/>
              </a:xfrm>
              <a:prstGeom prst="ellipse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1" name="Oval 11" descr="КурАЭС"/>
              <p:cNvSpPr>
                <a:spLocks noChangeAspect="1" noChangeArrowheads="1"/>
              </p:cNvSpPr>
              <p:nvPr/>
            </p:nvSpPr>
            <p:spPr bwMode="auto">
              <a:xfrm>
                <a:off x="521" y="1593"/>
                <a:ext cx="227" cy="227"/>
              </a:xfrm>
              <a:prstGeom prst="ellipse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2" name="Oval 12" descr="РоАЭС"/>
              <p:cNvSpPr>
                <a:spLocks noChangeAspect="1" noChangeArrowheads="1"/>
              </p:cNvSpPr>
              <p:nvPr/>
            </p:nvSpPr>
            <p:spPr bwMode="auto">
              <a:xfrm>
                <a:off x="181" y="2614"/>
                <a:ext cx="227" cy="227"/>
              </a:xfrm>
              <a:prstGeom prst="ellipse">
                <a:avLst/>
              </a:prstGeom>
              <a:blipFill dpi="0" rotWithShape="1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3" name="Oval 13"/>
              <p:cNvSpPr>
                <a:spLocks noChangeAspect="1" noChangeArrowheads="1"/>
              </p:cNvSpPr>
              <p:nvPr/>
            </p:nvSpPr>
            <p:spPr bwMode="auto">
              <a:xfrm>
                <a:off x="1497" y="2500"/>
                <a:ext cx="227" cy="227"/>
              </a:xfrm>
              <a:prstGeom prst="ellipse">
                <a:avLst/>
              </a:prstGeom>
              <a:blipFill dpi="0" rotWithShape="1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4" name="Oval 14" descr="АЭС3"/>
              <p:cNvSpPr>
                <a:spLocks noChangeAspect="1" noChangeArrowheads="1"/>
              </p:cNvSpPr>
              <p:nvPr/>
            </p:nvSpPr>
            <p:spPr bwMode="auto">
              <a:xfrm>
                <a:off x="521" y="1842"/>
                <a:ext cx="227" cy="227"/>
              </a:xfrm>
              <a:prstGeom prst="ellipse">
                <a:avLst/>
              </a:prstGeom>
              <a:blipFill dpi="0" rotWithShape="1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5" name="Oval 15" descr="ЛенАЭС"/>
              <p:cNvSpPr>
                <a:spLocks noChangeAspect="1" noChangeArrowheads="1"/>
              </p:cNvSpPr>
              <p:nvPr/>
            </p:nvSpPr>
            <p:spPr bwMode="auto">
              <a:xfrm>
                <a:off x="249" y="2160"/>
                <a:ext cx="227" cy="227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6" name="Oval 16" descr="АЭС1"/>
              <p:cNvSpPr>
                <a:spLocks noChangeAspect="1" noChangeArrowheads="1"/>
              </p:cNvSpPr>
              <p:nvPr/>
            </p:nvSpPr>
            <p:spPr bwMode="auto">
              <a:xfrm>
                <a:off x="340" y="2409"/>
                <a:ext cx="227" cy="227"/>
              </a:xfrm>
              <a:prstGeom prst="ellipse">
                <a:avLst/>
              </a:prstGeom>
              <a:blipFill dpi="0" rotWithShape="1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57" name="Oval 17" descr="БалАЭС"/>
              <p:cNvSpPr>
                <a:spLocks noChangeAspect="1" noChangeArrowheads="1"/>
              </p:cNvSpPr>
              <p:nvPr/>
            </p:nvSpPr>
            <p:spPr bwMode="auto">
              <a:xfrm>
                <a:off x="635" y="2568"/>
                <a:ext cx="227" cy="227"/>
              </a:xfrm>
              <a:prstGeom prst="ellipse">
                <a:avLst/>
              </a:prstGeom>
              <a:blipFill dpi="0" rotWithShape="1">
                <a:blip r:embed="rId1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800">
                  <a:latin typeface="Arial" charset="0"/>
                </a:endParaRPr>
              </a:p>
            </p:txBody>
          </p:sp>
          <p:sp>
            <p:nvSpPr>
              <p:cNvPr id="112658" name="Oval 18" descr="САЭС"/>
              <p:cNvSpPr>
                <a:spLocks noChangeAspect="1" noChangeArrowheads="1"/>
              </p:cNvSpPr>
              <p:nvPr/>
            </p:nvSpPr>
            <p:spPr bwMode="auto">
              <a:xfrm>
                <a:off x="363" y="1979"/>
                <a:ext cx="227" cy="227"/>
              </a:xfrm>
              <a:prstGeom prst="ellipse">
                <a:avLst/>
              </a:prstGeom>
              <a:blipFill dpi="0" rotWithShape="1">
                <a:blip r:embed="rId1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60" name="Oval 20"/>
              <p:cNvSpPr>
                <a:spLocks noChangeAspect="1" noChangeArrowheads="1"/>
              </p:cNvSpPr>
              <p:nvPr/>
            </p:nvSpPr>
            <p:spPr bwMode="auto">
              <a:xfrm>
                <a:off x="2789" y="2840"/>
                <a:ext cx="227" cy="227"/>
              </a:xfrm>
              <a:prstGeom prst="ellipse">
                <a:avLst/>
              </a:prstGeom>
              <a:blipFill dpi="0" rotWithShape="1">
                <a:blip r:embed="rId1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800">
                  <a:latin typeface="Arial" charset="0"/>
                </a:endParaRPr>
              </a:p>
            </p:txBody>
          </p:sp>
          <p:sp>
            <p:nvSpPr>
              <p:cNvPr id="112661" name="Oval 21"/>
              <p:cNvSpPr>
                <a:spLocks noChangeAspect="1" noChangeArrowheads="1"/>
              </p:cNvSpPr>
              <p:nvPr/>
            </p:nvSpPr>
            <p:spPr bwMode="auto">
              <a:xfrm>
                <a:off x="1338" y="2704"/>
                <a:ext cx="227" cy="227"/>
              </a:xfrm>
              <a:prstGeom prst="ellipse">
                <a:avLst/>
              </a:prstGeom>
              <a:blipFill dpi="0" rotWithShape="1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800">
                  <a:latin typeface="Arial" charset="0"/>
                </a:endParaRPr>
              </a:p>
            </p:txBody>
          </p:sp>
          <p:sp>
            <p:nvSpPr>
              <p:cNvPr id="112665" name="Line 25"/>
              <p:cNvSpPr>
                <a:spLocks noChangeShapeType="1"/>
              </p:cNvSpPr>
              <p:nvPr/>
            </p:nvSpPr>
            <p:spPr bwMode="auto">
              <a:xfrm>
                <a:off x="1134" y="1616"/>
                <a:ext cx="272" cy="106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67" name="Freeform 27"/>
              <p:cNvSpPr>
                <a:spLocks/>
              </p:cNvSpPr>
              <p:nvPr/>
            </p:nvSpPr>
            <p:spPr bwMode="auto">
              <a:xfrm>
                <a:off x="580" y="2516"/>
                <a:ext cx="758" cy="211"/>
              </a:xfrm>
              <a:custGeom>
                <a:avLst/>
                <a:gdLst>
                  <a:gd name="T0" fmla="*/ 0 w 758"/>
                  <a:gd name="T1" fmla="*/ 0 h 211"/>
                  <a:gd name="T2" fmla="*/ 424 w 758"/>
                  <a:gd name="T3" fmla="*/ 60 h 211"/>
                  <a:gd name="T4" fmla="*/ 758 w 758"/>
                  <a:gd name="T5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8" h="211">
                    <a:moveTo>
                      <a:pt x="0" y="0"/>
                    </a:moveTo>
                    <a:lnTo>
                      <a:pt x="424" y="60"/>
                    </a:lnTo>
                    <a:lnTo>
                      <a:pt x="758" y="211"/>
                    </a:lnTo>
                  </a:path>
                </a:pathLst>
              </a:custGeom>
              <a:noFill/>
              <a:ln w="1905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68" name="Freeform 28"/>
              <p:cNvSpPr>
                <a:spLocks/>
              </p:cNvSpPr>
              <p:nvPr/>
            </p:nvSpPr>
            <p:spPr bwMode="auto">
              <a:xfrm>
                <a:off x="1568" y="2727"/>
                <a:ext cx="87" cy="125"/>
              </a:xfrm>
              <a:custGeom>
                <a:avLst/>
                <a:gdLst>
                  <a:gd name="T0" fmla="*/ 87 w 87"/>
                  <a:gd name="T1" fmla="*/ 0 h 125"/>
                  <a:gd name="T2" fmla="*/ 72 w 87"/>
                  <a:gd name="T3" fmla="*/ 65 h 125"/>
                  <a:gd name="T4" fmla="*/ 0 w 87"/>
                  <a:gd name="T5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125">
                    <a:moveTo>
                      <a:pt x="87" y="0"/>
                    </a:moveTo>
                    <a:lnTo>
                      <a:pt x="72" y="65"/>
                    </a:lnTo>
                    <a:lnTo>
                      <a:pt x="0" y="125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69" name="Freeform 29"/>
              <p:cNvSpPr>
                <a:spLocks/>
              </p:cNvSpPr>
              <p:nvPr/>
            </p:nvSpPr>
            <p:spPr bwMode="auto">
              <a:xfrm>
                <a:off x="385" y="2818"/>
                <a:ext cx="2382" cy="218"/>
              </a:xfrm>
              <a:custGeom>
                <a:avLst/>
                <a:gdLst>
                  <a:gd name="T0" fmla="*/ 0 w 2382"/>
                  <a:gd name="T1" fmla="*/ 0 h 218"/>
                  <a:gd name="T2" fmla="*/ 1111 w 2382"/>
                  <a:gd name="T3" fmla="*/ 218 h 218"/>
                  <a:gd name="T4" fmla="*/ 2382 w 2382"/>
                  <a:gd name="T5" fmla="*/ 18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82" h="218">
                    <a:moveTo>
                      <a:pt x="0" y="0"/>
                    </a:moveTo>
                    <a:lnTo>
                      <a:pt x="1111" y="218"/>
                    </a:lnTo>
                    <a:lnTo>
                      <a:pt x="2382" y="181"/>
                    </a:lnTo>
                  </a:path>
                </a:pathLst>
              </a:cu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1" name="Freeform 31"/>
              <p:cNvSpPr>
                <a:spLocks/>
              </p:cNvSpPr>
              <p:nvPr/>
            </p:nvSpPr>
            <p:spPr bwMode="auto">
              <a:xfrm>
                <a:off x="589" y="2455"/>
                <a:ext cx="2178" cy="453"/>
              </a:xfrm>
              <a:custGeom>
                <a:avLst/>
                <a:gdLst>
                  <a:gd name="T0" fmla="*/ 0 w 2239"/>
                  <a:gd name="T1" fmla="*/ 7 h 404"/>
                  <a:gd name="T2" fmla="*/ 1107 w 2239"/>
                  <a:gd name="T3" fmla="*/ 0 h 404"/>
                  <a:gd name="T4" fmla="*/ 2239 w 2239"/>
                  <a:gd name="T5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9" h="404">
                    <a:moveTo>
                      <a:pt x="0" y="7"/>
                    </a:moveTo>
                    <a:lnTo>
                      <a:pt x="1107" y="0"/>
                    </a:lnTo>
                    <a:lnTo>
                      <a:pt x="2239" y="404"/>
                    </a:lnTo>
                  </a:path>
                </a:pathLst>
              </a:cu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2" name="Line 32"/>
              <p:cNvSpPr>
                <a:spLocks noChangeShapeType="1"/>
              </p:cNvSpPr>
              <p:nvPr/>
            </p:nvSpPr>
            <p:spPr bwMode="auto">
              <a:xfrm>
                <a:off x="748" y="2024"/>
                <a:ext cx="2019" cy="839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3" name="Freeform 33"/>
              <p:cNvSpPr>
                <a:spLocks/>
              </p:cNvSpPr>
              <p:nvPr/>
            </p:nvSpPr>
            <p:spPr bwMode="auto">
              <a:xfrm>
                <a:off x="884" y="2682"/>
                <a:ext cx="1860" cy="286"/>
              </a:xfrm>
              <a:custGeom>
                <a:avLst/>
                <a:gdLst>
                  <a:gd name="T0" fmla="*/ 0 w 1860"/>
                  <a:gd name="T1" fmla="*/ 0 h 286"/>
                  <a:gd name="T2" fmla="*/ 540 w 1860"/>
                  <a:gd name="T3" fmla="*/ 286 h 286"/>
                  <a:gd name="T4" fmla="*/ 1860 w 1860"/>
                  <a:gd name="T5" fmla="*/ 249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" h="286">
                    <a:moveTo>
                      <a:pt x="0" y="0"/>
                    </a:moveTo>
                    <a:lnTo>
                      <a:pt x="540" y="286"/>
                    </a:lnTo>
                    <a:lnTo>
                      <a:pt x="1860" y="249"/>
                    </a:lnTo>
                  </a:path>
                </a:pathLst>
              </a:cu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4" name="Line 34"/>
              <p:cNvSpPr>
                <a:spLocks noChangeShapeType="1"/>
              </p:cNvSpPr>
              <p:nvPr/>
            </p:nvSpPr>
            <p:spPr bwMode="auto">
              <a:xfrm>
                <a:off x="725" y="1797"/>
                <a:ext cx="635" cy="907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5" name="Line 35"/>
              <p:cNvSpPr>
                <a:spLocks noChangeShapeType="1"/>
              </p:cNvSpPr>
              <p:nvPr/>
            </p:nvSpPr>
            <p:spPr bwMode="auto">
              <a:xfrm>
                <a:off x="748" y="1797"/>
                <a:ext cx="2064" cy="1043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2729" name="Group 89"/>
            <p:cNvGrpSpPr>
              <a:grpSpLocks/>
            </p:cNvGrpSpPr>
            <p:nvPr/>
          </p:nvGrpSpPr>
          <p:grpSpPr bwMode="auto">
            <a:xfrm>
              <a:off x="249" y="3884"/>
              <a:ext cx="3674" cy="173"/>
              <a:chOff x="249" y="3884"/>
              <a:chExt cx="3674" cy="173"/>
            </a:xfrm>
          </p:grpSpPr>
          <p:sp>
            <p:nvSpPr>
              <p:cNvPr id="112676" name="Line 36"/>
              <p:cNvSpPr>
                <a:spLocks noChangeShapeType="1"/>
              </p:cNvSpPr>
              <p:nvPr/>
            </p:nvSpPr>
            <p:spPr bwMode="auto">
              <a:xfrm>
                <a:off x="249" y="3974"/>
                <a:ext cx="227" cy="0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77" name="Line 37"/>
              <p:cNvSpPr>
                <a:spLocks noChangeShapeType="1"/>
              </p:cNvSpPr>
              <p:nvPr/>
            </p:nvSpPr>
            <p:spPr bwMode="auto">
              <a:xfrm>
                <a:off x="1292" y="3974"/>
                <a:ext cx="227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721" name="Text Box 81"/>
              <p:cNvSpPr txBox="1">
                <a:spLocks noChangeArrowheads="1"/>
              </p:cNvSpPr>
              <p:nvPr/>
            </p:nvSpPr>
            <p:spPr bwMode="auto">
              <a:xfrm>
                <a:off x="476" y="3884"/>
                <a:ext cx="58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/>
                  <a:t>ВВЭР-1000</a:t>
                </a:r>
              </a:p>
            </p:txBody>
          </p:sp>
          <p:sp>
            <p:nvSpPr>
              <p:cNvPr id="112722" name="Text Box 82"/>
              <p:cNvSpPr txBox="1">
                <a:spLocks noChangeArrowheads="1"/>
              </p:cNvSpPr>
              <p:nvPr/>
            </p:nvSpPr>
            <p:spPr bwMode="auto">
              <a:xfrm>
                <a:off x="1519" y="3884"/>
                <a:ext cx="58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/>
                  <a:t>ВВЭР-440</a:t>
                </a:r>
              </a:p>
            </p:txBody>
          </p:sp>
          <p:sp>
            <p:nvSpPr>
              <p:cNvPr id="112723" name="Line 83"/>
              <p:cNvSpPr>
                <a:spLocks noChangeShapeType="1"/>
              </p:cNvSpPr>
              <p:nvPr/>
            </p:nvSpPr>
            <p:spPr bwMode="auto">
              <a:xfrm>
                <a:off x="2200" y="3974"/>
                <a:ext cx="22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724" name="Text Box 84"/>
              <p:cNvSpPr txBox="1">
                <a:spLocks noChangeArrowheads="1"/>
              </p:cNvSpPr>
              <p:nvPr/>
            </p:nvSpPr>
            <p:spPr bwMode="auto">
              <a:xfrm>
                <a:off x="2426" y="3884"/>
                <a:ext cx="58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/>
                  <a:t>БН-600</a:t>
                </a:r>
              </a:p>
            </p:txBody>
          </p:sp>
          <p:sp>
            <p:nvSpPr>
              <p:cNvPr id="112725" name="Line 85"/>
              <p:cNvSpPr>
                <a:spLocks noChangeShapeType="1"/>
              </p:cNvSpPr>
              <p:nvPr/>
            </p:nvSpPr>
            <p:spPr bwMode="auto">
              <a:xfrm>
                <a:off x="3107" y="3974"/>
                <a:ext cx="227" cy="0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726" name="Text Box 86"/>
              <p:cNvSpPr txBox="1">
                <a:spLocks noChangeArrowheads="1"/>
              </p:cNvSpPr>
              <p:nvPr/>
            </p:nvSpPr>
            <p:spPr bwMode="auto">
              <a:xfrm>
                <a:off x="3334" y="3884"/>
                <a:ext cx="58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/>
                  <a:t>РБМК</a:t>
                </a:r>
              </a:p>
            </p:txBody>
          </p:sp>
        </p:grpSp>
      </p:grpSp>
      <p:sp>
        <p:nvSpPr>
          <p:cNvPr id="112733" name="Rectangle 93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  <p:pic>
        <p:nvPicPr>
          <p:cNvPr id="112734" name="Picture 94" descr="atomec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5" name="Rectangle 95"/>
          <p:cNvSpPr>
            <a:spLocks noChangeArrowheads="1"/>
          </p:cNvSpPr>
          <p:nvPr/>
        </p:nvSpPr>
        <p:spPr bwMode="auto">
          <a:xfrm>
            <a:off x="971550" y="414338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География транспортировки ОЯТ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vs ч-б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9113" y="728663"/>
            <a:ext cx="10048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9574" name="Object 6"/>
          <p:cNvGraphicFramePr>
            <a:graphicFrameLocks noGrp="1" noChangeAspect="1"/>
          </p:cNvGraphicFramePr>
          <p:nvPr>
            <p:ph/>
          </p:nvPr>
        </p:nvGraphicFramePr>
        <p:xfrm>
          <a:off x="323850" y="873125"/>
          <a:ext cx="8116888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2" name="Visio" r:id="rId5" imgW="9757867" imgH="7033870" progId="Visio.Drawing.11">
                  <p:embed/>
                </p:oleObj>
              </mc:Choice>
              <mc:Fallback>
                <p:oleObj name="Visio" r:id="rId5" imgW="9757867" imgH="703387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873125"/>
                        <a:ext cx="8116888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B6EA-816E-4836-9E41-2384BE980B59}" type="slidenum">
              <a:rPr lang="ru-RU"/>
              <a:pPr/>
              <a:t>5</a:t>
            </a:fld>
            <a:endParaRPr lang="ru-RU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9573" name="Picture 5" descr="Эмблем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  <p:pic>
        <p:nvPicPr>
          <p:cNvPr id="109578" name="Picture 10" descr="atome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971550" y="414338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Схема обращения с ОЯТ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30" name="Picture 58" descr="atom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Picture 2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4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28395280"/>
              </p:ext>
            </p:extLst>
          </p:nvPr>
        </p:nvGraphicFramePr>
        <p:xfrm>
          <a:off x="1826694" y="-18250"/>
          <a:ext cx="5940661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Object 4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729598920"/>
              </p:ext>
            </p:extLst>
          </p:nvPr>
        </p:nvGraphicFramePr>
        <p:xfrm>
          <a:off x="0" y="3699030"/>
          <a:ext cx="4707015" cy="315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Object 5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73968099"/>
              </p:ext>
            </p:extLst>
          </p:nvPr>
        </p:nvGraphicFramePr>
        <p:xfrm>
          <a:off x="4617005" y="3699030"/>
          <a:ext cx="4526995" cy="31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8B54-EBD8-4E45-9034-9BE2D2E6E5F6}" type="slidenum">
              <a:rPr lang="ru-RU"/>
              <a:pPr/>
              <a:t>6</a:t>
            </a:fld>
            <a:endParaRPr lang="ru-RU"/>
          </a:p>
        </p:txBody>
      </p:sp>
      <p:sp>
        <p:nvSpPr>
          <p:cNvPr id="105529" name="Rectangle 57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 dirty="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8" name="Picture 12" descr="atom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0" name="Picture 4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78" name="Picture 2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9"/>
          <p:cNvGraphicFramePr>
            <a:graphicFrameLocks noGrp="1" noChangeAspect="1"/>
          </p:cNvGraphicFramePr>
          <p:nvPr>
            <p:ph/>
          </p:nvPr>
        </p:nvGraphicFramePr>
        <p:xfrm>
          <a:off x="95250" y="1158875"/>
          <a:ext cx="8799513" cy="437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D6E2-DE22-4F39-9E23-D9D55A2A8E2D}" type="slidenum">
              <a:rPr lang="ru-RU"/>
              <a:pPr/>
              <a:t>7</a:t>
            </a:fld>
            <a:endParaRPr lang="ru-RU"/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971550" y="414338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Организация отправки ОЯТ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27" name="Picture 19" descr="atom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0" name="Picture 2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7265334"/>
              </p:ext>
            </p:extLst>
          </p:nvPr>
        </p:nvGraphicFramePr>
        <p:xfrm>
          <a:off x="166688" y="1274763"/>
          <a:ext cx="8005762" cy="535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D586-18BE-48C4-99CE-21A76A6F4609}" type="slidenum">
              <a:rPr lang="ru-RU"/>
              <a:pPr/>
              <a:t>8</a:t>
            </a:fld>
            <a:endParaRPr lang="ru-RU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1196975" y="593725"/>
            <a:ext cx="688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sz="2400">
                <a:solidFill>
                  <a:schemeClr val="tx2"/>
                </a:solidFill>
              </a:rPr>
              <a:t>Динамика накопления ОЯТ на АЭС, т топлива</a:t>
            </a:r>
          </a:p>
        </p:txBody>
      </p: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atom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5412" r="2348" b="42738"/>
          <a:stretch>
            <a:fillRect/>
          </a:stretch>
        </p:blipFill>
        <p:spPr bwMode="auto">
          <a:xfrm>
            <a:off x="7658100" y="0"/>
            <a:ext cx="14859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Эмбл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vs ч-б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038" b="6622"/>
          <a:stretch>
            <a:fillRect/>
          </a:stretch>
        </p:blipFill>
        <p:spPr bwMode="auto">
          <a:xfrm>
            <a:off x="8137525" y="719138"/>
            <a:ext cx="100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549275"/>
            <a:ext cx="7704138" cy="765175"/>
          </a:xfrm>
        </p:spPr>
        <p:txBody>
          <a:bodyPr/>
          <a:lstStyle/>
          <a:p>
            <a:r>
              <a:rPr lang="ru-RU" sz="2400">
                <a:latin typeface="Book Antiqua" pitchFamily="18" charset="0"/>
              </a:rPr>
              <a:t>Основные проблемы при обращении с ОЯТ: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2400" dirty="0">
                <a:latin typeface="Book Antiqua" pitchFamily="18" charset="0"/>
              </a:rPr>
              <a:t>отсутствие в номенклатуре ОСТ 95 745-2005 новых видов топлива повышенного обогащения, новых модификаций ТВС, отсутствие сертификатов-разрешений на перевозку таких ОТВС;</a:t>
            </a:r>
          </a:p>
          <a:p>
            <a:pPr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2400" dirty="0">
                <a:latin typeface="Book Antiqua" pitchFamily="18" charset="0"/>
              </a:rPr>
              <a:t>увеличение времени хранения ОТВС в БВ в связи с внедрением новых видов топлива повышенного обогащения и освоением новых топливных циклов;</a:t>
            </a:r>
          </a:p>
          <a:p>
            <a:pPr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2400" dirty="0">
                <a:latin typeface="Book Antiqua" pitchFamily="18" charset="0"/>
              </a:rPr>
              <a:t>заполнение БВ и ХОЯТ;</a:t>
            </a:r>
          </a:p>
          <a:p>
            <a:pPr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2400" dirty="0">
                <a:latin typeface="Book Antiqua" pitchFamily="18" charset="0"/>
              </a:rPr>
              <a:t>хранение ОТВС, содержащих негерметичные </a:t>
            </a:r>
            <a:r>
              <a:rPr lang="ru-RU" sz="2400" dirty="0" err="1">
                <a:latin typeface="Book Antiqua" pitchFamily="18" charset="0"/>
              </a:rPr>
              <a:t>твэлы</a:t>
            </a:r>
            <a:r>
              <a:rPr lang="ru-RU" sz="2400" dirty="0">
                <a:latin typeface="Book Antiqua" pitchFamily="18" charset="0"/>
              </a:rPr>
              <a:t>;</a:t>
            </a:r>
          </a:p>
          <a:p>
            <a:pPr>
              <a:buClr>
                <a:schemeClr val="tx1"/>
              </a:buClr>
              <a:buFontTx/>
              <a:buBlip>
                <a:blip r:embed="rId6"/>
              </a:buBlip>
            </a:pPr>
            <a:r>
              <a:rPr lang="ru-RU" sz="2400" dirty="0">
                <a:latin typeface="Book Antiqua" pitchFamily="18" charset="0"/>
              </a:rPr>
              <a:t>устаревание и износ оборудования и транспортных средств для ОТВС.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628-19D1-4C5E-BB41-ADB49389598C}" type="slidenum">
              <a:rPr lang="ru-RU"/>
              <a:pPr/>
              <a:t>9</a:t>
            </a:fld>
            <a:endParaRPr lang="ru-RU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971550" y="0"/>
            <a:ext cx="6661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600">
                <a:solidFill>
                  <a:schemeClr val="bg2"/>
                </a:solidFill>
              </a:rPr>
              <a:t>Обращение с ОЯТ на АЭС ОАО «Концерн Росэнергоатом»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5661</TotalTime>
  <Words>867</Words>
  <Application>Microsoft Office PowerPoint</Application>
  <PresentationFormat>Экран (4:3)</PresentationFormat>
  <Paragraphs>72</Paragraphs>
  <Slides>13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Visio</vt:lpstr>
      <vt:lpstr>Обращение с ОЯТ на АЭС ОАО «Концерн Росэнергоатом»</vt:lpstr>
      <vt:lpstr>Презентация PowerPoint</vt:lpstr>
      <vt:lpstr>Действующие нормативные документы в части обращения с ОЯТ: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проблемы при обращении с ОЯТ:</vt:lpstr>
      <vt:lpstr>В 2011-2012 годах ОАО «Концерн Росэнергоатом» закончены работы по следующим основным направлениям:</vt:lpstr>
      <vt:lpstr>Мероприятия по обеспечению безопасного обращения с ОЯТ на АЭС, работы по которым продолжаются:</vt:lpstr>
      <vt:lpstr>Презентация PowerPoint</vt:lpstr>
      <vt:lpstr>Презентация PowerPoint</vt:lpstr>
    </vt:vector>
  </TitlesOfParts>
  <Company>VNIIAES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Филиппова Ю.Ю.</dc:creator>
  <cp:lastModifiedBy>Филиппов Арсений Дмитриевич</cp:lastModifiedBy>
  <cp:revision>116</cp:revision>
  <dcterms:created xsi:type="dcterms:W3CDTF">2012-05-02T07:22:57Z</dcterms:created>
  <dcterms:modified xsi:type="dcterms:W3CDTF">2012-10-15T17:23:36Z</dcterms:modified>
</cp:coreProperties>
</file>