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3"/>
  </p:notesMasterIdLst>
  <p:sldIdLst>
    <p:sldId id="256" r:id="rId2"/>
    <p:sldId id="412" r:id="rId3"/>
    <p:sldId id="395" r:id="rId4"/>
    <p:sldId id="396" r:id="rId5"/>
    <p:sldId id="320" r:id="rId6"/>
    <p:sldId id="326" r:id="rId7"/>
    <p:sldId id="391" r:id="rId8"/>
    <p:sldId id="379" r:id="rId9"/>
    <p:sldId id="404" r:id="rId10"/>
    <p:sldId id="401" r:id="rId11"/>
    <p:sldId id="398" r:id="rId12"/>
    <p:sldId id="409" r:id="rId13"/>
    <p:sldId id="393" r:id="rId14"/>
    <p:sldId id="394" r:id="rId15"/>
    <p:sldId id="365" r:id="rId16"/>
    <p:sldId id="333" r:id="rId17"/>
    <p:sldId id="384" r:id="rId18"/>
    <p:sldId id="402" r:id="rId19"/>
    <p:sldId id="411" r:id="rId20"/>
    <p:sldId id="382" r:id="rId21"/>
    <p:sldId id="408" r:id="rId22"/>
  </p:sldIdLst>
  <p:sldSz cx="9144000" cy="6858000" type="screen4x3"/>
  <p:notesSz cx="6731000" cy="98679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931C"/>
    <a:srgbClr val="00FFCC"/>
    <a:srgbClr val="000099"/>
    <a:srgbClr val="009900"/>
    <a:srgbClr val="0066FF"/>
    <a:srgbClr val="CC3300"/>
    <a:srgbClr val="2489DC"/>
    <a:srgbClr val="3399FF"/>
    <a:srgbClr val="F62C04"/>
    <a:srgbClr val="33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5495" autoAdjust="0"/>
    <p:restoredTop sz="85298" autoAdjust="0"/>
  </p:normalViewPr>
  <p:slideViewPr>
    <p:cSldViewPr snapToGrid="0">
      <p:cViewPr>
        <p:scale>
          <a:sx n="100" d="100"/>
          <a:sy n="100" d="100"/>
        </p:scale>
        <p:origin x="-600" y="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2;&#1086;&#1080;%20&#1076;&#1086;&#1082;&#1091;&#1084;&#1077;&#1085;&#1090;&#1099;\&#1055;&#1088;&#1086;&#1077;&#1082;&#1090;&#1085;&#1099;&#1081;%20&#1086;&#1092;&#1080;&#1089;%20&#1087;&#1086;%20&#1054;&#1071;&#1058;\&#1089;&#1090;&#1088;&#1072;&#1090;&#1077;&#1075;&#1080;&#1103;\&#1087;&#1077;&#1088;&#1077;&#1088;&#1072;&#1073;&#1086;&#1090;&#1082;&#1072;-&#1087;&#1086;%20&#1075;&#1086;&#1076;&#1072;&#1084;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135448570810402"/>
          <c:y val="2.4553571428571615E-2"/>
          <c:w val="0.86879891416224764"/>
          <c:h val="0.90955726237345369"/>
        </c:manualLayout>
      </c:layout>
      <c:lineChart>
        <c:grouping val="standard"/>
        <c:ser>
          <c:idx val="2"/>
          <c:order val="0"/>
          <c:tx>
            <c:v>хранение (без переработки),т</c:v>
          </c:tx>
          <c:spPr>
            <a:ln w="57150">
              <a:solidFill>
                <a:srgbClr val="A2020F"/>
              </a:solidFill>
            </a:ln>
          </c:spPr>
          <c:marker>
            <c:symbol val="none"/>
          </c:marker>
          <c:cat>
            <c:numRef>
              <c:f>Лист3!$C$3:$W$3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Лист3!$C$9:$W$9</c:f>
              <c:numCache>
                <c:formatCode>#,##0.0</c:formatCode>
                <c:ptCount val="21"/>
                <c:pt idx="0">
                  <c:v>18800</c:v>
                </c:pt>
                <c:pt idx="1">
                  <c:v>19455.5</c:v>
                </c:pt>
                <c:pt idx="2">
                  <c:v>20132.111111111106</c:v>
                </c:pt>
                <c:pt idx="3">
                  <c:v>20829.833333333296</c:v>
                </c:pt>
                <c:pt idx="4">
                  <c:v>21527.555555555497</c:v>
                </c:pt>
                <c:pt idx="5">
                  <c:v>22245.277777777756</c:v>
                </c:pt>
                <c:pt idx="6">
                  <c:v>23025.222222222321</c:v>
                </c:pt>
                <c:pt idx="7">
                  <c:v>23819.137254901896</c:v>
                </c:pt>
                <c:pt idx="8">
                  <c:v>24690.052287581697</c:v>
                </c:pt>
                <c:pt idx="9">
                  <c:v>25592.828431372542</c:v>
                </c:pt>
                <c:pt idx="10">
                  <c:v>26668.172756981166</c:v>
                </c:pt>
                <c:pt idx="11">
                  <c:v>27616.994355317885</c:v>
                </c:pt>
                <c:pt idx="12">
                  <c:v>28686.38413547237</c:v>
                </c:pt>
                <c:pt idx="13">
                  <c:v>29768.113487819352</c:v>
                </c:pt>
                <c:pt idx="14">
                  <c:v>30710.364230540697</c:v>
                </c:pt>
                <c:pt idx="15">
                  <c:v>31702.909090909099</c:v>
                </c:pt>
                <c:pt idx="16">
                  <c:v>33039.090314913825</c:v>
                </c:pt>
                <c:pt idx="17">
                  <c:v>34320.461646332784</c:v>
                </c:pt>
                <c:pt idx="18">
                  <c:v>35941.334186443812</c:v>
                </c:pt>
                <c:pt idx="19">
                  <c:v>37390.436518844639</c:v>
                </c:pt>
                <c:pt idx="20">
                  <c:v>38965.730596967594</c:v>
                </c:pt>
              </c:numCache>
            </c:numRef>
          </c:val>
        </c:ser>
        <c:ser>
          <c:idx val="3"/>
          <c:order val="1"/>
          <c:tx>
            <c:v>хранение, с переработкой</c:v>
          </c:tx>
          <c:spPr>
            <a:ln w="57150">
              <a:solidFill>
                <a:srgbClr val="006600"/>
              </a:solidFill>
            </a:ln>
          </c:spPr>
          <c:marker>
            <c:symbol val="none"/>
          </c:marker>
          <c:cat>
            <c:numRef>
              <c:f>Лист3!$C$3:$W$3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Лист3!$C$10:$W$10</c:f>
              <c:numCache>
                <c:formatCode>#,##0.00</c:formatCode>
                <c:ptCount val="21"/>
                <c:pt idx="0">
                  <c:v>18680.3</c:v>
                </c:pt>
                <c:pt idx="1">
                  <c:v>19271.38</c:v>
                </c:pt>
                <c:pt idx="2">
                  <c:v>19831.491111111121</c:v>
                </c:pt>
                <c:pt idx="3">
                  <c:v>20363.093333333316</c:v>
                </c:pt>
                <c:pt idx="4">
                  <c:v>20792.145555555497</c:v>
                </c:pt>
                <c:pt idx="5">
                  <c:v>21219.567777777756</c:v>
                </c:pt>
                <c:pt idx="6">
                  <c:v>21606.862222222229</c:v>
                </c:pt>
                <c:pt idx="7">
                  <c:v>21987.677254901952</c:v>
                </c:pt>
                <c:pt idx="8">
                  <c:v>22248.342287581698</c:v>
                </c:pt>
                <c:pt idx="9">
                  <c:v>22496.068431372551</c:v>
                </c:pt>
                <c:pt idx="10">
                  <c:v>22918.762756981556</c:v>
                </c:pt>
                <c:pt idx="11">
                  <c:v>23217.694355317886</c:v>
                </c:pt>
                <c:pt idx="12">
                  <c:v>23637.194135472357</c:v>
                </c:pt>
                <c:pt idx="13">
                  <c:v>24063.873487819357</c:v>
                </c:pt>
                <c:pt idx="14">
                  <c:v>24356.234230540696</c:v>
                </c:pt>
                <c:pt idx="15">
                  <c:v>24008.889090909091</c:v>
                </c:pt>
                <c:pt idx="16">
                  <c:v>24010.020314913865</c:v>
                </c:pt>
                <c:pt idx="17">
                  <c:v>23981.501646332374</c:v>
                </c:pt>
                <c:pt idx="18">
                  <c:v>24292.484186444133</c:v>
                </c:pt>
                <c:pt idx="19">
                  <c:v>23728.936518843697</c:v>
                </c:pt>
                <c:pt idx="20">
                  <c:v>23289.18059696761</c:v>
                </c:pt>
              </c:numCache>
            </c:numRef>
          </c:val>
        </c:ser>
        <c:marker val="1"/>
        <c:axId val="85311872"/>
        <c:axId val="85313408"/>
      </c:lineChart>
      <c:catAx>
        <c:axId val="85311872"/>
        <c:scaling>
          <c:orientation val="minMax"/>
        </c:scaling>
        <c:axPos val="b"/>
        <c:numFmt formatCode="General" sourceLinked="1"/>
        <c:tickLblPos val="nextTo"/>
        <c:spPr>
          <a:ln w="19050">
            <a:solidFill>
              <a:srgbClr val="4596D1"/>
            </a:solidFill>
          </a:ln>
        </c:spPr>
        <c:txPr>
          <a:bodyPr/>
          <a:lstStyle/>
          <a:p>
            <a:pPr>
              <a:defRPr>
                <a:solidFill>
                  <a:srgbClr val="FFFFFF"/>
                </a:solidFill>
              </a:defRPr>
            </a:pPr>
            <a:endParaRPr lang="ru-RU"/>
          </a:p>
        </c:txPr>
        <c:crossAx val="85313408"/>
        <c:crosses val="autoZero"/>
        <c:auto val="1"/>
        <c:lblAlgn val="ctr"/>
        <c:lblOffset val="100"/>
      </c:catAx>
      <c:valAx>
        <c:axId val="85313408"/>
        <c:scaling>
          <c:orientation val="minMax"/>
        </c:scaling>
        <c:delete val="1"/>
        <c:axPos val="l"/>
        <c:majorGridlines>
          <c:spPr>
            <a:ln w="19050">
              <a:solidFill>
                <a:srgbClr val="4596D1"/>
              </a:solidFill>
              <a:prstDash val="sysDot"/>
            </a:ln>
          </c:spPr>
        </c:majorGridlines>
        <c:numFmt formatCode="#,##0.0" sourceLinked="1"/>
        <c:tickLblPos val="none"/>
        <c:crossAx val="85311872"/>
        <c:crosses val="autoZero"/>
        <c:crossBetween val="between"/>
      </c:valAx>
      <c:spPr>
        <a:ln w="19050">
          <a:solidFill>
            <a:srgbClr val="4596D1"/>
          </a:solidFill>
        </a:ln>
      </c:spPr>
    </c:plotArea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33950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48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374188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cs typeface="+mn-cs"/>
              </a:defRPr>
            </a:lvl1pPr>
          </a:lstStyle>
          <a:p>
            <a:pPr>
              <a:defRPr/>
            </a:pPr>
            <a:fld id="{BDD236F0-A81E-4C6C-8650-1AE1C2633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32009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70459F-11CA-43D9-9CFC-1C6DBDAAD74C}" type="slidenum">
              <a:rPr lang="ru-RU" smtClean="0">
                <a:cs typeface="Arial" charset="0"/>
              </a:rPr>
              <a:pPr/>
              <a:t>1</a:t>
            </a:fld>
            <a:endParaRPr lang="ru-RU" smtClean="0">
              <a:cs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5788" y="938213"/>
            <a:ext cx="5880100" cy="4410075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313" y="5749925"/>
            <a:ext cx="5816600" cy="3608388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По результатам проведенного </a:t>
            </a:r>
            <a:r>
              <a:rPr lang="ru-RU" sz="1200" b="0" kern="1200" dirty="0" smtClean="0">
                <a:solidFill>
                  <a:srgbClr val="000099"/>
                </a:solidFill>
                <a:latin typeface="Arial" charset="0"/>
                <a:ea typeface="+mn-ea"/>
                <a:cs typeface="+mn-cs"/>
              </a:rPr>
              <a:t>детерминистского анализа был выполнен проект на систему орошения </a:t>
            </a:r>
            <a:r>
              <a:rPr lang="ru-RU" sz="1200" b="0" kern="1200" smtClean="0">
                <a:solidFill>
                  <a:srgbClr val="000099"/>
                </a:solidFill>
                <a:latin typeface="Arial" charset="0"/>
                <a:ea typeface="+mn-ea"/>
                <a:cs typeface="+mn-cs"/>
              </a:rPr>
              <a:t>отсеков водой,  </a:t>
            </a:r>
            <a:endParaRPr lang="en-US" b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826EE6-99F0-4348-B085-758C606ABF2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2030 году в России</a:t>
            </a:r>
            <a:r>
              <a:rPr lang="ru-RU" baseline="0" dirty="0" smtClean="0"/>
              <a:t> будет накоплено около 40000 т ОЯТ энергетических реакторных установок, что потребует ввода дополнительных мощностей хранения ОЯТ. Опыт </a:t>
            </a:r>
            <a:r>
              <a:rPr lang="ru-RU" baseline="0" dirty="0" err="1" smtClean="0"/>
              <a:t>Фокусимы</a:t>
            </a:r>
            <a:r>
              <a:rPr lang="ru-RU" baseline="0" dirty="0" smtClean="0"/>
              <a:t> показал, что разгрузка пристанционных хранилищ ОЯТ в значительной степени повышает безопасность АЭС, за счет снижения тепловой нагрузки на бассейны выдержки, которые имеют активную систему безопасности хранения ОЯТ (охлаждение циркуляционной водой). В настоящее время в России на ПО Маяк перерабатывается до 150 т/год ОЯТ. В случае создания дополнительных мощностей по переработке ОЯТ производительностью до 1700 т/год после 2025 года можно будет только обеспечить прекращение роста объема хранящегося ОЯТ.</a:t>
            </a:r>
          </a:p>
          <a:p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D236F0-A81E-4C6C-8650-1AE1C263327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Концепции развития ядерного </a:t>
            </a:r>
            <a:r>
              <a:rPr lang="ru-RU" sz="1200" dirty="0" smtClean="0"/>
              <a:t>топливно-энергетического комплекса, направлена </a:t>
            </a:r>
            <a:r>
              <a:rPr lang="ru-RU" sz="1200" baseline="0" dirty="0" smtClean="0"/>
              <a:t> на реализацию замыкания ЯТЦ, и реализуется по пяти основным направлениям: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Строительство энергоблоков</a:t>
            </a:r>
            <a:r>
              <a:rPr lang="ru-RU" baseline="0" dirty="0" smtClean="0"/>
              <a:t> с реакторными установками ВВЭР нового поколения.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Централизованное хранение ОЯТ до момента его переработки.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Создание парка реакторов на быстрых нейтронах, способного обеспечить развитие энергетики на быстрых нейтронах.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Создание крупномасштабного завода по переработке ОЯТ и фабрикации МОКС-топлива.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Создание пункта окончательной изоляции отвержденных ВАО. 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D236F0-A81E-4C6C-8650-1AE1C263327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Два из вышеуказанных направлений реализуется на ФГУП «ГХК» и направлены на обращение с ОЯТ. На рис.</a:t>
            </a:r>
            <a:r>
              <a:rPr lang="ru-RU" baseline="0" dirty="0" smtClean="0"/>
              <a:t> 2 показан комплекс централизованного хранения ОЯТ реакторных установок ВВЭР-1000 и РБМК-1000 и вновь создаваемый опытно-демонстрационный стенд по переработке ОЯТ, производительность которого составит 250т/год. Комплекс долгосрочного централизованного хранения ОЯТ состоит из трех хранилищ:</a:t>
            </a:r>
          </a:p>
          <a:p>
            <a:pPr>
              <a:buFont typeface="Wingdings" pitchFamily="2" charset="2"/>
              <a:buChar char="Ø"/>
            </a:pPr>
            <a:r>
              <a:rPr lang="ru-RU" baseline="0" dirty="0" smtClean="0"/>
              <a:t>«мокрое» хранилище ОЯТ реакторных установок ВВЭР-1000;</a:t>
            </a:r>
          </a:p>
          <a:p>
            <a:pPr>
              <a:buFont typeface="Wingdings" pitchFamily="2" charset="2"/>
              <a:buChar char="Ø"/>
            </a:pPr>
            <a:r>
              <a:rPr lang="ru-RU" baseline="0" dirty="0" smtClean="0"/>
              <a:t>«сухое» хранилище камерного типа ОЯТ реакторных установок ВВЭР-1000;</a:t>
            </a:r>
          </a:p>
          <a:p>
            <a:pPr>
              <a:buFont typeface="Wingdings" pitchFamily="2" charset="2"/>
              <a:buChar char="Ø"/>
            </a:pPr>
            <a:r>
              <a:rPr lang="ru-RU" baseline="0" dirty="0" smtClean="0"/>
              <a:t>«сухое» хранилище камерного типа ОЯТ реакторных установок РБМК-1000.</a:t>
            </a:r>
          </a:p>
          <a:p>
            <a:r>
              <a:rPr lang="ru-RU" baseline="0" dirty="0" smtClean="0"/>
              <a:t>На комплексе централизованного хранения ОЯТ планируется долгосрочное хранение всего топлива, выгруженного из реакторных блоков РБМК-1000 за весь период их работы и более 16000 т топлива ВВЭР-1000.</a:t>
            </a:r>
            <a:r>
              <a:rPr lang="ru-RU" dirty="0" smtClean="0"/>
              <a:t> Тем самым на ФГУП «ГХК» будет сосредоточено все ОЯТ энергетических реакторных установок Российских</a:t>
            </a:r>
            <a:r>
              <a:rPr lang="ru-RU" baseline="0" dirty="0" smtClean="0"/>
              <a:t> АЭС.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D236F0-A81E-4C6C-8650-1AE1C263327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Учитывая мировой опыт и</a:t>
            </a:r>
            <a:r>
              <a:rPr lang="ru-RU" baseline="0" dirty="0" smtClean="0"/>
              <a:t> российский опыт по хранению ОЯТ, как в </a:t>
            </a:r>
            <a:r>
              <a:rPr lang="ru-RU" baseline="0" dirty="0" err="1" smtClean="0"/>
              <a:t>приреакторных</a:t>
            </a:r>
            <a:r>
              <a:rPr lang="ru-RU" baseline="0" dirty="0" smtClean="0"/>
              <a:t> бассейнах выдержки, так и в централизованном хранилище ОЯТ можно выделить пять основных параметров, которые необходимо обеспечить в процессе хранения: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99"/>
                </a:solidFill>
              </a:rPr>
              <a:t>Обеспечение надежного способа отвода тепла от хранимого топлива.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99"/>
                </a:solidFill>
              </a:rPr>
              <a:t>Обеспечение температурного режима на оболочке твэлов при хранении в среде инертного газа не более 300 </a:t>
            </a:r>
            <a:r>
              <a:rPr lang="ru-RU" dirty="0" smtClean="0">
                <a:solidFill>
                  <a:srgbClr val="000099"/>
                </a:solidFill>
                <a:sym typeface="Symbol"/>
              </a:rPr>
              <a:t></a:t>
            </a:r>
            <a:r>
              <a:rPr lang="ru-RU" dirty="0" smtClean="0">
                <a:solidFill>
                  <a:srgbClr val="000099"/>
                </a:solidFill>
              </a:rPr>
              <a:t>С для топлива РБМК-1000 и 350 </a:t>
            </a:r>
            <a:r>
              <a:rPr lang="ru-RU" dirty="0" smtClean="0">
                <a:solidFill>
                  <a:srgbClr val="000099"/>
                </a:solidFill>
                <a:sym typeface="Symbol"/>
              </a:rPr>
              <a:t></a:t>
            </a:r>
            <a:r>
              <a:rPr lang="ru-RU" dirty="0" smtClean="0">
                <a:solidFill>
                  <a:srgbClr val="000099"/>
                </a:solidFill>
              </a:rPr>
              <a:t>С для топлива ВВЭР-1000.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99"/>
                </a:solidFill>
              </a:rPr>
              <a:t>Уменьшение риска падения ОТВС при использовании грузоподъемных механизмов.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99"/>
                </a:solidFill>
              </a:rPr>
              <a:t>Обеспечение устойчивости и долговечности строительных конструкций хранилища в течение времени не менее 100 лет.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99"/>
                </a:solidFill>
              </a:rPr>
              <a:t>Обеспечение надежности физических барьеров безопасности.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D236F0-A81E-4C6C-8650-1AE1C263327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«Мокрое» хранилище ОЯТ</a:t>
            </a:r>
            <a:r>
              <a:rPr lang="ru-RU" baseline="0" dirty="0" smtClean="0"/>
              <a:t> реакторных установок ВВЭР-1000 введено в эксплуатацию в 1985 году, как первая очередь завода РТ-2 по переработки  ОЯТ реакторных установок ВВЭР-1000. Вместимость хранилища, после проведенной реконструкции, составляет более 8000 т. Хранение отработавших тепловыделяющих сборок (ОТВС) осуществляется под слоем воды в 20 отсеках хранения. Конструктивно заложена возможность герметизации каждого  отсека хранения для его освидетельствования и ремонта. Общее количество воды в системе охлаждения хранилища составляет около 40 тыс. </a:t>
            </a:r>
            <a:r>
              <a:rPr lang="ru-RU" dirty="0" smtClean="0">
                <a:solidFill>
                  <a:srgbClr val="000099"/>
                </a:solidFill>
              </a:rPr>
              <a:t>м</a:t>
            </a:r>
            <a:r>
              <a:rPr lang="ru-RU" baseline="30000" dirty="0" smtClean="0">
                <a:solidFill>
                  <a:srgbClr val="000099"/>
                </a:solidFill>
              </a:rPr>
              <a:t>3</a:t>
            </a:r>
            <a:r>
              <a:rPr lang="ru-RU" baseline="0" dirty="0" smtClean="0">
                <a:solidFill>
                  <a:srgbClr val="000099"/>
                </a:solidFill>
              </a:rPr>
              <a:t>. Кроме того в систему безопасности хранилища входит пять напорных резервуара, которые обеспечивают подачу воды систему охлаждения при потере энергоснабжения.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D236F0-A81E-4C6C-8650-1AE1C263327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Схема постановки ОЯТ на хранение предусматривает следующие технологические операции: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подготовка</a:t>
            </a:r>
            <a:r>
              <a:rPr lang="ru-RU" baseline="0" dirty="0" smtClean="0"/>
              <a:t> транспортно упаковочных комплектов (ТУК) и транспортеров;</a:t>
            </a:r>
          </a:p>
          <a:p>
            <a:pPr>
              <a:buFont typeface="Wingdings" pitchFamily="2" charset="2"/>
              <a:buChar char="Ø"/>
            </a:pPr>
            <a:r>
              <a:rPr lang="ru-RU" baseline="0" dirty="0" smtClean="0"/>
              <a:t>доставка эшелона с ГХК на АЭС;</a:t>
            </a:r>
          </a:p>
          <a:p>
            <a:pPr>
              <a:buFont typeface="Wingdings" pitchFamily="2" charset="2"/>
              <a:buChar char="Ø"/>
            </a:pPr>
            <a:r>
              <a:rPr lang="ru-RU" baseline="0" dirty="0" smtClean="0"/>
              <a:t>загрузка ТУК на АЭС;</a:t>
            </a:r>
          </a:p>
          <a:p>
            <a:pPr>
              <a:buFont typeface="Wingdings" pitchFamily="2" charset="2"/>
              <a:buChar char="Ø"/>
            </a:pPr>
            <a:r>
              <a:rPr lang="ru-RU" baseline="0" dirty="0" smtClean="0"/>
              <a:t>доставка эшелона с АЭС на ГХК;</a:t>
            </a:r>
          </a:p>
          <a:p>
            <a:pPr>
              <a:buFont typeface="Wingdings" pitchFamily="2" charset="2"/>
              <a:buChar char="Ø"/>
            </a:pPr>
            <a:r>
              <a:rPr lang="ru-RU" baseline="0" dirty="0" smtClean="0"/>
              <a:t>прием и расхолаживание контейнера;</a:t>
            </a:r>
          </a:p>
          <a:p>
            <a:pPr>
              <a:buFont typeface="Wingdings" pitchFamily="2" charset="2"/>
              <a:buChar char="Ø"/>
            </a:pPr>
            <a:r>
              <a:rPr lang="ru-RU" baseline="0" dirty="0" smtClean="0"/>
              <a:t> перегрузка ОТВС из контейнера в чехол хранения;</a:t>
            </a:r>
          </a:p>
          <a:p>
            <a:pPr>
              <a:buFont typeface="Wingdings" pitchFamily="2" charset="2"/>
              <a:buChar char="Ø"/>
            </a:pPr>
            <a:r>
              <a:rPr lang="ru-RU" baseline="0" dirty="0" smtClean="0"/>
              <a:t>доставка чехла на место хранения.</a:t>
            </a:r>
          </a:p>
          <a:p>
            <a:pPr>
              <a:buFont typeface="Wingdings" pitchFamily="2" charset="2"/>
              <a:buNone/>
            </a:pPr>
            <a:r>
              <a:rPr lang="ru-RU" baseline="0" dirty="0" smtClean="0"/>
              <a:t>В процессе постановки ОТВС на хранение в хранилище задействовано три грузоподъемных механизма: два крана грузоподъемностью 160 т и 20 т, перегрузочная машина, позволяющая вести перегрузку ОТВС из контейнера в чехол хранения в автоматическом режиме.</a:t>
            </a:r>
          </a:p>
          <a:p>
            <a:pPr>
              <a:buFont typeface="Wingdings" pitchFamily="2" charset="2"/>
              <a:buNone/>
            </a:pPr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D236F0-A81E-4C6C-8650-1AE1C263327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В 2008 году на</a:t>
            </a:r>
            <a:r>
              <a:rPr lang="ru-RU" baseline="0" dirty="0" smtClean="0"/>
              <a:t> «мокром» хранилище ФГУП «ГХК» в соответствии с проектом, разработанным ГИ ВНИПИЭТ, были начаты работы по его реконструкции. Основной целью реконструкции хранилища было увеличение уровня безопасности. В результате проведенных работ были внесены качественные улучшения:</a:t>
            </a:r>
          </a:p>
          <a:p>
            <a:pPr marL="180975" indent="-180975" eaLnBrk="1" hangingPunct="1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03399"/>
                </a:solidFill>
              </a:rPr>
              <a:t>значительно повышена </a:t>
            </a:r>
            <a:r>
              <a:rPr lang="ru-RU" sz="1200" dirty="0" err="1" smtClean="0">
                <a:solidFill>
                  <a:srgbClr val="003399"/>
                </a:solidFill>
              </a:rPr>
              <a:t>сейсмоустойчивость</a:t>
            </a:r>
            <a:r>
              <a:rPr lang="ru-RU" sz="1200" dirty="0" smtClean="0">
                <a:solidFill>
                  <a:srgbClr val="003399"/>
                </a:solidFill>
              </a:rPr>
              <a:t> хранилища: усилен фундамент, строительные конструкции, облегчена кровля;</a:t>
            </a:r>
          </a:p>
          <a:p>
            <a:pPr marL="180975" indent="-180975" eaLnBrk="1" hangingPunct="1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03399"/>
                </a:solidFill>
              </a:rPr>
              <a:t>произведена замена четырех кранов на</a:t>
            </a:r>
            <a:r>
              <a:rPr lang="ru-RU" sz="1200" baseline="0" dirty="0" smtClean="0">
                <a:solidFill>
                  <a:srgbClr val="003399"/>
                </a:solidFill>
              </a:rPr>
              <a:t> новые</a:t>
            </a:r>
            <a:r>
              <a:rPr lang="ru-RU" sz="1200" dirty="0" smtClean="0">
                <a:solidFill>
                  <a:srgbClr val="003399"/>
                </a:solidFill>
              </a:rPr>
              <a:t>;</a:t>
            </a:r>
          </a:p>
          <a:p>
            <a:pPr marL="180975" indent="-180975" eaLnBrk="1" hangingPunct="1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03399"/>
                </a:solidFill>
              </a:rPr>
              <a:t>увеличена производительность и надежность системы охлаждения.</a:t>
            </a:r>
          </a:p>
          <a:p>
            <a:pPr marL="180975" indent="-180975" eaLnBrk="1" hangingPunct="1">
              <a:spcBef>
                <a:spcPts val="6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1200" dirty="0" smtClean="0">
                <a:solidFill>
                  <a:srgbClr val="003399"/>
                </a:solidFill>
              </a:rPr>
              <a:t>Реконструкция</a:t>
            </a:r>
            <a:r>
              <a:rPr lang="ru-RU" sz="1200" baseline="0" dirty="0" smtClean="0">
                <a:solidFill>
                  <a:srgbClr val="003399"/>
                </a:solidFill>
              </a:rPr>
              <a:t> хранилища не только обеспечила более высокий уровень безопасности хранилища, но и позволило увеличить его вместимость </a:t>
            </a:r>
            <a:br>
              <a:rPr lang="ru-RU" sz="1200" baseline="0" dirty="0" smtClean="0">
                <a:solidFill>
                  <a:srgbClr val="003399"/>
                </a:solidFill>
              </a:rPr>
            </a:br>
            <a:r>
              <a:rPr lang="ru-RU" sz="1200" baseline="0" dirty="0" smtClean="0">
                <a:solidFill>
                  <a:srgbClr val="003399"/>
                </a:solidFill>
              </a:rPr>
              <a:t>на 2600 т по ОЯТ и продлить срок его эксплуатации, как </a:t>
            </a:r>
            <a:r>
              <a:rPr lang="ru-RU" sz="1200" kern="0" dirty="0" smtClean="0">
                <a:solidFill>
                  <a:srgbClr val="003399"/>
                </a:solidFill>
                <a:latin typeface="+mn-lt"/>
                <a:cs typeface="+mn-cs"/>
              </a:rPr>
              <a:t>минимум на 15÷20 лет.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331BD-71C6-4418-A370-3659D01CC9F4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indent="361950">
              <a:buFontTx/>
              <a:buNone/>
            </a:pPr>
            <a:r>
              <a:rPr lang="ru-RU" sz="1200" kern="1200" dirty="0" smtClean="0">
                <a:solidFill>
                  <a:srgbClr val="000099"/>
                </a:solidFill>
                <a:latin typeface="Arial" charset="0"/>
                <a:ea typeface="+mn-ea"/>
                <a:cs typeface="+mn-cs"/>
              </a:rPr>
              <a:t>В связи с завершением реконструкции хранилища в 2011 году выполнен </a:t>
            </a:r>
            <a:r>
              <a:rPr lang="ru-RU" sz="1200" b="1" kern="1200" dirty="0" smtClean="0">
                <a:solidFill>
                  <a:srgbClr val="000099"/>
                </a:solidFill>
                <a:latin typeface="Arial" charset="0"/>
                <a:ea typeface="+mn-ea"/>
                <a:cs typeface="+mn-cs"/>
              </a:rPr>
              <a:t>детерминистский</a:t>
            </a:r>
            <a:r>
              <a:rPr lang="ru-RU" sz="1200" kern="1200" dirty="0" smtClean="0">
                <a:solidFill>
                  <a:srgbClr val="000099"/>
                </a:solidFill>
                <a:latin typeface="Arial" charset="0"/>
                <a:ea typeface="+mn-ea"/>
                <a:cs typeface="+mn-cs"/>
              </a:rPr>
              <a:t> анализ и на основе анализа разработаны меры по управлению </a:t>
            </a:r>
            <a:r>
              <a:rPr lang="ru-RU" sz="1200" kern="1200" dirty="0" err="1" smtClean="0">
                <a:solidFill>
                  <a:srgbClr val="000099"/>
                </a:solidFill>
                <a:latin typeface="Arial" charset="0"/>
                <a:ea typeface="+mn-ea"/>
                <a:cs typeface="+mn-cs"/>
              </a:rPr>
              <a:t>запроектными</a:t>
            </a:r>
            <a:r>
              <a:rPr lang="ru-RU" sz="1200" kern="1200" dirty="0" smtClean="0">
                <a:solidFill>
                  <a:srgbClr val="000099"/>
                </a:solidFill>
                <a:latin typeface="Arial" charset="0"/>
                <a:ea typeface="+mn-ea"/>
                <a:cs typeface="+mn-cs"/>
              </a:rPr>
              <a:t> авариями «мокрого» хранилища с оценкой радиационных последствий. </a:t>
            </a:r>
          </a:p>
          <a:p>
            <a:pPr indent="361950">
              <a:buFontTx/>
              <a:buNone/>
            </a:pPr>
            <a:r>
              <a:rPr lang="ru-RU" sz="1200" kern="1200" dirty="0" smtClean="0">
                <a:solidFill>
                  <a:srgbClr val="000099"/>
                </a:solidFill>
                <a:latin typeface="Arial" charset="0"/>
                <a:ea typeface="+mn-ea"/>
                <a:cs typeface="+mn-cs"/>
              </a:rPr>
              <a:t>Анализ </a:t>
            </a:r>
            <a:r>
              <a:rPr lang="ru-RU" sz="1200" kern="1200" dirty="0" err="1" smtClean="0">
                <a:solidFill>
                  <a:srgbClr val="000099"/>
                </a:solidFill>
                <a:latin typeface="Arial" charset="0"/>
                <a:ea typeface="+mn-ea"/>
                <a:cs typeface="+mn-cs"/>
              </a:rPr>
              <a:t>запроектных</a:t>
            </a:r>
            <a:r>
              <a:rPr lang="ru-RU" sz="1200" kern="1200" dirty="0" smtClean="0">
                <a:solidFill>
                  <a:srgbClr val="000099"/>
                </a:solidFill>
                <a:latin typeface="Arial" charset="0"/>
                <a:ea typeface="+mn-ea"/>
                <a:cs typeface="+mn-cs"/>
              </a:rPr>
              <a:t> аварий выполнен на основе трехмерных моделей отсека хранилища с использованием современных программных комплексов для выполнения </a:t>
            </a:r>
            <a:r>
              <a:rPr lang="ru-RU" sz="1200" kern="1200" dirty="0" err="1" smtClean="0">
                <a:solidFill>
                  <a:srgbClr val="000099"/>
                </a:solidFill>
                <a:latin typeface="Arial" charset="0"/>
                <a:ea typeface="+mn-ea"/>
                <a:cs typeface="+mn-cs"/>
              </a:rPr>
              <a:t>теплогидравлических</a:t>
            </a:r>
            <a:r>
              <a:rPr lang="ru-RU" sz="1200" kern="1200" dirty="0" smtClean="0">
                <a:solidFill>
                  <a:srgbClr val="000099"/>
                </a:solidFill>
                <a:latin typeface="Arial" charset="0"/>
                <a:ea typeface="+mn-ea"/>
                <a:cs typeface="+mn-cs"/>
              </a:rPr>
              <a:t> расчетов.(</a:t>
            </a:r>
            <a:r>
              <a:rPr lang="en-US" sz="1200" dirty="0" smtClean="0">
                <a:solidFill>
                  <a:srgbClr val="000099"/>
                </a:solidFill>
              </a:rPr>
              <a:t>ANSYS</a:t>
            </a:r>
            <a:r>
              <a:rPr lang="ru-RU" sz="1200" dirty="0" smtClean="0">
                <a:solidFill>
                  <a:srgbClr val="000099"/>
                </a:solidFill>
              </a:rPr>
              <a:t>, VIBROS2.1, CILINDR-KOMPLE и т.д.</a:t>
            </a:r>
            <a:r>
              <a:rPr lang="ru-RU" sz="1200" kern="1200" dirty="0" smtClean="0">
                <a:solidFill>
                  <a:srgbClr val="000099"/>
                </a:solidFill>
                <a:latin typeface="Arial" charset="0"/>
                <a:ea typeface="+mn-ea"/>
                <a:cs typeface="+mn-cs"/>
              </a:rPr>
              <a:t>)</a:t>
            </a:r>
          </a:p>
          <a:p>
            <a:pPr indent="361950">
              <a:buFontTx/>
              <a:buNone/>
            </a:pPr>
            <a:endParaRPr lang="ru-RU" sz="1200" b="1" kern="1200" dirty="0" smtClean="0">
              <a:solidFill>
                <a:srgbClr val="000099"/>
              </a:solidFill>
              <a:latin typeface="Arial" charset="0"/>
              <a:ea typeface="+mn-ea"/>
              <a:cs typeface="+mn-cs"/>
            </a:endParaRPr>
          </a:p>
          <a:p>
            <a:pPr indent="361950" defTabSz="1943100">
              <a:buFontTx/>
              <a:buNone/>
            </a:pPr>
            <a:r>
              <a:rPr lang="ru-RU" sz="1200" b="1" kern="1200" dirty="0" smtClean="0">
                <a:solidFill>
                  <a:srgbClr val="000099"/>
                </a:solidFill>
                <a:latin typeface="Arial" charset="0"/>
                <a:ea typeface="+mn-ea"/>
                <a:cs typeface="+mn-cs"/>
              </a:rPr>
              <a:t>Определены эффективные меры по управлению </a:t>
            </a:r>
            <a:r>
              <a:rPr lang="ru-RU" sz="1200" b="1" kern="1200" dirty="0" err="1" smtClean="0">
                <a:solidFill>
                  <a:srgbClr val="000099"/>
                </a:solidFill>
                <a:latin typeface="Arial" charset="0"/>
                <a:ea typeface="+mn-ea"/>
                <a:cs typeface="+mn-cs"/>
              </a:rPr>
              <a:t>запроектными</a:t>
            </a:r>
            <a:r>
              <a:rPr lang="ru-RU" sz="1200" b="1" kern="1200" dirty="0" smtClean="0">
                <a:solidFill>
                  <a:srgbClr val="000099"/>
                </a:solidFill>
                <a:latin typeface="Arial" charset="0"/>
                <a:ea typeface="+mn-ea"/>
                <a:cs typeface="+mn-cs"/>
              </a:rPr>
              <a:t> авариями, включающие</a:t>
            </a:r>
            <a:r>
              <a:rPr lang="en-US" sz="1200" b="1" kern="1200" dirty="0" smtClean="0">
                <a:solidFill>
                  <a:srgbClr val="000099"/>
                </a:solidFill>
                <a:latin typeface="Arial" charset="0"/>
                <a:ea typeface="+mn-ea"/>
                <a:cs typeface="+mn-cs"/>
              </a:rPr>
              <a:t>:</a:t>
            </a:r>
            <a:endParaRPr lang="ru-RU" sz="1200" b="1" kern="1200" dirty="0" smtClean="0">
              <a:solidFill>
                <a:srgbClr val="000099"/>
              </a:solidFill>
              <a:latin typeface="Arial" charset="0"/>
              <a:ea typeface="+mn-ea"/>
              <a:cs typeface="+mn-cs"/>
            </a:endParaRPr>
          </a:p>
          <a:p>
            <a:pPr marL="266700" indent="-266700">
              <a:buFont typeface="Wingdings" pitchFamily="2" charset="2"/>
              <a:buChar char="Ø"/>
            </a:pPr>
            <a:r>
              <a:rPr lang="ru-RU" sz="1200" kern="1200" dirty="0" smtClean="0">
                <a:solidFill>
                  <a:srgbClr val="000099"/>
                </a:solidFill>
                <a:latin typeface="Arial" charset="0"/>
                <a:ea typeface="+mn-ea"/>
                <a:cs typeface="+mn-cs"/>
              </a:rPr>
              <a:t>орошение водой ОТВС аварийных отсеков;</a:t>
            </a:r>
          </a:p>
          <a:p>
            <a:pPr marL="266700" indent="-266700">
              <a:buFont typeface="Wingdings" pitchFamily="2" charset="2"/>
              <a:buChar char="Ø"/>
            </a:pPr>
            <a:r>
              <a:rPr lang="ru-RU" sz="1200" kern="1200" dirty="0" smtClean="0">
                <a:solidFill>
                  <a:srgbClr val="000099"/>
                </a:solidFill>
                <a:latin typeface="Arial" charset="0"/>
                <a:ea typeface="+mn-ea"/>
                <a:cs typeface="+mn-cs"/>
              </a:rPr>
              <a:t>надежное охлаждение неаварийных отсеков бассейна;</a:t>
            </a:r>
          </a:p>
          <a:p>
            <a:pPr marL="266700" indent="-266700">
              <a:buFont typeface="Wingdings" pitchFamily="2" charset="2"/>
              <a:buChar char="Ø"/>
            </a:pPr>
            <a:r>
              <a:rPr lang="ru-RU" sz="1200" kern="1200" dirty="0" smtClean="0">
                <a:solidFill>
                  <a:srgbClr val="000099"/>
                </a:solidFill>
                <a:latin typeface="Arial" charset="0"/>
                <a:ea typeface="+mn-ea"/>
                <a:cs typeface="+mn-cs"/>
              </a:rPr>
              <a:t>надежная работа  штатной вентиляции;</a:t>
            </a:r>
          </a:p>
          <a:p>
            <a:pPr marL="266700" indent="-266700">
              <a:buFont typeface="Wingdings" pitchFamily="2" charset="2"/>
              <a:buChar char="Ø"/>
            </a:pPr>
            <a:r>
              <a:rPr lang="ru-RU" sz="1200" kern="1200" dirty="0" smtClean="0">
                <a:solidFill>
                  <a:srgbClr val="000099"/>
                </a:solidFill>
                <a:latin typeface="Arial" charset="0"/>
                <a:ea typeface="+mn-ea"/>
                <a:cs typeface="+mn-cs"/>
              </a:rPr>
              <a:t>ликвидации течи с использованием герметизирующих растворов (технология герметизации течи находится в стадии разработки).</a:t>
            </a:r>
          </a:p>
          <a:p>
            <a:pPr marL="266700" indent="-266700">
              <a:buFont typeface="Wingdings" pitchFamily="2" charset="2"/>
              <a:buChar char="Ø"/>
            </a:pPr>
            <a:endParaRPr lang="ru-RU" sz="1200" kern="1200" dirty="0" smtClean="0">
              <a:solidFill>
                <a:srgbClr val="000099"/>
              </a:solidFill>
              <a:latin typeface="Arial" charset="0"/>
              <a:ea typeface="+mn-ea"/>
              <a:cs typeface="+mn-cs"/>
            </a:endParaRPr>
          </a:p>
          <a:p>
            <a:pPr indent="361950"/>
            <a:r>
              <a:rPr lang="ru-RU" sz="1200" dirty="0" smtClean="0">
                <a:solidFill>
                  <a:srgbClr val="000099"/>
                </a:solidFill>
              </a:rPr>
              <a:t>Наиболее эффективным способом снижение температуры оболочек ОТВС и бетонных стен является водяное охлаждение путем орошения, при этом температура оболочек не превысит 550 </a:t>
            </a:r>
            <a:r>
              <a:rPr lang="ru-RU" sz="1200" dirty="0" smtClean="0">
                <a:solidFill>
                  <a:srgbClr val="000099"/>
                </a:solidFill>
                <a:sym typeface="Symbol"/>
              </a:rPr>
              <a:t></a:t>
            </a:r>
            <a:r>
              <a:rPr lang="ru-RU" sz="1200" dirty="0" smtClean="0">
                <a:solidFill>
                  <a:srgbClr val="000099"/>
                </a:solidFill>
              </a:rPr>
              <a:t>С, стен до 50 </a:t>
            </a:r>
            <a:r>
              <a:rPr lang="ru-RU" sz="1200" dirty="0" smtClean="0">
                <a:solidFill>
                  <a:srgbClr val="000099"/>
                </a:solidFill>
                <a:sym typeface="Symbol"/>
              </a:rPr>
              <a:t></a:t>
            </a:r>
            <a:r>
              <a:rPr lang="ru-RU" sz="1200" dirty="0" smtClean="0">
                <a:solidFill>
                  <a:srgbClr val="000099"/>
                </a:solidFill>
              </a:rPr>
              <a:t>С.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5331BD-71C6-4418-A370-3659D01CC9F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2195513" y="1406525"/>
            <a:ext cx="6948487" cy="366713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solidFill>
                  <a:schemeClr val="bg1"/>
                </a:solidFill>
              </a:rPr>
              <a:t>               ФГУП «Горно-химический комбинат»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25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64962-5E61-4E9C-B1CE-05349C768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B7E3C-42A7-4AE4-A782-F68DA70C4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9C7F2-DE48-4D39-80F1-AF5C60D8C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9BAB8-79DF-4482-A596-0ACEBAE52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664AC-03FC-48FA-860A-A80F36CD9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FDF8B-5A03-47FF-88AC-040175A05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9F80C-6817-448B-AF21-D466B5A2B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7F42A-9000-4E13-9928-EAFF3ED0D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95951-2392-41A2-B56A-0B571DC69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5CE76-DA25-479E-88CA-8032F4FDB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6135F17F-5080-47FA-BC3F-34DCB3A38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4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pyContent1"/>
          <p:cNvSpPr>
            <a:spLocks noGrp="1" noChangeArrowheads="1"/>
          </p:cNvSpPr>
          <p:nvPr>
            <p:ph type="ctrTitle"/>
          </p:nvPr>
        </p:nvSpPr>
        <p:spPr>
          <a:xfrm>
            <a:off x="571500" y="2214563"/>
            <a:ext cx="8193088" cy="2214562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/>
          <a:p>
            <a:pPr marL="88900" algn="ctr">
              <a:lnSpc>
                <a:spcPct val="120000"/>
              </a:lnSpc>
              <a:defRPr/>
            </a:pPr>
            <a:r>
              <a:rPr lang="ru-RU" sz="3200" dirty="0" smtClean="0"/>
              <a:t>«Преимущества централизованного </a:t>
            </a:r>
            <a:br>
              <a:rPr lang="ru-RU" sz="3200" dirty="0" smtClean="0"/>
            </a:br>
            <a:r>
              <a:rPr lang="ru-RU" sz="3200" dirty="0" smtClean="0"/>
              <a:t>хранения ОЯТ»</a:t>
            </a:r>
            <a:endParaRPr lang="ru-RU" sz="3200" dirty="0" smtClean="0">
              <a:solidFill>
                <a:srgbClr val="003399"/>
              </a:solidFill>
            </a:endParaRPr>
          </a:p>
        </p:txBody>
      </p:sp>
      <p:sp>
        <p:nvSpPr>
          <p:cNvPr id="4099" name="a--sw3tSuYwFh9d4syvsTVb" hidden="1"/>
          <p:cNvSpPr>
            <a:spLocks noChangeArrowheads="1"/>
          </p:cNvSpPr>
          <p:nvPr/>
        </p:nvSpPr>
        <p:spPr bwMode="auto">
          <a:xfrm>
            <a:off x="63500" y="6731000"/>
            <a:ext cx="63500" cy="635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642938" y="4714875"/>
            <a:ext cx="43211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003399"/>
                </a:solidFill>
              </a:rPr>
              <a:t>Генеральный директор ФГУП «ГХК</a:t>
            </a:r>
            <a:r>
              <a:rPr lang="ru-RU" dirty="0" smtClean="0">
                <a:solidFill>
                  <a:srgbClr val="003399"/>
                </a:solidFill>
              </a:rPr>
              <a:t>»,</a:t>
            </a:r>
            <a:br>
              <a:rPr lang="ru-RU" dirty="0" smtClean="0">
                <a:solidFill>
                  <a:srgbClr val="003399"/>
                </a:solidFill>
              </a:rPr>
            </a:br>
            <a:r>
              <a:rPr lang="ru-RU" dirty="0" smtClean="0">
                <a:solidFill>
                  <a:srgbClr val="003399"/>
                </a:solidFill>
              </a:rPr>
              <a:t>доктор технических наук</a:t>
            </a:r>
            <a:endParaRPr lang="ru-RU" dirty="0">
              <a:solidFill>
                <a:srgbClr val="003399"/>
              </a:solidFill>
            </a:endParaRPr>
          </a:p>
          <a:p>
            <a:r>
              <a:rPr lang="ru-RU" dirty="0">
                <a:solidFill>
                  <a:srgbClr val="003399"/>
                </a:solidFill>
              </a:rPr>
              <a:t>П. М. Гаврилов</a:t>
            </a:r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2339975" y="1052513"/>
            <a:ext cx="6480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003399"/>
                </a:solidFill>
              </a:rPr>
              <a:t>Государственная корпорация по атомной энергии «Росатом»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E023F9-3673-4B82-948C-EF0B066EF544}" type="slidenum">
              <a:rPr lang="ru-RU" smtClean="0"/>
              <a:pPr>
                <a:defRPr/>
              </a:pPr>
              <a:t>10</a:t>
            </a:fld>
            <a:endParaRPr lang="ru-RU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14313"/>
            <a:ext cx="8643937" cy="714375"/>
          </a:xfrm>
        </p:spPr>
        <p:txBody>
          <a:bodyPr/>
          <a:lstStyle/>
          <a:p>
            <a:pPr marL="266700" indent="-266700" algn="ctr" eaLnBrk="1" hangingPunct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Реконструкция «мокрого» хранилища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571624"/>
            <a:ext cx="4438650" cy="2324102"/>
          </a:xfrm>
        </p:spPr>
        <p:txBody>
          <a:bodyPr/>
          <a:lstStyle/>
          <a:p>
            <a:pPr marL="0" indent="266700" eaLnBrk="1" hangingPunct="1">
              <a:spcBef>
                <a:spcPts val="600"/>
              </a:spcBef>
              <a:spcAft>
                <a:spcPct val="0"/>
              </a:spcAft>
              <a:buNone/>
            </a:pPr>
            <a:r>
              <a:rPr lang="ru-RU" sz="1500" b="1" dirty="0" smtClean="0">
                <a:solidFill>
                  <a:srgbClr val="003399"/>
                </a:solidFill>
              </a:rPr>
              <a:t>В результате реконструкции внесены качественные улучшения (работы начаты в 2008 году):</a:t>
            </a:r>
          </a:p>
          <a:p>
            <a:pPr marL="180975" indent="-180975" eaLnBrk="1" hangingPunct="1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500" dirty="0" smtClean="0">
                <a:solidFill>
                  <a:srgbClr val="003399"/>
                </a:solidFill>
              </a:rPr>
              <a:t>значительно повышена </a:t>
            </a:r>
            <a:r>
              <a:rPr lang="ru-RU" sz="1500" dirty="0" err="1" smtClean="0">
                <a:solidFill>
                  <a:srgbClr val="003399"/>
                </a:solidFill>
              </a:rPr>
              <a:t>сейсмоустойчивость</a:t>
            </a:r>
            <a:r>
              <a:rPr lang="ru-RU" sz="1500" dirty="0" smtClean="0">
                <a:solidFill>
                  <a:srgbClr val="003399"/>
                </a:solidFill>
              </a:rPr>
              <a:t> хранилища: усилен фундамент, строительные конструкции, облегчена кровля;</a:t>
            </a:r>
          </a:p>
          <a:p>
            <a:pPr marL="180975" indent="-180975" eaLnBrk="1" hangingPunct="1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500" dirty="0" smtClean="0">
                <a:solidFill>
                  <a:srgbClr val="003399"/>
                </a:solidFill>
              </a:rPr>
              <a:t>произведена замена четырех кранов;</a:t>
            </a:r>
          </a:p>
          <a:p>
            <a:pPr marL="180975" indent="-180975" eaLnBrk="1" hangingPunct="1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500" dirty="0" smtClean="0">
                <a:solidFill>
                  <a:srgbClr val="003399"/>
                </a:solidFill>
              </a:rPr>
              <a:t>увеличена производительность и надежность системы охлаждения.</a:t>
            </a:r>
            <a:endParaRPr lang="ru-RU" sz="1600" dirty="0" smtClean="0">
              <a:solidFill>
                <a:srgbClr val="003399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1450" y="4972050"/>
            <a:ext cx="8534399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1500" b="1" kern="0" dirty="0" smtClean="0">
                <a:solidFill>
                  <a:srgbClr val="003399"/>
                </a:solidFill>
                <a:latin typeface="+mn-lt"/>
                <a:cs typeface="+mn-cs"/>
              </a:rPr>
              <a:t>Выполненные работы позволят:</a:t>
            </a:r>
            <a:endParaRPr kumimoji="0" lang="ru-RU" sz="1500" b="1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indent="-26670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500" dirty="0" smtClean="0">
                <a:solidFill>
                  <a:srgbClr val="003399"/>
                </a:solidFill>
              </a:rPr>
              <a:t>увеличить вместимость хранилища на 2600 т по ОЯТ;</a:t>
            </a:r>
            <a:endParaRPr kumimoji="0" lang="ru-RU" sz="15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продлить срок эксплуатации хранилища </a:t>
            </a:r>
            <a:r>
              <a:rPr lang="ru-RU" sz="1500" kern="0" dirty="0" smtClean="0">
                <a:solidFill>
                  <a:srgbClr val="003399"/>
                </a:solidFill>
                <a:latin typeface="+mn-lt"/>
                <a:cs typeface="+mn-cs"/>
              </a:rPr>
              <a:t>минимум на 15÷20 лет</a:t>
            </a: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6" descr="C:\Documents and Settings\to0338\Рабочий стол\ФОТО для презентации\07.jpg"/>
          <p:cNvPicPr>
            <a:picLocks noChangeAspect="1" noChangeArrowheads="1"/>
          </p:cNvPicPr>
          <p:nvPr/>
        </p:nvPicPr>
        <p:blipFill>
          <a:blip r:embed="rId3"/>
          <a:srcRect l="2989" t="25562" r="2989" b="27104"/>
          <a:stretch>
            <a:fillRect/>
          </a:stretch>
        </p:blipFill>
        <p:spPr bwMode="auto">
          <a:xfrm>
            <a:off x="4667250" y="1233486"/>
            <a:ext cx="4349749" cy="2757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Стрелка вниз 11"/>
          <p:cNvSpPr/>
          <p:nvPr/>
        </p:nvSpPr>
        <p:spPr>
          <a:xfrm>
            <a:off x="2390775" y="4114800"/>
            <a:ext cx="4324350" cy="504825"/>
          </a:xfrm>
          <a:prstGeom prst="downArrow">
            <a:avLst>
              <a:gd name="adj1" fmla="val 55286"/>
              <a:gd name="adj2" fmla="val 10000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E023F9-3673-4B82-948C-EF0B066EF544}" type="slidenum">
              <a:rPr lang="ru-RU" smtClean="0"/>
              <a:pPr>
                <a:defRPr/>
              </a:pPr>
              <a:t>11</a:t>
            </a:fld>
            <a:endParaRPr lang="ru-RU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14313"/>
            <a:ext cx="8643937" cy="714375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</a:rPr>
              <a:t>Предварительные результаты анализа </a:t>
            </a:r>
            <a:r>
              <a:rPr lang="ru-RU" sz="2400" dirty="0" err="1" smtClean="0">
                <a:latin typeface="Times New Roman" pitchFamily="18" charset="0"/>
              </a:rPr>
              <a:t>запроектных</a:t>
            </a:r>
            <a:r>
              <a:rPr lang="ru-RU" sz="2400" dirty="0" smtClean="0">
                <a:latin typeface="Times New Roman" pitchFamily="18" charset="0"/>
              </a:rPr>
              <a:t> аварий</a:t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</a:rPr>
              <a:t>водоохлаждаемого</a:t>
            </a:r>
            <a:r>
              <a:rPr lang="ru-RU" sz="2400" dirty="0" smtClean="0">
                <a:latin typeface="Times New Roman" pitchFamily="18" charset="0"/>
              </a:rPr>
              <a:t> хранилища ОЯТ на ФГУП «ГХК»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381126"/>
            <a:ext cx="896302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>
              <a:buFontTx/>
              <a:buNone/>
            </a:pPr>
            <a:r>
              <a:rPr lang="ru-RU" sz="1600" dirty="0" smtClean="0">
                <a:solidFill>
                  <a:srgbClr val="000099"/>
                </a:solidFill>
                <a:latin typeface="+mn-lt"/>
              </a:rPr>
              <a:t>В связи с завершением реконструкции хранилища в 2011 году выполнен </a:t>
            </a:r>
            <a:r>
              <a:rPr lang="ru-RU" sz="1600" b="1" dirty="0" smtClean="0">
                <a:solidFill>
                  <a:srgbClr val="000099"/>
                </a:solidFill>
                <a:latin typeface="+mn-lt"/>
              </a:rPr>
              <a:t>детерминистский</a:t>
            </a:r>
            <a:r>
              <a:rPr lang="ru-RU" sz="1600" dirty="0" smtClean="0">
                <a:solidFill>
                  <a:srgbClr val="000099"/>
                </a:solidFill>
                <a:latin typeface="+mn-lt"/>
              </a:rPr>
              <a:t> анализ и на основе анализа разработаны меры по управлению </a:t>
            </a:r>
            <a:r>
              <a:rPr lang="ru-RU" sz="1600" dirty="0" err="1" smtClean="0">
                <a:solidFill>
                  <a:srgbClr val="000099"/>
                </a:solidFill>
                <a:latin typeface="+mn-lt"/>
              </a:rPr>
              <a:t>запроектными</a:t>
            </a:r>
            <a:r>
              <a:rPr lang="ru-RU" sz="1600" dirty="0" smtClean="0">
                <a:solidFill>
                  <a:srgbClr val="000099"/>
                </a:solidFill>
                <a:latin typeface="+mn-lt"/>
              </a:rPr>
              <a:t> авариями «мокрого» хранилища с оценкой радиационных последствий. </a:t>
            </a:r>
          </a:p>
          <a:p>
            <a:pPr indent="361950">
              <a:buFontTx/>
              <a:buNone/>
            </a:pPr>
            <a:r>
              <a:rPr lang="ru-RU" sz="1600" dirty="0" smtClean="0">
                <a:solidFill>
                  <a:srgbClr val="000099"/>
                </a:solidFill>
                <a:latin typeface="+mn-lt"/>
              </a:rPr>
              <a:t>Анализ </a:t>
            </a:r>
            <a:r>
              <a:rPr lang="ru-RU" sz="1600" dirty="0" err="1" smtClean="0">
                <a:solidFill>
                  <a:srgbClr val="000099"/>
                </a:solidFill>
                <a:latin typeface="+mn-lt"/>
              </a:rPr>
              <a:t>запроектных</a:t>
            </a:r>
            <a:r>
              <a:rPr lang="ru-RU" sz="1600" dirty="0" smtClean="0">
                <a:solidFill>
                  <a:srgbClr val="000099"/>
                </a:solidFill>
                <a:latin typeface="+mn-lt"/>
              </a:rPr>
              <a:t> аварий выполнен на основе трехмерных моделей отсека хранилища с использованием современных программных комплексов для выполнения </a:t>
            </a:r>
            <a:r>
              <a:rPr lang="ru-RU" sz="1600" dirty="0" err="1" smtClean="0">
                <a:solidFill>
                  <a:srgbClr val="000099"/>
                </a:solidFill>
                <a:latin typeface="+mn-lt"/>
              </a:rPr>
              <a:t>теплогидравлических</a:t>
            </a:r>
            <a:r>
              <a:rPr lang="ru-RU" sz="1600" dirty="0" smtClean="0">
                <a:solidFill>
                  <a:srgbClr val="000099"/>
                </a:solidFill>
                <a:latin typeface="+mn-lt"/>
              </a:rPr>
              <a:t> расчетов.(</a:t>
            </a:r>
            <a:r>
              <a:rPr lang="en-US" sz="1600" dirty="0" smtClean="0">
                <a:solidFill>
                  <a:srgbClr val="000099"/>
                </a:solidFill>
              </a:rPr>
              <a:t>ANSYS</a:t>
            </a:r>
            <a:r>
              <a:rPr lang="ru-RU" sz="1600" dirty="0" smtClean="0">
                <a:solidFill>
                  <a:srgbClr val="000099"/>
                </a:solidFill>
              </a:rPr>
              <a:t>, VIBROS2.1, CILINDR-KOMPLE и т.д.</a:t>
            </a:r>
            <a:r>
              <a:rPr lang="ru-RU" sz="1600" dirty="0" smtClean="0">
                <a:solidFill>
                  <a:srgbClr val="000099"/>
                </a:solidFill>
                <a:latin typeface="+mn-lt"/>
              </a:rPr>
              <a:t>)</a:t>
            </a:r>
          </a:p>
          <a:p>
            <a:pPr indent="361950">
              <a:buFontTx/>
              <a:buNone/>
            </a:pPr>
            <a:endParaRPr lang="ru-RU" sz="1600" b="1" dirty="0" smtClean="0">
              <a:solidFill>
                <a:srgbClr val="000099"/>
              </a:solidFill>
              <a:latin typeface="+mn-lt"/>
            </a:endParaRPr>
          </a:p>
          <a:p>
            <a:pPr indent="361950" defTabSz="1943100">
              <a:buFontTx/>
              <a:buNone/>
            </a:pPr>
            <a:r>
              <a:rPr lang="ru-RU" sz="1600" b="1" dirty="0" smtClean="0">
                <a:solidFill>
                  <a:srgbClr val="000099"/>
                </a:solidFill>
                <a:latin typeface="+mn-lt"/>
              </a:rPr>
              <a:t>Определены эффективные меры по управлению </a:t>
            </a:r>
            <a:r>
              <a:rPr lang="ru-RU" sz="1600" b="1" dirty="0" err="1" smtClean="0">
                <a:solidFill>
                  <a:srgbClr val="000099"/>
                </a:solidFill>
                <a:latin typeface="+mn-lt"/>
              </a:rPr>
              <a:t>запроектными</a:t>
            </a:r>
            <a:r>
              <a:rPr lang="ru-RU" sz="1600" b="1" dirty="0" smtClean="0">
                <a:solidFill>
                  <a:srgbClr val="000099"/>
                </a:solidFill>
                <a:latin typeface="+mn-lt"/>
              </a:rPr>
              <a:t> авариями, включающие</a:t>
            </a:r>
            <a:r>
              <a:rPr lang="en-US" sz="1600" b="1" dirty="0" smtClean="0">
                <a:solidFill>
                  <a:srgbClr val="000099"/>
                </a:solidFill>
                <a:latin typeface="+mn-lt"/>
              </a:rPr>
              <a:t>:</a:t>
            </a:r>
            <a:endParaRPr lang="ru-RU" sz="1600" b="1" dirty="0" smtClean="0">
              <a:solidFill>
                <a:srgbClr val="000099"/>
              </a:solidFill>
              <a:latin typeface="+mn-lt"/>
            </a:endParaRPr>
          </a:p>
          <a:p>
            <a:pPr marL="266700" indent="-26670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99"/>
                </a:solidFill>
                <a:latin typeface="+mn-lt"/>
              </a:rPr>
              <a:t>орошение водой ОТВС аварийных отсеков;</a:t>
            </a:r>
          </a:p>
          <a:p>
            <a:pPr marL="266700" indent="-26670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99"/>
                </a:solidFill>
                <a:latin typeface="+mn-lt"/>
              </a:rPr>
              <a:t>надежное охлаждение неаварийных отсеков бассейна;</a:t>
            </a:r>
          </a:p>
          <a:p>
            <a:pPr marL="266700" indent="-26670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99"/>
                </a:solidFill>
                <a:latin typeface="+mn-lt"/>
              </a:rPr>
              <a:t>надежная работа  штатной вентиляции;</a:t>
            </a:r>
          </a:p>
          <a:p>
            <a:pPr marL="266700" indent="-26670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99"/>
                </a:solidFill>
                <a:latin typeface="+mn-lt"/>
              </a:rPr>
              <a:t>ликвидации течи с использованием герметизирующих растворов (технология герметизации течи находится в стадии разработки).</a:t>
            </a:r>
          </a:p>
          <a:p>
            <a:pPr marL="266700" indent="-266700">
              <a:buFont typeface="Wingdings" pitchFamily="2" charset="2"/>
              <a:buChar char="Ø"/>
            </a:pPr>
            <a:endParaRPr lang="ru-RU" sz="1600" dirty="0" smtClean="0">
              <a:solidFill>
                <a:srgbClr val="000099"/>
              </a:solidFill>
              <a:latin typeface="+mn-lt"/>
            </a:endParaRPr>
          </a:p>
          <a:p>
            <a:pPr indent="361950"/>
            <a:r>
              <a:rPr lang="ru-RU" sz="1600" dirty="0" smtClean="0">
                <a:solidFill>
                  <a:srgbClr val="000099"/>
                </a:solidFill>
              </a:rPr>
              <a:t>Наиболее эффективным способом снижение температуры оболочек ОТВС и бетонных стен является водяное охлаждение путем орошения, при этом температура оболочек не превысит 550 </a:t>
            </a:r>
            <a:r>
              <a:rPr lang="ru-RU" sz="1600" dirty="0" smtClean="0">
                <a:solidFill>
                  <a:srgbClr val="000099"/>
                </a:solidFill>
                <a:sym typeface="Symbol"/>
              </a:rPr>
              <a:t></a:t>
            </a:r>
            <a:r>
              <a:rPr lang="ru-RU" sz="1600" dirty="0" smtClean="0">
                <a:solidFill>
                  <a:srgbClr val="000099"/>
                </a:solidFill>
              </a:rPr>
              <a:t>С, стен до 50 </a:t>
            </a:r>
            <a:r>
              <a:rPr lang="ru-RU" sz="1600" dirty="0" smtClean="0">
                <a:solidFill>
                  <a:srgbClr val="000099"/>
                </a:solidFill>
                <a:sym typeface="Symbol"/>
              </a:rPr>
              <a:t></a:t>
            </a:r>
            <a:r>
              <a:rPr lang="ru-RU" sz="1600" dirty="0" smtClean="0">
                <a:solidFill>
                  <a:srgbClr val="000099"/>
                </a:solidFill>
              </a:rPr>
              <a:t>С. </a:t>
            </a:r>
            <a:endParaRPr lang="ru-RU" sz="1600" dirty="0" smtClean="0">
              <a:solidFill>
                <a:srgbClr val="000099"/>
              </a:solidFill>
              <a:latin typeface="+mn-lt"/>
            </a:endParaRPr>
          </a:p>
          <a:p>
            <a:pPr indent="447675">
              <a:buFont typeface="Wingdings" pitchFamily="2" charset="2"/>
              <a:buNone/>
            </a:pPr>
            <a:endParaRPr lang="ru-RU" sz="1600" dirty="0" smtClean="0">
              <a:solidFill>
                <a:srgbClr val="003399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8477B-08C7-4525-9EF3-26546D295982}" type="slidenum">
              <a:rPr lang="ru-RU" smtClean="0"/>
              <a:pPr>
                <a:defRPr/>
              </a:pPr>
              <a:t>12</a:t>
            </a:fld>
            <a:endParaRPr lang="ru-RU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14313"/>
            <a:ext cx="8643937" cy="714375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/>
              <a:t>Аварийная система орошения на примере отсека хранения «мокрого» хранилища</a:t>
            </a:r>
            <a:endParaRPr lang="ru-RU" sz="2800" dirty="0" smtClean="0">
              <a:latin typeface="Times New Roman" pitchFamily="18" charset="0"/>
            </a:endParaRPr>
          </a:p>
        </p:txBody>
      </p:sp>
      <p:grpSp>
        <p:nvGrpSpPr>
          <p:cNvPr id="3" name="Группа 4"/>
          <p:cNvGrpSpPr/>
          <p:nvPr/>
        </p:nvGrpSpPr>
        <p:grpSpPr>
          <a:xfrm>
            <a:off x="534988" y="1290638"/>
            <a:ext cx="7808912" cy="4776787"/>
            <a:chOff x="134938" y="1290638"/>
            <a:chExt cx="7808912" cy="4776787"/>
          </a:xfrm>
        </p:grpSpPr>
        <p:pic>
          <p:nvPicPr>
            <p:cNvPr id="7" name="Рисунок 57" descr="Поперечное сечение БВ.png"/>
            <p:cNvPicPr>
              <a:picLocks noChangeAspect="1"/>
            </p:cNvPicPr>
            <p:nvPr/>
          </p:nvPicPr>
          <p:blipFill>
            <a:blip r:embed="rId3"/>
            <a:srcRect l="11174" t="7510" r="20187" b="15166"/>
            <a:stretch>
              <a:fillRect/>
            </a:stretch>
          </p:blipFill>
          <p:spPr bwMode="auto">
            <a:xfrm>
              <a:off x="609600" y="1573765"/>
              <a:ext cx="2619375" cy="2941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105"/>
            <p:cNvSpPr txBox="1">
              <a:spLocks noChangeArrowheads="1"/>
            </p:cNvSpPr>
            <p:nvPr/>
          </p:nvSpPr>
          <p:spPr bwMode="auto">
            <a:xfrm>
              <a:off x="134938" y="1474788"/>
              <a:ext cx="403946" cy="257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endParaRPr lang="ru-RU" sz="1200" dirty="0"/>
            </a:p>
          </p:txBody>
        </p:sp>
        <p:sp>
          <p:nvSpPr>
            <p:cNvPr id="9" name="TextBox 106"/>
            <p:cNvSpPr txBox="1">
              <a:spLocks noChangeArrowheads="1"/>
            </p:cNvSpPr>
            <p:nvPr/>
          </p:nvSpPr>
          <p:spPr bwMode="auto">
            <a:xfrm>
              <a:off x="1621688" y="4599481"/>
              <a:ext cx="488101" cy="257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endParaRPr lang="ru-RU" sz="1200" dirty="0"/>
            </a:p>
          </p:txBody>
        </p:sp>
        <p:sp>
          <p:nvSpPr>
            <p:cNvPr id="10" name="TextBox 107"/>
            <p:cNvSpPr txBox="1">
              <a:spLocks noChangeArrowheads="1"/>
            </p:cNvSpPr>
            <p:nvPr/>
          </p:nvSpPr>
          <p:spPr bwMode="auto">
            <a:xfrm rot="16200000">
              <a:off x="3226276" y="2832362"/>
              <a:ext cx="426348" cy="257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endParaRPr lang="ru-RU" sz="1200" dirty="0"/>
            </a:p>
          </p:txBody>
        </p:sp>
        <p:grpSp>
          <p:nvGrpSpPr>
            <p:cNvPr id="4" name="Группа 110"/>
            <p:cNvGrpSpPr>
              <a:grpSpLocks/>
            </p:cNvGrpSpPr>
            <p:nvPr/>
          </p:nvGrpSpPr>
          <p:grpSpPr bwMode="auto">
            <a:xfrm>
              <a:off x="825503" y="1828800"/>
              <a:ext cx="1065215" cy="66675"/>
              <a:chOff x="3837570" y="1419874"/>
              <a:chExt cx="997839" cy="66674"/>
            </a:xfrm>
          </p:grpSpPr>
          <p:sp>
            <p:nvSpPr>
              <p:cNvPr id="65" name="Прямоугольник 64"/>
              <p:cNvSpPr/>
              <p:nvPr/>
            </p:nvSpPr>
            <p:spPr>
              <a:xfrm>
                <a:off x="3843519" y="1419874"/>
                <a:ext cx="991890" cy="60324"/>
              </a:xfrm>
              <a:prstGeom prst="rect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6" name="Овал 65"/>
              <p:cNvSpPr/>
              <p:nvPr/>
            </p:nvSpPr>
            <p:spPr>
              <a:xfrm>
                <a:off x="3837570" y="1419874"/>
                <a:ext cx="72868" cy="6667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5" name="Группа 111"/>
            <p:cNvGrpSpPr>
              <a:grpSpLocks/>
            </p:cNvGrpSpPr>
            <p:nvPr/>
          </p:nvGrpSpPr>
          <p:grpSpPr bwMode="auto">
            <a:xfrm rot="10800000">
              <a:off x="1927226" y="1817670"/>
              <a:ext cx="1082674" cy="71438"/>
              <a:chOff x="3840024" y="1420015"/>
              <a:chExt cx="998431" cy="65941"/>
            </a:xfrm>
          </p:grpSpPr>
          <p:sp>
            <p:nvSpPr>
              <p:cNvPr id="63" name="Прямоугольник 62"/>
              <p:cNvSpPr/>
              <p:nvPr/>
            </p:nvSpPr>
            <p:spPr>
              <a:xfrm>
                <a:off x="3845879" y="1420015"/>
                <a:ext cx="992576" cy="60079"/>
              </a:xfrm>
              <a:prstGeom prst="rect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4" name="Овал 63"/>
              <p:cNvSpPr/>
              <p:nvPr/>
            </p:nvSpPr>
            <p:spPr>
              <a:xfrm>
                <a:off x="3840024" y="1420015"/>
                <a:ext cx="73199" cy="6594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13" name="Прямоугольник 12"/>
            <p:cNvSpPr/>
            <p:nvPr/>
          </p:nvSpPr>
          <p:spPr bwMode="auto">
            <a:xfrm>
              <a:off x="1754188" y="2466975"/>
              <a:ext cx="312737" cy="14763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4" name="Рисунок 114" descr="Продольное сечение БВ.png"/>
            <p:cNvPicPr>
              <a:picLocks noChangeAspect="1"/>
            </p:cNvPicPr>
            <p:nvPr/>
          </p:nvPicPr>
          <p:blipFill>
            <a:blip r:embed="rId4"/>
            <a:srcRect l="58293" t="5737" r="23035" b="44034"/>
            <a:stretch>
              <a:fillRect/>
            </a:stretch>
          </p:blipFill>
          <p:spPr bwMode="auto">
            <a:xfrm>
              <a:off x="4810125" y="1381125"/>
              <a:ext cx="2652713" cy="468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52"/>
            <p:cNvSpPr txBox="1">
              <a:spLocks noChangeArrowheads="1"/>
            </p:cNvSpPr>
            <p:nvPr/>
          </p:nvSpPr>
          <p:spPr bwMode="auto">
            <a:xfrm>
              <a:off x="1622425" y="1290638"/>
              <a:ext cx="41592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>
              <a:spAutoFit/>
            </a:bodyPr>
            <a:lstStyle/>
            <a:p>
              <a:r>
                <a:rPr lang="ru-RU" sz="1200" b="1" dirty="0"/>
                <a:t>А-А</a:t>
              </a:r>
            </a:p>
          </p:txBody>
        </p:sp>
        <p:grpSp>
          <p:nvGrpSpPr>
            <p:cNvPr id="11" name="Группа 77"/>
            <p:cNvGrpSpPr>
              <a:grpSpLocks/>
            </p:cNvGrpSpPr>
            <p:nvPr/>
          </p:nvGrpSpPr>
          <p:grpSpPr bwMode="auto">
            <a:xfrm>
              <a:off x="4248150" y="1927112"/>
              <a:ext cx="3695700" cy="3957748"/>
              <a:chOff x="4248150" y="1926712"/>
              <a:chExt cx="3695700" cy="3958753"/>
            </a:xfrm>
          </p:grpSpPr>
          <p:grpSp>
            <p:nvGrpSpPr>
              <p:cNvPr id="12" name="Группа 123"/>
              <p:cNvGrpSpPr/>
              <p:nvPr/>
            </p:nvGrpSpPr>
            <p:grpSpPr>
              <a:xfrm>
                <a:off x="5126001" y="1953490"/>
                <a:ext cx="897265" cy="3357465"/>
                <a:chOff x="7244714" y="1866900"/>
                <a:chExt cx="480061" cy="2226946"/>
              </a:xfrm>
              <a:solidFill>
                <a:schemeClr val="tx2"/>
              </a:solidFill>
            </p:grpSpPr>
            <p:grpSp>
              <p:nvGrpSpPr>
                <p:cNvPr id="16" name="Группа 37"/>
                <p:cNvGrpSpPr/>
                <p:nvPr/>
              </p:nvGrpSpPr>
              <p:grpSpPr>
                <a:xfrm>
                  <a:off x="7245539" y="1866900"/>
                  <a:ext cx="479236" cy="1905001"/>
                  <a:chOff x="7264589" y="1866900"/>
                  <a:chExt cx="479236" cy="1905001"/>
                </a:xfrm>
                <a:grpFill/>
              </p:grpSpPr>
              <p:pic>
                <p:nvPicPr>
                  <p:cNvPr id="61" name="Рисунок 60" descr="Продольное сечение БВ.png"/>
                  <p:cNvPicPr>
                    <a:picLocks noChangeAspect="1"/>
                  </p:cNvPicPr>
                  <p:nvPr/>
                </p:nvPicPr>
                <p:blipFill>
                  <a:blip r:embed="rId4"/>
                  <a:srcRect l="62139" t="14511" r="35817" b="54783"/>
                  <a:stretch>
                    <a:fillRect/>
                  </a:stretch>
                </p:blipFill>
                <p:spPr>
                  <a:xfrm>
                    <a:off x="7264589" y="1866900"/>
                    <a:ext cx="155386" cy="1900238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62" name="Рисунок 61" descr="Продольное сечение БВ.png"/>
                  <p:cNvPicPr>
                    <a:picLocks noChangeAspect="1"/>
                  </p:cNvPicPr>
                  <p:nvPr/>
                </p:nvPicPr>
                <p:blipFill>
                  <a:blip r:embed="rId4"/>
                  <a:srcRect l="87680" t="14511" r="8122" b="54706"/>
                  <a:stretch>
                    <a:fillRect/>
                  </a:stretch>
                </p:blipFill>
                <p:spPr>
                  <a:xfrm>
                    <a:off x="7424738" y="1866901"/>
                    <a:ext cx="319087" cy="1905000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22" name="Группа 41"/>
                <p:cNvGrpSpPr/>
                <p:nvPr/>
              </p:nvGrpSpPr>
              <p:grpSpPr>
                <a:xfrm>
                  <a:off x="7244714" y="3768918"/>
                  <a:ext cx="479688" cy="324928"/>
                  <a:chOff x="5173400" y="3037398"/>
                  <a:chExt cx="479688" cy="324928"/>
                </a:xfrm>
                <a:grpFill/>
              </p:grpSpPr>
              <p:pic>
                <p:nvPicPr>
                  <p:cNvPr id="59" name="Рисунок 58" descr="Продольное сечение БВ.png"/>
                  <p:cNvPicPr>
                    <a:picLocks noChangeAspect="1"/>
                  </p:cNvPicPr>
                  <p:nvPr/>
                </p:nvPicPr>
                <p:blipFill>
                  <a:blip r:embed="rId4"/>
                  <a:srcRect l="62178" t="40138" r="35817" b="54783"/>
                  <a:stretch>
                    <a:fillRect/>
                  </a:stretch>
                </p:blipFill>
                <p:spPr>
                  <a:xfrm>
                    <a:off x="5173400" y="3044895"/>
                    <a:ext cx="152400" cy="314325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60" name="Рисунок 59" descr="Продольное сечение БВ.png"/>
                  <p:cNvPicPr>
                    <a:picLocks noChangeAspect="1"/>
                  </p:cNvPicPr>
                  <p:nvPr/>
                </p:nvPicPr>
                <p:blipFill>
                  <a:blip r:embed="rId4"/>
                  <a:srcRect l="87680" t="40043" r="8122" b="54706"/>
                  <a:stretch>
                    <a:fillRect/>
                  </a:stretch>
                </p:blipFill>
                <p:spPr>
                  <a:xfrm>
                    <a:off x="5334001" y="3037398"/>
                    <a:ext cx="319087" cy="324928"/>
                  </a:xfrm>
                  <a:prstGeom prst="rect">
                    <a:avLst/>
                  </a:prstGeom>
                  <a:grpFill/>
                </p:spPr>
              </p:pic>
            </p:grpSp>
          </p:grpSp>
          <p:grpSp>
            <p:nvGrpSpPr>
              <p:cNvPr id="23" name="Группа 130"/>
              <p:cNvGrpSpPr/>
              <p:nvPr/>
            </p:nvGrpSpPr>
            <p:grpSpPr>
              <a:xfrm>
                <a:off x="6217908" y="1953490"/>
                <a:ext cx="897265" cy="3357465"/>
                <a:chOff x="7244714" y="1866900"/>
                <a:chExt cx="480061" cy="2226946"/>
              </a:xfrm>
              <a:solidFill>
                <a:schemeClr val="tx2"/>
              </a:solidFill>
            </p:grpSpPr>
            <p:grpSp>
              <p:nvGrpSpPr>
                <p:cNvPr id="25" name="Группа 37"/>
                <p:cNvGrpSpPr/>
                <p:nvPr/>
              </p:nvGrpSpPr>
              <p:grpSpPr>
                <a:xfrm>
                  <a:off x="7245539" y="1866900"/>
                  <a:ext cx="479236" cy="1905001"/>
                  <a:chOff x="7264589" y="1866900"/>
                  <a:chExt cx="479236" cy="1905001"/>
                </a:xfrm>
                <a:grpFill/>
              </p:grpSpPr>
              <p:pic>
                <p:nvPicPr>
                  <p:cNvPr id="55" name="Рисунок 54" descr="Продольное сечение БВ.png"/>
                  <p:cNvPicPr>
                    <a:picLocks noChangeAspect="1"/>
                  </p:cNvPicPr>
                  <p:nvPr/>
                </p:nvPicPr>
                <p:blipFill>
                  <a:blip r:embed="rId4"/>
                  <a:srcRect l="62139" t="14511" r="35817" b="54783"/>
                  <a:stretch>
                    <a:fillRect/>
                  </a:stretch>
                </p:blipFill>
                <p:spPr>
                  <a:xfrm>
                    <a:off x="7264589" y="1866900"/>
                    <a:ext cx="155386" cy="1900238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56" name="Рисунок 55" descr="Продольное сечение БВ.png"/>
                  <p:cNvPicPr>
                    <a:picLocks noChangeAspect="1"/>
                  </p:cNvPicPr>
                  <p:nvPr/>
                </p:nvPicPr>
                <p:blipFill>
                  <a:blip r:embed="rId4"/>
                  <a:srcRect l="87680" t="14511" r="8122" b="54706"/>
                  <a:stretch>
                    <a:fillRect/>
                  </a:stretch>
                </p:blipFill>
                <p:spPr>
                  <a:xfrm>
                    <a:off x="7424738" y="1866901"/>
                    <a:ext cx="319087" cy="1905000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51" name="Группа 41"/>
                <p:cNvGrpSpPr/>
                <p:nvPr/>
              </p:nvGrpSpPr>
              <p:grpSpPr>
                <a:xfrm>
                  <a:off x="7244714" y="3768918"/>
                  <a:ext cx="479688" cy="324928"/>
                  <a:chOff x="5173400" y="3037398"/>
                  <a:chExt cx="479688" cy="324928"/>
                </a:xfrm>
                <a:grpFill/>
              </p:grpSpPr>
              <p:pic>
                <p:nvPicPr>
                  <p:cNvPr id="53" name="Рисунок 52" descr="Продольное сечение БВ.png"/>
                  <p:cNvPicPr>
                    <a:picLocks noChangeAspect="1"/>
                  </p:cNvPicPr>
                  <p:nvPr/>
                </p:nvPicPr>
                <p:blipFill>
                  <a:blip r:embed="rId4"/>
                  <a:srcRect l="62178" t="40138" r="35817" b="54783"/>
                  <a:stretch>
                    <a:fillRect/>
                  </a:stretch>
                </p:blipFill>
                <p:spPr>
                  <a:xfrm>
                    <a:off x="5173400" y="3044895"/>
                    <a:ext cx="152400" cy="314325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54" name="Рисунок 53" descr="Продольное сечение БВ.png"/>
                  <p:cNvPicPr>
                    <a:picLocks noChangeAspect="1"/>
                  </p:cNvPicPr>
                  <p:nvPr/>
                </p:nvPicPr>
                <p:blipFill>
                  <a:blip r:embed="rId4"/>
                  <a:srcRect l="87680" t="40043" r="8122" b="54706"/>
                  <a:stretch>
                    <a:fillRect/>
                  </a:stretch>
                </p:blipFill>
                <p:spPr>
                  <a:xfrm>
                    <a:off x="5334001" y="3037398"/>
                    <a:ext cx="319087" cy="324928"/>
                  </a:xfrm>
                  <a:prstGeom prst="rect">
                    <a:avLst/>
                  </a:prstGeom>
                  <a:grpFill/>
                </p:spPr>
              </p:pic>
            </p:grpSp>
          </p:grp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5094288" y="5366220"/>
                <a:ext cx="2057400" cy="6352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2" name="Группа 98"/>
              <p:cNvGrpSpPr>
                <a:grpSpLocks/>
              </p:cNvGrpSpPr>
              <p:nvPr/>
            </p:nvGrpSpPr>
            <p:grpSpPr bwMode="auto">
              <a:xfrm>
                <a:off x="5068904" y="1926712"/>
                <a:ext cx="2082805" cy="3920382"/>
                <a:chOff x="4786643" y="1914526"/>
                <a:chExt cx="1114355" cy="2600419"/>
              </a:xfrm>
            </p:grpSpPr>
            <p:cxnSp>
              <p:nvCxnSpPr>
                <p:cNvPr id="34" name="Прямая соединительная линия 33"/>
                <p:cNvCxnSpPr/>
                <p:nvPr/>
              </p:nvCxnSpPr>
              <p:spPr>
                <a:xfrm flipV="1">
                  <a:off x="4810425" y="2090415"/>
                  <a:ext cx="495174" cy="5266"/>
                </a:xfrm>
                <a:prstGeom prst="line">
                  <a:avLst/>
                </a:prstGeom>
                <a:ln w="3810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Прямая соединительная линия 34"/>
                <p:cNvCxnSpPr/>
                <p:nvPr/>
              </p:nvCxnSpPr>
              <p:spPr>
                <a:xfrm rot="5400000" flipH="1" flipV="1">
                  <a:off x="3655697" y="3069390"/>
                  <a:ext cx="2290769" cy="0"/>
                </a:xfrm>
                <a:prstGeom prst="line">
                  <a:avLst/>
                </a:prstGeom>
                <a:ln w="3810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Прямая соединительная линия 35"/>
                <p:cNvCxnSpPr/>
                <p:nvPr/>
              </p:nvCxnSpPr>
              <p:spPr>
                <a:xfrm rot="5400000" flipH="1" flipV="1">
                  <a:off x="4746269" y="3059911"/>
                  <a:ext cx="2290770" cy="0"/>
                </a:xfrm>
                <a:prstGeom prst="line">
                  <a:avLst/>
                </a:prstGeom>
                <a:ln w="3810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 flipV="1">
                  <a:off x="4810425" y="2400064"/>
                  <a:ext cx="495174" cy="5266"/>
                </a:xfrm>
                <a:prstGeom prst="line">
                  <a:avLst/>
                </a:prstGeom>
                <a:ln w="3810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единительная линия 37"/>
                <p:cNvCxnSpPr/>
                <p:nvPr/>
              </p:nvCxnSpPr>
              <p:spPr>
                <a:xfrm flipV="1">
                  <a:off x="4795986" y="2728671"/>
                  <a:ext cx="495175" cy="5266"/>
                </a:xfrm>
                <a:prstGeom prst="line">
                  <a:avLst/>
                </a:prstGeom>
                <a:ln w="3810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>
                <a:xfrm flipV="1">
                  <a:off x="4805329" y="3038320"/>
                  <a:ext cx="496024" cy="5266"/>
                </a:xfrm>
                <a:prstGeom prst="line">
                  <a:avLst/>
                </a:prstGeom>
                <a:ln w="3810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>
                <a:xfrm flipV="1">
                  <a:off x="4786643" y="3362714"/>
                  <a:ext cx="495174" cy="4213"/>
                </a:xfrm>
                <a:prstGeom prst="line">
                  <a:avLst/>
                </a:prstGeom>
                <a:ln w="3810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>
                <a:xfrm flipV="1">
                  <a:off x="4801082" y="3672363"/>
                  <a:ext cx="495175" cy="4213"/>
                </a:xfrm>
                <a:prstGeom prst="line">
                  <a:avLst/>
                </a:prstGeom>
                <a:ln w="3810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>
                <a:xfrm flipV="1">
                  <a:off x="4801082" y="3986224"/>
                  <a:ext cx="495175" cy="5266"/>
                </a:xfrm>
                <a:prstGeom prst="line">
                  <a:avLst/>
                </a:prstGeom>
                <a:ln w="3810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Прямая соединительная линия 42"/>
                <p:cNvCxnSpPr/>
                <p:nvPr/>
              </p:nvCxnSpPr>
              <p:spPr>
                <a:xfrm flipV="1">
                  <a:off x="5396480" y="2090415"/>
                  <a:ext cx="495174" cy="5266"/>
                </a:xfrm>
                <a:prstGeom prst="line">
                  <a:avLst/>
                </a:prstGeom>
                <a:ln w="3810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Прямая соединительная линия 43"/>
                <p:cNvCxnSpPr/>
                <p:nvPr/>
              </p:nvCxnSpPr>
              <p:spPr>
                <a:xfrm flipV="1">
                  <a:off x="5396480" y="2400064"/>
                  <a:ext cx="495174" cy="5266"/>
                </a:xfrm>
                <a:prstGeom prst="line">
                  <a:avLst/>
                </a:prstGeom>
                <a:ln w="3810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Прямая соединительная линия 44"/>
                <p:cNvCxnSpPr/>
                <p:nvPr/>
              </p:nvCxnSpPr>
              <p:spPr>
                <a:xfrm flipV="1">
                  <a:off x="5405823" y="2728671"/>
                  <a:ext cx="495175" cy="5266"/>
                </a:xfrm>
                <a:prstGeom prst="line">
                  <a:avLst/>
                </a:prstGeom>
                <a:ln w="3810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 flipV="1">
                  <a:off x="5391384" y="3038320"/>
                  <a:ext cx="495174" cy="5266"/>
                </a:xfrm>
                <a:prstGeom prst="line">
                  <a:avLst/>
                </a:prstGeom>
                <a:ln w="3810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Прямая соединительная линия 46"/>
                <p:cNvCxnSpPr/>
                <p:nvPr/>
              </p:nvCxnSpPr>
              <p:spPr>
                <a:xfrm flipV="1">
                  <a:off x="5396480" y="3362714"/>
                  <a:ext cx="495174" cy="4213"/>
                </a:xfrm>
                <a:prstGeom prst="line">
                  <a:avLst/>
                </a:prstGeom>
                <a:ln w="3810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 flipV="1">
                  <a:off x="5386288" y="3672363"/>
                  <a:ext cx="496024" cy="4213"/>
                </a:xfrm>
                <a:prstGeom prst="line">
                  <a:avLst/>
                </a:prstGeom>
                <a:ln w="3810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 flipV="1">
                  <a:off x="5386288" y="3986224"/>
                  <a:ext cx="496024" cy="5266"/>
                </a:xfrm>
                <a:prstGeom prst="line">
                  <a:avLst/>
                </a:prstGeom>
                <a:ln w="3810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 rot="5400000" flipH="1" flipV="1">
                  <a:off x="5196215" y="4357997"/>
                  <a:ext cx="309649" cy="4247"/>
                </a:xfrm>
                <a:prstGeom prst="line">
                  <a:avLst/>
                </a:prstGeom>
                <a:ln w="3810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" name="Прямая соединительная линия 25"/>
              <p:cNvCxnSpPr/>
              <p:nvPr/>
            </p:nvCxnSpPr>
            <p:spPr>
              <a:xfrm flipV="1">
                <a:off x="4791075" y="5877525"/>
                <a:ext cx="2705100" cy="7940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4248150" y="3467089"/>
                <a:ext cx="333375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7610475" y="3409924"/>
                <a:ext cx="333375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146"/>
              <p:cNvSpPr txBox="1">
                <a:spLocks noChangeArrowheads="1"/>
              </p:cNvSpPr>
              <p:nvPr/>
            </p:nvSpPr>
            <p:spPr bwMode="auto">
              <a:xfrm>
                <a:off x="4308806" y="3156806"/>
                <a:ext cx="196519" cy="257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r>
                  <a:rPr lang="ru-RU" sz="1200" b="1"/>
                  <a:t>А</a:t>
                </a:r>
              </a:p>
            </p:txBody>
          </p:sp>
          <p:sp>
            <p:nvSpPr>
              <p:cNvPr id="30" name="TextBox 151"/>
              <p:cNvSpPr txBox="1">
                <a:spLocks noChangeArrowheads="1"/>
              </p:cNvSpPr>
              <p:nvPr/>
            </p:nvSpPr>
            <p:spPr bwMode="auto">
              <a:xfrm>
                <a:off x="7671131" y="3109181"/>
                <a:ext cx="196519" cy="257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r>
                  <a:rPr lang="ru-RU" sz="1200" b="1"/>
                  <a:t>А</a:t>
                </a:r>
              </a:p>
            </p:txBody>
          </p:sp>
          <p:cxnSp>
            <p:nvCxnSpPr>
              <p:cNvPr id="31" name="Прямая со стрелкой 30"/>
              <p:cNvCxnSpPr/>
              <p:nvPr/>
            </p:nvCxnSpPr>
            <p:spPr>
              <a:xfrm rot="5400000" flipH="1" flipV="1">
                <a:off x="4248107" y="3724329"/>
                <a:ext cx="342987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 стрелкой 31"/>
              <p:cNvCxnSpPr/>
              <p:nvPr/>
            </p:nvCxnSpPr>
            <p:spPr>
              <a:xfrm rot="5400000" flipH="1" flipV="1">
                <a:off x="7600907" y="3676692"/>
                <a:ext cx="342987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Прямоугольник 32"/>
              <p:cNvSpPr/>
              <p:nvPr/>
            </p:nvSpPr>
            <p:spPr>
              <a:xfrm>
                <a:off x="6019800" y="5105804"/>
                <a:ext cx="200025" cy="190548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314700" y="4476750"/>
              <a:ext cx="1362075" cy="830997"/>
            </a:xfrm>
            <a:prstGeom prst="rect">
              <a:avLst/>
            </a:prstGeom>
            <a:solidFill>
              <a:srgbClr val="0070C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tx2"/>
                  </a:solidFill>
                </a:rPr>
                <a:t>Система орошения водой</a:t>
              </a:r>
              <a:endParaRPr lang="ru-RU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 rot="16200000" flipH="1">
              <a:off x="1985962" y="2652712"/>
              <a:ext cx="2609850" cy="1038225"/>
            </a:xfrm>
            <a:prstGeom prst="line">
              <a:avLst/>
            </a:prstGeom>
            <a:ln w="190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4686300" y="4448175"/>
              <a:ext cx="400050" cy="266700"/>
            </a:xfrm>
            <a:prstGeom prst="line">
              <a:avLst/>
            </a:prstGeom>
            <a:ln w="190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16200000" flipH="1">
              <a:off x="4471988" y="4948237"/>
              <a:ext cx="1152525" cy="723900"/>
            </a:xfrm>
            <a:prstGeom prst="line">
              <a:avLst/>
            </a:prstGeom>
            <a:ln w="190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Прямоугольник 67"/>
          <p:cNvSpPr/>
          <p:nvPr/>
        </p:nvSpPr>
        <p:spPr>
          <a:xfrm>
            <a:off x="2532480" y="1234559"/>
            <a:ext cx="11423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000099"/>
                </a:solidFill>
              </a:rPr>
              <a:t>Вид сбоку</a:t>
            </a:r>
          </a:p>
        </p:txBody>
      </p:sp>
      <p:sp>
        <p:nvSpPr>
          <p:cNvPr id="69" name="Text Box 10"/>
          <p:cNvSpPr txBox="1">
            <a:spLocks noChangeArrowheads="1"/>
          </p:cNvSpPr>
          <p:nvPr/>
        </p:nvSpPr>
        <p:spPr bwMode="auto">
          <a:xfrm>
            <a:off x="5991226" y="1212371"/>
            <a:ext cx="1590674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000099"/>
                </a:solidFill>
              </a:rPr>
              <a:t>Вид сверху</a:t>
            </a:r>
          </a:p>
        </p:txBody>
      </p:sp>
      <p:sp>
        <p:nvSpPr>
          <p:cNvPr id="70" name="Text Box 10"/>
          <p:cNvSpPr txBox="1">
            <a:spLocks noChangeArrowheads="1"/>
          </p:cNvSpPr>
          <p:nvPr/>
        </p:nvSpPr>
        <p:spPr bwMode="auto">
          <a:xfrm>
            <a:off x="314325" y="5974871"/>
            <a:ext cx="7581899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000099"/>
                </a:solidFill>
              </a:rPr>
              <a:t>Требуемый расход воды на орошение одного отсека − 20 м</a:t>
            </a:r>
            <a:r>
              <a:rPr lang="ru-RU" sz="1600" baseline="30000" dirty="0" smtClean="0">
                <a:solidFill>
                  <a:srgbClr val="000099"/>
                </a:solidFill>
              </a:rPr>
              <a:t>3</a:t>
            </a:r>
            <a:r>
              <a:rPr lang="ru-RU" sz="1600" dirty="0" smtClean="0">
                <a:solidFill>
                  <a:srgbClr val="000099"/>
                </a:solidFill>
              </a:rPr>
              <a:t>/ч.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1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61950" y="1400175"/>
            <a:ext cx="8391525" cy="2543175"/>
          </a:xfrm>
          <a:prstGeom prst="rect">
            <a:avLst/>
          </a:prstGeom>
        </p:spPr>
      </p:pic>
      <p:sp>
        <p:nvSpPr>
          <p:cNvPr id="26626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1426A5-AB23-4D2B-97E8-46112B15F73B}" type="slidenum">
              <a:rPr lang="ru-RU" smtClean="0"/>
              <a:pPr>
                <a:defRPr/>
              </a:pPr>
              <a:t>13</a:t>
            </a:fld>
            <a:endParaRPr lang="ru-RU" smtClean="0"/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214313"/>
            <a:ext cx="8785225" cy="785812"/>
          </a:xfrm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2800" b="0" dirty="0" smtClean="0"/>
              <a:t>Общий вид «сухого» централизованного хранилища ОЯТ реакторов  РБМК-1000</a:t>
            </a:r>
          </a:p>
        </p:txBody>
      </p:sp>
      <p:pic>
        <p:nvPicPr>
          <p:cNvPr id="6" name="Содержимое 7" descr="Рисунок1.png"/>
          <p:cNvPicPr>
            <a:picLocks noGrp="1" noChangeAspect="1"/>
          </p:cNvPicPr>
          <p:nvPr>
            <p:ph idx="1"/>
          </p:nvPr>
        </p:nvPicPr>
        <p:blipFill>
          <a:blip r:embed="rId3"/>
          <a:srcRect l="1810" t="8270" r="2941" b="33844"/>
          <a:stretch>
            <a:fillRect/>
          </a:stretch>
        </p:blipFill>
        <p:spPr>
          <a:xfrm>
            <a:off x="247650" y="4686300"/>
            <a:ext cx="8591550" cy="17145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361950" y="4048125"/>
            <a:ext cx="8515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99"/>
                </a:solidFill>
              </a:rPr>
              <a:t>Проект «сухого» хранилища прошел международную экспертизу в компании </a:t>
            </a:r>
            <a:br>
              <a:rPr lang="ru-RU" sz="1600" b="1" dirty="0" smtClean="0">
                <a:solidFill>
                  <a:srgbClr val="000099"/>
                </a:solidFill>
              </a:rPr>
            </a:br>
            <a:r>
              <a:rPr lang="en-US" sz="1600" b="1" dirty="0" smtClean="0">
                <a:solidFill>
                  <a:srgbClr val="000099"/>
                </a:solidFill>
              </a:rPr>
              <a:t>SGN</a:t>
            </a:r>
            <a:r>
              <a:rPr lang="ru-RU" sz="1600" b="1" dirty="0" smtClean="0">
                <a:solidFill>
                  <a:srgbClr val="000099"/>
                </a:solidFill>
              </a:rPr>
              <a:t> (Франция). Предложения, указанные в экспертном заключении учтены при сооружении хранилища. </a:t>
            </a:r>
            <a:endParaRPr lang="ru-RU" sz="16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DB899F-373F-40BD-915D-6E461FD4D9AB}" type="slidenum">
              <a:rPr lang="ru-RU" smtClean="0"/>
              <a:pPr>
                <a:defRPr/>
              </a:pPr>
              <a:t>14</a:t>
            </a:fld>
            <a:endParaRPr lang="ru-RU" smtClean="0"/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>
          <a:xfrm>
            <a:off x="209550" y="142875"/>
            <a:ext cx="8736013" cy="1000125"/>
          </a:xfrm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/>
              <a:t>Схема постановки ОЯТ на «сухое» хранение</a:t>
            </a:r>
            <a:endParaRPr lang="ru-RU" sz="2400" dirty="0" smtClean="0"/>
          </a:p>
        </p:txBody>
      </p:sp>
      <p:pic>
        <p:nvPicPr>
          <p:cNvPr id="5" name="Рисунок 4" descr="0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33350" y="1905000"/>
            <a:ext cx="2124075" cy="1390650"/>
          </a:xfrm>
          <a:prstGeom prst="roundRect">
            <a:avLst>
              <a:gd name="adj" fmla="val 16667"/>
            </a:avLst>
          </a:prstGeom>
          <a:ln>
            <a:solidFill>
              <a:srgbClr val="00009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MG_051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6200000">
            <a:off x="247360" y="4181783"/>
            <a:ext cx="1847850" cy="1370985"/>
          </a:xfrm>
          <a:prstGeom prst="roundRect">
            <a:avLst>
              <a:gd name="adj" fmla="val 16667"/>
            </a:avLst>
          </a:prstGeom>
          <a:ln>
            <a:solidFill>
              <a:srgbClr val="00009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IMG_0548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6200000">
            <a:off x="4583202" y="1735222"/>
            <a:ext cx="1796876" cy="1190629"/>
          </a:xfrm>
          <a:prstGeom prst="roundRect">
            <a:avLst>
              <a:gd name="adj" fmla="val 16667"/>
            </a:avLst>
          </a:prstGeom>
          <a:ln>
            <a:solidFill>
              <a:srgbClr val="00009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Стрелка вправо 12"/>
          <p:cNvSpPr/>
          <p:nvPr/>
        </p:nvSpPr>
        <p:spPr>
          <a:xfrm rot="5400000">
            <a:off x="892970" y="3359946"/>
            <a:ext cx="614360" cy="54292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6200000">
            <a:off x="3086105" y="3338512"/>
            <a:ext cx="628651" cy="54292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3983835" y="2131221"/>
            <a:ext cx="778665" cy="54292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5188747" y="3317084"/>
            <a:ext cx="576262" cy="54292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8954385">
            <a:off x="6257284" y="4400475"/>
            <a:ext cx="1125383" cy="54292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219076" y="1304925"/>
            <a:ext cx="952500" cy="533400"/>
          </a:xfrm>
          <a:prstGeom prst="wedgeRectCallout">
            <a:avLst>
              <a:gd name="adj1" fmla="val -16343"/>
              <a:gd name="adj2" fmla="val 108214"/>
            </a:avLst>
          </a:prstGeom>
          <a:solidFill>
            <a:srgbClr val="0000FF"/>
          </a:solidFill>
          <a:ln>
            <a:solidFill>
              <a:schemeClr val="tx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100" dirty="0" smtClean="0"/>
              <a:t>Перегрузка контейнера</a:t>
            </a:r>
            <a:endParaRPr lang="ru-RU" sz="1100" dirty="0"/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342900" y="5943600"/>
            <a:ext cx="1133476" cy="438150"/>
          </a:xfrm>
          <a:prstGeom prst="wedgeRectCallout">
            <a:avLst>
              <a:gd name="adj1" fmla="val -19763"/>
              <a:gd name="adj2" fmla="val -150420"/>
            </a:avLst>
          </a:prstGeom>
          <a:solidFill>
            <a:srgbClr val="0000FF"/>
          </a:solidFill>
          <a:ln>
            <a:solidFill>
              <a:schemeClr val="tx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100" dirty="0" smtClean="0"/>
              <a:t>Разгрузка контейнера</a:t>
            </a:r>
            <a:endParaRPr lang="ru-RU" sz="1100" dirty="0"/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6143626" y="1238250"/>
            <a:ext cx="1295400" cy="457200"/>
          </a:xfrm>
          <a:prstGeom prst="wedgeRectCallout">
            <a:avLst>
              <a:gd name="adj1" fmla="val -73010"/>
              <a:gd name="adj2" fmla="val 24464"/>
            </a:avLst>
          </a:prstGeom>
          <a:solidFill>
            <a:srgbClr val="0000FF"/>
          </a:solidFill>
          <a:ln>
            <a:solidFill>
              <a:schemeClr val="tx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100" dirty="0" smtClean="0"/>
              <a:t>Передача пенала</a:t>
            </a:r>
            <a:br>
              <a:rPr lang="ru-RU" sz="1100" dirty="0" smtClean="0"/>
            </a:br>
            <a:r>
              <a:rPr lang="ru-RU" sz="1100" dirty="0" smtClean="0"/>
              <a:t> на хранение</a:t>
            </a:r>
            <a:endParaRPr lang="ru-RU" sz="1100" dirty="0"/>
          </a:p>
        </p:txBody>
      </p:sp>
      <p:pic>
        <p:nvPicPr>
          <p:cNvPr id="24" name="Рисунок 23" descr="_MG_2305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2809125" y="4000500"/>
            <a:ext cx="1181850" cy="1819275"/>
          </a:xfrm>
          <a:prstGeom prst="roundRect">
            <a:avLst>
              <a:gd name="adj" fmla="val 16667"/>
            </a:avLst>
          </a:prstGeom>
          <a:ln>
            <a:solidFill>
              <a:srgbClr val="00009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Стрелка вправо 24"/>
          <p:cNvSpPr/>
          <p:nvPr/>
        </p:nvSpPr>
        <p:spPr>
          <a:xfrm>
            <a:off x="1952626" y="4788696"/>
            <a:ext cx="742950" cy="54292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3857625" y="5848350"/>
            <a:ext cx="1019175" cy="476250"/>
          </a:xfrm>
          <a:prstGeom prst="wedgeRectCallout">
            <a:avLst>
              <a:gd name="adj1" fmla="val -91945"/>
              <a:gd name="adj2" fmla="val -84928"/>
            </a:avLst>
          </a:prstGeom>
          <a:solidFill>
            <a:srgbClr val="0000FF"/>
          </a:solidFill>
          <a:ln>
            <a:solidFill>
              <a:schemeClr val="tx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100" dirty="0" smtClean="0"/>
              <a:t>Комплектация пеналов</a:t>
            </a:r>
            <a:endParaRPr lang="ru-RU" sz="1100" dirty="0"/>
          </a:p>
        </p:txBody>
      </p:sp>
      <p:pic>
        <p:nvPicPr>
          <p:cNvPr id="26" name="Рисунок 25" descr="_MG_2550.JPG"/>
          <p:cNvPicPr>
            <a:picLocks noChangeAspect="1"/>
          </p:cNvPicPr>
          <p:nvPr/>
        </p:nvPicPr>
        <p:blipFill>
          <a:blip r:embed="rId6" cstate="screen"/>
          <a:srcRect l="23438" t="3281" r="37499" b="16406"/>
          <a:stretch>
            <a:fillRect/>
          </a:stretch>
        </p:blipFill>
        <p:spPr>
          <a:xfrm>
            <a:off x="2733676" y="1485901"/>
            <a:ext cx="1126062" cy="1724024"/>
          </a:xfrm>
          <a:prstGeom prst="roundRect">
            <a:avLst>
              <a:gd name="adj" fmla="val 16667"/>
            </a:avLst>
          </a:prstGeom>
          <a:ln>
            <a:solidFill>
              <a:srgbClr val="00009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Прямоугольная выноска 20"/>
          <p:cNvSpPr/>
          <p:nvPr/>
        </p:nvSpPr>
        <p:spPr>
          <a:xfrm>
            <a:off x="3486151" y="1181100"/>
            <a:ext cx="1390650" cy="666750"/>
          </a:xfrm>
          <a:prstGeom prst="wedgeRectCallout">
            <a:avLst>
              <a:gd name="adj1" fmla="val -40316"/>
              <a:gd name="adj2" fmla="val 78215"/>
            </a:avLst>
          </a:prstGeom>
          <a:solidFill>
            <a:srgbClr val="0000FF"/>
          </a:solidFill>
          <a:ln>
            <a:solidFill>
              <a:schemeClr val="tx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100" dirty="0" smtClean="0"/>
              <a:t>Герметизация пенала. </a:t>
            </a:r>
            <a:br>
              <a:rPr lang="ru-RU" sz="1100" dirty="0" smtClean="0"/>
            </a:br>
            <a:r>
              <a:rPr lang="ru-RU" sz="1100" dirty="0" smtClean="0"/>
              <a:t>Проверка качества сварки</a:t>
            </a:r>
            <a:endParaRPr lang="ru-RU" sz="1100" dirty="0"/>
          </a:p>
        </p:txBody>
      </p:sp>
      <p:pic>
        <p:nvPicPr>
          <p:cNvPr id="27" name="Рисунок 26" descr="_MG_2357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827207" y="3895726"/>
            <a:ext cx="1373568" cy="1971674"/>
          </a:xfrm>
          <a:prstGeom prst="roundRect">
            <a:avLst>
              <a:gd name="adj" fmla="val 16667"/>
            </a:avLst>
          </a:prstGeom>
          <a:ln>
            <a:solidFill>
              <a:srgbClr val="00009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Прямоугольная выноска 27"/>
          <p:cNvSpPr/>
          <p:nvPr/>
        </p:nvSpPr>
        <p:spPr>
          <a:xfrm>
            <a:off x="5505451" y="5762625"/>
            <a:ext cx="1295400" cy="590550"/>
          </a:xfrm>
          <a:prstGeom prst="wedgeRectCallout">
            <a:avLst>
              <a:gd name="adj1" fmla="val -70069"/>
              <a:gd name="adj2" fmla="val -50536"/>
            </a:avLst>
          </a:prstGeom>
          <a:solidFill>
            <a:srgbClr val="0000FF"/>
          </a:solidFill>
          <a:ln>
            <a:solidFill>
              <a:schemeClr val="tx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100" dirty="0" smtClean="0"/>
              <a:t>Постановка пенала</a:t>
            </a:r>
            <a:br>
              <a:rPr lang="ru-RU" sz="1100" dirty="0" smtClean="0"/>
            </a:br>
            <a:r>
              <a:rPr lang="ru-RU" sz="1100" dirty="0" smtClean="0"/>
              <a:t> на хранение</a:t>
            </a:r>
            <a:endParaRPr lang="ru-RU" sz="1100" dirty="0"/>
          </a:p>
        </p:txBody>
      </p:sp>
      <p:pic>
        <p:nvPicPr>
          <p:cNvPr id="29" name="Рисунок 28" descr="_MG_2349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424611" y="2466975"/>
            <a:ext cx="2500313" cy="1666875"/>
          </a:xfrm>
          <a:prstGeom prst="roundRect">
            <a:avLst>
              <a:gd name="adj" fmla="val 16667"/>
            </a:avLst>
          </a:prstGeom>
          <a:ln>
            <a:solidFill>
              <a:srgbClr val="00009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Прямоугольная выноска 22"/>
          <p:cNvSpPr/>
          <p:nvPr/>
        </p:nvSpPr>
        <p:spPr>
          <a:xfrm>
            <a:off x="7810500" y="4533900"/>
            <a:ext cx="1133475" cy="666750"/>
          </a:xfrm>
          <a:prstGeom prst="wedgeRectCallout">
            <a:avLst>
              <a:gd name="adj1" fmla="val -39676"/>
              <a:gd name="adj2" fmla="val -127500"/>
            </a:avLst>
          </a:prstGeom>
          <a:solidFill>
            <a:srgbClr val="0000FF"/>
          </a:solidFill>
          <a:ln>
            <a:solidFill>
              <a:schemeClr val="tx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100" dirty="0" smtClean="0"/>
              <a:t>Зал хранения пеналов</a:t>
            </a:r>
            <a:endParaRPr lang="ru-RU" sz="1100" dirty="0"/>
          </a:p>
        </p:txBody>
      </p:sp>
      <p:sp>
        <p:nvSpPr>
          <p:cNvPr id="30" name="TextBox 29"/>
          <p:cNvSpPr txBox="1"/>
          <p:nvPr/>
        </p:nvSpPr>
        <p:spPr>
          <a:xfrm>
            <a:off x="1685925" y="1419225"/>
            <a:ext cx="428625" cy="338554"/>
          </a:xfrm>
          <a:prstGeom prst="rect">
            <a:avLst/>
          </a:prstGeom>
          <a:noFill/>
          <a:ln w="28575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99"/>
                </a:solidFill>
              </a:rPr>
              <a:t>1</a:t>
            </a:r>
            <a:endParaRPr lang="ru-RU" sz="1600" b="1" dirty="0">
              <a:solidFill>
                <a:srgbClr val="000099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43100" y="4095750"/>
            <a:ext cx="428625" cy="338554"/>
          </a:xfrm>
          <a:prstGeom prst="rect">
            <a:avLst/>
          </a:prstGeom>
          <a:noFill/>
          <a:ln w="28575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99"/>
                </a:solidFill>
              </a:rPr>
              <a:t>2</a:t>
            </a:r>
            <a:endParaRPr lang="ru-RU" sz="1600" b="1" dirty="0">
              <a:solidFill>
                <a:srgbClr val="000099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52875" y="2781300"/>
            <a:ext cx="428625" cy="338554"/>
          </a:xfrm>
          <a:prstGeom prst="rect">
            <a:avLst/>
          </a:prstGeom>
          <a:noFill/>
          <a:ln w="28575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99"/>
                </a:solidFill>
              </a:rPr>
              <a:t>4</a:t>
            </a:r>
            <a:endParaRPr lang="ru-RU" sz="1600" b="1" dirty="0">
              <a:solidFill>
                <a:srgbClr val="000099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05275" y="5343525"/>
            <a:ext cx="428625" cy="338554"/>
          </a:xfrm>
          <a:prstGeom prst="rect">
            <a:avLst/>
          </a:prstGeom>
          <a:noFill/>
          <a:ln w="28575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99"/>
                </a:solidFill>
              </a:rPr>
              <a:t>3</a:t>
            </a:r>
            <a:endParaRPr lang="ru-RU" sz="1600" b="1" dirty="0">
              <a:solidFill>
                <a:srgbClr val="000099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62675" y="1866900"/>
            <a:ext cx="428625" cy="338554"/>
          </a:xfrm>
          <a:prstGeom prst="rect">
            <a:avLst/>
          </a:prstGeom>
          <a:noFill/>
          <a:ln w="28575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99"/>
                </a:solidFill>
              </a:rPr>
              <a:t>5</a:t>
            </a:r>
            <a:endParaRPr lang="ru-RU" sz="1600" b="1" dirty="0">
              <a:solidFill>
                <a:srgbClr val="000099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86525" y="5334000"/>
            <a:ext cx="428625" cy="338554"/>
          </a:xfrm>
          <a:prstGeom prst="rect">
            <a:avLst/>
          </a:prstGeom>
          <a:noFill/>
          <a:ln w="28575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99"/>
                </a:solidFill>
              </a:rPr>
              <a:t>6</a:t>
            </a:r>
            <a:endParaRPr lang="ru-RU" sz="1600" b="1" dirty="0">
              <a:solidFill>
                <a:srgbClr val="000099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67700" y="2038350"/>
            <a:ext cx="428625" cy="338554"/>
          </a:xfrm>
          <a:prstGeom prst="rect">
            <a:avLst/>
          </a:prstGeom>
          <a:noFill/>
          <a:ln w="28575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99"/>
                </a:solidFill>
              </a:rPr>
              <a:t>7</a:t>
            </a:r>
            <a:endParaRPr lang="ru-RU" sz="16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9F1BDE-85EC-416F-BB1E-F113C7CC530B}" type="slidenum">
              <a:rPr lang="ru-RU" smtClean="0"/>
              <a:pPr>
                <a:defRPr/>
              </a:pPr>
              <a:t>15</a:t>
            </a:fld>
            <a:endParaRPr lang="ru-RU" smtClean="0"/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>
          <a:xfrm>
            <a:off x="209550" y="142875"/>
            <a:ext cx="8736013" cy="928688"/>
          </a:xfrm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>Горячая камера «сухого» хранилища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11" name="Рисунок 10" descr="_MG_233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00050" y="1238250"/>
            <a:ext cx="8043863" cy="50863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2AC493-D432-4638-BB38-BC64B8BE0A63}" type="slidenum">
              <a:rPr lang="ru-RU" smtClean="0"/>
              <a:pPr>
                <a:defRPr/>
              </a:pPr>
              <a:t>16</a:t>
            </a:fld>
            <a:endParaRPr lang="ru-RU" smtClean="0"/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>
          <a:xfrm>
            <a:off x="214313" y="71438"/>
            <a:ext cx="8713787" cy="1071562"/>
          </a:xfrm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/>
              <a:t>Продольный разрез модуля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err="1" smtClean="0"/>
              <a:t>воздухоохлаждаемого</a:t>
            </a:r>
            <a:r>
              <a:rPr lang="ru-RU" sz="2400" dirty="0" smtClean="0"/>
              <a:t> хранилища ОЯТ, ячейка хранения</a:t>
            </a:r>
          </a:p>
        </p:txBody>
      </p:sp>
      <p:pic>
        <p:nvPicPr>
          <p:cNvPr id="23556" name="Picture 5" descr="кран-1"/>
          <p:cNvPicPr>
            <a:picLocks noChangeAspect="1" noChangeArrowheads="1"/>
          </p:cNvPicPr>
          <p:nvPr/>
        </p:nvPicPr>
        <p:blipFill>
          <a:blip r:embed="rId3" cstate="screen"/>
          <a:srcRect l="15617" t="4302" r="10679" b="1625"/>
          <a:stretch>
            <a:fillRect/>
          </a:stretch>
        </p:blipFill>
        <p:spPr bwMode="auto">
          <a:xfrm>
            <a:off x="235744" y="1571625"/>
            <a:ext cx="5212556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81625" y="5639485"/>
            <a:ext cx="3352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99"/>
                </a:solidFill>
              </a:rPr>
              <a:t>1</a:t>
            </a:r>
            <a:r>
              <a:rPr lang="ru-RU" sz="1400" dirty="0" smtClean="0">
                <a:solidFill>
                  <a:srgbClr val="000099"/>
                </a:solidFill>
              </a:rPr>
              <a:t>− ячейка хранения; </a:t>
            </a:r>
          </a:p>
          <a:p>
            <a:r>
              <a:rPr lang="ru-RU" sz="1400" dirty="0" smtClean="0">
                <a:solidFill>
                  <a:srgbClr val="000099"/>
                </a:solidFill>
              </a:rPr>
              <a:t>2 −пенал заполнен газом </a:t>
            </a:r>
            <a:r>
              <a:rPr lang="en-US" sz="1400" dirty="0" smtClean="0">
                <a:solidFill>
                  <a:srgbClr val="000099"/>
                </a:solidFill>
              </a:rPr>
              <a:t>(N</a:t>
            </a:r>
            <a:r>
              <a:rPr lang="en-US" sz="1400" baseline="-25000" dirty="0" smtClean="0">
                <a:solidFill>
                  <a:srgbClr val="000099"/>
                </a:solidFill>
              </a:rPr>
              <a:t>2</a:t>
            </a:r>
            <a:r>
              <a:rPr lang="en-US" sz="1400" dirty="0" smtClean="0">
                <a:solidFill>
                  <a:srgbClr val="000099"/>
                </a:solidFill>
              </a:rPr>
              <a:t>+He</a:t>
            </a:r>
            <a:r>
              <a:rPr lang="en-US" sz="1400" baseline="-25000" dirty="0" smtClean="0">
                <a:solidFill>
                  <a:srgbClr val="000099"/>
                </a:solidFill>
              </a:rPr>
              <a:t>2</a:t>
            </a:r>
            <a:r>
              <a:rPr lang="en-US" sz="1400" dirty="0" smtClean="0"/>
              <a:t> )</a:t>
            </a:r>
            <a:r>
              <a:rPr lang="ru-RU" sz="1400" dirty="0" smtClean="0">
                <a:solidFill>
                  <a:srgbClr val="000099"/>
                </a:solidFill>
              </a:rPr>
              <a:t>;  </a:t>
            </a:r>
          </a:p>
          <a:p>
            <a:r>
              <a:rPr lang="ru-RU" sz="1400" dirty="0" smtClean="0">
                <a:solidFill>
                  <a:srgbClr val="000099"/>
                </a:solidFill>
              </a:rPr>
              <a:t>3 − пучок твэлов сборки.</a:t>
            </a:r>
            <a:endParaRPr lang="ru-RU" sz="1400" dirty="0">
              <a:solidFill>
                <a:srgbClr val="000099"/>
              </a:solidFill>
            </a:endParaRPr>
          </a:p>
        </p:txBody>
      </p:sp>
      <p:sp>
        <p:nvSpPr>
          <p:cNvPr id="10" name="Выноска 1 9"/>
          <p:cNvSpPr/>
          <p:nvPr/>
        </p:nvSpPr>
        <p:spPr>
          <a:xfrm>
            <a:off x="180975" y="5514975"/>
            <a:ext cx="923925" cy="581026"/>
          </a:xfrm>
          <a:prstGeom prst="borderCallout1">
            <a:avLst>
              <a:gd name="adj1" fmla="val 45673"/>
              <a:gd name="adj2" fmla="val 102478"/>
              <a:gd name="adj3" fmla="val -71889"/>
              <a:gd name="adj4" fmla="val 131134"/>
            </a:avLst>
          </a:prstGeom>
          <a:solidFill>
            <a:schemeClr val="bg1"/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400" dirty="0" smtClean="0">
                <a:solidFill>
                  <a:srgbClr val="000099"/>
                </a:solidFill>
              </a:rPr>
              <a:t>Ячейки хранения</a:t>
            </a:r>
            <a:endParaRPr lang="ru-RU" sz="1400" dirty="0">
              <a:solidFill>
                <a:srgbClr val="000099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343649" y="1400175"/>
          <a:ext cx="2546351" cy="4095750"/>
        </p:xfrm>
        <a:graphic>
          <a:graphicData uri="http://schemas.openxmlformats.org/presentationml/2006/ole">
            <p:oleObj spid="_x0000_s1027" name="Фотография Photo Editor" r:id="rId4" imgW="3247619" imgH="4544059" progId="">
              <p:embed/>
            </p:oleObj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7534275" y="2571750"/>
            <a:ext cx="361950" cy="307777"/>
          </a:xfrm>
          <a:prstGeom prst="rect">
            <a:avLst/>
          </a:prstGeom>
          <a:noFill/>
          <a:ln w="19050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1</a:t>
            </a:r>
            <a:endParaRPr lang="ru-RU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7553325" y="3514725"/>
            <a:ext cx="361950" cy="307777"/>
          </a:xfrm>
          <a:prstGeom prst="rect">
            <a:avLst/>
          </a:prstGeom>
          <a:noFill/>
          <a:ln w="19050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3</a:t>
            </a:r>
            <a:endParaRPr lang="ru-RU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7562850" y="4524375"/>
            <a:ext cx="361950" cy="307777"/>
          </a:xfrm>
          <a:prstGeom prst="rect">
            <a:avLst/>
          </a:prstGeom>
          <a:noFill/>
          <a:ln w="19050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2</a:t>
            </a:r>
            <a:endParaRPr lang="ru-RU" sz="1400" dirty="0"/>
          </a:p>
        </p:txBody>
      </p:sp>
      <p:cxnSp>
        <p:nvCxnSpPr>
          <p:cNvPr id="48" name="Прямая соединительная линия 47"/>
          <p:cNvCxnSpPr>
            <a:stCxn id="45" idx="1"/>
          </p:cNvCxnSpPr>
          <p:nvPr/>
        </p:nvCxnSpPr>
        <p:spPr>
          <a:xfrm rot="10800000" flipV="1">
            <a:off x="7172325" y="2725638"/>
            <a:ext cx="361950" cy="322361"/>
          </a:xfrm>
          <a:prstGeom prst="line">
            <a:avLst/>
          </a:prstGeom>
          <a:ln w="1905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45" idx="3"/>
          </p:cNvCxnSpPr>
          <p:nvPr/>
        </p:nvCxnSpPr>
        <p:spPr>
          <a:xfrm>
            <a:off x="7896225" y="2725639"/>
            <a:ext cx="333375" cy="855761"/>
          </a:xfrm>
          <a:prstGeom prst="line">
            <a:avLst/>
          </a:prstGeom>
          <a:ln w="1905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46" idx="1"/>
          </p:cNvCxnSpPr>
          <p:nvPr/>
        </p:nvCxnSpPr>
        <p:spPr>
          <a:xfrm rot="10800000" flipV="1">
            <a:off x="7067551" y="3668613"/>
            <a:ext cx="485775" cy="112811"/>
          </a:xfrm>
          <a:prstGeom prst="line">
            <a:avLst/>
          </a:prstGeom>
          <a:ln w="1905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46" idx="3"/>
          </p:cNvCxnSpPr>
          <p:nvPr/>
        </p:nvCxnSpPr>
        <p:spPr>
          <a:xfrm>
            <a:off x="7915275" y="3668614"/>
            <a:ext cx="561975" cy="169961"/>
          </a:xfrm>
          <a:prstGeom prst="line">
            <a:avLst/>
          </a:prstGeom>
          <a:ln w="1905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47" idx="1"/>
          </p:cNvCxnSpPr>
          <p:nvPr/>
        </p:nvCxnSpPr>
        <p:spPr>
          <a:xfrm rot="10800000" flipV="1">
            <a:off x="7153276" y="4678264"/>
            <a:ext cx="409575" cy="8036"/>
          </a:xfrm>
          <a:prstGeom prst="line">
            <a:avLst/>
          </a:prstGeom>
          <a:ln w="1905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47" idx="3"/>
          </p:cNvCxnSpPr>
          <p:nvPr/>
        </p:nvCxnSpPr>
        <p:spPr>
          <a:xfrm>
            <a:off x="7924800" y="4678264"/>
            <a:ext cx="571500" cy="255686"/>
          </a:xfrm>
          <a:prstGeom prst="line">
            <a:avLst/>
          </a:prstGeom>
          <a:ln w="1905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DB899F-373F-40BD-915D-6E461FD4D9AB}" type="slidenum">
              <a:rPr lang="ru-RU" smtClean="0"/>
              <a:pPr>
                <a:defRPr/>
              </a:pPr>
              <a:t>17</a:t>
            </a:fld>
            <a:endParaRPr lang="ru-RU" smtClean="0"/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>
          <a:xfrm>
            <a:off x="209550" y="142875"/>
            <a:ext cx="8736013" cy="1000125"/>
          </a:xfrm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/>
              <a:t>Параметры «сухого» хранения</a:t>
            </a:r>
            <a:endParaRPr lang="ru-RU" sz="2400" dirty="0" smtClean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00025" y="1685922"/>
          <a:ext cx="8743950" cy="406977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074988"/>
                <a:gridCol w="1766279"/>
                <a:gridCol w="1902683"/>
              </a:tblGrid>
              <a:tr h="813954">
                <a:tc>
                  <a:txBody>
                    <a:bodyPr/>
                    <a:lstStyle/>
                    <a:p>
                      <a:pPr indent="450215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</a:rPr>
                        <a:t>РБМК-1000</a:t>
                      </a:r>
                      <a:endParaRPr lang="ru-RU" sz="16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</a:rPr>
                        <a:t>ВВЭР-1000</a:t>
                      </a:r>
                      <a:endParaRPr lang="ru-RU" sz="16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954">
                <a:tc>
                  <a:txBody>
                    <a:bodyPr/>
                    <a:lstStyle/>
                    <a:p>
                      <a:pPr marL="0" indent="180975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</a:rPr>
                        <a:t>Среда охлаждения</a:t>
                      </a:r>
                      <a:endParaRPr lang="ru-RU" sz="16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</a:rPr>
                        <a:t>наружный </a:t>
                      </a:r>
                      <a:r>
                        <a:rPr lang="ru-RU" sz="1600" dirty="0">
                          <a:solidFill>
                            <a:srgbClr val="000099"/>
                          </a:solidFill>
                        </a:rPr>
                        <a:t>воздух</a:t>
                      </a:r>
                      <a:endParaRPr lang="ru-RU" sz="16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</a:rPr>
                        <a:t>наружный </a:t>
                      </a:r>
                      <a:r>
                        <a:rPr lang="ru-RU" sz="1600" dirty="0">
                          <a:solidFill>
                            <a:srgbClr val="000099"/>
                          </a:solidFill>
                        </a:rPr>
                        <a:t>воздух</a:t>
                      </a:r>
                      <a:endParaRPr lang="ru-RU" sz="16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978">
                <a:tc>
                  <a:txBody>
                    <a:bodyPr/>
                    <a:lstStyle/>
                    <a:p>
                      <a:pPr marL="0" indent="180975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</a:rPr>
                        <a:t>Среда хранения</a:t>
                      </a:r>
                      <a:endParaRPr lang="ru-RU" sz="16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99"/>
                          </a:solidFill>
                        </a:rPr>
                        <a:t>N</a:t>
                      </a:r>
                      <a:r>
                        <a:rPr lang="en-US" sz="1600" baseline="-25000" dirty="0" smtClean="0">
                          <a:solidFill>
                            <a:srgbClr val="000099"/>
                          </a:solidFill>
                        </a:rPr>
                        <a:t>2</a:t>
                      </a:r>
                      <a:r>
                        <a:rPr lang="en-US" sz="1600" dirty="0" smtClean="0">
                          <a:solidFill>
                            <a:srgbClr val="000099"/>
                          </a:solidFill>
                        </a:rPr>
                        <a:t>+He</a:t>
                      </a:r>
                      <a:r>
                        <a:rPr lang="en-US" sz="1600" baseline="-25000" dirty="0" smtClean="0">
                          <a:solidFill>
                            <a:srgbClr val="000099"/>
                          </a:solidFill>
                        </a:rPr>
                        <a:t>2</a:t>
                      </a:r>
                      <a:endParaRPr lang="ru-RU" sz="16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99"/>
                          </a:solidFill>
                        </a:rPr>
                        <a:t>N</a:t>
                      </a:r>
                      <a:r>
                        <a:rPr lang="en-US" sz="1600" baseline="-25000" dirty="0" smtClean="0">
                          <a:solidFill>
                            <a:srgbClr val="000099"/>
                          </a:solidFill>
                        </a:rPr>
                        <a:t>2</a:t>
                      </a:r>
                      <a:r>
                        <a:rPr lang="en-US" sz="1600" dirty="0" smtClean="0">
                          <a:solidFill>
                            <a:srgbClr val="000099"/>
                          </a:solidFill>
                        </a:rPr>
                        <a:t>+He</a:t>
                      </a:r>
                      <a:r>
                        <a:rPr lang="en-US" sz="1600" baseline="-25000" dirty="0" smtClean="0">
                          <a:solidFill>
                            <a:srgbClr val="000099"/>
                          </a:solidFill>
                        </a:rPr>
                        <a:t>2</a:t>
                      </a:r>
                      <a:endParaRPr lang="ru-RU" sz="16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978">
                <a:tc>
                  <a:txBody>
                    <a:bodyPr/>
                    <a:lstStyle/>
                    <a:p>
                      <a:pPr marL="0" indent="180975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</a:rPr>
                        <a:t>Температура наружного </a:t>
                      </a:r>
                      <a:r>
                        <a:rPr lang="ru-RU" sz="1600" dirty="0" smtClean="0">
                          <a:solidFill>
                            <a:srgbClr val="000099"/>
                          </a:solidFill>
                        </a:rPr>
                        <a:t>воздуха, </a:t>
                      </a:r>
                      <a:r>
                        <a:rPr lang="ru-RU" sz="1600" dirty="0" smtClean="0">
                          <a:solidFill>
                            <a:srgbClr val="000099"/>
                          </a:solidFill>
                          <a:sym typeface="Symbol"/>
                        </a:rPr>
                        <a:t>С</a:t>
                      </a:r>
                      <a:r>
                        <a:rPr lang="ru-RU" sz="160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endParaRPr lang="ru-RU" sz="16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</a:rPr>
                        <a:t>+38</a:t>
                      </a:r>
                      <a:endParaRPr lang="ru-RU" sz="16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</a:rPr>
                        <a:t>+38</a:t>
                      </a:r>
                      <a:endParaRPr lang="ru-RU" sz="16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978">
                <a:tc>
                  <a:txBody>
                    <a:bodyPr/>
                    <a:lstStyle/>
                    <a:p>
                      <a:pPr marL="0" indent="180975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</a:rPr>
                        <a:t>Температура воздуха на выходе из камеры,</a:t>
                      </a:r>
                      <a:r>
                        <a:rPr lang="ru-RU" sz="1600" baseline="30000" dirty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99"/>
                          </a:solidFill>
                          <a:sym typeface="Symbol"/>
                        </a:rPr>
                        <a:t>С</a:t>
                      </a:r>
                      <a:endParaRPr lang="ru-RU" sz="16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</a:rPr>
                        <a:t>+94</a:t>
                      </a:r>
                      <a:endParaRPr lang="ru-RU" sz="16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</a:rPr>
                        <a:t>+94</a:t>
                      </a:r>
                      <a:endParaRPr lang="ru-RU" sz="16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978">
                <a:tc>
                  <a:txBody>
                    <a:bodyPr/>
                    <a:lstStyle/>
                    <a:p>
                      <a:pPr marL="0" indent="180975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</a:rPr>
                        <a:t>Температура на поверхности гнезда,</a:t>
                      </a:r>
                      <a:r>
                        <a:rPr lang="ru-RU" sz="1600" baseline="30000" dirty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99"/>
                          </a:solidFill>
                          <a:sym typeface="Symbol"/>
                        </a:rPr>
                        <a:t>С</a:t>
                      </a:r>
                      <a:endParaRPr lang="ru-RU" sz="16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</a:rPr>
                        <a:t>+145</a:t>
                      </a:r>
                      <a:endParaRPr lang="ru-RU" sz="16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</a:rPr>
                        <a:t>+147</a:t>
                      </a:r>
                      <a:endParaRPr lang="ru-RU" sz="16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954">
                <a:tc>
                  <a:txBody>
                    <a:bodyPr/>
                    <a:lstStyle/>
                    <a:p>
                      <a:pPr marL="0" indent="180975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</a:rPr>
                        <a:t>Максимальная температура оболочек твэлов, </a:t>
                      </a:r>
                      <a:r>
                        <a:rPr lang="ru-RU" sz="1600" dirty="0" smtClean="0">
                          <a:solidFill>
                            <a:srgbClr val="000099"/>
                          </a:solidFill>
                          <a:sym typeface="Symbol"/>
                        </a:rPr>
                        <a:t>С</a:t>
                      </a:r>
                      <a:endParaRPr lang="ru-RU" sz="16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</a:rPr>
                        <a:t>+248</a:t>
                      </a:r>
                      <a:endParaRPr lang="ru-RU" sz="16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</a:rPr>
                        <a:t>+308</a:t>
                      </a:r>
                      <a:endParaRPr lang="ru-RU" sz="16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DB899F-373F-40BD-915D-6E461FD4D9AB}" type="slidenum">
              <a:rPr lang="ru-RU" smtClean="0"/>
              <a:pPr>
                <a:defRPr/>
              </a:pPr>
              <a:t>18</a:t>
            </a:fld>
            <a:endParaRPr lang="ru-RU" smtClean="0"/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>
          <a:xfrm>
            <a:off x="209550" y="142875"/>
            <a:ext cx="8736013" cy="1000125"/>
          </a:xfrm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/>
              <a:t>Вероятность основных аварийных событий</a:t>
            </a:r>
            <a:endParaRPr lang="ru-RU" sz="2400" dirty="0" smtClean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09550" y="1485897"/>
          <a:ext cx="8743950" cy="254508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371600"/>
                <a:gridCol w="5972175"/>
                <a:gridCol w="1400175"/>
              </a:tblGrid>
              <a:tr h="55959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</a:rPr>
                        <a:t>Система</a:t>
                      </a:r>
                      <a:endParaRPr lang="ru-RU" sz="14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</a:rPr>
                        <a:t>Инициирующие события</a:t>
                      </a:r>
                      <a:endParaRPr lang="ru-RU" sz="14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Вероятность отказа, </a:t>
                      </a:r>
                      <a:r>
                        <a:rPr lang="ru-RU" sz="1600" b="1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  <a:r>
                        <a:rPr lang="ru-RU" sz="1600" b="1" kern="1200" baseline="300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ru-RU" sz="16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80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Внешние события</a:t>
                      </a:r>
                      <a:endParaRPr lang="ru-RU" sz="16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</a:rPr>
                        <a:t>Сейсмическое воздействие силой 8 баллов по шкале </a:t>
                      </a:r>
                      <a:r>
                        <a:rPr lang="en-US" sz="1600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</a:rPr>
                        <a:t>MSK</a:t>
                      </a:r>
                      <a:r>
                        <a:rPr lang="ru-RU" sz="1600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</a:rPr>
                        <a:t>-64</a:t>
                      </a:r>
                    </a:p>
                  </a:txBody>
                  <a:tcPr marL="25400" marR="2540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sym typeface="Symbol"/>
                        </a:rPr>
                        <a:t></a:t>
                      </a:r>
                      <a:r>
                        <a:rPr lang="ru-RU" sz="1600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</a:rPr>
                        <a:t>10</a:t>
                      </a:r>
                      <a:r>
                        <a:rPr lang="ru-RU" sz="1600" baseline="30000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</a:rPr>
                        <a:t>-4</a:t>
                      </a:r>
                      <a:endParaRPr lang="ru-RU" sz="1600" dirty="0">
                        <a:solidFill>
                          <a:srgbClr val="000099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5400" marR="2540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80">
                <a:tc vMerge="1"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</a:rPr>
                        <a:t>Падение самолета</a:t>
                      </a:r>
                    </a:p>
                  </a:txBody>
                  <a:tcPr marL="25400" marR="2540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</a:rPr>
                        <a:t>1,37</a:t>
                      </a:r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sym typeface="Symbol"/>
                        </a:rPr>
                        <a:t></a:t>
                      </a:r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</a:rPr>
                        <a:t>10</a:t>
                      </a:r>
                      <a:r>
                        <a:rPr lang="ru-RU" sz="1600" baseline="30000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</a:rPr>
                        <a:t>-13</a:t>
                      </a:r>
                      <a:endParaRPr lang="ru-RU" sz="1600" dirty="0">
                        <a:solidFill>
                          <a:srgbClr val="000099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5400" marR="2540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80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Внутренние</a:t>
                      </a:r>
                      <a:br>
                        <a:rPr lang="ru-RU" sz="1600" b="1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события</a:t>
                      </a:r>
                      <a:endParaRPr lang="ru-RU" sz="1600" b="1" dirty="0">
                        <a:solidFill>
                          <a:srgbClr val="000099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</a:rPr>
                        <a:t>Падение </a:t>
                      </a:r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</a:rPr>
                        <a:t>пенала</a:t>
                      </a:r>
                      <a:endParaRPr lang="ru-RU" sz="1600" dirty="0">
                        <a:solidFill>
                          <a:srgbClr val="000099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5400" marR="2540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99"/>
                          </a:solidFill>
                          <a:latin typeface="+mn-lt"/>
                          <a:ea typeface="Times New Roman"/>
                        </a:rPr>
                        <a:t>1,23</a:t>
                      </a:r>
                      <a:r>
                        <a:rPr lang="ru-RU" sz="160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sym typeface="Symbol"/>
                        </a:rPr>
                        <a:t></a:t>
                      </a:r>
                      <a:r>
                        <a:rPr lang="ru-RU" sz="1600">
                          <a:solidFill>
                            <a:srgbClr val="000099"/>
                          </a:solidFill>
                          <a:latin typeface="+mn-lt"/>
                          <a:ea typeface="Times New Roman"/>
                        </a:rPr>
                        <a:t>10</a:t>
                      </a:r>
                      <a:r>
                        <a:rPr lang="ru-RU" sz="1600" baseline="30000">
                          <a:solidFill>
                            <a:srgbClr val="000099"/>
                          </a:solidFill>
                          <a:latin typeface="+mn-lt"/>
                          <a:ea typeface="Times New Roman"/>
                        </a:rPr>
                        <a:t>-4</a:t>
                      </a:r>
                      <a:endParaRPr lang="ru-RU" sz="1600">
                        <a:solidFill>
                          <a:srgbClr val="000099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5400" marR="2540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80">
                <a:tc vMerge="1"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99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</a:rPr>
                        <a:t>Падение ампулы с </a:t>
                      </a:r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</a:rPr>
                        <a:t>пучком твэлов в горячей камере</a:t>
                      </a:r>
                      <a:endParaRPr lang="ru-RU" sz="1600" dirty="0">
                        <a:solidFill>
                          <a:srgbClr val="000099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5400" marR="2540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</a:rPr>
                        <a:t>4,47</a:t>
                      </a:r>
                      <a:r>
                        <a:rPr lang="ru-RU" sz="1600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sym typeface="Symbol"/>
                        </a:rPr>
                        <a:t></a:t>
                      </a:r>
                      <a:r>
                        <a:rPr lang="ru-RU" sz="1600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</a:rPr>
                        <a:t>10</a:t>
                      </a:r>
                      <a:r>
                        <a:rPr lang="ru-RU" sz="1600" baseline="30000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</a:rPr>
                        <a:t>-1</a:t>
                      </a:r>
                      <a:endParaRPr lang="ru-RU" sz="1600" dirty="0">
                        <a:solidFill>
                          <a:srgbClr val="000099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5400" marR="2540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0025" y="4486275"/>
            <a:ext cx="8753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/>
            <a:r>
              <a:rPr lang="ru-RU" dirty="0" smtClean="0">
                <a:solidFill>
                  <a:srgbClr val="000099"/>
                </a:solidFill>
              </a:rPr>
              <a:t>При выполнении </a:t>
            </a:r>
            <a:r>
              <a:rPr lang="en-US" dirty="0" smtClean="0">
                <a:solidFill>
                  <a:srgbClr val="000099"/>
                </a:solidFill>
              </a:rPr>
              <a:t>PRA</a:t>
            </a:r>
            <a:r>
              <a:rPr lang="ru-RU" dirty="0" smtClean="0">
                <a:solidFill>
                  <a:srgbClr val="000099"/>
                </a:solidFill>
              </a:rPr>
              <a:t> было установлено, что наиболее вероятны инциденты, связанные с перегрузкой пеналов и ампул.</a:t>
            </a:r>
          </a:p>
          <a:p>
            <a:pPr indent="447675" algn="just"/>
            <a:r>
              <a:rPr lang="ru-RU" dirty="0" smtClean="0">
                <a:solidFill>
                  <a:srgbClr val="000099"/>
                </a:solidFill>
              </a:rPr>
              <a:t>Анализ показал, что все эти события не приводят  к выходу радиоактивности в окружающую среду.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DB899F-373F-40BD-915D-6E461FD4D9AB}" type="slidenum">
              <a:rPr lang="ru-RU" smtClean="0"/>
              <a:pPr>
                <a:defRPr/>
              </a:pPr>
              <a:t>19</a:t>
            </a:fld>
            <a:endParaRPr lang="ru-RU" smtClean="0"/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>
          <a:xfrm>
            <a:off x="209550" y="142875"/>
            <a:ext cx="8736013" cy="1000125"/>
          </a:xfrm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2800" dirty="0" smtClean="0"/>
              <a:t>Crash</a:t>
            </a:r>
            <a:r>
              <a:rPr lang="ru-RU" sz="2800" dirty="0" smtClean="0"/>
              <a:t>-</a:t>
            </a:r>
            <a:r>
              <a:rPr lang="en-US" sz="2800" dirty="0" smtClean="0"/>
              <a:t>tests</a:t>
            </a:r>
            <a:r>
              <a:rPr lang="ru-RU" sz="2800" dirty="0" smtClean="0"/>
              <a:t> для «мокрого» и «сухого» </a:t>
            </a:r>
            <a:br>
              <a:rPr lang="ru-RU" sz="2800" dirty="0" smtClean="0"/>
            </a:br>
            <a:r>
              <a:rPr lang="ru-RU" sz="2800" dirty="0" smtClean="0"/>
              <a:t>хранилищ ОЯТ </a:t>
            </a:r>
            <a:endParaRPr lang="ru-RU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19075" y="1219200"/>
            <a:ext cx="8734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/>
            <a:r>
              <a:rPr lang="ru-RU" sz="1400" b="1" dirty="0" smtClean="0">
                <a:solidFill>
                  <a:srgbClr val="000099"/>
                </a:solidFill>
              </a:rPr>
              <a:t>В 2011 году ГИ ВНИПИЭТ по заданию ФГУП «ГХК» по специально разработанным методикам провел расчет на предельную сейсмическую устойчивость строительных конструкций и оборудования «мокрого» и «сухого» хранилищ ОЯТ. Максимальное  сейсмическое воздействие для площадке размещения хранилищ</a:t>
            </a:r>
            <a:r>
              <a:rPr lang="en-US" sz="1400" b="1" dirty="0" smtClean="0">
                <a:solidFill>
                  <a:srgbClr val="000099"/>
                </a:solidFill>
              </a:rPr>
              <a:t> </a:t>
            </a:r>
            <a:r>
              <a:rPr lang="ru-RU" sz="1400" b="1" dirty="0" smtClean="0">
                <a:solidFill>
                  <a:srgbClr val="000099"/>
                </a:solidFill>
              </a:rPr>
              <a:t>7 баллов </a:t>
            </a:r>
            <a:r>
              <a:rPr lang="ru-RU" sz="1400" b="1" dirty="0" smtClean="0">
                <a:solidFill>
                  <a:srgbClr val="000099"/>
                </a:solidFill>
                <a:ea typeface="Times New Roman"/>
              </a:rPr>
              <a:t>по шкале </a:t>
            </a:r>
            <a:r>
              <a:rPr lang="en-US" sz="1400" b="1" dirty="0" smtClean="0">
                <a:solidFill>
                  <a:srgbClr val="000099"/>
                </a:solidFill>
                <a:ea typeface="Times New Roman"/>
              </a:rPr>
              <a:t>MSK</a:t>
            </a:r>
            <a:r>
              <a:rPr lang="ru-RU" sz="1400" b="1" dirty="0" smtClean="0">
                <a:solidFill>
                  <a:srgbClr val="000099"/>
                </a:solidFill>
                <a:ea typeface="Times New Roman"/>
              </a:rPr>
              <a:t>-64.</a:t>
            </a:r>
            <a:endParaRPr lang="ru-RU" sz="1400" b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3905249"/>
            <a:ext cx="4114800" cy="2092881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«</a:t>
            </a:r>
            <a:r>
              <a:rPr lang="ru-RU" sz="1400" b="1" dirty="0" smtClean="0">
                <a:solidFill>
                  <a:srgbClr val="000099"/>
                </a:solidFill>
              </a:rPr>
              <a:t>СУХОЕ»</a:t>
            </a:r>
          </a:p>
          <a:p>
            <a:r>
              <a:rPr lang="ru-RU" sz="1400" b="1" dirty="0" smtClean="0">
                <a:solidFill>
                  <a:srgbClr val="000099"/>
                </a:solidFill>
              </a:rPr>
              <a:t>1</a:t>
            </a:r>
            <a:r>
              <a:rPr lang="ru-RU" sz="1400" dirty="0" smtClean="0">
                <a:solidFill>
                  <a:srgbClr val="000099"/>
                </a:solidFill>
              </a:rPr>
              <a:t> Строительные конструкции «сухого» хранилища сохраняют целостность при 9,6 баллов </a:t>
            </a:r>
            <a:r>
              <a:rPr lang="ru-RU" sz="1400" dirty="0" smtClean="0">
                <a:solidFill>
                  <a:srgbClr val="000099"/>
                </a:solidFill>
                <a:ea typeface="Times New Roman"/>
              </a:rPr>
              <a:t>по шкале </a:t>
            </a:r>
            <a:r>
              <a:rPr lang="en-US" sz="1400" dirty="0" smtClean="0">
                <a:solidFill>
                  <a:srgbClr val="000099"/>
                </a:solidFill>
                <a:ea typeface="Times New Roman"/>
              </a:rPr>
              <a:t>MSK</a:t>
            </a:r>
            <a:r>
              <a:rPr lang="ru-RU" sz="1400" dirty="0" smtClean="0">
                <a:solidFill>
                  <a:srgbClr val="000099"/>
                </a:solidFill>
                <a:ea typeface="Times New Roman"/>
              </a:rPr>
              <a:t>-64.</a:t>
            </a:r>
          </a:p>
          <a:p>
            <a:r>
              <a:rPr lang="ru-RU" sz="1400" b="1" dirty="0" smtClean="0">
                <a:solidFill>
                  <a:srgbClr val="000099"/>
                </a:solidFill>
              </a:rPr>
              <a:t>2</a:t>
            </a:r>
            <a:r>
              <a:rPr lang="ru-RU" sz="1400" dirty="0" smtClean="0">
                <a:solidFill>
                  <a:srgbClr val="000099"/>
                </a:solidFill>
              </a:rPr>
              <a:t> В случае потери электроснабжения отвод тепла от ОЯТ обеспечивается на основе пассивного принципа безопасности за счет естественной конвекции охлаждающего потока воздуха.</a:t>
            </a:r>
            <a:endParaRPr lang="ru-RU" sz="1400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" y="3905250"/>
            <a:ext cx="4533900" cy="2462213"/>
          </a:xfrm>
          <a:prstGeom prst="rect">
            <a:avLst/>
          </a:prstGeom>
          <a:solidFill>
            <a:srgbClr val="00B0F0">
              <a:alpha val="31000"/>
            </a:srgbClr>
          </a:solidFill>
          <a:effectLst>
            <a:outerShdw blurRad="40000" sx="1000" sy="1000" rotWithShape="0">
              <a:srgbClr val="000000"/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</a:rPr>
              <a:t>«МОКРОЕ»</a:t>
            </a:r>
          </a:p>
          <a:p>
            <a:r>
              <a:rPr lang="ru-RU" sz="1400" b="1" dirty="0" smtClean="0">
                <a:solidFill>
                  <a:srgbClr val="000099"/>
                </a:solidFill>
              </a:rPr>
              <a:t>1</a:t>
            </a:r>
            <a:r>
              <a:rPr lang="ru-RU" sz="1400" dirty="0" smtClean="0">
                <a:solidFill>
                  <a:srgbClr val="000099"/>
                </a:solidFill>
              </a:rPr>
              <a:t> Строительные конструкции «мокрого» хранилища сохраняют целостность при 8,0 баллов </a:t>
            </a:r>
            <a:r>
              <a:rPr lang="ru-RU" sz="1400" dirty="0" smtClean="0">
                <a:solidFill>
                  <a:srgbClr val="000099"/>
                </a:solidFill>
                <a:ea typeface="Times New Roman"/>
              </a:rPr>
              <a:t>по шкале </a:t>
            </a:r>
            <a:r>
              <a:rPr lang="en-US" sz="1400" dirty="0" smtClean="0">
                <a:solidFill>
                  <a:srgbClr val="000099"/>
                </a:solidFill>
                <a:ea typeface="Times New Roman"/>
              </a:rPr>
              <a:t>MSK</a:t>
            </a:r>
            <a:r>
              <a:rPr lang="ru-RU" sz="1400" dirty="0" smtClean="0">
                <a:solidFill>
                  <a:srgbClr val="000099"/>
                </a:solidFill>
                <a:ea typeface="Times New Roman"/>
              </a:rPr>
              <a:t>-64.</a:t>
            </a:r>
          </a:p>
          <a:p>
            <a:r>
              <a:rPr lang="ru-RU" sz="1400" b="1" dirty="0" smtClean="0">
                <a:solidFill>
                  <a:srgbClr val="000099"/>
                </a:solidFill>
              </a:rPr>
              <a:t>2</a:t>
            </a:r>
            <a:r>
              <a:rPr lang="ru-RU" sz="1400" dirty="0" smtClean="0">
                <a:solidFill>
                  <a:srgbClr val="000099"/>
                </a:solidFill>
              </a:rPr>
              <a:t> В случае потери электроснабжения и разгерметизации четырех бассейнов хранения ОЯТ в течение 72 часов будет обеспечено охлаждение ОЯТ за счет системы орошения, куда  на основе пассивного принципа обеспечения безопасности (гравитация) самотеком поступает вода из аварийных резервуаров.</a:t>
            </a:r>
            <a:endParaRPr lang="ru-RU" sz="1400" dirty="0">
              <a:solidFill>
                <a:srgbClr val="000099"/>
              </a:solidFill>
            </a:endParaRPr>
          </a:p>
        </p:txBody>
      </p:sp>
      <p:pic>
        <p:nvPicPr>
          <p:cNvPr id="8" name="Рисунок 7" descr="Макет Сухого 1.jpg"/>
          <p:cNvPicPr>
            <a:picLocks noChangeAspect="1"/>
          </p:cNvPicPr>
          <p:nvPr/>
        </p:nvPicPr>
        <p:blipFill>
          <a:blip r:embed="rId2" cstate="print"/>
          <a:srcRect l="5147" t="5096" r="6996"/>
          <a:stretch>
            <a:fillRect/>
          </a:stretch>
        </p:blipFill>
        <p:spPr>
          <a:xfrm>
            <a:off x="3333750" y="2095500"/>
            <a:ext cx="2419350" cy="1752600"/>
          </a:xfrm>
          <a:prstGeom prst="rect">
            <a:avLst/>
          </a:prstGeom>
          <a:solidFill>
            <a:srgbClr val="00FFCC"/>
          </a:solidFill>
        </p:spPr>
      </p:pic>
      <p:sp>
        <p:nvSpPr>
          <p:cNvPr id="9" name="Стрелка вправо 8"/>
          <p:cNvSpPr/>
          <p:nvPr/>
        </p:nvSpPr>
        <p:spPr>
          <a:xfrm rot="2468091">
            <a:off x="5610226" y="2686051"/>
            <a:ext cx="1390650" cy="1057275"/>
          </a:xfrm>
          <a:prstGeom prst="rightArrow">
            <a:avLst>
              <a:gd name="adj1" fmla="val 51802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8305024">
            <a:off x="1866902" y="2724150"/>
            <a:ext cx="1390650" cy="1057275"/>
          </a:xfrm>
          <a:prstGeom prst="rightArrow">
            <a:avLst>
              <a:gd name="adj1" fmla="val 51802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A52967-32B5-4EEA-8257-92D8F8A56E2C}" type="slidenum">
              <a:rPr lang="ru-RU" smtClean="0"/>
              <a:pPr>
                <a:defRPr/>
              </a:pPr>
              <a:t>2</a:t>
            </a:fld>
            <a:endParaRPr lang="ru-RU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196850" y="333375"/>
            <a:ext cx="8736013" cy="568325"/>
          </a:xfrm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/>
              <a:t>Темпы накопления ОЯТ тепловых реакторов в России</a:t>
            </a:r>
          </a:p>
        </p:txBody>
      </p:sp>
      <p:graphicFrame>
        <p:nvGraphicFramePr>
          <p:cNvPr id="51" name="Диаграмма 50"/>
          <p:cNvGraphicFramePr/>
          <p:nvPr/>
        </p:nvGraphicFramePr>
        <p:xfrm>
          <a:off x="52755" y="1228725"/>
          <a:ext cx="6497529" cy="5153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" name="Прямоугольник 51"/>
          <p:cNvSpPr>
            <a:spLocks noChangeArrowheads="1"/>
          </p:cNvSpPr>
          <p:nvPr/>
        </p:nvSpPr>
        <p:spPr bwMode="auto">
          <a:xfrm>
            <a:off x="2334855" y="2290625"/>
            <a:ext cx="1922820" cy="456961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34343" tIns="34343" rIns="34343" bIns="34343" anchor="ctr"/>
          <a:lstStyle/>
          <a:p>
            <a:pPr defTabSz="913562">
              <a:defRPr/>
            </a:pPr>
            <a:r>
              <a:rPr lang="ru-RU" b="1" dirty="0">
                <a:solidFill>
                  <a:srgbClr val="C00000"/>
                </a:solidFill>
                <a:latin typeface="+mn-lt"/>
              </a:rPr>
              <a:t>Хранение, без переработки, т</a:t>
            </a:r>
          </a:p>
        </p:txBody>
      </p:sp>
      <p:sp>
        <p:nvSpPr>
          <p:cNvPr id="53" name="Прямоугольник 52"/>
          <p:cNvSpPr>
            <a:spLocks noChangeArrowheads="1"/>
          </p:cNvSpPr>
          <p:nvPr/>
        </p:nvSpPr>
        <p:spPr bwMode="auto">
          <a:xfrm>
            <a:off x="0" y="2205353"/>
            <a:ext cx="694080" cy="45696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34343" tIns="34343" rIns="34343" bIns="34343" anchor="ctr"/>
          <a:lstStyle/>
          <a:p>
            <a:pPr algn="r" defTabSz="913562">
              <a:defRPr/>
            </a:pPr>
            <a:r>
              <a:rPr lang="en-US" sz="1400" b="1" dirty="0">
                <a:solidFill>
                  <a:srgbClr val="000099"/>
                </a:solidFill>
                <a:latin typeface="+mn-lt"/>
              </a:rPr>
              <a:t>35 000</a:t>
            </a:r>
            <a:endParaRPr lang="ru-RU" sz="14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54" name="Прямоугольник 53"/>
          <p:cNvSpPr>
            <a:spLocks noChangeArrowheads="1"/>
          </p:cNvSpPr>
          <p:nvPr/>
        </p:nvSpPr>
        <p:spPr bwMode="auto">
          <a:xfrm>
            <a:off x="0" y="2672078"/>
            <a:ext cx="694080" cy="45696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34343" tIns="34343" rIns="34343" bIns="34343" anchor="ctr"/>
          <a:lstStyle/>
          <a:p>
            <a:pPr algn="r" defTabSz="913562">
              <a:defRPr/>
            </a:pPr>
            <a:r>
              <a:rPr lang="en-US" sz="1400" b="1" dirty="0">
                <a:solidFill>
                  <a:srgbClr val="000099"/>
                </a:solidFill>
                <a:latin typeface="+mn-lt"/>
              </a:rPr>
              <a:t>30 000</a:t>
            </a:r>
            <a:endParaRPr lang="ru-RU" sz="14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55" name="Прямоугольник 54"/>
          <p:cNvSpPr>
            <a:spLocks noChangeArrowheads="1"/>
          </p:cNvSpPr>
          <p:nvPr/>
        </p:nvSpPr>
        <p:spPr bwMode="auto">
          <a:xfrm>
            <a:off x="0" y="3186428"/>
            <a:ext cx="694080" cy="45696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34343" tIns="34343" rIns="34343" bIns="34343" anchor="ctr"/>
          <a:lstStyle/>
          <a:p>
            <a:pPr algn="r" defTabSz="913562">
              <a:defRPr/>
            </a:pPr>
            <a:r>
              <a:rPr lang="en-US" sz="1400" b="1" dirty="0">
                <a:solidFill>
                  <a:srgbClr val="000099"/>
                </a:solidFill>
                <a:latin typeface="+mn-lt"/>
              </a:rPr>
              <a:t>25 000</a:t>
            </a:r>
            <a:endParaRPr lang="ru-RU" sz="14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56" name="Прямоугольник 55"/>
          <p:cNvSpPr>
            <a:spLocks noChangeArrowheads="1"/>
          </p:cNvSpPr>
          <p:nvPr/>
        </p:nvSpPr>
        <p:spPr bwMode="auto">
          <a:xfrm>
            <a:off x="0" y="3719828"/>
            <a:ext cx="694080" cy="45696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34343" tIns="34343" rIns="34343" bIns="34343" anchor="ctr"/>
          <a:lstStyle/>
          <a:p>
            <a:pPr algn="r" defTabSz="913562">
              <a:defRPr/>
            </a:pPr>
            <a:r>
              <a:rPr lang="en-US" sz="1400" b="1" dirty="0">
                <a:solidFill>
                  <a:srgbClr val="000099"/>
                </a:solidFill>
                <a:latin typeface="+mn-lt"/>
              </a:rPr>
              <a:t>20 000</a:t>
            </a:r>
            <a:endParaRPr lang="ru-RU" sz="14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57" name="Прямоугольник 56"/>
          <p:cNvSpPr>
            <a:spLocks noChangeArrowheads="1"/>
          </p:cNvSpPr>
          <p:nvPr/>
        </p:nvSpPr>
        <p:spPr bwMode="auto">
          <a:xfrm>
            <a:off x="0" y="4224653"/>
            <a:ext cx="694080" cy="45696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34343" tIns="34343" rIns="34343" bIns="34343" anchor="ctr"/>
          <a:lstStyle/>
          <a:p>
            <a:pPr algn="r" defTabSz="913562">
              <a:defRPr/>
            </a:pPr>
            <a:r>
              <a:rPr lang="en-US" sz="1400" b="1" dirty="0">
                <a:solidFill>
                  <a:srgbClr val="000099"/>
                </a:solidFill>
                <a:latin typeface="+mn-lt"/>
              </a:rPr>
              <a:t>15 000</a:t>
            </a:r>
            <a:endParaRPr lang="ru-RU" sz="14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58" name="Прямоугольник 57"/>
          <p:cNvSpPr>
            <a:spLocks noChangeArrowheads="1"/>
          </p:cNvSpPr>
          <p:nvPr/>
        </p:nvSpPr>
        <p:spPr bwMode="auto">
          <a:xfrm>
            <a:off x="0" y="4758053"/>
            <a:ext cx="694080" cy="45696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34343" tIns="34343" rIns="34343" bIns="34343" anchor="ctr"/>
          <a:lstStyle/>
          <a:p>
            <a:pPr algn="r" defTabSz="913562">
              <a:defRPr/>
            </a:pPr>
            <a:r>
              <a:rPr lang="en-US" sz="1400" b="1" dirty="0">
                <a:solidFill>
                  <a:srgbClr val="000099"/>
                </a:solidFill>
                <a:latin typeface="+mn-lt"/>
              </a:rPr>
              <a:t>10 000</a:t>
            </a:r>
            <a:endParaRPr lang="ru-RU" sz="14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59" name="Прямоугольник 58"/>
          <p:cNvSpPr>
            <a:spLocks noChangeArrowheads="1"/>
          </p:cNvSpPr>
          <p:nvPr/>
        </p:nvSpPr>
        <p:spPr bwMode="auto">
          <a:xfrm>
            <a:off x="0" y="5281928"/>
            <a:ext cx="694080" cy="45696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34343" tIns="34343" rIns="34343" bIns="34343" anchor="ctr"/>
          <a:lstStyle/>
          <a:p>
            <a:pPr algn="r" defTabSz="913562">
              <a:defRPr/>
            </a:pPr>
            <a:r>
              <a:rPr lang="en-US" sz="1400" b="1" dirty="0">
                <a:solidFill>
                  <a:srgbClr val="000099"/>
                </a:solidFill>
                <a:latin typeface="+mn-lt"/>
              </a:rPr>
              <a:t>5 000</a:t>
            </a:r>
            <a:endParaRPr lang="ru-RU" sz="14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60" name="Прямоугольник 59"/>
          <p:cNvSpPr>
            <a:spLocks noChangeArrowheads="1"/>
          </p:cNvSpPr>
          <p:nvPr/>
        </p:nvSpPr>
        <p:spPr bwMode="auto">
          <a:xfrm>
            <a:off x="712801" y="5924790"/>
            <a:ext cx="694080" cy="456961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34343" tIns="34343" rIns="34343" bIns="34343" anchor="b"/>
          <a:lstStyle/>
          <a:p>
            <a:pPr algn="ctr" defTabSz="913562">
              <a:defRPr/>
            </a:pPr>
            <a:r>
              <a:rPr lang="en-US" sz="1300" b="1" dirty="0">
                <a:solidFill>
                  <a:srgbClr val="000099"/>
                </a:solidFill>
                <a:latin typeface="+mn-lt"/>
              </a:rPr>
              <a:t>2010</a:t>
            </a:r>
            <a:endParaRPr lang="ru-RU" sz="13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61" name="Прямоугольник 60"/>
          <p:cNvSpPr>
            <a:spLocks noChangeArrowheads="1"/>
          </p:cNvSpPr>
          <p:nvPr/>
        </p:nvSpPr>
        <p:spPr bwMode="auto">
          <a:xfrm>
            <a:off x="1249920" y="5924790"/>
            <a:ext cx="694080" cy="456961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34343" tIns="34343" rIns="34343" bIns="34343" anchor="b"/>
          <a:lstStyle/>
          <a:p>
            <a:pPr algn="ctr" defTabSz="913562">
              <a:defRPr/>
            </a:pPr>
            <a:r>
              <a:rPr lang="en-US" sz="1300" b="1" dirty="0">
                <a:solidFill>
                  <a:srgbClr val="000099"/>
                </a:solidFill>
                <a:latin typeface="+mn-lt"/>
              </a:rPr>
              <a:t>2012</a:t>
            </a:r>
            <a:endParaRPr lang="ru-RU" sz="13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62" name="Прямоугольник 61"/>
          <p:cNvSpPr>
            <a:spLocks noChangeArrowheads="1"/>
          </p:cNvSpPr>
          <p:nvPr/>
        </p:nvSpPr>
        <p:spPr bwMode="auto">
          <a:xfrm>
            <a:off x="1788480" y="5924790"/>
            <a:ext cx="694080" cy="456961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34343" tIns="34343" rIns="34343" bIns="34343" anchor="b"/>
          <a:lstStyle/>
          <a:p>
            <a:pPr algn="ctr" defTabSz="913562">
              <a:defRPr/>
            </a:pPr>
            <a:r>
              <a:rPr lang="en-US" sz="1300" b="1" dirty="0">
                <a:solidFill>
                  <a:srgbClr val="000099"/>
                </a:solidFill>
                <a:latin typeface="+mn-lt"/>
              </a:rPr>
              <a:t>2014</a:t>
            </a:r>
            <a:endParaRPr lang="ru-RU" sz="13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63" name="Прямоугольник 62"/>
          <p:cNvSpPr>
            <a:spLocks noChangeArrowheads="1"/>
          </p:cNvSpPr>
          <p:nvPr/>
        </p:nvSpPr>
        <p:spPr bwMode="auto">
          <a:xfrm>
            <a:off x="2325601" y="5924790"/>
            <a:ext cx="694080" cy="456961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34343" tIns="34343" rIns="34343" bIns="34343" anchor="b"/>
          <a:lstStyle/>
          <a:p>
            <a:pPr algn="ctr" defTabSz="913562">
              <a:defRPr/>
            </a:pPr>
            <a:r>
              <a:rPr lang="en-US" sz="1300" b="1" dirty="0">
                <a:solidFill>
                  <a:srgbClr val="000099"/>
                </a:solidFill>
                <a:latin typeface="+mn-lt"/>
              </a:rPr>
              <a:t>2016</a:t>
            </a:r>
            <a:endParaRPr lang="ru-RU" sz="13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64" name="Прямоугольник 63"/>
          <p:cNvSpPr>
            <a:spLocks noChangeArrowheads="1"/>
          </p:cNvSpPr>
          <p:nvPr/>
        </p:nvSpPr>
        <p:spPr bwMode="auto">
          <a:xfrm>
            <a:off x="2862721" y="5924790"/>
            <a:ext cx="695520" cy="456961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34343" tIns="34343" rIns="34343" bIns="34343" anchor="b"/>
          <a:lstStyle/>
          <a:p>
            <a:pPr algn="ctr" defTabSz="913562">
              <a:defRPr/>
            </a:pPr>
            <a:r>
              <a:rPr lang="en-US" sz="1300" b="1" dirty="0">
                <a:solidFill>
                  <a:srgbClr val="000099"/>
                </a:solidFill>
                <a:latin typeface="+mn-lt"/>
              </a:rPr>
              <a:t>2018</a:t>
            </a:r>
            <a:endParaRPr lang="ru-RU" sz="13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65" name="Прямоугольник 64"/>
          <p:cNvSpPr>
            <a:spLocks noChangeArrowheads="1"/>
          </p:cNvSpPr>
          <p:nvPr/>
        </p:nvSpPr>
        <p:spPr bwMode="auto">
          <a:xfrm>
            <a:off x="3401280" y="5924790"/>
            <a:ext cx="692640" cy="456961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34343" tIns="34343" rIns="34343" bIns="34343" anchor="b"/>
          <a:lstStyle/>
          <a:p>
            <a:pPr algn="ctr" defTabSz="913562">
              <a:defRPr/>
            </a:pPr>
            <a:r>
              <a:rPr lang="en-US" sz="1300" b="1" dirty="0">
                <a:solidFill>
                  <a:srgbClr val="000099"/>
                </a:solidFill>
                <a:latin typeface="+mn-lt"/>
              </a:rPr>
              <a:t>2020</a:t>
            </a:r>
            <a:endParaRPr lang="ru-RU" sz="13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66" name="Прямоугольник 65"/>
          <p:cNvSpPr>
            <a:spLocks noChangeArrowheads="1"/>
          </p:cNvSpPr>
          <p:nvPr/>
        </p:nvSpPr>
        <p:spPr bwMode="auto">
          <a:xfrm>
            <a:off x="3936961" y="5924790"/>
            <a:ext cx="695520" cy="456961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34343" tIns="34343" rIns="34343" bIns="34343" anchor="b"/>
          <a:lstStyle/>
          <a:p>
            <a:pPr algn="ctr" defTabSz="913562">
              <a:defRPr/>
            </a:pPr>
            <a:r>
              <a:rPr lang="en-US" sz="1300" b="1" dirty="0">
                <a:solidFill>
                  <a:srgbClr val="000099"/>
                </a:solidFill>
                <a:latin typeface="+mn-lt"/>
              </a:rPr>
              <a:t>2022</a:t>
            </a:r>
            <a:endParaRPr lang="ru-RU" sz="13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67" name="Прямоугольник 66"/>
          <p:cNvSpPr>
            <a:spLocks noChangeArrowheads="1"/>
          </p:cNvSpPr>
          <p:nvPr/>
        </p:nvSpPr>
        <p:spPr bwMode="auto">
          <a:xfrm>
            <a:off x="4475520" y="5924790"/>
            <a:ext cx="694080" cy="456961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34343" tIns="34343" rIns="34343" bIns="34343" anchor="b"/>
          <a:lstStyle/>
          <a:p>
            <a:pPr algn="ctr" defTabSz="913562">
              <a:defRPr/>
            </a:pPr>
            <a:r>
              <a:rPr lang="en-US" sz="1300" b="1" dirty="0" smtClean="0">
                <a:solidFill>
                  <a:srgbClr val="000099"/>
                </a:solidFill>
                <a:latin typeface="+mn-lt"/>
              </a:rPr>
              <a:t>202</a:t>
            </a:r>
            <a:r>
              <a:rPr lang="ru-RU" sz="1300" b="1" dirty="0" smtClean="0">
                <a:solidFill>
                  <a:srgbClr val="000099"/>
                </a:solidFill>
                <a:latin typeface="+mn-lt"/>
              </a:rPr>
              <a:t>4</a:t>
            </a:r>
            <a:endParaRPr lang="ru-RU" sz="13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68" name="Прямоугольник 67"/>
          <p:cNvSpPr>
            <a:spLocks noChangeArrowheads="1"/>
          </p:cNvSpPr>
          <p:nvPr/>
        </p:nvSpPr>
        <p:spPr bwMode="auto">
          <a:xfrm>
            <a:off x="5012640" y="5924790"/>
            <a:ext cx="695520" cy="456961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34343" tIns="34343" rIns="34343" bIns="34343" anchor="b"/>
          <a:lstStyle/>
          <a:p>
            <a:pPr algn="ctr" defTabSz="913562">
              <a:defRPr/>
            </a:pPr>
            <a:r>
              <a:rPr lang="en-US" sz="1300" b="1" dirty="0">
                <a:solidFill>
                  <a:srgbClr val="000099"/>
                </a:solidFill>
                <a:latin typeface="+mn-lt"/>
              </a:rPr>
              <a:t>2026</a:t>
            </a:r>
            <a:endParaRPr lang="ru-RU" sz="13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69" name="Прямоугольник 68"/>
          <p:cNvSpPr>
            <a:spLocks noChangeArrowheads="1"/>
          </p:cNvSpPr>
          <p:nvPr/>
        </p:nvSpPr>
        <p:spPr bwMode="auto">
          <a:xfrm>
            <a:off x="5551201" y="5924790"/>
            <a:ext cx="694080" cy="456961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34343" tIns="34343" rIns="34343" bIns="34343" anchor="b"/>
          <a:lstStyle/>
          <a:p>
            <a:pPr algn="ctr" defTabSz="913562">
              <a:defRPr/>
            </a:pPr>
            <a:r>
              <a:rPr lang="en-US" sz="1300" b="1" dirty="0">
                <a:solidFill>
                  <a:srgbClr val="000099"/>
                </a:solidFill>
                <a:latin typeface="+mn-lt"/>
              </a:rPr>
              <a:t>2028</a:t>
            </a:r>
            <a:endParaRPr lang="ru-RU" sz="13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70" name="Прямоугольник 69"/>
          <p:cNvSpPr>
            <a:spLocks noChangeArrowheads="1"/>
          </p:cNvSpPr>
          <p:nvPr/>
        </p:nvSpPr>
        <p:spPr bwMode="auto">
          <a:xfrm>
            <a:off x="6088321" y="5924790"/>
            <a:ext cx="695520" cy="456961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34343" tIns="34343" rIns="34343" bIns="34343" anchor="b"/>
          <a:lstStyle/>
          <a:p>
            <a:pPr algn="ctr" defTabSz="913562">
              <a:defRPr/>
            </a:pPr>
            <a:r>
              <a:rPr lang="en-US" sz="1300" b="1" dirty="0">
                <a:solidFill>
                  <a:srgbClr val="000099"/>
                </a:solidFill>
                <a:latin typeface="+mn-lt"/>
              </a:rPr>
              <a:t>2030</a:t>
            </a:r>
            <a:endParaRPr lang="ru-RU" sz="1300" b="1" dirty="0">
              <a:solidFill>
                <a:srgbClr val="000099"/>
              </a:solidFill>
              <a:latin typeface="+mn-lt"/>
            </a:endParaRPr>
          </a:p>
        </p:txBody>
      </p:sp>
      <p:grpSp>
        <p:nvGrpSpPr>
          <p:cNvPr id="2" name="Группа 54"/>
          <p:cNvGrpSpPr>
            <a:grpSpLocks/>
          </p:cNvGrpSpPr>
          <p:nvPr/>
        </p:nvGrpSpPr>
        <p:grpSpPr bwMode="auto">
          <a:xfrm>
            <a:off x="1051200" y="1304925"/>
            <a:ext cx="5362560" cy="4704897"/>
            <a:chOff x="1128685" y="866757"/>
            <a:chExt cx="5810292" cy="5143536"/>
          </a:xfrm>
        </p:grpSpPr>
        <p:cxnSp>
          <p:nvCxnSpPr>
            <p:cNvPr id="72" name="Прямая соединительная линия 71"/>
            <p:cNvCxnSpPr/>
            <p:nvPr/>
          </p:nvCxnSpPr>
          <p:spPr>
            <a:xfrm rot="5400000" flipH="1" flipV="1">
              <a:off x="-1443083" y="3438525"/>
              <a:ext cx="5143536" cy="0"/>
            </a:xfrm>
            <a:prstGeom prst="line">
              <a:avLst/>
            </a:prstGeom>
            <a:ln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rot="5400000" flipH="1" flipV="1">
              <a:off x="-1152880" y="3438525"/>
              <a:ext cx="5143536" cy="0"/>
            </a:xfrm>
            <a:prstGeom prst="line">
              <a:avLst/>
            </a:prstGeom>
            <a:ln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rot="5400000" flipH="1" flipV="1">
              <a:off x="-862678" y="3438525"/>
              <a:ext cx="5143536" cy="0"/>
            </a:xfrm>
            <a:prstGeom prst="line">
              <a:avLst/>
            </a:prstGeom>
            <a:ln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rot="5400000" flipH="1" flipV="1">
              <a:off x="-570915" y="3438525"/>
              <a:ext cx="5143536" cy="0"/>
            </a:xfrm>
            <a:prstGeom prst="line">
              <a:avLst/>
            </a:prstGeom>
            <a:ln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 rot="5400000" flipH="1" flipV="1">
              <a:off x="-280712" y="3438525"/>
              <a:ext cx="5143536" cy="0"/>
            </a:xfrm>
            <a:prstGeom prst="line">
              <a:avLst/>
            </a:prstGeom>
            <a:ln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rot="5400000" flipH="1" flipV="1">
              <a:off x="9490" y="3438525"/>
              <a:ext cx="5143536" cy="0"/>
            </a:xfrm>
            <a:prstGeom prst="line">
              <a:avLst/>
            </a:prstGeom>
            <a:ln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rot="5400000" flipH="1" flipV="1">
              <a:off x="299693" y="3438525"/>
              <a:ext cx="5143536" cy="0"/>
            </a:xfrm>
            <a:prstGeom prst="line">
              <a:avLst/>
            </a:prstGeom>
            <a:ln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rot="5400000" flipH="1" flipV="1">
              <a:off x="589896" y="3438525"/>
              <a:ext cx="5143536" cy="0"/>
            </a:xfrm>
            <a:prstGeom prst="line">
              <a:avLst/>
            </a:prstGeom>
            <a:ln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 rot="5400000" flipH="1" flipV="1">
              <a:off x="881658" y="3438525"/>
              <a:ext cx="5143536" cy="0"/>
            </a:xfrm>
            <a:prstGeom prst="line">
              <a:avLst/>
            </a:prstGeom>
            <a:ln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 rot="5400000" flipH="1" flipV="1">
              <a:off x="1171860" y="3438525"/>
              <a:ext cx="5143536" cy="0"/>
            </a:xfrm>
            <a:prstGeom prst="line">
              <a:avLst/>
            </a:prstGeom>
            <a:ln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rot="5400000" flipH="1" flipV="1">
              <a:off x="1462063" y="3438525"/>
              <a:ext cx="5143536" cy="0"/>
            </a:xfrm>
            <a:prstGeom prst="line">
              <a:avLst/>
            </a:prstGeom>
            <a:ln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 rot="5400000" flipH="1" flipV="1">
              <a:off x="1752266" y="3438525"/>
              <a:ext cx="5143536" cy="0"/>
            </a:xfrm>
            <a:prstGeom prst="line">
              <a:avLst/>
            </a:prstGeom>
            <a:ln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 rot="5400000" flipH="1" flipV="1">
              <a:off x="2042468" y="3438525"/>
              <a:ext cx="5143536" cy="0"/>
            </a:xfrm>
            <a:prstGeom prst="line">
              <a:avLst/>
            </a:prstGeom>
            <a:ln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 rot="5400000" flipH="1" flipV="1">
              <a:off x="2334231" y="3438525"/>
              <a:ext cx="5143536" cy="0"/>
            </a:xfrm>
            <a:prstGeom prst="line">
              <a:avLst/>
            </a:prstGeom>
            <a:ln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 rot="5400000" flipH="1" flipV="1">
              <a:off x="2624434" y="3438525"/>
              <a:ext cx="5143536" cy="0"/>
            </a:xfrm>
            <a:prstGeom prst="line">
              <a:avLst/>
            </a:prstGeom>
            <a:ln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rot="5400000" flipH="1" flipV="1">
              <a:off x="2914636" y="3438525"/>
              <a:ext cx="5143536" cy="0"/>
            </a:xfrm>
            <a:prstGeom prst="line">
              <a:avLst/>
            </a:prstGeom>
            <a:ln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 rot="5400000" flipH="1" flipV="1">
              <a:off x="3204839" y="3438525"/>
              <a:ext cx="5143536" cy="0"/>
            </a:xfrm>
            <a:prstGeom prst="line">
              <a:avLst/>
            </a:prstGeom>
            <a:ln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>
            <a:xfrm rot="5400000" flipH="1" flipV="1">
              <a:off x="3495042" y="3438525"/>
              <a:ext cx="5143536" cy="0"/>
            </a:xfrm>
            <a:prstGeom prst="line">
              <a:avLst/>
            </a:prstGeom>
            <a:ln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 rot="5400000" flipH="1" flipV="1">
              <a:off x="3786804" y="3438525"/>
              <a:ext cx="5143536" cy="0"/>
            </a:xfrm>
            <a:prstGeom prst="line">
              <a:avLst/>
            </a:prstGeom>
            <a:ln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 rot="5400000" flipH="1" flipV="1">
              <a:off x="4077006" y="3438525"/>
              <a:ext cx="5143536" cy="0"/>
            </a:xfrm>
            <a:prstGeom prst="line">
              <a:avLst/>
            </a:prstGeom>
            <a:ln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 rot="5400000" flipH="1" flipV="1">
              <a:off x="4367209" y="3438525"/>
              <a:ext cx="5143536" cy="0"/>
            </a:xfrm>
            <a:prstGeom prst="line">
              <a:avLst/>
            </a:prstGeom>
            <a:ln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Прямоугольник 92"/>
          <p:cNvSpPr>
            <a:spLocks noChangeArrowheads="1"/>
          </p:cNvSpPr>
          <p:nvPr/>
        </p:nvSpPr>
        <p:spPr bwMode="auto">
          <a:xfrm>
            <a:off x="4325580" y="3748705"/>
            <a:ext cx="1989495" cy="45696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34343" tIns="34343" rIns="34343" bIns="34343" anchor="ctr"/>
          <a:lstStyle/>
          <a:p>
            <a:pPr defTabSz="913562">
              <a:defRPr/>
            </a:pPr>
            <a:r>
              <a:rPr lang="ru-RU" b="1" dirty="0">
                <a:solidFill>
                  <a:srgbClr val="006600"/>
                </a:solidFill>
                <a:latin typeface="+mn-lt"/>
              </a:rPr>
              <a:t>Хранение, с переработкой, т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677025" y="1362076"/>
            <a:ext cx="229552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3399"/>
                </a:solidFill>
              </a:rPr>
              <a:t>ВЫВОД</a:t>
            </a:r>
            <a:r>
              <a:rPr lang="en-US" sz="2000" b="1" dirty="0" smtClean="0">
                <a:solidFill>
                  <a:srgbClr val="003399"/>
                </a:solidFill>
              </a:rPr>
              <a:t>:</a:t>
            </a:r>
            <a:endParaRPr lang="ru-RU" sz="2000" b="1" dirty="0" smtClean="0">
              <a:solidFill>
                <a:srgbClr val="003399"/>
              </a:solidFill>
            </a:endParaRPr>
          </a:p>
          <a:p>
            <a:r>
              <a:rPr lang="ru-RU" b="1" dirty="0" smtClean="0">
                <a:solidFill>
                  <a:srgbClr val="003399"/>
                </a:solidFill>
              </a:rPr>
              <a:t>Для дальнейшего повышения безопасности при обращении с ОЯТ целесообразна переработка ОЯТ и замыкание ЯТЦ.</a:t>
            </a:r>
          </a:p>
          <a:p>
            <a:endParaRPr lang="ru-RU" dirty="0"/>
          </a:p>
        </p:txBody>
      </p:sp>
      <p:sp>
        <p:nvSpPr>
          <p:cNvPr id="48" name="Правая фигурная скобка 47"/>
          <p:cNvSpPr/>
          <p:nvPr/>
        </p:nvSpPr>
        <p:spPr>
          <a:xfrm>
            <a:off x="6429374" y="1971675"/>
            <a:ext cx="266701" cy="1666875"/>
          </a:xfrm>
          <a:prstGeom prst="rightBrace">
            <a:avLst>
              <a:gd name="adj1" fmla="val 8333"/>
              <a:gd name="adj2" fmla="val 50000"/>
            </a:avLst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4FF47B-9670-44B7-81ED-D28939972B02}" type="slidenum">
              <a:rPr lang="ru-RU" smtClean="0"/>
              <a:pPr>
                <a:defRPr/>
              </a:pPr>
              <a:t>20</a:t>
            </a:fld>
            <a:endParaRPr lang="ru-RU" smtClean="0"/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>
          <a:xfrm>
            <a:off x="214313" y="142875"/>
            <a:ext cx="8713787" cy="928688"/>
          </a:xfrm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/>
              <a:t>Заключение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450" y="1504950"/>
            <a:ext cx="88011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>
              <a:lnSpc>
                <a:spcPct val="150000"/>
              </a:lnSpc>
            </a:pPr>
            <a:r>
              <a:rPr lang="ru-RU" sz="2000" b="1" dirty="0" smtClean="0">
                <a:solidFill>
                  <a:srgbClr val="000099"/>
                </a:solidFill>
              </a:rPr>
              <a:t>Всеобъемлющее повышение безопасности хранения ОЯТ обеспечивается путем: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rgbClr val="000099"/>
                </a:solidFill>
              </a:rPr>
              <a:t>Вывоза ОЯТ с площадок АЭС и размещения в объектах централизованного хранения.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rgbClr val="000099"/>
                </a:solidFill>
              </a:rPr>
              <a:t>Использования (подтверждено </a:t>
            </a:r>
            <a:r>
              <a:rPr lang="en-US" sz="2000" b="1" dirty="0" smtClean="0">
                <a:solidFill>
                  <a:srgbClr val="000099"/>
                </a:solidFill>
              </a:rPr>
              <a:t>crash</a:t>
            </a:r>
            <a:r>
              <a:rPr lang="ru-RU" sz="2000" b="1" dirty="0" smtClean="0">
                <a:solidFill>
                  <a:srgbClr val="000099"/>
                </a:solidFill>
              </a:rPr>
              <a:t>-</a:t>
            </a:r>
            <a:r>
              <a:rPr lang="en-US" sz="2000" b="1" dirty="0" smtClean="0">
                <a:solidFill>
                  <a:srgbClr val="000099"/>
                </a:solidFill>
              </a:rPr>
              <a:t>tests</a:t>
            </a:r>
            <a:r>
              <a:rPr lang="ru-RU" sz="2000" b="1" dirty="0" smtClean="0">
                <a:solidFill>
                  <a:srgbClr val="000099"/>
                </a:solidFill>
              </a:rPr>
              <a:t>) пассивных систем отвода тепла («сухие» хранилища).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rgbClr val="000099"/>
                </a:solidFill>
              </a:rPr>
              <a:t>Применение </a:t>
            </a:r>
            <a:r>
              <a:rPr lang="ru-RU" sz="2000" b="1" dirty="0" err="1" smtClean="0">
                <a:solidFill>
                  <a:srgbClr val="000099"/>
                </a:solidFill>
              </a:rPr>
              <a:t>многобарьерных</a:t>
            </a:r>
            <a:r>
              <a:rPr lang="ru-RU" sz="2000" b="1" dirty="0" smtClean="0">
                <a:solidFill>
                  <a:srgbClr val="000099"/>
                </a:solidFill>
              </a:rPr>
              <a:t> систем изоляции ОТВС в герметичных пеналах и узлах хранения.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rgbClr val="000099"/>
                </a:solidFill>
              </a:rPr>
              <a:t>Созданием систем для управления </a:t>
            </a:r>
            <a:r>
              <a:rPr lang="ru-RU" sz="2000" b="1" dirty="0" err="1" smtClean="0">
                <a:solidFill>
                  <a:srgbClr val="000099"/>
                </a:solidFill>
              </a:rPr>
              <a:t>запроектными</a:t>
            </a:r>
            <a:r>
              <a:rPr lang="ru-RU" sz="2000" b="1" dirty="0" smtClean="0">
                <a:solidFill>
                  <a:srgbClr val="000099"/>
                </a:solidFill>
              </a:rPr>
              <a:t> авариями и локализации их последствий.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8A55B8-1EB2-454D-AF2C-02D52F3A96F4}" type="slidenum">
              <a:rPr lang="ru-RU" smtClean="0"/>
              <a:pPr>
                <a:defRPr/>
              </a:pPr>
              <a:t>21</a:t>
            </a:fld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2643188"/>
            <a:ext cx="7929562" cy="2428875"/>
          </a:xfrm>
        </p:spPr>
        <p:txBody>
          <a:bodyPr/>
          <a:lstStyle/>
          <a:p>
            <a:pPr marL="0" indent="447675" eaLnBrk="1" hangingPunct="1">
              <a:buFontTx/>
              <a:buNone/>
            </a:pPr>
            <a:r>
              <a:rPr lang="ru-RU" sz="2400" b="1" dirty="0" smtClean="0">
                <a:solidFill>
                  <a:srgbClr val="003399"/>
                </a:solidFill>
              </a:rPr>
              <a:t>Для дальнейшего повышения безопасности при обращении с ОЯТ целесообразна переработка ОЯТ и замыкание ЯТЦ.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196850" y="333375"/>
            <a:ext cx="8736013" cy="568325"/>
          </a:xfrm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/>
              <a:t>Вывод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3"/>
          <p:cNvSpPr txBox="1">
            <a:spLocks noGrp="1"/>
          </p:cNvSpPr>
          <p:nvPr/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r">
              <a:defRPr/>
            </a:pPr>
            <a:fld id="{7ECE0FFE-CC74-4A53-8B24-418BDD047F3E}" type="slidenum">
              <a:rPr lang="ru-RU" sz="2200" b="1">
                <a:solidFill>
                  <a:schemeClr val="hlink"/>
                </a:solidFill>
                <a:cs typeface="+mn-cs"/>
              </a:rPr>
              <a:pPr algn="r">
                <a:defRPr/>
              </a:pPr>
              <a:t>3</a:t>
            </a:fld>
            <a:endParaRPr lang="ru-RU" sz="2200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4475" y="214313"/>
            <a:ext cx="8736013" cy="736600"/>
          </a:xfrm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/>
              <a:t> Концепция развития ядерного </a:t>
            </a:r>
            <a:br>
              <a:rPr lang="ru-RU" sz="2800" dirty="0" smtClean="0"/>
            </a:br>
            <a:r>
              <a:rPr lang="ru-RU" sz="2800" dirty="0" smtClean="0"/>
              <a:t>топливно-энергетического комплекса</a:t>
            </a:r>
          </a:p>
        </p:txBody>
      </p:sp>
      <p:sp>
        <p:nvSpPr>
          <p:cNvPr id="14341" name="Text Box 63"/>
          <p:cNvSpPr txBox="1">
            <a:spLocks noChangeArrowheads="1"/>
          </p:cNvSpPr>
          <p:nvPr/>
        </p:nvSpPr>
        <p:spPr bwMode="auto">
          <a:xfrm>
            <a:off x="703263" y="2197100"/>
            <a:ext cx="12239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9" name="Стрелка вниз 78"/>
          <p:cNvSpPr/>
          <p:nvPr/>
        </p:nvSpPr>
        <p:spPr>
          <a:xfrm rot="16200000">
            <a:off x="2269334" y="1783553"/>
            <a:ext cx="804862" cy="1133480"/>
          </a:xfrm>
          <a:prstGeom prst="downArrow">
            <a:avLst/>
          </a:prstGeom>
          <a:solidFill>
            <a:srgbClr val="FF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трелка вниз 85"/>
          <p:cNvSpPr/>
          <p:nvPr/>
        </p:nvSpPr>
        <p:spPr>
          <a:xfrm rot="5400000">
            <a:off x="6362700" y="3186114"/>
            <a:ext cx="419100" cy="876299"/>
          </a:xfrm>
          <a:prstGeom prst="downArrow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кругленный прямоугольник 86"/>
          <p:cNvSpPr>
            <a:spLocks noChangeArrowheads="1"/>
          </p:cNvSpPr>
          <p:nvPr/>
        </p:nvSpPr>
        <p:spPr bwMode="auto">
          <a:xfrm>
            <a:off x="333375" y="1419225"/>
            <a:ext cx="1666875" cy="17907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 lIns="37092" tIns="37092" rIns="37092" bIns="37092"/>
          <a:lstStyle/>
          <a:p>
            <a:pPr algn="ctr" defTabSz="986675">
              <a:defRPr/>
            </a:pPr>
            <a:endParaRPr lang="ru-RU" sz="1600" b="1" dirty="0" smtClean="0">
              <a:solidFill>
                <a:srgbClr val="000099"/>
              </a:solidFill>
              <a:latin typeface="+mn-lt"/>
            </a:endParaRPr>
          </a:p>
          <a:p>
            <a:pPr algn="ctr" defTabSz="986675">
              <a:defRPr/>
            </a:pPr>
            <a:r>
              <a:rPr lang="ru-RU" b="1" dirty="0" smtClean="0">
                <a:solidFill>
                  <a:srgbClr val="000099"/>
                </a:solidFill>
                <a:latin typeface="+mn-lt"/>
              </a:rPr>
              <a:t>Парк </a:t>
            </a:r>
            <a:r>
              <a:rPr lang="en-US" b="1" dirty="0" smtClean="0">
                <a:solidFill>
                  <a:srgbClr val="000099"/>
                </a:solidFill>
                <a:latin typeface="+mn-lt"/>
              </a:rPr>
              <a:t/>
            </a:r>
            <a:br>
              <a:rPr lang="en-US" b="1" dirty="0" smtClean="0">
                <a:solidFill>
                  <a:srgbClr val="000099"/>
                </a:solidFill>
                <a:latin typeface="+mn-lt"/>
              </a:rPr>
            </a:br>
            <a:r>
              <a:rPr lang="ru-RU" b="1" dirty="0" smtClean="0">
                <a:solidFill>
                  <a:srgbClr val="000099"/>
                </a:solidFill>
                <a:latin typeface="+mn-lt"/>
              </a:rPr>
              <a:t>ВВЭР-1000,</a:t>
            </a:r>
          </a:p>
          <a:p>
            <a:pPr algn="ctr" defTabSz="986675">
              <a:defRPr/>
            </a:pPr>
            <a:r>
              <a:rPr lang="ru-RU" b="1" dirty="0" smtClean="0">
                <a:solidFill>
                  <a:srgbClr val="000099"/>
                </a:solidFill>
                <a:latin typeface="+mn-lt"/>
              </a:rPr>
              <a:t>РБМК-1000</a:t>
            </a:r>
            <a:r>
              <a:rPr lang="en-US" b="1" dirty="0" smtClean="0">
                <a:solidFill>
                  <a:srgbClr val="000099"/>
                </a:solidFill>
                <a:latin typeface="+mn-lt"/>
              </a:rPr>
              <a:t/>
            </a:r>
            <a:br>
              <a:rPr lang="en-US" b="1" dirty="0" smtClean="0">
                <a:solidFill>
                  <a:srgbClr val="000099"/>
                </a:solidFill>
                <a:latin typeface="+mn-lt"/>
              </a:rPr>
            </a:br>
            <a:endParaRPr lang="ru-RU" b="1" dirty="0" smtClean="0">
              <a:solidFill>
                <a:srgbClr val="000099"/>
              </a:solidFill>
              <a:latin typeface="+mn-lt"/>
            </a:endParaRPr>
          </a:p>
          <a:p>
            <a:pPr algn="ctr" defTabSz="986675">
              <a:defRPr/>
            </a:pPr>
            <a:endParaRPr lang="ru-RU" sz="16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90" name="Прямоугольник 89"/>
          <p:cNvSpPr>
            <a:spLocks noChangeArrowheads="1"/>
          </p:cNvSpPr>
          <p:nvPr/>
        </p:nvSpPr>
        <p:spPr bwMode="auto">
          <a:xfrm>
            <a:off x="3263900" y="1498600"/>
            <a:ext cx="2794000" cy="1520825"/>
          </a:xfrm>
          <a:prstGeom prst="rect">
            <a:avLst/>
          </a:prstGeom>
          <a:solidFill>
            <a:srgbClr val="2489DC">
              <a:alpha val="89804"/>
            </a:srgbClr>
          </a:solidFill>
          <a:ln w="25400" algn="ctr">
            <a:solidFill>
              <a:srgbClr val="4596D1"/>
            </a:solidFill>
            <a:miter lim="800000"/>
            <a:headEnd/>
            <a:tailEnd/>
          </a:ln>
        </p:spPr>
        <p:txBody>
          <a:bodyPr lIns="74186" tIns="37092" rIns="74186" bIns="37092" anchor="ctr"/>
          <a:lstStyle/>
          <a:p>
            <a:pPr algn="ctr" defTabSz="986675">
              <a:defRPr/>
            </a:pPr>
            <a:r>
              <a:rPr lang="ru-RU" b="1" dirty="0">
                <a:solidFill>
                  <a:schemeClr val="tx2"/>
                </a:solidFill>
                <a:latin typeface="+mn-lt"/>
              </a:rPr>
              <a:t>Централизованное </a:t>
            </a:r>
            <a:r>
              <a:rPr lang="ru-RU" b="1" dirty="0" smtClean="0">
                <a:solidFill>
                  <a:schemeClr val="tx2"/>
                </a:solidFill>
                <a:latin typeface="+mn-lt"/>
              </a:rPr>
              <a:t>хранение ОЯТ</a:t>
            </a:r>
            <a:endParaRPr lang="ru-RU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1" name="Прямоугольник 90"/>
          <p:cNvSpPr>
            <a:spLocks noChangeArrowheads="1"/>
          </p:cNvSpPr>
          <p:nvPr/>
        </p:nvSpPr>
        <p:spPr bwMode="auto">
          <a:xfrm>
            <a:off x="3248025" y="3371850"/>
            <a:ext cx="2838450" cy="1524000"/>
          </a:xfrm>
          <a:prstGeom prst="rect">
            <a:avLst/>
          </a:prstGeom>
          <a:solidFill>
            <a:srgbClr val="2489DC">
              <a:alpha val="89804"/>
            </a:srgbClr>
          </a:solidFill>
          <a:ln w="25400" algn="ctr">
            <a:solidFill>
              <a:srgbClr val="4596D1"/>
            </a:solidFill>
            <a:miter lim="800000"/>
            <a:headEnd/>
            <a:tailEnd/>
          </a:ln>
        </p:spPr>
        <p:txBody>
          <a:bodyPr lIns="36000" tIns="37092" rIns="36000" bIns="37092" anchor="ctr"/>
          <a:lstStyle/>
          <a:p>
            <a:pPr algn="ctr" defTabSz="986675">
              <a:defRPr/>
            </a:pPr>
            <a:r>
              <a:rPr lang="ru-RU" b="1" dirty="0" smtClean="0">
                <a:solidFill>
                  <a:schemeClr val="tx2"/>
                </a:solidFill>
                <a:latin typeface="+mn-lt"/>
              </a:rPr>
              <a:t>ОДЦ </a:t>
            </a:r>
            <a:r>
              <a:rPr lang="ru-RU" sz="1400" b="1" dirty="0" smtClean="0">
                <a:solidFill>
                  <a:schemeClr val="tx2"/>
                </a:solidFill>
                <a:latin typeface="+mn-lt"/>
              </a:rPr>
              <a:t>(2018 г.) </a:t>
            </a:r>
            <a:r>
              <a:rPr lang="ru-RU" b="1" dirty="0">
                <a:solidFill>
                  <a:schemeClr val="tx2"/>
                </a:solidFill>
                <a:latin typeface="+mn-lt"/>
              </a:rPr>
              <a:t>+ </a:t>
            </a:r>
            <a:r>
              <a:rPr lang="ru-RU" b="1" dirty="0" smtClean="0">
                <a:solidFill>
                  <a:schemeClr val="tx2"/>
                </a:solidFill>
                <a:latin typeface="+mn-lt"/>
              </a:rPr>
              <a:t>РТ-2 </a:t>
            </a:r>
            <a:r>
              <a:rPr lang="ru-RU" sz="1400" b="1" dirty="0" smtClean="0">
                <a:solidFill>
                  <a:schemeClr val="tx2"/>
                </a:solidFill>
                <a:latin typeface="+mn-lt"/>
              </a:rPr>
              <a:t>(2025 г.) </a:t>
            </a:r>
            <a:endParaRPr lang="ru-RU" sz="1400" b="1" dirty="0">
              <a:solidFill>
                <a:schemeClr val="tx2"/>
              </a:solidFill>
              <a:latin typeface="+mn-lt"/>
            </a:endParaRPr>
          </a:p>
          <a:p>
            <a:pPr algn="ctr" defTabSz="986675">
              <a:defRPr/>
            </a:pPr>
            <a:r>
              <a:rPr lang="ru-RU" b="1" smtClean="0">
                <a:solidFill>
                  <a:schemeClr val="tx2"/>
                </a:solidFill>
                <a:latin typeface="+mn-lt"/>
              </a:rPr>
              <a:t>250    </a:t>
            </a:r>
            <a:r>
              <a:rPr lang="ru-RU" b="1" dirty="0">
                <a:solidFill>
                  <a:schemeClr val="tx2"/>
                </a:solidFill>
                <a:latin typeface="+mn-lt"/>
              </a:rPr>
              <a:t>1700 т/г </a:t>
            </a:r>
            <a:r>
              <a:rPr lang="ru-RU" b="1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+mn-lt"/>
              </a:rPr>
            </a:br>
            <a:r>
              <a:rPr lang="ru-RU" b="1" dirty="0" smtClean="0">
                <a:solidFill>
                  <a:schemeClr val="tx2"/>
                </a:solidFill>
                <a:latin typeface="+mn-lt"/>
              </a:rPr>
              <a:t>с </a:t>
            </a:r>
            <a:r>
              <a:rPr lang="ru-RU" b="1" dirty="0">
                <a:solidFill>
                  <a:schemeClr val="tx2"/>
                </a:solidFill>
                <a:latin typeface="+mn-lt"/>
              </a:rPr>
              <a:t>МОКС- </a:t>
            </a:r>
            <a:r>
              <a:rPr lang="ru-RU" b="1" dirty="0" smtClean="0">
                <a:solidFill>
                  <a:schemeClr val="tx2"/>
                </a:solidFill>
                <a:latin typeface="+mn-lt"/>
              </a:rPr>
              <a:t>производством </a:t>
            </a:r>
            <a:r>
              <a:rPr lang="ru-RU" sz="1400" b="1" dirty="0" smtClean="0">
                <a:solidFill>
                  <a:schemeClr val="tx2"/>
                </a:solidFill>
                <a:latin typeface="+mn-lt"/>
              </a:rPr>
              <a:t>(2014 г.)</a:t>
            </a:r>
            <a:endParaRPr lang="ru-RU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2" name="Стрелка вниз 91"/>
          <p:cNvSpPr/>
          <p:nvPr/>
        </p:nvSpPr>
        <p:spPr>
          <a:xfrm>
            <a:off x="4429126" y="3057525"/>
            <a:ext cx="419100" cy="295274"/>
          </a:xfrm>
          <a:prstGeom prst="downArrow">
            <a:avLst/>
          </a:prstGeom>
          <a:solidFill>
            <a:srgbClr val="F62C04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Стрелка вниз 92"/>
          <p:cNvSpPr/>
          <p:nvPr/>
        </p:nvSpPr>
        <p:spPr>
          <a:xfrm>
            <a:off x="4438651" y="4962524"/>
            <a:ext cx="419100" cy="504825"/>
          </a:xfrm>
          <a:prstGeom prst="downArrow">
            <a:avLst/>
          </a:prstGeom>
          <a:solidFill>
            <a:srgbClr val="00B05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>
            <a:spLocks noChangeArrowheads="1"/>
          </p:cNvSpPr>
          <p:nvPr/>
        </p:nvSpPr>
        <p:spPr bwMode="auto">
          <a:xfrm>
            <a:off x="3638550" y="5505450"/>
            <a:ext cx="1943100" cy="828676"/>
          </a:xfrm>
          <a:prstGeom prst="rect">
            <a:avLst/>
          </a:prstGeom>
          <a:solidFill>
            <a:srgbClr val="2489DC">
              <a:alpha val="89804"/>
            </a:srgbClr>
          </a:solidFill>
          <a:ln w="25400" algn="ctr">
            <a:solidFill>
              <a:srgbClr val="4596D1"/>
            </a:solidFill>
            <a:miter lim="800000"/>
            <a:headEnd/>
            <a:tailEnd/>
          </a:ln>
        </p:spPr>
        <p:txBody>
          <a:bodyPr lIns="74186" tIns="37092" rIns="74186" bIns="37092" anchor="ctr"/>
          <a:lstStyle/>
          <a:p>
            <a:pPr algn="ctr" defTabSz="986675">
              <a:defRPr/>
            </a:pPr>
            <a:r>
              <a:rPr lang="ru-RU" b="1" dirty="0" smtClean="0">
                <a:solidFill>
                  <a:schemeClr val="tx2"/>
                </a:solidFill>
                <a:latin typeface="+mn-lt"/>
              </a:rPr>
              <a:t>Окончательная изоляция РАО</a:t>
            </a:r>
            <a:endParaRPr lang="ru-RU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6" name="Прямоугольник 95"/>
          <p:cNvSpPr>
            <a:spLocks noChangeArrowheads="1"/>
          </p:cNvSpPr>
          <p:nvPr/>
        </p:nvSpPr>
        <p:spPr bwMode="auto">
          <a:xfrm>
            <a:off x="428625" y="4648200"/>
            <a:ext cx="1943100" cy="828676"/>
          </a:xfrm>
          <a:prstGeom prst="rect">
            <a:avLst/>
          </a:prstGeom>
          <a:solidFill>
            <a:srgbClr val="2489DC">
              <a:alpha val="89804"/>
            </a:srgbClr>
          </a:solidFill>
          <a:ln w="25400" algn="ctr">
            <a:solidFill>
              <a:srgbClr val="4596D1"/>
            </a:solidFill>
            <a:miter lim="800000"/>
            <a:headEnd/>
            <a:tailEnd/>
          </a:ln>
        </p:spPr>
        <p:txBody>
          <a:bodyPr lIns="74186" tIns="37092" rIns="74186" bIns="37092" anchor="ctr"/>
          <a:lstStyle/>
          <a:p>
            <a:pPr algn="ctr" defTabSz="986675">
              <a:defRPr/>
            </a:pPr>
            <a:r>
              <a:rPr lang="ru-RU" b="1" dirty="0" smtClean="0">
                <a:solidFill>
                  <a:schemeClr val="tx2"/>
                </a:solidFill>
                <a:latin typeface="+mn-lt"/>
              </a:rPr>
              <a:t>Фабрикация ТВС</a:t>
            </a:r>
            <a:endParaRPr lang="ru-RU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7" name="Стрелка вниз 96"/>
          <p:cNvSpPr/>
          <p:nvPr/>
        </p:nvSpPr>
        <p:spPr>
          <a:xfrm rot="5400000">
            <a:off x="2586038" y="4414837"/>
            <a:ext cx="419100" cy="771525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TextBox 97"/>
          <p:cNvSpPr txBox="1"/>
          <p:nvPr/>
        </p:nvSpPr>
        <p:spPr>
          <a:xfrm>
            <a:off x="2724150" y="4248150"/>
            <a:ext cx="35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U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99" name="Стрелка вниз 98"/>
          <p:cNvSpPr/>
          <p:nvPr/>
        </p:nvSpPr>
        <p:spPr>
          <a:xfrm rot="10800000">
            <a:off x="916784" y="3248025"/>
            <a:ext cx="804862" cy="1345408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Скругленный прямоугольник 103"/>
          <p:cNvSpPr>
            <a:spLocks noChangeArrowheads="1"/>
          </p:cNvSpPr>
          <p:nvPr/>
        </p:nvSpPr>
        <p:spPr bwMode="auto">
          <a:xfrm>
            <a:off x="7086601" y="2162176"/>
            <a:ext cx="1847850" cy="25908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25400" algn="ctr">
            <a:solidFill>
              <a:srgbClr val="CC3300"/>
            </a:solidFill>
            <a:prstDash val="lgDash"/>
            <a:round/>
            <a:headEnd/>
            <a:tailEnd/>
          </a:ln>
        </p:spPr>
        <p:txBody>
          <a:bodyPr lIns="37092" tIns="37092" rIns="37092" bIns="37092"/>
          <a:lstStyle/>
          <a:p>
            <a:pPr algn="ctr" defTabSz="986675">
              <a:defRPr/>
            </a:pPr>
            <a:endParaRPr lang="ru-RU" b="1" dirty="0" smtClean="0">
              <a:solidFill>
                <a:srgbClr val="000099"/>
              </a:solidFill>
              <a:latin typeface="+mn-lt"/>
            </a:endParaRPr>
          </a:p>
          <a:p>
            <a:pPr algn="ctr" defTabSz="986675">
              <a:defRPr/>
            </a:pPr>
            <a:r>
              <a:rPr lang="ru-RU" sz="2000" b="1" dirty="0" smtClean="0">
                <a:solidFill>
                  <a:srgbClr val="000099"/>
                </a:solidFill>
                <a:latin typeface="+mn-lt"/>
              </a:rPr>
              <a:t>Парк быстрых реакторов </a:t>
            </a:r>
            <a:r>
              <a:rPr lang="en-US" sz="2000" b="1" dirty="0" smtClean="0">
                <a:solidFill>
                  <a:srgbClr val="000099"/>
                </a:solidFill>
                <a:latin typeface="+mn-lt"/>
              </a:rPr>
              <a:t/>
            </a:r>
            <a:br>
              <a:rPr lang="en-US" sz="2000" b="1" dirty="0" smtClean="0">
                <a:solidFill>
                  <a:srgbClr val="000099"/>
                </a:solidFill>
                <a:latin typeface="+mn-lt"/>
              </a:rPr>
            </a:br>
            <a:r>
              <a:rPr lang="ru-RU" sz="2000" b="1" dirty="0" smtClean="0">
                <a:solidFill>
                  <a:srgbClr val="000099"/>
                </a:solidFill>
                <a:latin typeface="+mn-lt"/>
              </a:rPr>
              <a:t>(БР)</a:t>
            </a:r>
            <a:endParaRPr lang="ru-RU" sz="20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07" name="Стрелка вниз 106"/>
          <p:cNvSpPr/>
          <p:nvPr/>
        </p:nvSpPr>
        <p:spPr>
          <a:xfrm rot="16200000">
            <a:off x="6391279" y="3795710"/>
            <a:ext cx="419100" cy="933451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TextBox 108"/>
          <p:cNvSpPr txBox="1"/>
          <p:nvPr/>
        </p:nvSpPr>
        <p:spPr>
          <a:xfrm>
            <a:off x="4819650" y="5019675"/>
            <a:ext cx="504825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1600" b="1" dirty="0" smtClean="0">
                <a:solidFill>
                  <a:srgbClr val="000099"/>
                </a:solidFill>
              </a:rPr>
              <a:t>РАО</a:t>
            </a:r>
            <a:endParaRPr lang="ru-RU" sz="1600" b="1" dirty="0">
              <a:solidFill>
                <a:srgbClr val="000099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238374" y="1704975"/>
            <a:ext cx="628651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1400" b="1" dirty="0" smtClean="0">
                <a:solidFill>
                  <a:srgbClr val="000099"/>
                </a:solidFill>
              </a:rPr>
              <a:t>ОТВС</a:t>
            </a:r>
            <a:endParaRPr lang="ru-RU" sz="1400" b="1" dirty="0">
              <a:solidFill>
                <a:srgbClr val="000099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42924" y="4000500"/>
            <a:ext cx="457201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1400" b="1" dirty="0" smtClean="0">
                <a:solidFill>
                  <a:srgbClr val="000099"/>
                </a:solidFill>
              </a:rPr>
              <a:t>ТВС</a:t>
            </a:r>
            <a:endParaRPr lang="ru-RU" sz="1400" b="1" dirty="0">
              <a:solidFill>
                <a:srgbClr val="000099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210299" y="2809875"/>
            <a:ext cx="628651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1400" b="1" dirty="0" smtClean="0">
                <a:solidFill>
                  <a:srgbClr val="000099"/>
                </a:solidFill>
              </a:rPr>
              <a:t>ОТВС</a:t>
            </a:r>
          </a:p>
          <a:p>
            <a:r>
              <a:rPr lang="ru-RU" sz="1400" b="1" dirty="0" smtClean="0">
                <a:solidFill>
                  <a:srgbClr val="000099"/>
                </a:solidFill>
              </a:rPr>
              <a:t>МОКС</a:t>
            </a:r>
            <a:endParaRPr lang="ru-RU" sz="1400" b="1" dirty="0">
              <a:solidFill>
                <a:srgbClr val="000099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191249" y="4457700"/>
            <a:ext cx="628651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</a:rPr>
              <a:t>ТВС</a:t>
            </a:r>
          </a:p>
          <a:p>
            <a:r>
              <a:rPr lang="ru-RU" sz="1400" b="1" dirty="0" smtClean="0">
                <a:solidFill>
                  <a:srgbClr val="000099"/>
                </a:solidFill>
              </a:rPr>
              <a:t>МОКС</a:t>
            </a:r>
            <a:endParaRPr lang="ru-RU" sz="1400" b="1" dirty="0">
              <a:solidFill>
                <a:srgbClr val="000099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 rot="5400000">
            <a:off x="6315075" y="2156981"/>
            <a:ext cx="419100" cy="838200"/>
          </a:xfrm>
          <a:prstGeom prst="downArrow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3"/>
          <p:cNvSpPr txBox="1">
            <a:spLocks noGrp="1"/>
          </p:cNvSpPr>
          <p:nvPr/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r">
              <a:defRPr/>
            </a:pPr>
            <a:fld id="{B1662576-BED9-4F21-8858-9E7E56B467DE}" type="slidenum">
              <a:rPr lang="ru-RU" sz="2200" b="1">
                <a:solidFill>
                  <a:schemeClr val="hlink"/>
                </a:solidFill>
                <a:cs typeface="+mn-cs"/>
              </a:rPr>
              <a:pPr algn="r">
                <a:defRPr/>
              </a:pPr>
              <a:t>4</a:t>
            </a:fld>
            <a:endParaRPr lang="ru-RU" sz="2200" b="1">
              <a:solidFill>
                <a:schemeClr val="hlink"/>
              </a:solidFill>
              <a:cs typeface="+mn-cs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latin typeface="+mn-lt"/>
                <a:cs typeface="Times New Roman" pitchFamily="18" charset="0"/>
              </a:rPr>
              <a:t>Общий вид будущего комплекса </a:t>
            </a:r>
            <a:br>
              <a:rPr lang="ru-RU" sz="2800" dirty="0" smtClean="0">
                <a:latin typeface="+mn-lt"/>
                <a:cs typeface="Times New Roman" pitchFamily="18" charset="0"/>
              </a:rPr>
            </a:br>
            <a:r>
              <a:rPr lang="ru-RU" sz="2800" dirty="0" smtClean="0">
                <a:latin typeface="+mn-lt"/>
                <a:cs typeface="Times New Roman" pitchFamily="18" charset="0"/>
              </a:rPr>
              <a:t>по обращению с ОЯТ</a:t>
            </a:r>
          </a:p>
        </p:txBody>
      </p:sp>
      <p:pic>
        <p:nvPicPr>
          <p:cNvPr id="19460" name="Picture 5" descr="3D вид 9-1"/>
          <p:cNvPicPr>
            <a:picLocks noChangeAspect="1" noChangeArrowheads="1"/>
          </p:cNvPicPr>
          <p:nvPr/>
        </p:nvPicPr>
        <p:blipFill>
          <a:blip r:embed="rId3"/>
          <a:srcRect l="8768" r="2182"/>
          <a:stretch>
            <a:fillRect/>
          </a:stretch>
        </p:blipFill>
        <p:spPr bwMode="auto">
          <a:xfrm>
            <a:off x="323850" y="1268413"/>
            <a:ext cx="8496300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AE9B5-A81F-4B36-B7FE-16A18CFEEDB4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357313"/>
            <a:ext cx="8786813" cy="5000625"/>
          </a:xfrm>
        </p:spPr>
        <p:txBody>
          <a:bodyPr/>
          <a:lstStyle/>
          <a:p>
            <a:pPr marL="177800"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193675" y="285750"/>
            <a:ext cx="8736013" cy="568325"/>
          </a:xfrm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/>
              <a:t>Основные параметры безопасности при хранении ОЯТ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325" y="1800225"/>
            <a:ext cx="8486775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99"/>
                </a:solidFill>
              </a:rPr>
              <a:t>Обеспечение надежного способа отвода тепла от хранимого топлива.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99"/>
                </a:solidFill>
              </a:rPr>
              <a:t>Обеспечение температурного режима на оболочке твэлов при хранении в среде инертного газа не более 300 </a:t>
            </a:r>
            <a:r>
              <a:rPr lang="ru-RU" dirty="0" smtClean="0">
                <a:solidFill>
                  <a:srgbClr val="000099"/>
                </a:solidFill>
                <a:sym typeface="Symbol"/>
              </a:rPr>
              <a:t></a:t>
            </a:r>
            <a:r>
              <a:rPr lang="ru-RU" dirty="0" smtClean="0">
                <a:solidFill>
                  <a:srgbClr val="000099"/>
                </a:solidFill>
              </a:rPr>
              <a:t>С для топлива РБМК-1000 и 350 </a:t>
            </a:r>
            <a:r>
              <a:rPr lang="ru-RU" dirty="0" smtClean="0">
                <a:solidFill>
                  <a:srgbClr val="000099"/>
                </a:solidFill>
                <a:sym typeface="Symbol"/>
              </a:rPr>
              <a:t></a:t>
            </a:r>
            <a:r>
              <a:rPr lang="ru-RU" dirty="0" smtClean="0">
                <a:solidFill>
                  <a:srgbClr val="000099"/>
                </a:solidFill>
              </a:rPr>
              <a:t>С для топлива ВВЭР-1000.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99"/>
                </a:solidFill>
              </a:rPr>
              <a:t>Уменьшение риска падения ОТВС при использовании грузоподъемных механизмов.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99"/>
                </a:solidFill>
              </a:rPr>
              <a:t>Обеспечение устойчивости и долговечности строительных конструкций хранилища в течение времени не менее 100 лет.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99"/>
                </a:solidFill>
              </a:rPr>
              <a:t>Обеспечение надежности физических барьеров безопасности.</a:t>
            </a:r>
            <a:endParaRPr lang="ru-RU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31087D-388B-4B9D-A89E-32C5D5315268}" type="slidenum">
              <a:rPr lang="ru-RU" smtClean="0"/>
              <a:pPr>
                <a:defRPr/>
              </a:pPr>
              <a:t>6</a:t>
            </a:fld>
            <a:endParaRPr lang="ru-RU" smtClean="0"/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title"/>
          </p:nvPr>
        </p:nvSpPr>
        <p:spPr>
          <a:xfrm>
            <a:off x="171450" y="315913"/>
            <a:ext cx="8736013" cy="568325"/>
          </a:xfrm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/>
              <a:t>Водоохлаждаемое («мокрое») хранилище ОЯТ ВВЭР-1000</a:t>
            </a: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247650" y="3838575"/>
            <a:ext cx="864393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CC"/>
              </a:buCl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0099"/>
                </a:solidFill>
                <a:latin typeface="+mj-lt"/>
              </a:rPr>
              <a:t>Характеристики хранилища:</a:t>
            </a:r>
          </a:p>
          <a:p>
            <a:pPr>
              <a:buClr>
                <a:srgbClr val="0000CC"/>
              </a:buCl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0099"/>
                </a:solidFill>
                <a:latin typeface="+mj-lt"/>
              </a:rPr>
              <a:t>Вместимость − более 8000 </a:t>
            </a:r>
            <a:r>
              <a:rPr lang="ru-RU" dirty="0">
                <a:solidFill>
                  <a:srgbClr val="000099"/>
                </a:solidFill>
                <a:latin typeface="+mj-lt"/>
              </a:rPr>
              <a:t>т по ОЯТ </a:t>
            </a:r>
            <a:r>
              <a:rPr lang="ru-RU" dirty="0" smtClean="0">
                <a:solidFill>
                  <a:srgbClr val="000099"/>
                </a:solidFill>
                <a:latin typeface="+mj-lt"/>
              </a:rPr>
              <a:t>ВВЭР-1000;</a:t>
            </a:r>
          </a:p>
          <a:p>
            <a:pPr>
              <a:buClr>
                <a:srgbClr val="0000CC"/>
              </a:buCl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0099"/>
                </a:solidFill>
                <a:latin typeface="+mj-lt"/>
              </a:rPr>
              <a:t>Общее количество воды в системе охлаждения − 40000 </a:t>
            </a:r>
            <a:r>
              <a:rPr lang="ru-RU" dirty="0" smtClean="0">
                <a:solidFill>
                  <a:srgbClr val="000099"/>
                </a:solidFill>
              </a:rPr>
              <a:t>м</a:t>
            </a:r>
            <a:r>
              <a:rPr lang="ru-RU" baseline="30000" dirty="0" smtClean="0">
                <a:solidFill>
                  <a:srgbClr val="000099"/>
                </a:solidFill>
              </a:rPr>
              <a:t>3</a:t>
            </a:r>
            <a:r>
              <a:rPr lang="ru-RU" dirty="0" smtClean="0">
                <a:solidFill>
                  <a:srgbClr val="000099"/>
                </a:solidFill>
                <a:latin typeface="+mj-lt"/>
              </a:rPr>
              <a:t>;</a:t>
            </a:r>
          </a:p>
          <a:p>
            <a:pPr>
              <a:buClr>
                <a:srgbClr val="0000CC"/>
              </a:buCl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0099"/>
                </a:solidFill>
                <a:latin typeface="+mj-lt"/>
              </a:rPr>
              <a:t>Температура воды в отсеках − </a:t>
            </a:r>
            <a:r>
              <a:rPr lang="en-US" dirty="0" smtClean="0">
                <a:solidFill>
                  <a:srgbClr val="000099"/>
                </a:solidFill>
              </a:rPr>
              <a:t>max</a:t>
            </a:r>
            <a:r>
              <a:rPr lang="ru-RU" dirty="0" smtClean="0">
                <a:solidFill>
                  <a:srgbClr val="000099"/>
                </a:solidFill>
                <a:latin typeface="+mj-lt"/>
              </a:rPr>
              <a:t> 50 °С;</a:t>
            </a:r>
          </a:p>
          <a:p>
            <a:pPr>
              <a:buClr>
                <a:srgbClr val="0000CC"/>
              </a:buCl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0099"/>
                </a:solidFill>
                <a:latin typeface="+mj-lt"/>
              </a:rPr>
              <a:t>Наличие грузоподъемных механизмов;</a:t>
            </a:r>
          </a:p>
          <a:p>
            <a:pPr>
              <a:buClr>
                <a:srgbClr val="0000CC"/>
              </a:buCl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0099"/>
                </a:solidFill>
                <a:latin typeface="+mj-lt"/>
              </a:rPr>
              <a:t>Система резервных резервуаров для подачи охлаждающей воды.</a:t>
            </a:r>
            <a:endParaRPr lang="ru-RU" dirty="0">
              <a:solidFill>
                <a:srgbClr val="000099"/>
              </a:solidFill>
              <a:latin typeface="+mj-lt"/>
            </a:endParaRPr>
          </a:p>
        </p:txBody>
      </p:sp>
      <p:pic>
        <p:nvPicPr>
          <p:cNvPr id="11269" name="Рисунок 5" descr="Хранилище ОТВС .2.jpg"/>
          <p:cNvPicPr>
            <a:picLocks noChangeAspect="1"/>
          </p:cNvPicPr>
          <p:nvPr/>
        </p:nvPicPr>
        <p:blipFill>
          <a:blip r:embed="rId3" cstate="screen"/>
          <a:srcRect b="9701"/>
          <a:stretch>
            <a:fillRect/>
          </a:stretch>
        </p:blipFill>
        <p:spPr bwMode="auto">
          <a:xfrm>
            <a:off x="114300" y="1196975"/>
            <a:ext cx="891540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3705225" y="1257300"/>
            <a:ext cx="5324475" cy="5105400"/>
          </a:xfrm>
          <a:prstGeom prst="rect">
            <a:avLst/>
          </a:prstGeom>
          <a:solidFill>
            <a:srgbClr val="EDE20D">
              <a:alpha val="56863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1228725"/>
            <a:ext cx="3714750" cy="5162550"/>
          </a:xfrm>
          <a:prstGeom prst="rect">
            <a:avLst/>
          </a:prstGeom>
          <a:solidFill>
            <a:srgbClr val="8EF406">
              <a:alpha val="4902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86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5FCE9-FFB6-4F6D-8324-A91263820509}" type="slidenum">
              <a:rPr lang="ru-RU" smtClean="0"/>
              <a:pPr>
                <a:defRPr/>
              </a:pPr>
              <a:t>7</a:t>
            </a:fld>
            <a:endParaRPr lang="ru-RU" smtClean="0"/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title"/>
          </p:nvPr>
        </p:nvSpPr>
        <p:spPr>
          <a:xfrm>
            <a:off x="171450" y="315913"/>
            <a:ext cx="8736013" cy="568325"/>
          </a:xfrm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/>
              <a:t>Схема обращения с ОЯТ реакторов ВВЭР-1000</a:t>
            </a:r>
          </a:p>
        </p:txBody>
      </p:sp>
      <p:pic>
        <p:nvPicPr>
          <p:cNvPr id="12292" name="Picture 5" descr="C:\Documents and Settings\to0338\Рабочий стол\КАЗАХСТАН\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7400925" y="3209925"/>
            <a:ext cx="1537956" cy="1095375"/>
          </a:xfrm>
          <a:prstGeom prst="roundRect">
            <a:avLst>
              <a:gd name="adj" fmla="val 16667"/>
            </a:avLst>
          </a:prstGeom>
          <a:ln w="19050">
            <a:solidFill>
              <a:srgbClr val="0000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G_521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840931" y="4590828"/>
            <a:ext cx="1850585" cy="1334385"/>
          </a:xfrm>
          <a:prstGeom prst="roundRect">
            <a:avLst>
              <a:gd name="adj" fmla="val 16667"/>
            </a:avLst>
          </a:prstGeom>
          <a:ln w="19050">
            <a:solidFill>
              <a:srgbClr val="0000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щелев 0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978129" y="1412581"/>
            <a:ext cx="1743738" cy="1307803"/>
          </a:xfrm>
          <a:prstGeom prst="roundRect">
            <a:avLst>
              <a:gd name="adj" fmla="val 16667"/>
            </a:avLst>
          </a:prstGeom>
          <a:ln>
            <a:solidFill>
              <a:srgbClr val="0000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PICT0073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5610225" y="2778499"/>
            <a:ext cx="1362075" cy="1869702"/>
          </a:xfrm>
          <a:prstGeom prst="roundRect">
            <a:avLst>
              <a:gd name="adj" fmla="val 16667"/>
            </a:avLst>
          </a:prstGeom>
          <a:ln w="28575">
            <a:solidFill>
              <a:srgbClr val="00009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Стрелка вправо 12"/>
          <p:cNvSpPr/>
          <p:nvPr/>
        </p:nvSpPr>
        <p:spPr>
          <a:xfrm rot="2585395">
            <a:off x="5768479" y="2158102"/>
            <a:ext cx="750446" cy="566193"/>
          </a:xfrm>
          <a:prstGeom prst="rightArrow">
            <a:avLst/>
          </a:prstGeom>
          <a:solidFill>
            <a:srgbClr val="CC33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6067425" y="1257299"/>
            <a:ext cx="1181100" cy="790576"/>
          </a:xfrm>
          <a:prstGeom prst="wedgeRectCallout">
            <a:avLst>
              <a:gd name="adj1" fmla="val -130049"/>
              <a:gd name="adj2" fmla="val 16500"/>
            </a:avLst>
          </a:prstGeom>
          <a:solidFill>
            <a:srgbClr val="0066FF"/>
          </a:solidFill>
          <a:ln>
            <a:solidFill>
              <a:schemeClr val="tx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100" dirty="0" smtClean="0">
                <a:solidFill>
                  <a:schemeClr val="tx2"/>
                </a:solidFill>
              </a:rPr>
              <a:t>Охлаждение и перегрузка контейнера из транспортера</a:t>
            </a:r>
            <a:endParaRPr lang="ru-RU" sz="1100" dirty="0"/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7181850" y="4819649"/>
            <a:ext cx="1181100" cy="790576"/>
          </a:xfrm>
          <a:prstGeom prst="wedgeRectCallout">
            <a:avLst>
              <a:gd name="adj1" fmla="val -92952"/>
              <a:gd name="adj2" fmla="val -105187"/>
            </a:avLst>
          </a:prstGeom>
          <a:solidFill>
            <a:srgbClr val="0066FF"/>
          </a:solidFill>
          <a:ln>
            <a:solidFill>
              <a:schemeClr val="tx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100" dirty="0" smtClean="0">
                <a:solidFill>
                  <a:schemeClr val="tx2"/>
                </a:solidFill>
              </a:rPr>
              <a:t>Перегрузка ОТВС из контейнера в чехлы хранения</a:t>
            </a:r>
            <a:endParaRPr lang="ru-RU" sz="1100" dirty="0"/>
          </a:p>
        </p:txBody>
      </p:sp>
      <p:pic>
        <p:nvPicPr>
          <p:cNvPr id="17" name="Рисунок 16" descr="IMG_7897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436060" y="4485029"/>
            <a:ext cx="1796902" cy="1296646"/>
          </a:xfrm>
          <a:prstGeom prst="roundRect">
            <a:avLst>
              <a:gd name="adj" fmla="val 16667"/>
            </a:avLst>
          </a:prstGeom>
          <a:ln>
            <a:solidFill>
              <a:srgbClr val="0000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 descr="IMG_7897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636085" y="1417979"/>
            <a:ext cx="1796902" cy="1277596"/>
          </a:xfrm>
          <a:prstGeom prst="roundRect">
            <a:avLst>
              <a:gd name="adj" fmla="val 16667"/>
            </a:avLst>
          </a:prstGeom>
          <a:ln>
            <a:solidFill>
              <a:srgbClr val="0000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 descr="bae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0025" y="3159918"/>
            <a:ext cx="1809750" cy="1069181"/>
          </a:xfrm>
          <a:prstGeom prst="roundRect">
            <a:avLst>
              <a:gd name="adj" fmla="val 16667"/>
            </a:avLst>
          </a:prstGeom>
          <a:ln>
            <a:solidFill>
              <a:srgbClr val="00009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Стрелка вправо 20"/>
          <p:cNvSpPr/>
          <p:nvPr/>
        </p:nvSpPr>
        <p:spPr>
          <a:xfrm>
            <a:off x="7010400" y="3463329"/>
            <a:ext cx="368749" cy="566193"/>
          </a:xfrm>
          <a:prstGeom prst="rightArrow">
            <a:avLst/>
          </a:prstGeom>
          <a:solidFill>
            <a:srgbClr val="CC33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8170433">
            <a:off x="5683461" y="4841602"/>
            <a:ext cx="767724" cy="56619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9082800">
            <a:off x="633822" y="2304036"/>
            <a:ext cx="1034023" cy="566193"/>
          </a:xfrm>
          <a:prstGeom prst="rightArrow">
            <a:avLst/>
          </a:prstGeom>
          <a:solidFill>
            <a:srgbClr val="CC33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3671255">
            <a:off x="510997" y="4370724"/>
            <a:ext cx="900709" cy="56619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114300" y="1257299"/>
            <a:ext cx="1428751" cy="495301"/>
          </a:xfrm>
          <a:prstGeom prst="wedgeRectCallout">
            <a:avLst>
              <a:gd name="adj1" fmla="val 65715"/>
              <a:gd name="adj2" fmla="val 90966"/>
            </a:avLst>
          </a:prstGeom>
          <a:solidFill>
            <a:srgbClr val="0066FF"/>
          </a:solidFill>
          <a:ln>
            <a:solidFill>
              <a:schemeClr val="tx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100" dirty="0" smtClean="0">
                <a:solidFill>
                  <a:schemeClr val="tx2"/>
                </a:solidFill>
              </a:rPr>
              <a:t>Транспортирование ОТВС</a:t>
            </a:r>
            <a:endParaRPr lang="ru-RU" sz="1100" dirty="0"/>
          </a:p>
        </p:txBody>
      </p:sp>
      <p:sp>
        <p:nvSpPr>
          <p:cNvPr id="28" name="Прямоугольная выноска 27"/>
          <p:cNvSpPr/>
          <p:nvPr/>
        </p:nvSpPr>
        <p:spPr>
          <a:xfrm>
            <a:off x="7753350" y="2219324"/>
            <a:ext cx="1181100" cy="495301"/>
          </a:xfrm>
          <a:prstGeom prst="wedgeRectCallout">
            <a:avLst>
              <a:gd name="adj1" fmla="val -74404"/>
              <a:gd name="adj2" fmla="val 192264"/>
            </a:avLst>
          </a:prstGeom>
          <a:solidFill>
            <a:srgbClr val="0066FF"/>
          </a:solidFill>
          <a:ln>
            <a:solidFill>
              <a:schemeClr val="tx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100" dirty="0" smtClean="0">
                <a:solidFill>
                  <a:schemeClr val="tx2"/>
                </a:solidFill>
              </a:rPr>
              <a:t>«мокрое» </a:t>
            </a:r>
            <a:br>
              <a:rPr lang="ru-RU" sz="1100" dirty="0" smtClean="0">
                <a:solidFill>
                  <a:schemeClr val="tx2"/>
                </a:solidFill>
              </a:rPr>
            </a:br>
            <a:r>
              <a:rPr lang="ru-RU" sz="1100" dirty="0" smtClean="0">
                <a:solidFill>
                  <a:schemeClr val="tx2"/>
                </a:solidFill>
              </a:rPr>
              <a:t>хранение ОТВС</a:t>
            </a:r>
            <a:endParaRPr lang="ru-RU" sz="1100" dirty="0"/>
          </a:p>
        </p:txBody>
      </p:sp>
      <p:sp>
        <p:nvSpPr>
          <p:cNvPr id="29" name="Прямоугольная выноска 28"/>
          <p:cNvSpPr/>
          <p:nvPr/>
        </p:nvSpPr>
        <p:spPr>
          <a:xfrm>
            <a:off x="5610224" y="5943599"/>
            <a:ext cx="1428751" cy="438151"/>
          </a:xfrm>
          <a:prstGeom prst="wedgeRectCallout">
            <a:avLst>
              <a:gd name="adj1" fmla="val -68952"/>
              <a:gd name="adj2" fmla="val -94815"/>
            </a:avLst>
          </a:prstGeom>
          <a:solidFill>
            <a:srgbClr val="0066FF"/>
          </a:solidFill>
          <a:ln>
            <a:solidFill>
              <a:schemeClr val="tx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100" dirty="0" smtClean="0">
                <a:solidFill>
                  <a:schemeClr val="tx2"/>
                </a:solidFill>
              </a:rPr>
              <a:t>Подготовка пустых контейнеров</a:t>
            </a:r>
            <a:endParaRPr lang="ru-RU" sz="1100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1204913" y="3795713"/>
            <a:ext cx="5076825" cy="38100"/>
          </a:xfrm>
          <a:prstGeom prst="line">
            <a:avLst/>
          </a:prstGeom>
          <a:ln w="76200">
            <a:solidFill>
              <a:srgbClr val="00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019550" y="3952875"/>
            <a:ext cx="1266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99"/>
                </a:solidFill>
              </a:rPr>
              <a:t>хранение</a:t>
            </a:r>
            <a:endParaRPr lang="ru-RU" sz="1600" b="1" dirty="0">
              <a:solidFill>
                <a:srgbClr val="000099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00200" y="2828925"/>
            <a:ext cx="2009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99"/>
                </a:solidFill>
              </a:rPr>
              <a:t>Транспортирование</a:t>
            </a:r>
            <a:endParaRPr lang="ru-RU" sz="1400" b="1" dirty="0">
              <a:solidFill>
                <a:srgbClr val="000099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3472794" y="1865050"/>
            <a:ext cx="461031" cy="566193"/>
          </a:xfrm>
          <a:prstGeom prst="rightArrow">
            <a:avLst/>
          </a:prstGeom>
          <a:solidFill>
            <a:srgbClr val="CC33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0800000">
            <a:off x="3253718" y="4989249"/>
            <a:ext cx="518181" cy="56619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285750" y="3267075"/>
            <a:ext cx="628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99"/>
                </a:solidFill>
              </a:rPr>
              <a:t>АЭС</a:t>
            </a:r>
            <a:endParaRPr lang="ru-RU" sz="16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5FCE9-FFB6-4F6D-8324-A91263820509}" type="slidenum">
              <a:rPr lang="ru-RU" smtClean="0"/>
              <a:pPr>
                <a:defRPr/>
              </a:pPr>
              <a:t>8</a:t>
            </a:fld>
            <a:endParaRPr lang="ru-RU" smtClean="0"/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title"/>
          </p:nvPr>
        </p:nvSpPr>
        <p:spPr>
          <a:xfrm>
            <a:off x="171450" y="315913"/>
            <a:ext cx="8736013" cy="568325"/>
          </a:xfrm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/>
              <a:t>Водоохлаждаемое («мокрое») хранилище ОЯТ ВВЭР-1000, зал хранения</a:t>
            </a:r>
          </a:p>
        </p:txBody>
      </p:sp>
      <p:pic>
        <p:nvPicPr>
          <p:cNvPr id="6" name="Содержимое 5" descr="_BSI881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42901" y="1304925"/>
            <a:ext cx="8362950" cy="506667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3B7C1-ADAA-49C4-8C1B-585A3F816370}" type="slidenum">
              <a:rPr lang="ru-RU" smtClean="0"/>
              <a:pPr>
                <a:defRPr/>
              </a:pPr>
              <a:t>9</a:t>
            </a:fld>
            <a:endParaRPr lang="ru-RU" smtClean="0"/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title"/>
          </p:nvPr>
        </p:nvSpPr>
        <p:spPr>
          <a:xfrm>
            <a:off x="171450" y="315913"/>
            <a:ext cx="8736013" cy="568325"/>
          </a:xfrm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/>
              <a:t>Перегрузочная машина в «мокром» хранилище</a:t>
            </a:r>
          </a:p>
        </p:txBody>
      </p:sp>
      <p:pic>
        <p:nvPicPr>
          <p:cNvPr id="6" name="Рисунок 5" descr="_BSI876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47650" y="1266825"/>
            <a:ext cx="8239125" cy="5105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-default">
  <a:themeElements>
    <a:clrScheme name="a-defaul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12220</TotalTime>
  <Words>1861</Words>
  <Application>Microsoft Office PowerPoint</Application>
  <PresentationFormat>Экран (4:3)</PresentationFormat>
  <Paragraphs>254</Paragraphs>
  <Slides>21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a-default</vt:lpstr>
      <vt:lpstr>Фотография Photo Editor</vt:lpstr>
      <vt:lpstr>«Преимущества централизованного  хранения ОЯТ»</vt:lpstr>
      <vt:lpstr>Темпы накопления ОЯТ тепловых реакторов в России</vt:lpstr>
      <vt:lpstr> Концепция развития ядерного  топливно-энергетического комплекса</vt:lpstr>
      <vt:lpstr>Общий вид будущего комплекса  по обращению с ОЯТ</vt:lpstr>
      <vt:lpstr>Основные параметры безопасности при хранении ОЯТ</vt:lpstr>
      <vt:lpstr>Водоохлаждаемое («мокрое») хранилище ОЯТ ВВЭР-1000</vt:lpstr>
      <vt:lpstr>Схема обращения с ОЯТ реакторов ВВЭР-1000</vt:lpstr>
      <vt:lpstr>Водоохлаждаемое («мокрое») хранилище ОЯТ ВВЭР-1000, зал хранения</vt:lpstr>
      <vt:lpstr>Перегрузочная машина в «мокром» хранилище</vt:lpstr>
      <vt:lpstr>Реконструкция «мокрого» хранилища</vt:lpstr>
      <vt:lpstr>Предварительные результаты анализа запроектных аварий  водоохлаждаемого хранилища ОЯТ на ФГУП «ГХК»</vt:lpstr>
      <vt:lpstr>Аварийная система орошения на примере отсека хранения «мокрого» хранилища</vt:lpstr>
      <vt:lpstr>Общий вид «сухого» централизованного хранилища ОЯТ реакторов  РБМК-1000</vt:lpstr>
      <vt:lpstr>Схема постановки ОЯТ на «сухое» хранение</vt:lpstr>
      <vt:lpstr> Горячая камера «сухого» хранилища  </vt:lpstr>
      <vt:lpstr>Продольный разрез модуля  воздухоохлаждаемого хранилища ОЯТ, ячейка хранения</vt:lpstr>
      <vt:lpstr>Параметры «сухого» хранения</vt:lpstr>
      <vt:lpstr>Вероятность основных аварийных событий</vt:lpstr>
      <vt:lpstr>Crash-tests для «мокрого» и «сухого»  хранилищ ОЯТ </vt:lpstr>
      <vt:lpstr>Заключение</vt:lpstr>
      <vt:lpstr>Вывод</vt:lpstr>
    </vt:vector>
  </TitlesOfParts>
  <Company>ФГУП ГХК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презентации. (если название очень большое, то его можно писать в три строки)</dc:title>
  <dc:creator>to0338</dc:creator>
  <cp:lastModifiedBy>to0616</cp:lastModifiedBy>
  <cp:revision>773</cp:revision>
  <dcterms:created xsi:type="dcterms:W3CDTF">2009-09-30T05:19:52Z</dcterms:created>
  <dcterms:modified xsi:type="dcterms:W3CDTF">2012-10-16T02:27:21Z</dcterms:modified>
</cp:coreProperties>
</file>