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332" r:id="rId3"/>
    <p:sldId id="259" r:id="rId4"/>
    <p:sldId id="315" r:id="rId5"/>
    <p:sldId id="301" r:id="rId6"/>
    <p:sldId id="310" r:id="rId7"/>
    <p:sldId id="311" r:id="rId8"/>
    <p:sldId id="312" r:id="rId9"/>
    <p:sldId id="313" r:id="rId10"/>
    <p:sldId id="314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31" r:id="rId25"/>
  </p:sldIdLst>
  <p:sldSz cx="9144000" cy="6858000" type="screen4x3"/>
  <p:notesSz cx="6788150" cy="99234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0000CC"/>
    <a:srgbClr val="3F14AC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517" autoAdjust="0"/>
  </p:normalViewPr>
  <p:slideViewPr>
    <p:cSldViewPr>
      <p:cViewPr>
        <p:scale>
          <a:sx n="100" d="100"/>
          <a:sy n="100" d="100"/>
        </p:scale>
        <p:origin x="-19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5047" y="0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437B5-71DF-4D57-8570-92CEDA406DA3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815" y="4713645"/>
            <a:ext cx="5430520" cy="4465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5568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5047" y="9425568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A1AC5-151B-4E4B-AE13-5F43E852D6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0959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A1AC5-151B-4E4B-AE13-5F43E852D66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1AE3-EA55-485A-8E5C-666EE442AAE5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28CD-E9C7-492A-9BF0-2BD9EE3237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1AE3-EA55-485A-8E5C-666EE442AAE5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28CD-E9C7-492A-9BF0-2BD9EE3237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1AE3-EA55-485A-8E5C-666EE442AAE5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28CD-E9C7-492A-9BF0-2BD9EE3237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1AE3-EA55-485A-8E5C-666EE442AAE5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28CD-E9C7-492A-9BF0-2BD9EE3237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1AE3-EA55-485A-8E5C-666EE442AAE5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28CD-E9C7-492A-9BF0-2BD9EE3237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1AE3-EA55-485A-8E5C-666EE442AAE5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28CD-E9C7-492A-9BF0-2BD9EE3237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1AE3-EA55-485A-8E5C-666EE442AAE5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28CD-E9C7-492A-9BF0-2BD9EE3237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1AE3-EA55-485A-8E5C-666EE442AAE5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28CD-E9C7-492A-9BF0-2BD9EE3237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1AE3-EA55-485A-8E5C-666EE442AAE5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28CD-E9C7-492A-9BF0-2BD9EE3237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1AE3-EA55-485A-8E5C-666EE442AAE5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28CD-E9C7-492A-9BF0-2BD9EE3237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1AE3-EA55-485A-8E5C-666EE442AAE5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28CD-E9C7-492A-9BF0-2BD9EE3237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F1AE3-EA55-485A-8E5C-666EE442AAE5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628CD-E9C7-492A-9BF0-2BD9EE3237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ecomet-s.ru/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357313" y="548680"/>
            <a:ext cx="7786687" cy="94865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ВОЗМОЖНОСТИ, ПРОБЛЕМЫ И ПЕРСПЕКТИВЫ </a:t>
            </a:r>
            <a:r>
              <a:rPr lang="ru-RU" sz="2400" b="1" u="sng" dirty="0" smtClean="0">
                <a:solidFill>
                  <a:srgbClr val="FF0000"/>
                </a:solidFill>
              </a:rPr>
              <a:t>ЧАСТНОГО БИЗНЕСА </a:t>
            </a:r>
            <a:r>
              <a:rPr lang="ru-RU" sz="2400" b="1" dirty="0" smtClean="0">
                <a:solidFill>
                  <a:srgbClr val="C00000"/>
                </a:solidFill>
              </a:rPr>
              <a:t>В АТОМНОЙ ОТРАСЛИ РОССИИ </a:t>
            </a:r>
            <a:endParaRPr lang="ru-RU" sz="2400" dirty="0" smtClean="0">
              <a:solidFill>
                <a:srgbClr val="C00000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051050" y="6354763"/>
            <a:ext cx="5616575" cy="50323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endParaRPr kumimoji="0" lang="ru-RU" sz="2200" b="0" i="0" u="none" strike="noStrike" kern="1200" cap="none" spc="0" normalizeH="0" baseline="0" noProof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endParaRPr kumimoji="0" lang="ru-RU" sz="2500" b="0" i="0" u="none" strike="noStrike" kern="1200" cap="none" spc="0" normalizeH="0" baseline="0" noProof="0" dirty="0" smtClean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87450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483768" y="5257562"/>
            <a:ext cx="4618037" cy="1600438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0000"/>
                </a:solidFill>
              </a:rPr>
              <a:t>ЗАО «</a:t>
            </a:r>
            <a:r>
              <a:rPr lang="ru-RU" sz="1400" b="1" dirty="0" err="1" smtClean="0">
                <a:solidFill>
                  <a:srgbClr val="000000"/>
                </a:solidFill>
              </a:rPr>
              <a:t>Экомет-С</a:t>
            </a:r>
            <a:r>
              <a:rPr lang="ru-RU" sz="1400" b="1" dirty="0" smtClean="0">
                <a:solidFill>
                  <a:srgbClr val="000000"/>
                </a:solidFill>
              </a:rPr>
              <a:t>» 188540, г. Сосновый Бор,</a:t>
            </a:r>
          </a:p>
          <a:p>
            <a:pPr algn="ctr"/>
            <a:r>
              <a:rPr lang="ru-RU" sz="1400" b="1" dirty="0" smtClean="0">
                <a:solidFill>
                  <a:srgbClr val="000000"/>
                </a:solidFill>
              </a:rPr>
              <a:t> Ленинградская обл., а/я 221/5</a:t>
            </a:r>
            <a:endParaRPr lang="en-US" sz="1400" b="1" dirty="0" smtClean="0">
              <a:solidFill>
                <a:srgbClr val="000000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000000"/>
                </a:solidFill>
              </a:rPr>
              <a:t> тел.: (81369)-3-57-88</a:t>
            </a:r>
            <a:r>
              <a:rPr lang="en-US" sz="1400" b="1" dirty="0" smtClean="0">
                <a:solidFill>
                  <a:srgbClr val="000000"/>
                </a:solidFill>
              </a:rPr>
              <a:t>    </a:t>
            </a:r>
            <a:r>
              <a:rPr lang="ru-RU" sz="1400" b="1" dirty="0" smtClean="0">
                <a:solidFill>
                  <a:srgbClr val="000000"/>
                </a:solidFill>
              </a:rPr>
              <a:t> факс: (81369)- 4-23-03</a:t>
            </a:r>
          </a:p>
          <a:p>
            <a:pPr algn="ctr"/>
            <a:r>
              <a:rPr lang="en-US" sz="1400" b="1" dirty="0" smtClean="0">
                <a:solidFill>
                  <a:srgbClr val="000000"/>
                </a:solidFill>
                <a:hlinkClick r:id="rId5"/>
              </a:rPr>
              <a:t>E-mail : eco@ecomet-s.ru      www.ecomet-s.ru</a:t>
            </a:r>
            <a:r>
              <a:rPr lang="en-US" sz="1400" b="1" dirty="0" smtClean="0">
                <a:solidFill>
                  <a:srgbClr val="000000"/>
                </a:solidFill>
              </a:rPr>
              <a:t> </a:t>
            </a:r>
            <a:endParaRPr lang="ru-RU" sz="1400" b="1" dirty="0" smtClean="0">
              <a:solidFill>
                <a:srgbClr val="000000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Генеральный директор</a:t>
            </a:r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А.Б.</a:t>
            </a:r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</a:rPr>
              <a:t>Гелбутовский</a:t>
            </a:r>
            <a:endParaRPr lang="ru-RU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тел.(812) 275-82-04  факс.(812) 272-95-60</a:t>
            </a:r>
          </a:p>
          <a:p>
            <a:pPr algn="ctr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2012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г.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88" y="2500313"/>
            <a:ext cx="393223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3438" y="2500313"/>
            <a:ext cx="4143375" cy="265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ru-RU">
              <a:latin typeface="Arial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ru-RU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68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8"/>
          <p:cNvSpPr txBox="1">
            <a:spLocks/>
          </p:cNvSpPr>
          <p:nvPr/>
        </p:nvSpPr>
        <p:spPr>
          <a:xfrm>
            <a:off x="1403648" y="214313"/>
            <a:ext cx="7511752" cy="10544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Обращение с РАО – общая ответственность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Содержимое 9"/>
          <p:cNvSpPr txBox="1">
            <a:spLocks/>
          </p:cNvSpPr>
          <p:nvPr/>
        </p:nvSpPr>
        <p:spPr>
          <a:xfrm>
            <a:off x="179512" y="1484784"/>
            <a:ext cx="8712968" cy="525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ru-RU" sz="2800" dirty="0" smtClean="0"/>
              <a:t>     </a:t>
            </a:r>
            <a:r>
              <a:rPr lang="ru-RU" sz="2800" dirty="0" smtClean="0">
                <a:solidFill>
                  <a:srgbClr val="3F14AC"/>
                </a:solidFill>
              </a:rPr>
              <a:t>На сегодняшний день характерной чертой российского ядерно-энегетического комплекса  является перегруз площадок атомных объектов РАО при реальном отсутствии четкого плана обращения с ними, и при этом вопросы обращения с РАО решаются, практически, в «авральном порядке». </a:t>
            </a:r>
          </a:p>
          <a:p>
            <a:endParaRPr lang="ru-RU" sz="800" dirty="0" smtClean="0"/>
          </a:p>
          <a:p>
            <a:pPr algn="just"/>
            <a:r>
              <a:rPr lang="ru-RU" sz="2800" dirty="0" smtClean="0"/>
              <a:t>    </a:t>
            </a:r>
            <a:r>
              <a:rPr lang="ru-RU" sz="3200" dirty="0" smtClean="0">
                <a:solidFill>
                  <a:srgbClr val="993300"/>
                </a:solidFill>
              </a:rPr>
              <a:t>Атомная энергетика в части обращения с РАО все больше  и больше накладывает бремя ответственности на будущие поколения.</a:t>
            </a:r>
          </a:p>
          <a:p>
            <a:pPr algn="ctr"/>
            <a:r>
              <a:rPr lang="ru-RU" sz="3200" u="sng" dirty="0" smtClean="0">
                <a:solidFill>
                  <a:srgbClr val="FF0000"/>
                </a:solidFill>
              </a:rPr>
              <a:t>Это общая наша ответственность, </a:t>
            </a:r>
          </a:p>
          <a:p>
            <a:pPr algn="ctr"/>
            <a:r>
              <a:rPr lang="ru-RU" sz="3200" u="sng" dirty="0" smtClean="0">
                <a:solidFill>
                  <a:srgbClr val="FF0000"/>
                </a:solidFill>
              </a:rPr>
              <a:t>включая и бизнес.</a:t>
            </a:r>
            <a:endParaRPr lang="ru-RU" sz="3200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68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8"/>
          <p:cNvSpPr txBox="1">
            <a:spLocks/>
          </p:cNvSpPr>
          <p:nvPr/>
        </p:nvSpPr>
        <p:spPr>
          <a:xfrm>
            <a:off x="1403648" y="214313"/>
            <a:ext cx="7511752" cy="10544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Обращение с РАО – перспективная площадка сотрудничесвта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Содержимое 9"/>
          <p:cNvSpPr txBox="1">
            <a:spLocks/>
          </p:cNvSpPr>
          <p:nvPr/>
        </p:nvSpPr>
        <p:spPr>
          <a:xfrm>
            <a:off x="179512" y="1484784"/>
            <a:ext cx="8712968" cy="525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algn="ctr"/>
            <a:endParaRPr lang="ru-RU" sz="2800" dirty="0" smtClean="0">
              <a:solidFill>
                <a:srgbClr val="3F14AC"/>
              </a:solidFill>
            </a:endParaRPr>
          </a:p>
          <a:p>
            <a:pPr algn="ctr"/>
            <a:r>
              <a:rPr lang="ru-RU" sz="2800" dirty="0" smtClean="0">
                <a:solidFill>
                  <a:srgbClr val="3F14AC"/>
                </a:solidFill>
              </a:rPr>
              <a:t>Обращение с РАО относится к числу приоритетных национальных программ России.</a:t>
            </a:r>
          </a:p>
          <a:p>
            <a:pPr algn="just"/>
            <a:endParaRPr lang="ru-RU" sz="800" dirty="0" smtClean="0">
              <a:solidFill>
                <a:srgbClr val="3F14AC"/>
              </a:solidFill>
            </a:endParaRPr>
          </a:p>
          <a:p>
            <a:pPr algn="just"/>
            <a:r>
              <a:rPr lang="ru-RU" sz="2400" b="1" dirty="0" smtClean="0"/>
              <a:t>   </a:t>
            </a:r>
            <a:r>
              <a:rPr lang="ru-RU" sz="2800" b="1" u="sng" dirty="0" smtClean="0">
                <a:solidFill>
                  <a:srgbClr val="FF0000"/>
                </a:solidFill>
              </a:rPr>
              <a:t>Мы считаем обращение с РАО перспективной площадкой становления и развития государственно-частного партнерства в атомном комплексе.</a:t>
            </a:r>
          </a:p>
          <a:p>
            <a:pPr algn="just"/>
            <a:endParaRPr lang="ru-RU" sz="800" u="sng" dirty="0" smtClean="0">
              <a:solidFill>
                <a:srgbClr val="FF0000"/>
              </a:solidFill>
            </a:endParaRPr>
          </a:p>
          <a:p>
            <a:pPr algn="just"/>
            <a:r>
              <a:rPr lang="ru-RU" sz="2400" dirty="0" smtClean="0"/>
              <a:t> 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Существует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стереотип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что частные компании нельзя допускать к радиоактивным отходам, так как они, в отличие от госкомпаний, якобы не способны обеспечить нужную степень безопасности. 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68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8"/>
          <p:cNvSpPr txBox="1">
            <a:spLocks/>
          </p:cNvSpPr>
          <p:nvPr/>
        </p:nvSpPr>
        <p:spPr>
          <a:xfrm>
            <a:off x="1403648" y="214313"/>
            <a:ext cx="7511752" cy="10544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РАО и частные компании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Содержимое 9"/>
          <p:cNvSpPr txBox="1">
            <a:spLocks/>
          </p:cNvSpPr>
          <p:nvPr/>
        </p:nvSpPr>
        <p:spPr>
          <a:xfrm>
            <a:off x="179512" y="1484784"/>
            <a:ext cx="8712968" cy="525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r>
              <a:rPr lang="ru-RU" sz="2000" dirty="0" smtClean="0"/>
              <a:t>     </a:t>
            </a:r>
            <a:r>
              <a:rPr lang="ru-RU" sz="2000" i="1" dirty="0" smtClean="0">
                <a:solidFill>
                  <a:srgbClr val="3F14AC"/>
                </a:solidFill>
              </a:rPr>
              <a:t>По оценкам различных экспертов, в целом на низкоактивные отходы приходится более 93% (в среднем по объему и массе) от всех РАО и всего менее 0,02% общей активности.</a:t>
            </a:r>
          </a:p>
          <a:p>
            <a:r>
              <a:rPr lang="ru-RU" sz="2100" dirty="0" smtClean="0"/>
              <a:t>     </a:t>
            </a:r>
            <a:r>
              <a:rPr lang="ru-RU" sz="2100" dirty="0" smtClean="0">
                <a:solidFill>
                  <a:srgbClr val="993300"/>
                </a:solidFill>
              </a:rPr>
              <a:t>При адекватном контроле допуск частных компаний к обращению с ними не только возможен, а экономически и технологически необходим. </a:t>
            </a:r>
          </a:p>
          <a:p>
            <a:r>
              <a:rPr lang="ru-RU" sz="2100" i="1" dirty="0" smtClean="0">
                <a:solidFill>
                  <a:srgbClr val="3F14AC"/>
                </a:solidFill>
              </a:rPr>
              <a:t>    </a:t>
            </a:r>
            <a:r>
              <a:rPr lang="ru-RU" sz="2000" i="1" dirty="0" smtClean="0">
                <a:solidFill>
                  <a:srgbClr val="3F14AC"/>
                </a:solidFill>
              </a:rPr>
              <a:t>Среднеактивные отходы – это более 6% и менее 10% общей активности. </a:t>
            </a:r>
          </a:p>
          <a:p>
            <a:r>
              <a:rPr lang="ru-RU" sz="2400" dirty="0" smtClean="0"/>
              <a:t>     </a:t>
            </a:r>
            <a:r>
              <a:rPr lang="ru-RU" sz="2100" dirty="0" smtClean="0">
                <a:solidFill>
                  <a:srgbClr val="993300"/>
                </a:solidFill>
              </a:rPr>
              <a:t>Частные компании могут работать и здесь, естественно, также при соответствующем надзоре. </a:t>
            </a:r>
          </a:p>
          <a:p>
            <a:r>
              <a:rPr lang="ru-RU" sz="2000" i="1" dirty="0" smtClean="0">
                <a:solidFill>
                  <a:srgbClr val="3F14AC"/>
                </a:solidFill>
              </a:rPr>
              <a:t>    К высокоактивным отходам относится менее 0,4% (в среднем по объему и массе), но это более 90% общей активности. </a:t>
            </a:r>
          </a:p>
          <a:p>
            <a:pPr algn="just"/>
            <a:r>
              <a:rPr lang="ru-RU" sz="2100" dirty="0" smtClean="0">
                <a:solidFill>
                  <a:srgbClr val="993300"/>
                </a:solidFill>
              </a:rPr>
              <a:t>    Деятельность частных компаний здесь также возможна и в первую очередь в области логистики, разработки и производства контейнеров, включая многоцелевые, создания и эксплуатации хранилищ ОЯТ контейнерного типа и т.д. Любая деятельность допустима только в случае соответствия требованиям безопасности и под контролем надзорных органов в соответствии с законодательством Российской Федерации.</a:t>
            </a:r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68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8"/>
          <p:cNvSpPr txBox="1">
            <a:spLocks/>
          </p:cNvSpPr>
          <p:nvPr/>
        </p:nvSpPr>
        <p:spPr>
          <a:xfrm>
            <a:off x="1403648" y="214313"/>
            <a:ext cx="7511752" cy="10544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РАО и частные компании</a:t>
            </a:r>
            <a:endParaRPr lang="en-US" sz="28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9"/>
          <p:cNvSpPr txBox="1">
            <a:spLocks/>
          </p:cNvSpPr>
          <p:nvPr/>
        </p:nvSpPr>
        <p:spPr>
          <a:xfrm>
            <a:off x="179512" y="1484784"/>
            <a:ext cx="8712968" cy="525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r>
              <a:rPr lang="ru-RU" sz="2200" dirty="0" smtClean="0">
                <a:solidFill>
                  <a:srgbClr val="3F14AC"/>
                </a:solidFill>
              </a:rPr>
              <a:t>    Опыт зрубежных стран показывает, что при наличии эффективного и добросовестного контроля со стороны государства частные компании могут весьма успешно работать с РАО. </a:t>
            </a:r>
          </a:p>
          <a:p>
            <a:pPr algn="just"/>
            <a:r>
              <a:rPr lang="ru-RU" sz="2600" dirty="0" smtClean="0">
                <a:solidFill>
                  <a:srgbClr val="993300"/>
                </a:solidFill>
              </a:rPr>
              <a:t>    Участие в этой области бизнеса, который:</a:t>
            </a:r>
          </a:p>
          <a:p>
            <a:pPr algn="just">
              <a:buFontTx/>
              <a:buChar char="-"/>
            </a:pPr>
            <a:r>
              <a:rPr lang="ru-RU" sz="2600" dirty="0" smtClean="0">
                <a:solidFill>
                  <a:srgbClr val="993300"/>
                </a:solidFill>
              </a:rPr>
              <a:t>вынужден работать в рыночной среде на условиях </a:t>
            </a:r>
            <a:r>
              <a:rPr lang="ru-RU" sz="2600" dirty="0" smtClean="0">
                <a:solidFill>
                  <a:srgbClr val="FF0000"/>
                </a:solidFill>
              </a:rPr>
              <a:t>безусловного приоритета безопасности над всеми другими целями,</a:t>
            </a:r>
          </a:p>
          <a:p>
            <a:pPr algn="just">
              <a:buFontTx/>
              <a:buChar char="-"/>
            </a:pPr>
            <a:r>
              <a:rPr lang="ru-RU" sz="2600" dirty="0" smtClean="0">
                <a:solidFill>
                  <a:srgbClr val="993300"/>
                </a:solidFill>
              </a:rPr>
              <a:t> должен поддерживать приемлемый уровень рентабельности и эффективно управлять затратами и трудовыми ресурсами, </a:t>
            </a:r>
          </a:p>
          <a:p>
            <a:pPr algn="just"/>
            <a:r>
              <a:rPr lang="ru-RU" sz="2600" u="sng" dirty="0" smtClean="0">
                <a:solidFill>
                  <a:srgbClr val="993300"/>
                </a:solidFill>
              </a:rPr>
              <a:t>позволяет значительно удешевить весь процесс обращения с отходами. </a:t>
            </a:r>
          </a:p>
          <a:p>
            <a:endParaRPr lang="ru-RU" sz="800" dirty="0" smtClean="0"/>
          </a:p>
          <a:p>
            <a:pPr algn="ctr"/>
            <a:r>
              <a:rPr lang="ru-RU" sz="3200" b="1" u="sng" dirty="0" smtClean="0">
                <a:solidFill>
                  <a:srgbClr val="FF0000"/>
                </a:solidFill>
              </a:rPr>
              <a:t>В итоге в выигрыше остается все общество. </a:t>
            </a:r>
            <a:endParaRPr lang="ru-RU" sz="32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68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8"/>
          <p:cNvSpPr txBox="1">
            <a:spLocks/>
          </p:cNvSpPr>
          <p:nvPr/>
        </p:nvSpPr>
        <p:spPr>
          <a:xfrm>
            <a:off x="1403648" y="214313"/>
            <a:ext cx="7511752" cy="10544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Особое положение ГК «Росатом»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Содержимое 9"/>
          <p:cNvSpPr txBox="1">
            <a:spLocks/>
          </p:cNvSpPr>
          <p:nvPr/>
        </p:nvSpPr>
        <p:spPr>
          <a:xfrm>
            <a:off x="179512" y="1484784"/>
            <a:ext cx="8712968" cy="525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ru-RU" sz="2100" dirty="0" smtClean="0">
                <a:solidFill>
                  <a:srgbClr val="993300"/>
                </a:solidFill>
              </a:rPr>
              <a:t>     </a:t>
            </a:r>
            <a:r>
              <a:rPr lang="ru-RU" sz="2400" dirty="0" smtClean="0">
                <a:solidFill>
                  <a:srgbClr val="993300"/>
                </a:solidFill>
              </a:rPr>
              <a:t>К сожалению, в России частные компании в области обращения с РАО пока представлены </a:t>
            </a:r>
            <a:r>
              <a:rPr lang="ru-RU" sz="2400" u="sng" dirty="0" smtClean="0">
                <a:solidFill>
                  <a:srgbClr val="FF0000"/>
                </a:solidFill>
              </a:rPr>
              <a:t>весьма слабо</a:t>
            </a:r>
            <a:r>
              <a:rPr lang="ru-RU" sz="2400" dirty="0" smtClean="0">
                <a:solidFill>
                  <a:srgbClr val="993300"/>
                </a:solidFill>
              </a:rPr>
              <a:t>. </a:t>
            </a:r>
          </a:p>
          <a:p>
            <a:pPr algn="just"/>
            <a:endParaRPr lang="ru-RU" sz="800" dirty="0" smtClean="0">
              <a:solidFill>
                <a:srgbClr val="993300"/>
              </a:solidFill>
            </a:endParaRPr>
          </a:p>
          <a:p>
            <a:pPr algn="just"/>
            <a:r>
              <a:rPr lang="ru-RU" sz="2400" dirty="0" smtClean="0"/>
              <a:t>     И одной из основных причин этого является </a:t>
            </a:r>
            <a:r>
              <a:rPr lang="ru-RU" sz="2400" u="sng" dirty="0" smtClean="0">
                <a:solidFill>
                  <a:srgbClr val="FF0000"/>
                </a:solidFill>
              </a:rPr>
              <a:t>особое положение госкорпорации «Росатом», которая не только управляет атомной отраслью, но, и в определенном смысле, сама ею и является. </a:t>
            </a:r>
          </a:p>
          <a:p>
            <a:pPr algn="just"/>
            <a:endParaRPr lang="ru-RU" sz="800" dirty="0" smtClean="0"/>
          </a:p>
          <a:p>
            <a:pPr algn="just"/>
            <a:r>
              <a:rPr lang="ru-RU" sz="2400" dirty="0" smtClean="0"/>
              <a:t>У такого положения дел есть </a:t>
            </a:r>
            <a:r>
              <a:rPr lang="ru-RU" sz="2400" dirty="0" smtClean="0">
                <a:solidFill>
                  <a:srgbClr val="FF0000"/>
                </a:solidFill>
              </a:rPr>
              <a:t>и преимущества, и недостатки</a:t>
            </a:r>
            <a:r>
              <a:rPr lang="ru-RU" sz="2400" dirty="0" smtClean="0"/>
              <a:t>. К плюсам следует отнести </a:t>
            </a:r>
            <a:r>
              <a:rPr lang="ru-RU" sz="2400" dirty="0" smtClean="0">
                <a:solidFill>
                  <a:srgbClr val="993300"/>
                </a:solidFill>
              </a:rPr>
              <a:t>консолидацию отрасли, что считам реальным достижением ГК «Росатом»,  </a:t>
            </a:r>
            <a:r>
              <a:rPr lang="ru-RU" sz="2400" dirty="0" smtClean="0"/>
              <a:t>к минусам – </a:t>
            </a:r>
            <a:r>
              <a:rPr lang="ru-RU" sz="2400" dirty="0" smtClean="0">
                <a:solidFill>
                  <a:srgbClr val="0000CC"/>
                </a:solidFill>
              </a:rPr>
              <a:t>трудность в управлении, непрозрачность и отсутствие четких прагматичных критериев эффективности, а во многих случаях неэффективность расходования финансовых средств и отсутствие реальной ответственности за практические результаты деятельности. </a:t>
            </a:r>
            <a:endParaRPr lang="ru-RU" sz="24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68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8"/>
          <p:cNvSpPr txBox="1">
            <a:spLocks/>
          </p:cNvSpPr>
          <p:nvPr/>
        </p:nvSpPr>
        <p:spPr>
          <a:xfrm>
            <a:off x="1403648" y="214313"/>
            <a:ext cx="7511752" cy="10544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Барьеры для бизнеса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для входа в отрасль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Содержимое 9"/>
          <p:cNvSpPr txBox="1">
            <a:spLocks/>
          </p:cNvSpPr>
          <p:nvPr/>
        </p:nvSpPr>
        <p:spPr>
          <a:xfrm>
            <a:off x="179512" y="1340768"/>
            <a:ext cx="8712968" cy="5400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r>
              <a:rPr lang="ru-RU" sz="2200" dirty="0" smtClean="0">
                <a:solidFill>
                  <a:srgbClr val="993300"/>
                </a:solidFill>
              </a:rPr>
              <a:t>     Можно сказать так, ГК «Росатом», несмотря на все попытки самой корпорации по созданию открытости отласли, остается практически «государством в государстве». </a:t>
            </a:r>
          </a:p>
          <a:p>
            <a:pPr algn="just"/>
            <a:r>
              <a:rPr lang="ru-RU" sz="2400" dirty="0" smtClean="0"/>
              <a:t>      </a:t>
            </a:r>
            <a:r>
              <a:rPr lang="ru-RU" sz="2400" u="sng" dirty="0" smtClean="0">
                <a:solidFill>
                  <a:srgbClr val="FF0000"/>
                </a:solidFill>
              </a:rPr>
              <a:t>Это фактически закрытая структура, которой объективно</a:t>
            </a:r>
          </a:p>
          <a:p>
            <a:pPr algn="just"/>
            <a:r>
              <a:rPr lang="ru-RU" sz="2400" dirty="0" smtClean="0">
                <a:solidFill>
                  <a:srgbClr val="FF0000"/>
                </a:solidFill>
              </a:rPr>
              <a:t>               </a:t>
            </a:r>
            <a:r>
              <a:rPr lang="ru-RU" sz="2400" u="sng" dirty="0" smtClean="0">
                <a:solidFill>
                  <a:srgbClr val="FF0000"/>
                </a:solidFill>
              </a:rPr>
              <a:t>невыгодно  допускать в отрасль новых  игроков.  </a:t>
            </a:r>
          </a:p>
          <a:p>
            <a:pPr algn="just"/>
            <a:r>
              <a:rPr lang="ru-RU" sz="2200" dirty="0" smtClean="0"/>
              <a:t>    </a:t>
            </a:r>
            <a:r>
              <a:rPr lang="ru-RU" sz="2200" dirty="0" smtClean="0">
                <a:solidFill>
                  <a:srgbClr val="993300"/>
                </a:solidFill>
              </a:rPr>
              <a:t>В результате атомного рынка, как такового, </a:t>
            </a:r>
            <a:r>
              <a:rPr lang="ru-RU" sz="2200" b="1" u="sng" dirty="0" smtClean="0">
                <a:solidFill>
                  <a:srgbClr val="993300"/>
                </a:solidFill>
              </a:rPr>
              <a:t>нет</a:t>
            </a:r>
            <a:r>
              <a:rPr lang="ru-RU" sz="2200" dirty="0" smtClean="0">
                <a:solidFill>
                  <a:srgbClr val="993300"/>
                </a:solidFill>
              </a:rPr>
              <a:t>, конкурентная среда практически </a:t>
            </a:r>
            <a:r>
              <a:rPr lang="ru-RU" sz="2200" b="1" u="sng" dirty="0" smtClean="0">
                <a:solidFill>
                  <a:srgbClr val="993300"/>
                </a:solidFill>
              </a:rPr>
              <a:t>отсутствует</a:t>
            </a:r>
            <a:r>
              <a:rPr lang="ru-RU" sz="2200" dirty="0" smtClean="0">
                <a:solidFill>
                  <a:srgbClr val="993300"/>
                </a:solidFill>
              </a:rPr>
              <a:t>, а большая часть  частных предприятий либо аффилировано со структурами ГК «Росатом», либо с ее сотрудниками. </a:t>
            </a:r>
          </a:p>
          <a:p>
            <a:pPr algn="just"/>
            <a:r>
              <a:rPr lang="ru-RU" sz="2400" dirty="0" smtClean="0"/>
              <a:t>   </a:t>
            </a:r>
            <a:r>
              <a:rPr lang="ru-RU" sz="2400" u="sng" dirty="0" smtClean="0">
                <a:solidFill>
                  <a:srgbClr val="FF0000"/>
                </a:solidFill>
              </a:rPr>
              <a:t>В конечном итоге само существование ГК «Росатом» </a:t>
            </a:r>
            <a:r>
              <a:rPr lang="ru-RU" sz="2400" b="1" u="sng" dirty="0" smtClean="0">
                <a:solidFill>
                  <a:schemeClr val="tx1"/>
                </a:solidFill>
              </a:rPr>
              <a:t>в сегодняшнем виде и с ее сегодяшними функциями</a:t>
            </a:r>
            <a:r>
              <a:rPr lang="ru-RU" sz="2400" u="sng" dirty="0" smtClean="0">
                <a:solidFill>
                  <a:srgbClr val="FF0000"/>
                </a:solidFill>
              </a:rPr>
              <a:t> является существенным фактором, препятствующим проникновению в отрасль частного бизнеса.</a:t>
            </a:r>
          </a:p>
          <a:p>
            <a:pPr algn="just"/>
            <a:endParaRPr lang="ru-RU" sz="800" u="sng" dirty="0" smtClean="0">
              <a:solidFill>
                <a:srgbClr val="FF0000"/>
              </a:solidFill>
            </a:endParaRPr>
          </a:p>
          <a:p>
            <a:pPr algn="just"/>
            <a:r>
              <a:rPr lang="ru-RU" sz="2400" dirty="0" smtClean="0"/>
              <a:t> </a:t>
            </a:r>
            <a:r>
              <a:rPr lang="ru-RU" sz="2200" dirty="0" smtClean="0">
                <a:solidFill>
                  <a:srgbClr val="0000CC"/>
                </a:solidFill>
              </a:rPr>
              <a:t>На входе в отрасль есть и ряд других барьеров. Их </a:t>
            </a:r>
            <a:r>
              <a:rPr lang="ru-RU" sz="2200" dirty="0" smtClean="0">
                <a:solidFill>
                  <a:srgbClr val="993300"/>
                </a:solidFill>
              </a:rPr>
              <a:t>концептуально </a:t>
            </a:r>
            <a:r>
              <a:rPr lang="ru-RU" sz="2200" dirty="0" smtClean="0">
                <a:solidFill>
                  <a:srgbClr val="0000CC"/>
                </a:solidFill>
              </a:rPr>
              <a:t>можно разделить на два вида: </a:t>
            </a:r>
            <a:r>
              <a:rPr lang="ru-RU" sz="2200" dirty="0" smtClean="0">
                <a:solidFill>
                  <a:srgbClr val="993300"/>
                </a:solidFill>
              </a:rPr>
              <a:t>административно-правовые</a:t>
            </a:r>
            <a:r>
              <a:rPr lang="ru-RU" sz="2200" dirty="0" smtClean="0">
                <a:solidFill>
                  <a:srgbClr val="0000CC"/>
                </a:solidFill>
              </a:rPr>
              <a:t> и </a:t>
            </a:r>
            <a:r>
              <a:rPr lang="ru-RU" sz="2200" dirty="0" smtClean="0">
                <a:solidFill>
                  <a:srgbClr val="993300"/>
                </a:solidFill>
              </a:rPr>
              <a:t>экономические.</a:t>
            </a:r>
            <a:r>
              <a:rPr lang="ru-RU" sz="2200" dirty="0" smtClean="0">
                <a:solidFill>
                  <a:srgbClr val="0000CC"/>
                </a:solidFill>
              </a:rPr>
              <a:t> </a:t>
            </a:r>
          </a:p>
          <a:p>
            <a:pPr algn="just"/>
            <a:endParaRPr lang="ru-RU" sz="2800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68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8"/>
          <p:cNvSpPr txBox="1">
            <a:spLocks/>
          </p:cNvSpPr>
          <p:nvPr/>
        </p:nvSpPr>
        <p:spPr>
          <a:xfrm>
            <a:off x="1403648" y="214313"/>
            <a:ext cx="7511752" cy="10544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Административно-правовые барьеры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Содержимое 9"/>
          <p:cNvSpPr txBox="1">
            <a:spLocks/>
          </p:cNvSpPr>
          <p:nvPr/>
        </p:nvSpPr>
        <p:spPr>
          <a:xfrm>
            <a:off x="179512" y="1484784"/>
            <a:ext cx="8712968" cy="525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r>
              <a:rPr lang="ru-RU" sz="2100" dirty="0" smtClean="0"/>
              <a:t>    Административно-правовые препятствия связаны со следующими факторами:  </a:t>
            </a:r>
          </a:p>
          <a:p>
            <a:pPr lvl="0" algn="just"/>
            <a:r>
              <a:rPr lang="ru-RU" sz="2300" dirty="0" smtClean="0"/>
              <a:t>    </a:t>
            </a:r>
            <a:r>
              <a:rPr lang="ru-RU" sz="2300" dirty="0" smtClean="0">
                <a:solidFill>
                  <a:srgbClr val="993300"/>
                </a:solidFill>
              </a:rPr>
              <a:t>Отсутствие процесса разумной либерализации и снятия излишних барьеров в области получения и регулярного продления разрешительнх документов, необходимость проведения многочисленных экспертиз, которые фактически дублируют друг друга. </a:t>
            </a:r>
            <a:r>
              <a:rPr lang="ru-RU" sz="2400" dirty="0" smtClean="0">
                <a:solidFill>
                  <a:srgbClr val="0000CC"/>
                </a:solidFill>
              </a:rPr>
              <a:t>Мы полагаем, что это важный вопрос и для частных предприятий, и для предприятий ГК «Росатом».  </a:t>
            </a:r>
          </a:p>
          <a:p>
            <a:pPr lvl="0" algn="just"/>
            <a:r>
              <a:rPr lang="ru-RU" sz="2400" dirty="0" smtClean="0">
                <a:solidFill>
                  <a:srgbClr val="993300"/>
                </a:solidFill>
              </a:rPr>
              <a:t>    </a:t>
            </a:r>
            <a:r>
              <a:rPr lang="ru-RU" sz="2300" dirty="0" smtClean="0">
                <a:solidFill>
                  <a:srgbClr val="993300"/>
                </a:solidFill>
              </a:rPr>
              <a:t>Несовершенство правового поля, в частности, отсутствие законов об обращении с отработавшим ядерным топливом (ОЯТ), о выводе из эксплуатации ядерно- и радиационно-опасных объектов (ВЭЯРОО). </a:t>
            </a:r>
            <a:r>
              <a:rPr lang="ru-RU" sz="2300" u="sng" dirty="0" smtClean="0">
                <a:solidFill>
                  <a:srgbClr val="993300"/>
                </a:solidFill>
              </a:rPr>
              <a:t>Закон об обращении с РАО принят в в июле 2011г., но когда появится комплект нормативных документов, обеспечивающие реализацию его положений, прогнозировать не беремся и сейчас. </a:t>
            </a:r>
            <a:endParaRPr lang="ru-RU" sz="2300" u="sng" dirty="0">
              <a:solidFill>
                <a:srgbClr val="9933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68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8"/>
          <p:cNvSpPr txBox="1">
            <a:spLocks/>
          </p:cNvSpPr>
          <p:nvPr/>
        </p:nvSpPr>
        <p:spPr>
          <a:xfrm>
            <a:off x="1403648" y="214313"/>
            <a:ext cx="7511752" cy="10544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Экономические барьеры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Содержимое 9"/>
          <p:cNvSpPr txBox="1">
            <a:spLocks/>
          </p:cNvSpPr>
          <p:nvPr/>
        </p:nvSpPr>
        <p:spPr>
          <a:xfrm>
            <a:off x="179512" y="1484784"/>
            <a:ext cx="8712968" cy="525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r>
              <a:rPr lang="ru-RU" sz="2100" dirty="0" smtClean="0"/>
              <a:t>     Экономические препятствия, как правило, носят объективный характер и определяются спецификой отрасли. К ним относятся:</a:t>
            </a:r>
            <a:r>
              <a:rPr lang="ru-RU" sz="2400" dirty="0" smtClean="0"/>
              <a:t> </a:t>
            </a:r>
          </a:p>
          <a:p>
            <a:pPr lvl="0" algn="just"/>
            <a:r>
              <a:rPr lang="ru-RU" sz="2400" dirty="0" smtClean="0">
                <a:solidFill>
                  <a:srgbClr val="993300"/>
                </a:solidFill>
              </a:rPr>
              <a:t>     1.Ограниченный платежеспособный спрос. </a:t>
            </a:r>
            <a:r>
              <a:rPr lang="ru-RU" sz="2400" dirty="0" smtClean="0">
                <a:solidFill>
                  <a:srgbClr val="3F14AC"/>
                </a:solidFill>
              </a:rPr>
              <a:t>Помимо бюджета, финансирование атомной отрасли происходит и из собственных средств предприятий, вырученных за счет продажи производимых продуктов, но дефицит средств присутствует. </a:t>
            </a:r>
            <a:r>
              <a:rPr lang="ru-RU" sz="2400" u="sng" dirty="0" smtClean="0">
                <a:solidFill>
                  <a:srgbClr val="3F14AC"/>
                </a:solidFill>
              </a:rPr>
              <a:t> Частный бизнес может наиболее успешно работать в области обращения с РАО на условиях финансово гарантированных долгосрочных контрактов сроком не менее 3-5 лет.</a:t>
            </a:r>
          </a:p>
          <a:p>
            <a:pPr lvl="0" algn="just"/>
            <a:r>
              <a:rPr lang="ru-RU" sz="2400" dirty="0" smtClean="0">
                <a:solidFill>
                  <a:srgbClr val="993300"/>
                </a:solidFill>
              </a:rPr>
              <a:t>     2.В настоящее время основной формой закупки товаров  услуг являются конкурсные процедуры, что конечно повышает, в целом, прозрачность сделок. </a:t>
            </a:r>
            <a:r>
              <a:rPr lang="ru-RU" sz="2400" u="sng" dirty="0" smtClean="0">
                <a:solidFill>
                  <a:srgbClr val="0000CC"/>
                </a:solidFill>
              </a:rPr>
              <a:t>Но эти процедуры нуждаются в дальнейшем существенном совершенствовании. Сами же сделки, к сожалению, пока </a:t>
            </a:r>
            <a:r>
              <a:rPr lang="ru-RU" sz="2400" u="sng" dirty="0" smtClean="0">
                <a:solidFill>
                  <a:srgbClr val="FF0000"/>
                </a:solidFill>
              </a:rPr>
              <a:t>краткосрочны.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68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8"/>
          <p:cNvSpPr txBox="1">
            <a:spLocks/>
          </p:cNvSpPr>
          <p:nvPr/>
        </p:nvSpPr>
        <p:spPr>
          <a:xfrm>
            <a:off x="1403648" y="214313"/>
            <a:ext cx="7511752" cy="10544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Экономические барьеры</a:t>
            </a:r>
            <a:endParaRPr lang="en-US" sz="28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9"/>
          <p:cNvSpPr txBox="1">
            <a:spLocks/>
          </p:cNvSpPr>
          <p:nvPr/>
        </p:nvSpPr>
        <p:spPr>
          <a:xfrm>
            <a:off x="179512" y="1484784"/>
            <a:ext cx="8712968" cy="525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 algn="just"/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993300"/>
                </a:solidFill>
              </a:rPr>
              <a:t> </a:t>
            </a:r>
            <a:endParaRPr lang="ru-RU" sz="2400" dirty="0" smtClean="0"/>
          </a:p>
          <a:p>
            <a:pPr lvl="0" algn="just"/>
            <a:endParaRPr lang="ru-RU" sz="800" dirty="0" smtClean="0"/>
          </a:p>
          <a:p>
            <a:pPr lvl="0" algn="just"/>
            <a:r>
              <a:rPr lang="ru-RU" sz="2400" dirty="0" smtClean="0">
                <a:solidFill>
                  <a:srgbClr val="993300"/>
                </a:solidFill>
              </a:rPr>
              <a:t>  3.Необходимость существенных капитальных вложений и низкая ликвидность активов </a:t>
            </a:r>
            <a:r>
              <a:rPr lang="ru-RU" sz="2400" dirty="0" smtClean="0"/>
              <a:t>(зданий, сооружений, земли и основных средств). </a:t>
            </a:r>
            <a:r>
              <a:rPr lang="ru-RU" sz="2400" dirty="0" smtClean="0">
                <a:solidFill>
                  <a:srgbClr val="3F14AC"/>
                </a:solidFill>
              </a:rPr>
              <a:t>В случае каких либо обстоятельств  компании не удастся выйти из отрасли с минимальными потерями.</a:t>
            </a:r>
          </a:p>
          <a:p>
            <a:pPr lvl="0" algn="just"/>
            <a:endParaRPr lang="ru-RU" sz="800" dirty="0" smtClean="0">
              <a:solidFill>
                <a:srgbClr val="3F14AC"/>
              </a:solidFill>
            </a:endParaRPr>
          </a:p>
          <a:p>
            <a:pPr lvl="0" algn="just"/>
            <a:r>
              <a:rPr lang="ru-RU" sz="2400" dirty="0" smtClean="0">
                <a:solidFill>
                  <a:srgbClr val="993300"/>
                </a:solidFill>
              </a:rPr>
              <a:t>  4. Длительные сроки возврата инвестиций. </a:t>
            </a:r>
            <a:r>
              <a:rPr lang="ru-RU" sz="2400" dirty="0" smtClean="0">
                <a:solidFill>
                  <a:srgbClr val="3F14AC"/>
                </a:solidFill>
              </a:rPr>
              <a:t>Возможность более или менее быстро «отбить» вложения существует только для небольших проектов</a:t>
            </a:r>
            <a:r>
              <a:rPr lang="ru-RU" sz="2400" i="1" dirty="0" smtClean="0">
                <a:solidFill>
                  <a:srgbClr val="3F14AC"/>
                </a:solidFill>
              </a:rPr>
              <a:t>.</a:t>
            </a:r>
            <a:r>
              <a:rPr lang="ru-RU" sz="2400" dirty="0" smtClean="0"/>
              <a:t> </a:t>
            </a:r>
          </a:p>
          <a:p>
            <a:pPr lvl="0" algn="just"/>
            <a:r>
              <a:rPr lang="ru-RU" sz="2400" dirty="0" smtClean="0">
                <a:solidFill>
                  <a:srgbClr val="993300"/>
                </a:solidFill>
              </a:rPr>
              <a:t> 5. Недостаточность собственных ресурсов </a:t>
            </a:r>
            <a:r>
              <a:rPr lang="ru-RU" sz="2400" dirty="0" smtClean="0"/>
              <a:t>(материально-техническая база, финансирование и т.п.) частных компаний для решения крупных задач, стоящих перед атомной отраслью. </a:t>
            </a:r>
          </a:p>
          <a:p>
            <a:pPr lvl="0" algn="just"/>
            <a:endParaRPr lang="ru-RU" sz="2800" dirty="0" smtClean="0">
              <a:solidFill>
                <a:srgbClr val="3F14AC"/>
              </a:solidFill>
            </a:endParaRPr>
          </a:p>
          <a:p>
            <a:pPr algn="just"/>
            <a:r>
              <a:rPr lang="ru-RU" sz="2800" dirty="0" smtClean="0"/>
              <a:t> </a:t>
            </a:r>
            <a:endParaRPr lang="ru-RU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68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8"/>
          <p:cNvSpPr txBox="1">
            <a:spLocks/>
          </p:cNvSpPr>
          <p:nvPr/>
        </p:nvSpPr>
        <p:spPr>
          <a:xfrm>
            <a:off x="1403648" y="214313"/>
            <a:ext cx="7511752" cy="10544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Экономические барьеры</a:t>
            </a:r>
            <a:endParaRPr lang="en-US" sz="28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9"/>
          <p:cNvSpPr txBox="1">
            <a:spLocks/>
          </p:cNvSpPr>
          <p:nvPr/>
        </p:nvSpPr>
        <p:spPr>
          <a:xfrm>
            <a:off x="179512" y="1484784"/>
            <a:ext cx="8712968" cy="525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 algn="ctr"/>
            <a:r>
              <a:rPr lang="ru-RU" sz="2800" dirty="0" smtClean="0">
                <a:solidFill>
                  <a:srgbClr val="FF0000"/>
                </a:solidFill>
              </a:rPr>
              <a:t>Здесь очень важно формирование триединого взамовыгодного партнерства: </a:t>
            </a:r>
          </a:p>
          <a:p>
            <a:pPr lvl="0" algn="just"/>
            <a:r>
              <a:rPr lang="ru-RU" sz="2800" dirty="0" smtClean="0">
                <a:solidFill>
                  <a:srgbClr val="FF0000"/>
                </a:solidFill>
              </a:rPr>
              <a:t>            </a:t>
            </a:r>
            <a:r>
              <a:rPr lang="ru-RU" sz="2800" b="1" u="sng" dirty="0" smtClean="0">
                <a:solidFill>
                  <a:srgbClr val="993300"/>
                </a:solidFill>
              </a:rPr>
              <a:t>банк   - поставщик услуг -   потребитель услуг. </a:t>
            </a:r>
          </a:p>
          <a:p>
            <a:pPr lvl="0"/>
            <a:r>
              <a:rPr lang="ru-RU" sz="2800" dirty="0" smtClean="0">
                <a:solidFill>
                  <a:srgbClr val="FF0000"/>
                </a:solidFill>
              </a:rPr>
              <a:t> </a:t>
            </a:r>
            <a:endParaRPr lang="ru-RU" sz="800" dirty="0" smtClean="0"/>
          </a:p>
          <a:p>
            <a:pPr algn="just"/>
            <a:r>
              <a:rPr lang="ru-RU" sz="2400" dirty="0" smtClean="0">
                <a:solidFill>
                  <a:srgbClr val="0000CC"/>
                </a:solidFill>
              </a:rPr>
              <a:t>   При всем при этом, с нашей точки зрения, привлечение частного бизнеса позволит значительно удешевить и повысить эффективность обращения с РАО. </a:t>
            </a:r>
            <a:r>
              <a:rPr lang="ru-RU" sz="2400" u="sng" dirty="0" smtClean="0">
                <a:solidFill>
                  <a:srgbClr val="FF0000"/>
                </a:solidFill>
              </a:rPr>
              <a:t>Это выгодно прежде всего государству, как основному потребителю соответствующих услуг.</a:t>
            </a:r>
          </a:p>
          <a:p>
            <a:pPr algn="just"/>
            <a:r>
              <a:rPr lang="ru-RU" sz="2400" dirty="0" smtClean="0">
                <a:solidFill>
                  <a:srgbClr val="FF0000"/>
                </a:solidFill>
              </a:rPr>
              <a:t>   </a:t>
            </a:r>
            <a:r>
              <a:rPr lang="ru-RU" sz="2400" dirty="0" smtClean="0">
                <a:solidFill>
                  <a:srgbClr val="993300"/>
                </a:solidFill>
              </a:rPr>
              <a:t>Однако для того, чтобы бизнес пришел в отрасль, необходимо предпринять </a:t>
            </a:r>
            <a:r>
              <a:rPr lang="ru-RU" sz="2400" b="1" u="sng" dirty="0" smtClean="0">
                <a:solidFill>
                  <a:srgbClr val="993300"/>
                </a:solidFill>
              </a:rPr>
              <a:t>ряд шагов</a:t>
            </a:r>
            <a:r>
              <a:rPr lang="ru-RU" sz="2400" dirty="0" smtClean="0">
                <a:solidFill>
                  <a:srgbClr val="993300"/>
                </a:solidFill>
              </a:rPr>
              <a:t>, которые помогут смягчить существующие барьеры и облегчить предприятиям вход в отрасль. </a:t>
            </a:r>
            <a:endParaRPr lang="ru-RU" sz="2400" dirty="0">
              <a:solidFill>
                <a:srgbClr val="9933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/>
              <a:t>Деятельность ЗАО «ЭКОМЕТ-С»</a:t>
            </a:r>
            <a:endParaRPr lang="ru-R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692696"/>
            <a:ext cx="6912768" cy="616530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Внедрена передовая и безопасная технология обращения с металлическим ломом, загрязненным радиоактивыми веществами (МЛЗРВ).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Эксплуатируется комплекс по переработке и утилизации МЛЗРВ низкой активности (до 0,3 мЗв/ч) с годовой производительностью до 6000 тонн. 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Переработано: </a:t>
            </a:r>
          </a:p>
          <a:p>
            <a:pPr>
              <a:lnSpc>
                <a:spcPct val="80000"/>
              </a:lnSpc>
              <a:buNone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       -более 27000 т. МЛЗРВ атомной отрасли (из них более 10000 т. крупногабаритного оборудования); </a:t>
            </a:r>
          </a:p>
          <a:p>
            <a:pPr>
              <a:lnSpc>
                <a:spcPct val="80000"/>
              </a:lnSpc>
              <a:buNone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       - более 15000 т. МЛЗРВ нефтегазового комплекса;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Разработаны и успешно эксплуатируются упаковки для транспортирования РАО.  Отработаны транспортно-технологические схемы доставки МЛЗРВ с различных объектов на производственные мощности предприятия.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Осуществляется эффективная переработка пластиката и изоляционных материалов, загрязненных радиоактивными веществами.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 Реализовано 2 крупных проекта по реабилитации территорий, загрязненных радиоактивными веществами (СПб, Туркмения).</a:t>
            </a:r>
          </a:p>
          <a:p>
            <a:pPr>
              <a:lnSpc>
                <a:spcPct val="80000"/>
              </a:lnSpc>
              <a:buClr>
                <a:srgbClr val="C00000"/>
              </a:buClr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Реабилитирована часть территории ОАО «МЗП», помещений ОАО «ВНИИХТ», объекта МВД Росии. Ведутся работы на дргих объектах.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Выведен из эксплуатации радиационно-опасный  объект (Туркмения). </a:t>
            </a:r>
            <a:endParaRPr lang="ru-RU" sz="1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Рисунок 9" descr="ecomet-s label копия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14313"/>
            <a:ext cx="928688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2" descr="Конт"/>
          <p:cNvPicPr>
            <a:picLocks noChangeAspect="1" noChangeArrowheads="1"/>
          </p:cNvPicPr>
          <p:nvPr/>
        </p:nvPicPr>
        <p:blipFill>
          <a:blip r:embed="rId3" cstate="print">
            <a:lum bright="-12000"/>
          </a:blip>
          <a:srcRect/>
          <a:stretch>
            <a:fillRect/>
          </a:stretch>
        </p:blipFill>
        <p:spPr bwMode="auto">
          <a:xfrm>
            <a:off x="142875" y="857250"/>
            <a:ext cx="1714500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5" y="1928813"/>
            <a:ext cx="171450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Очистка труб на установке дробеструйной дезактивации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75" y="3143250"/>
            <a:ext cx="17145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Загрузка вторичных ТРО в 20 футовый контейнер для перевозки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2875" y="5613400"/>
            <a:ext cx="1714500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 descr="DSCN4968"/>
          <p:cNvPicPr>
            <a:picLocks noChangeAspect="1" noChangeArrowheads="1"/>
          </p:cNvPicPr>
          <p:nvPr/>
        </p:nvPicPr>
        <p:blipFill>
          <a:blip r:embed="rId7" cstate="print">
            <a:lum bright="-18000"/>
          </a:blip>
          <a:srcRect/>
          <a:stretch>
            <a:fillRect/>
          </a:stretch>
        </p:blipFill>
        <p:spPr bwMode="auto">
          <a:xfrm>
            <a:off x="142875" y="4357688"/>
            <a:ext cx="1714500" cy="122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Номер слайда 26"/>
          <p:cNvSpPr>
            <a:spLocks noGrp="1"/>
          </p:cNvSpPr>
          <p:nvPr>
            <p:ph type="sldNum" sz="quarter" idx="12"/>
          </p:nvPr>
        </p:nvSpPr>
        <p:spPr>
          <a:xfrm>
            <a:off x="152400" y="6248400"/>
            <a:ext cx="419100" cy="457200"/>
          </a:xfrm>
        </p:spPr>
        <p:txBody>
          <a:bodyPr/>
          <a:lstStyle/>
          <a:p>
            <a:pPr>
              <a:defRPr/>
            </a:pPr>
            <a:fld id="{93FF14AE-8110-4903-8F97-9BC6E1A43085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68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8"/>
          <p:cNvSpPr txBox="1">
            <a:spLocks/>
          </p:cNvSpPr>
          <p:nvPr/>
        </p:nvSpPr>
        <p:spPr>
          <a:xfrm>
            <a:off x="1403648" y="214313"/>
            <a:ext cx="7511752" cy="10544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Предложения</a:t>
            </a:r>
            <a:endParaRPr lang="en-US" sz="28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9"/>
          <p:cNvSpPr txBox="1">
            <a:spLocks/>
          </p:cNvSpPr>
          <p:nvPr/>
        </p:nvSpPr>
        <p:spPr>
          <a:xfrm>
            <a:off x="179512" y="1484784"/>
            <a:ext cx="8712968" cy="525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r>
              <a:rPr lang="ru-RU" sz="2400" dirty="0" smtClean="0">
                <a:solidFill>
                  <a:srgbClr val="993300"/>
                </a:solidFill>
              </a:rPr>
              <a:t>В частности, по нашему мнению, такими шагами могли бы стать следующие. </a:t>
            </a:r>
          </a:p>
          <a:p>
            <a:endParaRPr lang="ru-RU" sz="800" dirty="0" smtClean="0"/>
          </a:p>
          <a:p>
            <a:pPr lvl="0" algn="just"/>
            <a:r>
              <a:rPr lang="ru-RU" sz="2400" dirty="0" smtClean="0">
                <a:solidFill>
                  <a:srgbClr val="3F14AC"/>
                </a:solidFill>
              </a:rPr>
              <a:t>  1.</a:t>
            </a:r>
            <a:r>
              <a:rPr lang="ru-RU" sz="2400" b="1" dirty="0" smtClean="0">
                <a:solidFill>
                  <a:srgbClr val="3F14AC"/>
                </a:solidFill>
              </a:rPr>
              <a:t>Введение</a:t>
            </a:r>
            <a:r>
              <a:rPr lang="ru-RU" sz="2400" dirty="0" smtClean="0">
                <a:solidFill>
                  <a:srgbClr val="3F14AC"/>
                </a:solidFill>
              </a:rPr>
              <a:t> на несколько лет, там где это возможно, системы квот для частного бизнеса в крупных проектах</a:t>
            </a:r>
            <a:r>
              <a:rPr lang="ru-RU" sz="2400" i="1" dirty="0" smtClean="0">
                <a:solidFill>
                  <a:srgbClr val="3F14AC"/>
                </a:solidFill>
              </a:rPr>
              <a:t>. </a:t>
            </a:r>
            <a:endParaRPr lang="ru-RU" sz="2400" dirty="0" smtClean="0">
              <a:solidFill>
                <a:srgbClr val="3F14AC"/>
              </a:solidFill>
            </a:endParaRPr>
          </a:p>
          <a:p>
            <a:pPr lvl="0" algn="just"/>
            <a:r>
              <a:rPr lang="ru-RU" sz="2400" dirty="0" smtClean="0">
                <a:solidFill>
                  <a:srgbClr val="3F14AC"/>
                </a:solidFill>
              </a:rPr>
              <a:t>  2.</a:t>
            </a:r>
            <a:r>
              <a:rPr lang="ru-RU" sz="2400" b="1" dirty="0" smtClean="0">
                <a:solidFill>
                  <a:srgbClr val="3F14AC"/>
                </a:solidFill>
              </a:rPr>
              <a:t>Обеспечение</a:t>
            </a:r>
            <a:r>
              <a:rPr lang="ru-RU" sz="2400" dirty="0" smtClean="0">
                <a:solidFill>
                  <a:srgbClr val="3F14AC"/>
                </a:solidFill>
              </a:rPr>
              <a:t> смягчения требований тендерных условий в части формирования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«условно консорциумов» </a:t>
            </a:r>
            <a:r>
              <a:rPr lang="ru-RU" sz="2400" dirty="0" smtClean="0">
                <a:solidFill>
                  <a:srgbClr val="3F14AC"/>
                </a:solidFill>
              </a:rPr>
              <a:t>для реализации проектов</a:t>
            </a:r>
            <a:r>
              <a:rPr lang="ru-RU" sz="2400" i="1" dirty="0" smtClean="0">
                <a:solidFill>
                  <a:srgbClr val="3F14AC"/>
                </a:solidFill>
              </a:rPr>
              <a:t>.</a:t>
            </a:r>
            <a:r>
              <a:rPr lang="ru-RU" sz="2400" dirty="0" smtClean="0">
                <a:solidFill>
                  <a:srgbClr val="3F14AC"/>
                </a:solidFill>
              </a:rPr>
              <a:t> К примеру, сейчас сам участник тендера должен иметь все виды разрешительных документов, требуемых для реализации того или иного проекта. Сделать как в Казахстане, где участник конкурса и соисполнители совместно, должны иметь эти документы, при этом распределение работ между участниками проекта, естественно, должно соответствовать условиям действий этих разрешительных документов.</a:t>
            </a:r>
            <a:endParaRPr lang="ru-RU" sz="2400" dirty="0">
              <a:solidFill>
                <a:srgbClr val="3F14AC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68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8"/>
          <p:cNvSpPr txBox="1">
            <a:spLocks/>
          </p:cNvSpPr>
          <p:nvPr/>
        </p:nvSpPr>
        <p:spPr>
          <a:xfrm>
            <a:off x="1403648" y="214313"/>
            <a:ext cx="7511752" cy="10544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Предложения</a:t>
            </a:r>
            <a:endParaRPr lang="en-US" sz="28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9"/>
          <p:cNvSpPr txBox="1">
            <a:spLocks/>
          </p:cNvSpPr>
          <p:nvPr/>
        </p:nvSpPr>
        <p:spPr>
          <a:xfrm>
            <a:off x="179512" y="1484784"/>
            <a:ext cx="8712968" cy="525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 algn="just"/>
            <a:r>
              <a:rPr lang="ru-RU" sz="2800" dirty="0" smtClean="0">
                <a:solidFill>
                  <a:srgbClr val="3F14AC"/>
                </a:solidFill>
              </a:rPr>
              <a:t>   3. </a:t>
            </a:r>
            <a:r>
              <a:rPr lang="ru-RU" sz="2800" b="1" dirty="0" smtClean="0">
                <a:solidFill>
                  <a:srgbClr val="3F14AC"/>
                </a:solidFill>
              </a:rPr>
              <a:t>Закрепление нормы</a:t>
            </a:r>
            <a:r>
              <a:rPr lang="ru-RU" sz="2800" dirty="0" smtClean="0">
                <a:solidFill>
                  <a:srgbClr val="3F14AC"/>
                </a:solidFill>
              </a:rPr>
              <a:t>, которая в рамках тендеров ограничивала бы верхнюю планку стоимости подготовительных мероприятий проекта (НИОКР, исследования, проектирование, анализ) на уровне 10% - 15% от бюджета всего проекта. </a:t>
            </a:r>
          </a:p>
          <a:p>
            <a:pPr lvl="0" algn="just"/>
            <a:r>
              <a:rPr lang="ru-RU" sz="2800" dirty="0" smtClean="0">
                <a:solidFill>
                  <a:srgbClr val="3F14AC"/>
                </a:solidFill>
              </a:rPr>
              <a:t>    </a:t>
            </a:r>
            <a:r>
              <a:rPr lang="ru-RU" sz="2400" dirty="0" smtClean="0">
                <a:solidFill>
                  <a:srgbClr val="0000CC"/>
                </a:solidFill>
              </a:rPr>
              <a:t>На самом деле многие технологии по обращению с РАО уже разработаны, и в большинстве случаев необходимости тратить существенные средства на указанные работы нет. Кроме того, известно, что контролировать расходование средств на исследования достаточно сложно, что создает почву для злоупотреблений. </a:t>
            </a:r>
            <a:endParaRPr lang="ru-RU" sz="24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68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8"/>
          <p:cNvSpPr txBox="1">
            <a:spLocks/>
          </p:cNvSpPr>
          <p:nvPr/>
        </p:nvSpPr>
        <p:spPr>
          <a:xfrm>
            <a:off x="1403648" y="214313"/>
            <a:ext cx="7511752" cy="10544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Предложения</a:t>
            </a:r>
            <a:endParaRPr lang="en-US" sz="28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9"/>
          <p:cNvSpPr txBox="1">
            <a:spLocks/>
          </p:cNvSpPr>
          <p:nvPr/>
        </p:nvSpPr>
        <p:spPr>
          <a:xfrm>
            <a:off x="179512" y="1484784"/>
            <a:ext cx="8712968" cy="525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 algn="just"/>
            <a:r>
              <a:rPr lang="ru-RU" sz="2400" dirty="0" smtClean="0">
                <a:solidFill>
                  <a:srgbClr val="0000CC"/>
                </a:solidFill>
              </a:rPr>
              <a:t>   </a:t>
            </a:r>
            <a:r>
              <a:rPr lang="ru-RU" sz="2500" dirty="0" smtClean="0">
                <a:solidFill>
                  <a:srgbClr val="0000CC"/>
                </a:solidFill>
              </a:rPr>
              <a:t>4. Представляется необходимым </a:t>
            </a:r>
            <a:r>
              <a:rPr lang="ru-RU" sz="2500" b="1" dirty="0" smtClean="0">
                <a:solidFill>
                  <a:srgbClr val="0000CC"/>
                </a:solidFill>
              </a:rPr>
              <a:t>принятие</a:t>
            </a:r>
            <a:r>
              <a:rPr lang="ru-RU" sz="2500" dirty="0" smtClean="0">
                <a:solidFill>
                  <a:srgbClr val="0000CC"/>
                </a:solidFill>
              </a:rPr>
              <a:t> закона «О государственном регулировании ядерной и радиационной безопасности», который, помимо всего, должен обеспечить формирование единой системы получения разрешительных документов в этой области, образно говоря, реализовать </a:t>
            </a:r>
            <a:r>
              <a:rPr lang="ru-RU" sz="2500" b="1" dirty="0" smtClean="0">
                <a:solidFill>
                  <a:srgbClr val="0000CC"/>
                </a:solidFill>
              </a:rPr>
              <a:t>принцип «одного окна»</a:t>
            </a:r>
            <a:r>
              <a:rPr lang="ru-RU" sz="2500" dirty="0" smtClean="0">
                <a:solidFill>
                  <a:srgbClr val="0000CC"/>
                </a:solidFill>
              </a:rPr>
              <a:t>. Как первый шаг следует ввести </a:t>
            </a:r>
            <a:r>
              <a:rPr lang="ru-RU" sz="2500" b="1" dirty="0" smtClean="0">
                <a:solidFill>
                  <a:srgbClr val="0000CC"/>
                </a:solidFill>
              </a:rPr>
              <a:t>дифференциацию</a:t>
            </a:r>
            <a:r>
              <a:rPr lang="ru-RU" sz="2500" dirty="0" smtClean="0">
                <a:solidFill>
                  <a:srgbClr val="0000CC"/>
                </a:solidFill>
              </a:rPr>
              <a:t> сроков рассмотрения заявок и сроков действия разрешительных документов в зависимости от степени ответственности, и в тех случаях, где это возможно, </a:t>
            </a:r>
            <a:r>
              <a:rPr lang="ru-RU" sz="2500" b="1" dirty="0" smtClean="0">
                <a:solidFill>
                  <a:srgbClr val="0000CC"/>
                </a:solidFill>
              </a:rPr>
              <a:t>сократить первые  и увеличить вторые</a:t>
            </a:r>
            <a:r>
              <a:rPr lang="ru-RU" sz="2500" dirty="0" smtClean="0">
                <a:solidFill>
                  <a:srgbClr val="0000CC"/>
                </a:solidFill>
              </a:rPr>
              <a:t>. </a:t>
            </a:r>
          </a:p>
          <a:p>
            <a:pPr lvl="0" algn="just"/>
            <a:endParaRPr lang="ru-RU" sz="800" dirty="0" smtClean="0">
              <a:solidFill>
                <a:srgbClr val="0000CC"/>
              </a:solidFill>
            </a:endParaRPr>
          </a:p>
          <a:p>
            <a:pPr lvl="0" algn="just"/>
            <a:r>
              <a:rPr lang="ru-RU" sz="2400" dirty="0" smtClean="0">
                <a:solidFill>
                  <a:srgbClr val="0000CC"/>
                </a:solidFill>
              </a:rPr>
              <a:t>  </a:t>
            </a:r>
            <a:r>
              <a:rPr lang="ru-RU" sz="2500" dirty="0" smtClean="0">
                <a:solidFill>
                  <a:srgbClr val="0000CC"/>
                </a:solidFill>
              </a:rPr>
              <a:t>5. </a:t>
            </a:r>
            <a:r>
              <a:rPr lang="ru-RU" sz="2500" b="1" dirty="0" smtClean="0">
                <a:solidFill>
                  <a:srgbClr val="0000CC"/>
                </a:solidFill>
              </a:rPr>
              <a:t>Передача</a:t>
            </a:r>
            <a:r>
              <a:rPr lang="ru-RU" sz="2500" dirty="0" smtClean="0">
                <a:solidFill>
                  <a:srgbClr val="0000CC"/>
                </a:solidFill>
              </a:rPr>
              <a:t> части функций ГК «Росатом»  частным операторам. </a:t>
            </a:r>
            <a:endParaRPr lang="ru-RU" sz="25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68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8"/>
          <p:cNvSpPr txBox="1">
            <a:spLocks/>
          </p:cNvSpPr>
          <p:nvPr/>
        </p:nvSpPr>
        <p:spPr>
          <a:xfrm>
            <a:off x="1403648" y="214313"/>
            <a:ext cx="7511752" cy="6944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Предложения</a:t>
            </a:r>
            <a:endParaRPr lang="en-US" sz="28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9"/>
          <p:cNvSpPr txBox="1">
            <a:spLocks/>
          </p:cNvSpPr>
          <p:nvPr/>
        </p:nvSpPr>
        <p:spPr>
          <a:xfrm>
            <a:off x="179512" y="1124744"/>
            <a:ext cx="8712968" cy="56166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 algn="just"/>
            <a:r>
              <a:rPr lang="ru-RU" sz="2000" dirty="0" smtClean="0">
                <a:solidFill>
                  <a:srgbClr val="0000CC"/>
                </a:solidFill>
              </a:rPr>
              <a:t>  </a:t>
            </a:r>
            <a:r>
              <a:rPr lang="ru-RU" sz="2800" dirty="0" smtClean="0">
                <a:solidFill>
                  <a:srgbClr val="0000CC"/>
                </a:solidFill>
              </a:rPr>
              <a:t>6. </a:t>
            </a:r>
            <a:r>
              <a:rPr lang="ru-RU" sz="2800" b="1" dirty="0" smtClean="0">
                <a:solidFill>
                  <a:srgbClr val="0000CC"/>
                </a:solidFill>
              </a:rPr>
              <a:t>Устранение</a:t>
            </a:r>
            <a:r>
              <a:rPr lang="ru-RU" sz="2800" dirty="0" smtClean="0">
                <a:solidFill>
                  <a:srgbClr val="0000CC"/>
                </a:solidFill>
              </a:rPr>
              <a:t> пробелов законодательства. Необходимо ускорить принятие законов об ОЯТ и ВЭЯРОО. В кратчайшие сроки завершить формирование нормативной базы, соответствующей закону по обращению с РАО.</a:t>
            </a:r>
          </a:p>
          <a:p>
            <a:pPr lvl="0" algn="just"/>
            <a:endParaRPr lang="ru-RU" sz="2800" dirty="0" smtClean="0">
              <a:solidFill>
                <a:srgbClr val="0000CC"/>
              </a:solidFill>
            </a:endParaRPr>
          </a:p>
          <a:p>
            <a:pPr lvl="0" algn="just"/>
            <a:r>
              <a:rPr lang="ru-RU" sz="2800" dirty="0" smtClean="0">
                <a:solidFill>
                  <a:srgbClr val="0000CC"/>
                </a:solidFill>
              </a:rPr>
              <a:t>  7. Законодательное </a:t>
            </a:r>
            <a:r>
              <a:rPr lang="ru-RU" sz="2800" b="1" dirty="0" smtClean="0">
                <a:solidFill>
                  <a:srgbClr val="0000CC"/>
                </a:solidFill>
              </a:rPr>
              <a:t>закрепление</a:t>
            </a:r>
            <a:r>
              <a:rPr lang="ru-RU" sz="2800" dirty="0" smtClean="0">
                <a:solidFill>
                  <a:srgbClr val="0000CC"/>
                </a:solidFill>
              </a:rPr>
              <a:t> государственных гарантий по организации обращения с РАО для потенциальных коммерческих операторов. У компаний должна быть уверенность, что государство выполнит свои обязательства в части хранения и утилизации РАО. </a:t>
            </a:r>
          </a:p>
          <a:p>
            <a:pPr algn="just"/>
            <a:r>
              <a:rPr lang="ru-RU" sz="2800" dirty="0" smtClean="0"/>
              <a:t>     </a:t>
            </a:r>
            <a:endParaRPr lang="ru-RU" sz="2800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68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8"/>
          <p:cNvSpPr txBox="1">
            <a:spLocks/>
          </p:cNvSpPr>
          <p:nvPr/>
        </p:nvSpPr>
        <p:spPr>
          <a:xfrm>
            <a:off x="1403648" y="214313"/>
            <a:ext cx="7511752" cy="10544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endParaRPr lang="en-US" sz="28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9"/>
          <p:cNvSpPr txBox="1">
            <a:spLocks/>
          </p:cNvSpPr>
          <p:nvPr/>
        </p:nvSpPr>
        <p:spPr>
          <a:xfrm>
            <a:off x="179512" y="1484784"/>
            <a:ext cx="8712968" cy="525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ru-RU" sz="2800" dirty="0" smtClean="0">
                <a:solidFill>
                  <a:srgbClr val="3F14AC"/>
                </a:solidFill>
              </a:rPr>
              <a:t>   </a:t>
            </a:r>
            <a:r>
              <a:rPr lang="ru-RU" sz="2400" dirty="0" smtClean="0">
                <a:solidFill>
                  <a:srgbClr val="3F14AC"/>
                </a:solidFill>
              </a:rPr>
              <a:t>Конечно же, это только некоторая часть возможных шагов, но мы </a:t>
            </a:r>
            <a:r>
              <a:rPr lang="ru-RU" sz="2400" b="1" dirty="0" smtClean="0">
                <a:solidFill>
                  <a:srgbClr val="993300"/>
                </a:solidFill>
              </a:rPr>
              <a:t>рассчитываем</a:t>
            </a:r>
            <a:r>
              <a:rPr lang="ru-RU" sz="2400" dirty="0" smtClean="0">
                <a:solidFill>
                  <a:srgbClr val="3F14AC"/>
                </a:solidFill>
              </a:rPr>
              <a:t>, что эти меры </a:t>
            </a:r>
            <a:r>
              <a:rPr lang="ru-RU" sz="2400" b="1" dirty="0" smtClean="0">
                <a:solidFill>
                  <a:srgbClr val="993300"/>
                </a:solidFill>
              </a:rPr>
              <a:t>облегчат</a:t>
            </a:r>
            <a:r>
              <a:rPr lang="ru-RU" sz="2400" dirty="0" smtClean="0">
                <a:solidFill>
                  <a:srgbClr val="3F14AC"/>
                </a:solidFill>
              </a:rPr>
              <a:t> частным компаниям вход на рынок и </a:t>
            </a:r>
            <a:r>
              <a:rPr lang="ru-RU" sz="2400" b="1" dirty="0" smtClean="0">
                <a:solidFill>
                  <a:srgbClr val="993300"/>
                </a:solidFill>
              </a:rPr>
              <a:t>приведут</a:t>
            </a:r>
            <a:r>
              <a:rPr lang="ru-RU" sz="2400" dirty="0" smtClean="0">
                <a:solidFill>
                  <a:srgbClr val="3F14AC"/>
                </a:solidFill>
              </a:rPr>
              <a:t> к формированию такой структуры атомной отрасли, </a:t>
            </a:r>
            <a:r>
              <a:rPr lang="ru-RU" sz="2400" b="1" dirty="0" smtClean="0">
                <a:solidFill>
                  <a:srgbClr val="993300"/>
                </a:solidFill>
              </a:rPr>
              <a:t>такого государственно-частного партнерства</a:t>
            </a:r>
            <a:r>
              <a:rPr lang="ru-RU" sz="2400" dirty="0" smtClean="0">
                <a:solidFill>
                  <a:srgbClr val="3F14AC"/>
                </a:solidFill>
              </a:rPr>
              <a:t>, которые с </a:t>
            </a:r>
            <a:r>
              <a:rPr lang="ru-RU" sz="2400" b="1" dirty="0" smtClean="0">
                <a:solidFill>
                  <a:srgbClr val="993300"/>
                </a:solidFill>
              </a:rPr>
              <a:t>наименьшими затратами и наилучшими результатами </a:t>
            </a:r>
            <a:r>
              <a:rPr lang="ru-RU" sz="2400" dirty="0" smtClean="0">
                <a:solidFill>
                  <a:srgbClr val="FF0000"/>
                </a:solidFill>
              </a:rPr>
              <a:t>будут способны решать все вопросы, которые ставит перед атомной отраслью России современная действительность. </a:t>
            </a:r>
            <a:r>
              <a:rPr lang="ru-RU" sz="2400" u="sng" dirty="0" smtClean="0">
                <a:solidFill>
                  <a:srgbClr val="002060"/>
                </a:solidFill>
              </a:rPr>
              <a:t>Первым практическим шагом может быть аутсортинг услуг по обращенияю с РАО на АЭС, возможность подготовки и реализации частными компаниями проектов ВЭЯРОО «под ключ».</a:t>
            </a:r>
          </a:p>
          <a:p>
            <a:pPr algn="ctr"/>
            <a:r>
              <a:rPr lang="ru-RU" sz="3600" u="sng" dirty="0" smtClean="0">
                <a:solidFill>
                  <a:srgbClr val="993300"/>
                </a:solidFill>
              </a:rPr>
              <a:t>Наша компания «ЭКОМЕТ-С» готова и открыта для такого сотрудничества.  </a:t>
            </a:r>
            <a:endParaRPr lang="ru-RU" sz="3600" u="sng" dirty="0">
              <a:solidFill>
                <a:srgbClr val="99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68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8"/>
          <p:cNvSpPr txBox="1">
            <a:spLocks/>
          </p:cNvSpPr>
          <p:nvPr/>
        </p:nvSpPr>
        <p:spPr>
          <a:xfrm>
            <a:off x="1403648" y="214313"/>
            <a:ext cx="7511752" cy="17745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Взаимодействие государства, частного бизнеса и гражданского общества – условие успешного развития любой отрасли.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Содержимое 9"/>
          <p:cNvSpPr txBox="1">
            <a:spLocks/>
          </p:cNvSpPr>
          <p:nvPr/>
        </p:nvSpPr>
        <p:spPr>
          <a:xfrm>
            <a:off x="179512" y="2204864"/>
            <a:ext cx="8558212" cy="40324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ru-RU" sz="2400" dirty="0" smtClean="0"/>
              <a:t>	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Россия на протяжении многих лет удерживает позицию одного из лидеров мировой атомной индустрии. Ведущей ядерной державой мира страна стала еще во времена СССР, но и в наследство от той эпохи современной России досталась закрытость, излишняя централизация и на сегодняшний день практически полная монополизация отрасли структурами Государственной Корпорации «Росатом».</a:t>
            </a:r>
          </a:p>
          <a:p>
            <a:pPr algn="just"/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	</a:t>
            </a:r>
            <a:r>
              <a:rPr lang="ru-RU" sz="2400" u="sng" dirty="0" smtClean="0">
                <a:solidFill>
                  <a:srgbClr val="FF0000"/>
                </a:solidFill>
              </a:rPr>
              <a:t>Мировой опыт показывает, что для успешного развития любой отрасли необходимо взаимодействие государства, частного бизнеса и гражданского общества. </a:t>
            </a:r>
            <a:endParaRPr lang="ru-RU" sz="2400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68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8"/>
          <p:cNvSpPr txBox="1">
            <a:spLocks/>
          </p:cNvSpPr>
          <p:nvPr/>
        </p:nvSpPr>
        <p:spPr>
          <a:xfrm>
            <a:off x="1403648" y="214313"/>
            <a:ext cx="7511752" cy="10544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направления деятельности атомной отрасли.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Содержимое 9"/>
          <p:cNvSpPr txBox="1">
            <a:spLocks/>
          </p:cNvSpPr>
          <p:nvPr/>
        </p:nvSpPr>
        <p:spPr>
          <a:xfrm>
            <a:off x="179512" y="1484784"/>
            <a:ext cx="8712968" cy="525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r>
              <a:rPr lang="ru-RU" sz="2400" dirty="0" smtClean="0"/>
              <a:t>	</a:t>
            </a:r>
            <a:r>
              <a:rPr lang="ru-RU" sz="2100" dirty="0" smtClean="0"/>
              <a:t> Можно сказать, что в целом атомная отрасль в настоящее время включает в себя семь основных направлений: </a:t>
            </a:r>
          </a:p>
          <a:p>
            <a:pPr lvl="0"/>
            <a:r>
              <a:rPr lang="ru-RU" sz="2100" dirty="0" smtClean="0">
                <a:solidFill>
                  <a:srgbClr val="3F14AC"/>
                </a:solidFill>
              </a:rPr>
              <a:t>- добыча и обогащение урановой руды, производство ядерного топлива; </a:t>
            </a:r>
          </a:p>
          <a:p>
            <a:pPr lvl="0"/>
            <a:r>
              <a:rPr lang="ru-RU" sz="2100" dirty="0" smtClean="0">
                <a:solidFill>
                  <a:srgbClr val="3F14AC"/>
                </a:solidFill>
              </a:rPr>
              <a:t>- создание и эксплуатация ядерных энергетических установок (ЯЭУ), включая атомный флот; </a:t>
            </a:r>
          </a:p>
          <a:p>
            <a:pPr lvl="0"/>
            <a:r>
              <a:rPr lang="ru-RU" sz="2100" dirty="0" smtClean="0">
                <a:solidFill>
                  <a:srgbClr val="3F14AC"/>
                </a:solidFill>
              </a:rPr>
              <a:t>- обеспечение реализации политики ядерного сдерживания (ядерный оружейный комплекс); </a:t>
            </a:r>
          </a:p>
          <a:p>
            <a:pPr lvl="0"/>
            <a:r>
              <a:rPr lang="ru-RU" sz="2100" dirty="0" smtClean="0">
                <a:solidFill>
                  <a:srgbClr val="3F14AC"/>
                </a:solidFill>
              </a:rPr>
              <a:t>- научно-исследовательская деятельность; </a:t>
            </a:r>
          </a:p>
          <a:p>
            <a:pPr lvl="0"/>
            <a:r>
              <a:rPr lang="ru-RU" sz="2100" dirty="0" smtClean="0">
                <a:solidFill>
                  <a:srgbClr val="3F14AC"/>
                </a:solidFill>
              </a:rPr>
              <a:t>- обеспечение ядерной и радиационной безопасности, включая обращение с отработавшим ядерным топливом (ОЯТ) и радиоактивными отходами (РАО), вывод из эксплуатации ядерно- и радиационно-опасных объектов и реабилитация территорий;</a:t>
            </a:r>
          </a:p>
          <a:p>
            <a:pPr lvl="0"/>
            <a:r>
              <a:rPr lang="ru-RU" sz="2100" dirty="0" smtClean="0">
                <a:solidFill>
                  <a:srgbClr val="3F14AC"/>
                </a:solidFill>
              </a:rPr>
              <a:t>- производство товаров и оборудования (радиоизотопная продукция, специальная медицинская техника и т.д.), оказание различных видов услуг; </a:t>
            </a:r>
          </a:p>
          <a:p>
            <a:pPr lvl="0"/>
            <a:r>
              <a:rPr lang="ru-RU" sz="2100" dirty="0" smtClean="0">
                <a:solidFill>
                  <a:srgbClr val="3F14AC"/>
                </a:solidFill>
              </a:rPr>
              <a:t>международное сотрудничество.</a:t>
            </a:r>
            <a:endParaRPr lang="ru-RU" sz="2100" dirty="0">
              <a:solidFill>
                <a:srgbClr val="3F14AC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68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8"/>
          <p:cNvSpPr txBox="1">
            <a:spLocks/>
          </p:cNvSpPr>
          <p:nvPr/>
        </p:nvSpPr>
        <p:spPr>
          <a:xfrm>
            <a:off x="1403648" y="214313"/>
            <a:ext cx="7511752" cy="10544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Две тенденции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Содержимое 9"/>
          <p:cNvSpPr txBox="1">
            <a:spLocks/>
          </p:cNvSpPr>
          <p:nvPr/>
        </p:nvSpPr>
        <p:spPr>
          <a:xfrm>
            <a:off x="179512" y="1484784"/>
            <a:ext cx="8712968" cy="525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ru-RU" sz="2200" b="1" dirty="0" smtClean="0">
                <a:solidFill>
                  <a:srgbClr val="3F14AC"/>
                </a:solidFill>
              </a:rPr>
              <a:t>      Есть ли в этих сегментах место для частных компаний? 	</a:t>
            </a:r>
            <a:r>
              <a:rPr lang="ru-RU" sz="2200" dirty="0" smtClean="0">
                <a:solidFill>
                  <a:srgbClr val="3F14AC"/>
                </a:solidFill>
              </a:rPr>
              <a:t>   </a:t>
            </a:r>
          </a:p>
          <a:p>
            <a:r>
              <a:rPr lang="ru-RU" sz="2200" b="1" dirty="0" smtClean="0">
                <a:solidFill>
                  <a:srgbClr val="FF0000"/>
                </a:solidFill>
              </a:rPr>
              <a:t>                   </a:t>
            </a:r>
            <a:r>
              <a:rPr lang="ru-RU" sz="2200" b="1" u="sng" dirty="0" smtClean="0">
                <a:solidFill>
                  <a:srgbClr val="FF0000"/>
                </a:solidFill>
              </a:rPr>
              <a:t>ЕСТЬ!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Это показывает опыт развитых стран и уже </a:t>
            </a:r>
          </a:p>
          <a:p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имеющийся небольшой российский опыт.</a:t>
            </a:r>
          </a:p>
          <a:p>
            <a:endParaRPr lang="ru-RU" sz="800" b="1" dirty="0" smtClean="0">
              <a:solidFill>
                <a:srgbClr val="FF0000"/>
              </a:solidFill>
            </a:endParaRPr>
          </a:p>
          <a:p>
            <a:r>
              <a:rPr lang="ru-RU" sz="2200" dirty="0" smtClean="0"/>
              <a:t>	В настоящее время для мировой атомной индустрии характерны </a:t>
            </a:r>
            <a:r>
              <a:rPr lang="ru-RU" sz="2200" dirty="0" smtClean="0">
                <a:solidFill>
                  <a:srgbClr val="993300"/>
                </a:solidFill>
              </a:rPr>
              <a:t>две тенденции</a:t>
            </a:r>
            <a:r>
              <a:rPr lang="ru-RU" sz="2200" dirty="0" smtClean="0"/>
              <a:t>. </a:t>
            </a:r>
          </a:p>
          <a:p>
            <a:endParaRPr lang="ru-RU" sz="800" dirty="0" smtClean="0"/>
          </a:p>
          <a:p>
            <a:pPr algn="just"/>
            <a:r>
              <a:rPr lang="ru-RU" sz="2200" dirty="0" smtClean="0"/>
              <a:t>	</a:t>
            </a:r>
            <a:r>
              <a:rPr lang="ru-RU" sz="2200" b="1" dirty="0" smtClean="0">
                <a:solidFill>
                  <a:srgbClr val="993300"/>
                </a:solidFill>
              </a:rPr>
              <a:t>Во-первых,</a:t>
            </a:r>
            <a:r>
              <a:rPr lang="ru-RU" sz="2200" b="1" dirty="0" smtClean="0"/>
              <a:t> </a:t>
            </a:r>
            <a:r>
              <a:rPr lang="ru-RU" sz="2200" dirty="0" smtClean="0"/>
              <a:t>кардинально меняется роль государственных органов. Если раньше они занимались всем, то теперь в сфере их компетенции поэтапно остается стратегическое планирование, а также управление идеями и финансовыми ресурсами. </a:t>
            </a:r>
          </a:p>
          <a:p>
            <a:pPr algn="just"/>
            <a:endParaRPr lang="ru-RU" sz="800" dirty="0" smtClean="0"/>
          </a:p>
          <a:p>
            <a:pPr algn="just"/>
            <a:r>
              <a:rPr lang="ru-RU" sz="2200" dirty="0" smtClean="0"/>
              <a:t>	</a:t>
            </a:r>
            <a:r>
              <a:rPr lang="ru-RU" sz="2200" b="1" dirty="0" smtClean="0">
                <a:solidFill>
                  <a:srgbClr val="993300"/>
                </a:solidFill>
              </a:rPr>
              <a:t>Вторая тенденция</a:t>
            </a:r>
            <a:r>
              <a:rPr lang="ru-RU" sz="2200" dirty="0" smtClean="0"/>
              <a:t> – усиление специализации игроков этого рынка. В этих условиях частные компании с их нацеленностью на результат, гибкостью и независимостью лучше всего подходят для реализации поставленных государством тактических и даже стратегических целей. </a:t>
            </a:r>
            <a:endParaRPr lang="ru-RU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68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8"/>
          <p:cNvSpPr txBox="1">
            <a:spLocks/>
          </p:cNvSpPr>
          <p:nvPr/>
        </p:nvSpPr>
        <p:spPr>
          <a:xfrm>
            <a:off x="1403648" y="214313"/>
            <a:ext cx="7511752" cy="10544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Опыт США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Содержимое 9"/>
          <p:cNvSpPr txBox="1">
            <a:spLocks/>
          </p:cNvSpPr>
          <p:nvPr/>
        </p:nvSpPr>
        <p:spPr>
          <a:xfrm>
            <a:off x="179512" y="1484784"/>
            <a:ext cx="8712968" cy="525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ru-RU" sz="2400" dirty="0" smtClean="0"/>
              <a:t>	</a:t>
            </a:r>
            <a:r>
              <a:rPr lang="ru-RU" sz="2400" dirty="0" smtClean="0">
                <a:solidFill>
                  <a:srgbClr val="3F14AC"/>
                </a:solidFill>
              </a:rPr>
              <a:t> Наиболее интересным опытом в этом отношении обладают США. Американский рынок настолько разнообразен, что на нем уживаются как гиганты (Westinghouse, Energy Solutions, AREVA Enterprises, BECHTEL, CHM2Hill и др.), так и небольшие компании. Как правило, в США частные фирмы занимаются выводом из эксплуатации ядерно- и радиационно-опасных объектов (вплоть до управления национальными проектами), реабилитацией территорий, загрязненных радиоактивными веществами, а также обращением с РАО и техническим и технологическим обеспечением обращения с ОЯТ.  </a:t>
            </a:r>
          </a:p>
          <a:p>
            <a:pPr algn="just"/>
            <a:endParaRPr lang="ru-RU" sz="800" b="1" dirty="0" smtClean="0">
              <a:solidFill>
                <a:srgbClr val="3F14AC"/>
              </a:solidFill>
            </a:endParaRPr>
          </a:p>
          <a:p>
            <a:r>
              <a:rPr lang="ru-RU" sz="2800" dirty="0" smtClean="0">
                <a:solidFill>
                  <a:srgbClr val="993300"/>
                </a:solidFill>
              </a:rPr>
              <a:t>     Возможно ли применение американского опыта в </a:t>
            </a:r>
          </a:p>
          <a:p>
            <a:r>
              <a:rPr lang="ru-RU" sz="2800" dirty="0" smtClean="0">
                <a:solidFill>
                  <a:srgbClr val="993300"/>
                </a:solidFill>
              </a:rPr>
              <a:t>              условиях российской действительности? </a:t>
            </a:r>
            <a:endParaRPr lang="ru-RU" sz="2800" dirty="0">
              <a:solidFill>
                <a:srgbClr val="99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68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8"/>
          <p:cNvSpPr txBox="1">
            <a:spLocks/>
          </p:cNvSpPr>
          <p:nvPr/>
        </p:nvSpPr>
        <p:spPr>
          <a:xfrm>
            <a:off x="1403648" y="214313"/>
            <a:ext cx="7511752" cy="10544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Ядерно-оружейный комплекси и бизнес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Содержимое 9"/>
          <p:cNvSpPr txBox="1">
            <a:spLocks/>
          </p:cNvSpPr>
          <p:nvPr/>
        </p:nvSpPr>
        <p:spPr>
          <a:xfrm>
            <a:off x="179512" y="1484784"/>
            <a:ext cx="8712968" cy="525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ru-RU" sz="2400" dirty="0" smtClean="0"/>
              <a:t>    </a:t>
            </a:r>
            <a:r>
              <a:rPr lang="ru-RU" sz="2100" dirty="0" smtClean="0">
                <a:solidFill>
                  <a:srgbClr val="993300"/>
                </a:solidFill>
              </a:rPr>
              <a:t>Разумеется, есть ряд направлений, которые в нашей стране для частных компаний могут быть закрыты или серьезно ограничены, например, производство ядерных боеприпасов, непосредственное обращение с ОЯТ и высокоактивными РАО. </a:t>
            </a:r>
          </a:p>
          <a:p>
            <a:endParaRPr lang="ru-RU" sz="800" dirty="0" smtClean="0"/>
          </a:p>
          <a:p>
            <a:pPr algn="just"/>
            <a:r>
              <a:rPr lang="ru-RU" sz="2100" dirty="0" smtClean="0"/>
              <a:t>       </a:t>
            </a:r>
            <a:r>
              <a:rPr lang="ru-RU" sz="2100" dirty="0" smtClean="0">
                <a:solidFill>
                  <a:schemeClr val="accent1">
                    <a:lumMod val="50000"/>
                  </a:schemeClr>
                </a:solidFill>
              </a:rPr>
              <a:t>И здесь следует отметить, что в США при полной государственной собственности на объекты ядерно-оружейного комплекса при соответствующей возможности реализуется принцип </a:t>
            </a:r>
            <a:r>
              <a:rPr lang="ru-RU" sz="2100" u="sng" dirty="0" smtClean="0">
                <a:solidFill>
                  <a:schemeClr val="accent6">
                    <a:lumMod val="50000"/>
                  </a:schemeClr>
                </a:solidFill>
              </a:rPr>
              <a:t>GOCO (governme</a:t>
            </a:r>
            <a:r>
              <a:rPr lang="en-US" sz="2100" u="sng" dirty="0" smtClean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ru-RU" sz="2100" u="sng" dirty="0" smtClean="0">
                <a:solidFill>
                  <a:schemeClr val="accent6">
                    <a:lumMod val="50000"/>
                  </a:schemeClr>
                </a:solidFill>
              </a:rPr>
              <a:t>t owne</a:t>
            </a:r>
            <a:r>
              <a:rPr lang="en-US" sz="2100" u="sng" dirty="0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r>
              <a:rPr lang="ru-RU" sz="2100" u="sng" dirty="0" smtClean="0">
                <a:solidFill>
                  <a:schemeClr val="accent6">
                    <a:lumMod val="50000"/>
                  </a:schemeClr>
                </a:solidFill>
              </a:rPr>
              <a:t>/</a:t>
            </a:r>
            <a:r>
              <a:rPr lang="en-US" sz="2100" u="sng" dirty="0" smtClean="0">
                <a:solidFill>
                  <a:schemeClr val="accent6">
                    <a:lumMod val="50000"/>
                  </a:schemeClr>
                </a:solidFill>
              </a:rPr>
              <a:t>contractor operated</a:t>
            </a:r>
            <a:r>
              <a:rPr lang="ru-RU" sz="2100" u="sng" dirty="0" smtClean="0">
                <a:solidFill>
                  <a:schemeClr val="accent6">
                    <a:lumMod val="50000"/>
                  </a:schemeClr>
                </a:solidFill>
              </a:rPr>
              <a:t> – принадлежит правительству/управляется по контракту)</a:t>
            </a:r>
            <a:r>
              <a:rPr lang="ru-RU" sz="2100" dirty="0" smtClean="0">
                <a:solidFill>
                  <a:schemeClr val="accent1">
                    <a:lumMod val="50000"/>
                  </a:schemeClr>
                </a:solidFill>
              </a:rPr>
              <a:t>. Такие американские национальные лаборатории, как Лос-Аламосская, Ливерморская, Сандийская и Окриджская находятся в оперативном управлении у частных компаний, в рамках контракта на долгосрочное управление государственным объектом, заключенного между Национальной Администрацией Ядерной Безопасности и частной управляющей компанией. </a:t>
            </a:r>
          </a:p>
          <a:p>
            <a:pPr algn="just"/>
            <a:endParaRPr lang="ru-RU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sz="2100" dirty="0" smtClean="0">
                <a:solidFill>
                  <a:schemeClr val="accent1">
                    <a:lumMod val="50000"/>
                  </a:schemeClr>
                </a:solidFill>
              </a:rPr>
              <a:t>       Близка к аналогичному и ситуация во Франции и Великобритании.</a:t>
            </a:r>
            <a:endParaRPr lang="ru-RU" sz="21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68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8"/>
          <p:cNvSpPr txBox="1">
            <a:spLocks/>
          </p:cNvSpPr>
          <p:nvPr/>
        </p:nvSpPr>
        <p:spPr>
          <a:xfrm>
            <a:off x="1403648" y="214313"/>
            <a:ext cx="7511752" cy="10544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noProof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Ниши для бизнеса в России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Содержимое 9"/>
          <p:cNvSpPr txBox="1">
            <a:spLocks/>
          </p:cNvSpPr>
          <p:nvPr/>
        </p:nvSpPr>
        <p:spPr>
          <a:xfrm>
            <a:off x="179512" y="1484784"/>
            <a:ext cx="8712968" cy="525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ru-RU" sz="3200" b="1" dirty="0" smtClean="0">
                <a:solidFill>
                  <a:srgbClr val="993300"/>
                </a:solidFill>
              </a:rPr>
              <a:t>В России есть и другие ниши. </a:t>
            </a:r>
          </a:p>
          <a:p>
            <a:pPr algn="ctr"/>
            <a:endParaRPr lang="ru-RU" sz="800" dirty="0" smtClean="0">
              <a:solidFill>
                <a:srgbClr val="993300"/>
              </a:solidFill>
            </a:endParaRPr>
          </a:p>
          <a:p>
            <a:r>
              <a:rPr lang="ru-RU" sz="2400" dirty="0" smtClean="0"/>
              <a:t>   </a:t>
            </a:r>
            <a:r>
              <a:rPr lang="ru-RU" sz="2400" b="1" dirty="0" smtClean="0"/>
              <a:t>Частные компании могут заниматься:</a:t>
            </a:r>
          </a:p>
          <a:p>
            <a:pPr>
              <a:buFontTx/>
              <a:buChar char="-"/>
            </a:pPr>
            <a:r>
              <a:rPr lang="ru-RU" sz="2800" dirty="0" smtClean="0">
                <a:solidFill>
                  <a:srgbClr val="0000CC"/>
                </a:solidFill>
              </a:rPr>
              <a:t>логистическими и транспортными операциями;</a:t>
            </a:r>
          </a:p>
          <a:p>
            <a:pPr>
              <a:buFontTx/>
              <a:buChar char="-"/>
            </a:pPr>
            <a:r>
              <a:rPr lang="ru-RU" sz="2800" dirty="0" smtClean="0">
                <a:solidFill>
                  <a:srgbClr val="0000CC"/>
                </a:solidFill>
              </a:rPr>
              <a:t>оказанием соответствующих услуг в области обращения с РАО;</a:t>
            </a:r>
          </a:p>
          <a:p>
            <a:pPr>
              <a:buFontTx/>
              <a:buChar char="-"/>
            </a:pPr>
            <a:r>
              <a:rPr lang="ru-RU" sz="2800" dirty="0" smtClean="0">
                <a:solidFill>
                  <a:srgbClr val="0000CC"/>
                </a:solidFill>
              </a:rPr>
              <a:t> координацией и управлением проектами, в том числе зарубежными;</a:t>
            </a:r>
          </a:p>
          <a:p>
            <a:pPr>
              <a:buFontTx/>
              <a:buChar char="-"/>
            </a:pPr>
            <a:r>
              <a:rPr lang="ru-RU" sz="2800" dirty="0" smtClean="0">
                <a:solidFill>
                  <a:srgbClr val="0000CC"/>
                </a:solidFill>
              </a:rPr>
              <a:t> производством радиоизотопной продукции;</a:t>
            </a:r>
          </a:p>
          <a:p>
            <a:pPr>
              <a:buFontTx/>
              <a:buChar char="-"/>
            </a:pPr>
            <a:r>
              <a:rPr lang="ru-RU" sz="2800" dirty="0" smtClean="0">
                <a:solidFill>
                  <a:srgbClr val="0000CC"/>
                </a:solidFill>
              </a:rPr>
              <a:t> участвовать в решении проблем, связанных с ядерным наследием, включая вывод из эксплуатации ядерно- и радиационно-опасных объектов  и т.п. </a:t>
            </a:r>
          </a:p>
          <a:p>
            <a:pPr lvl="0"/>
            <a:endParaRPr lang="ru-RU" sz="2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668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8"/>
          <p:cNvSpPr txBox="1">
            <a:spLocks/>
          </p:cNvSpPr>
          <p:nvPr/>
        </p:nvSpPr>
        <p:spPr>
          <a:xfrm>
            <a:off x="1403648" y="214313"/>
            <a:ext cx="7511752" cy="10544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Государство и стратегия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Содержимое 9"/>
          <p:cNvSpPr txBox="1">
            <a:spLocks/>
          </p:cNvSpPr>
          <p:nvPr/>
        </p:nvSpPr>
        <p:spPr>
          <a:xfrm>
            <a:off x="179512" y="1484784"/>
            <a:ext cx="8712968" cy="525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ru-RU" sz="2400" dirty="0" smtClean="0"/>
              <a:t>      </a:t>
            </a:r>
            <a:r>
              <a:rPr lang="ru-RU" sz="3200" dirty="0" smtClean="0">
                <a:solidFill>
                  <a:srgbClr val="993300"/>
                </a:solidFill>
              </a:rPr>
              <a:t>Обращение с РАО, ОЯТ и вывод из эксплуатации ядерно- и радиационно-опасных объектов требует наличия четкой, ясной, финансово обеспеченной и прозрачной  стратегии, расчитанной на полный жизненный цикл и принятой на уровне самого государства. </a:t>
            </a:r>
          </a:p>
          <a:p>
            <a:pPr algn="just"/>
            <a:endParaRPr lang="ru-RU" sz="1200" dirty="0" smtClean="0">
              <a:solidFill>
                <a:srgbClr val="993300"/>
              </a:solidFill>
            </a:endParaRPr>
          </a:p>
          <a:p>
            <a:pPr algn="ctr"/>
            <a:r>
              <a:rPr lang="ru-RU" sz="3600" b="1" dirty="0" smtClean="0"/>
              <a:t>Необходима Стратегия</a:t>
            </a:r>
            <a:r>
              <a:rPr lang="ru-RU" sz="3600" b="1" smtClean="0"/>
              <a:t>, принятая </a:t>
            </a:r>
            <a:r>
              <a:rPr lang="ru-RU" sz="3600" b="1" dirty="0" smtClean="0"/>
              <a:t>на уровне </a:t>
            </a:r>
            <a:r>
              <a:rPr lang="ru-RU" sz="3200" b="1" u="sng" dirty="0" smtClean="0">
                <a:solidFill>
                  <a:srgbClr val="FF0000"/>
                </a:solidFill>
              </a:rPr>
              <a:t>ПРАВИТЕЛЬСТВА   РОССИИ!</a:t>
            </a:r>
            <a:r>
              <a:rPr lang="ru-RU" sz="3600" b="1" dirty="0" smtClean="0"/>
              <a:t> </a:t>
            </a:r>
          </a:p>
          <a:p>
            <a:pPr lvl="0"/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1032</TotalTime>
  <Words>1621</Words>
  <Application>Microsoft Office PowerPoint</Application>
  <PresentationFormat>On-screen Show (4:3)</PresentationFormat>
  <Paragraphs>151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Slide 1</vt:lpstr>
      <vt:lpstr>Деятельность ЗАО «ЭКОМЕТ-С»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vitaly</dc:creator>
  <cp:lastModifiedBy>vitaly</cp:lastModifiedBy>
  <cp:revision>169</cp:revision>
  <dcterms:created xsi:type="dcterms:W3CDTF">2011-04-11T06:20:57Z</dcterms:created>
  <dcterms:modified xsi:type="dcterms:W3CDTF">2012-10-15T09:27:50Z</dcterms:modified>
</cp:coreProperties>
</file>