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256" r:id="rId2"/>
    <p:sldId id="296" r:id="rId3"/>
    <p:sldId id="373" r:id="rId4"/>
    <p:sldId id="320" r:id="rId5"/>
    <p:sldId id="371" r:id="rId6"/>
    <p:sldId id="321" r:id="rId7"/>
    <p:sldId id="358" r:id="rId8"/>
    <p:sldId id="388" r:id="rId9"/>
    <p:sldId id="389" r:id="rId10"/>
    <p:sldId id="326" r:id="rId11"/>
    <p:sldId id="381" r:id="rId12"/>
    <p:sldId id="379" r:id="rId13"/>
    <p:sldId id="382" r:id="rId14"/>
    <p:sldId id="385" r:id="rId15"/>
    <p:sldId id="387" r:id="rId16"/>
    <p:sldId id="348" r:id="rId17"/>
  </p:sldIdLst>
  <p:sldSz cx="9144000" cy="6858000" type="screen4x3"/>
  <p:notesSz cx="67310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BC79FF"/>
    <a:srgbClr val="2929FF"/>
    <a:srgbClr val="F391EC"/>
    <a:srgbClr val="E119D3"/>
    <a:srgbClr val="F62C04"/>
    <a:srgbClr val="EC2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5" autoAdjust="0"/>
    <p:restoredTop sz="94405" autoAdjust="0"/>
  </p:normalViewPr>
  <p:slideViewPr>
    <p:cSldViewPr snapToGrid="0">
      <p:cViewPr varScale="1">
        <p:scale>
          <a:sx n="63" d="100"/>
          <a:sy n="63" d="100"/>
        </p:scale>
        <p:origin x="-17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4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41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7C76EB48-38F1-4E49-9817-DE28D2636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3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6A806-E106-4A7C-8EC5-95D68FDCC4A0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5788" y="938213"/>
            <a:ext cx="5880100" cy="44100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749925"/>
            <a:ext cx="5816600" cy="3608388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A1494-D696-4341-9BDB-398A8D77C26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195513" y="1406525"/>
            <a:ext cx="6948487" cy="366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</a:rPr>
              <a:t>               ФГУП «Горно-химический комбинат»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1952-8EA6-488B-916A-5FF9683FD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50B3-6489-472B-AD1A-F905D66EC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B39BC-3623-4A7A-BABE-E4C0BEA07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BDB1-90DE-4EF8-BAE6-58F52074B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0AAE-58EE-4852-B002-30CBECD2F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D19A-34A1-4146-8BA3-D4DDCB6FA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6187-36A8-45B5-872C-7A79DE182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9174-BAFE-4C01-BF32-172DF78CB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3557-5A73-4757-8863-01320A7AA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2103-E402-403D-865B-AA5627C58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10B2DBC8-3371-45F8-A5A7-4A8F5C409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pyContent1"/>
          <p:cNvSpPr>
            <a:spLocks noGrp="1" noChangeArrowheads="1"/>
          </p:cNvSpPr>
          <p:nvPr>
            <p:ph type="ctrTitle"/>
          </p:nvPr>
        </p:nvSpPr>
        <p:spPr>
          <a:xfrm>
            <a:off x="-95250" y="2214563"/>
            <a:ext cx="9239250" cy="221456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marL="88900" algn="ctr">
              <a:lnSpc>
                <a:spcPct val="120000"/>
              </a:lnSpc>
              <a:defRPr/>
            </a:pPr>
            <a:r>
              <a:rPr lang="ru-RU" sz="3200" dirty="0">
                <a:solidFill>
                  <a:srgbClr val="003399"/>
                </a:solidFill>
              </a:rPr>
              <a:t>ВЫВОД ИЗ ЭКСПЛУАТАЦИИ ПРОМЫШЛЕННЫХ РЕАКТОРОВ </a:t>
            </a:r>
            <a:r>
              <a:rPr lang="ru-RU" sz="3200" dirty="0" smtClean="0">
                <a:solidFill>
                  <a:srgbClr val="003399"/>
                </a:solidFill>
              </a:rPr>
              <a:t>ФГУП </a:t>
            </a:r>
            <a:r>
              <a:rPr lang="ru-RU" sz="3200" dirty="0">
                <a:solidFill>
                  <a:srgbClr val="003399"/>
                </a:solidFill>
              </a:rPr>
              <a:t>«ГХК» ПО ВАРИАНТУ ЗАХОРОНЕНИЯ НА МЕСТЕ</a:t>
            </a:r>
            <a:endParaRPr lang="ru-RU" sz="3200" dirty="0" smtClean="0">
              <a:solidFill>
                <a:srgbClr val="003399"/>
              </a:solidFill>
            </a:endParaRPr>
          </a:p>
        </p:txBody>
      </p:sp>
      <p:sp>
        <p:nvSpPr>
          <p:cNvPr id="14338" name="a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27000" y="4714875"/>
            <a:ext cx="526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П. М. Гаврилов, А.А. Устинов, М.В. Антоненко, А.Г. </a:t>
            </a:r>
            <a:r>
              <a:rPr lang="ru-RU" dirty="0" smtClean="0">
                <a:solidFill>
                  <a:srgbClr val="003399"/>
                </a:solidFill>
              </a:rPr>
              <a:t>Сиренко, </a:t>
            </a:r>
            <a:r>
              <a:rPr lang="ru-RU" u="sng" dirty="0" smtClean="0">
                <a:solidFill>
                  <a:srgbClr val="003399"/>
                </a:solidFill>
              </a:rPr>
              <a:t>Д.В. Жирников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339975" y="1052513"/>
            <a:ext cx="648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99"/>
                </a:solidFill>
              </a:rPr>
              <a:t>Государственная корпорация по атомной энергии «Росатом»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C0E786-0047-46BC-BABC-D3560229EE01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50" y="315913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0" dirty="0" smtClean="0"/>
              <a:t>Создание дополнительных барьеров безопасности</a:t>
            </a: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211263"/>
            <a:ext cx="84201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393700" y="5364163"/>
            <a:ext cx="8207375" cy="9509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 smtClean="0">
                <a:solidFill>
                  <a:srgbClr val="000099"/>
                </a:solidFill>
              </a:rPr>
              <a:t>Гранитоидный массив при наличии в нем зон разной проницаемости выполняет функцию противофильтрационного и противомиграционного защитного барьера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19003-5D58-4029-A1C3-164F47D6234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0" name="Picture 1" descr="reaktor-shema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244600"/>
            <a:ext cx="8505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71450" y="315913"/>
            <a:ext cx="8736013" cy="56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0" dirty="0" smtClean="0"/>
              <a:t>Внешний барьер безопасности</a:t>
            </a:r>
            <a:endParaRPr lang="ru-RU" sz="2800" b="0" dirty="0" smtClean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357B-FCD3-43E6-8034-8AAD2DA78DB8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50" y="315913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Радиационные характеристики ПУГР</a:t>
            </a:r>
            <a:endParaRPr lang="ru-RU" sz="2800" b="0" dirty="0" smtClean="0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658813" y="1998663"/>
            <a:ext cx="719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Основные радионуклиды, определяющие активность реактора на момент остановки - </a:t>
            </a:r>
            <a:r>
              <a:rPr lang="ru-RU" sz="2400" b="1" baseline="30000">
                <a:solidFill>
                  <a:srgbClr val="000099"/>
                </a:solidFill>
              </a:rPr>
              <a:t>3</a:t>
            </a:r>
            <a:r>
              <a:rPr lang="ru-RU" sz="2400" b="1">
                <a:solidFill>
                  <a:srgbClr val="000099"/>
                </a:solidFill>
              </a:rPr>
              <a:t>H, </a:t>
            </a:r>
            <a:r>
              <a:rPr lang="ru-RU" sz="2400" b="1" baseline="30000">
                <a:solidFill>
                  <a:srgbClr val="000099"/>
                </a:solidFill>
              </a:rPr>
              <a:t>14</a:t>
            </a:r>
            <a:r>
              <a:rPr lang="ru-RU" sz="2400" b="1">
                <a:solidFill>
                  <a:srgbClr val="000099"/>
                </a:solidFill>
              </a:rPr>
              <a:t>C, </a:t>
            </a:r>
            <a:r>
              <a:rPr lang="ru-RU" sz="2400" b="1" baseline="30000">
                <a:solidFill>
                  <a:srgbClr val="000099"/>
                </a:solidFill>
              </a:rPr>
              <a:t>137</a:t>
            </a:r>
            <a:r>
              <a:rPr lang="ru-RU" sz="2400" b="1">
                <a:solidFill>
                  <a:srgbClr val="000099"/>
                </a:solidFill>
              </a:rPr>
              <a:t>Cs, </a:t>
            </a:r>
            <a:r>
              <a:rPr lang="ru-RU" sz="2400" b="1" baseline="30000">
                <a:solidFill>
                  <a:srgbClr val="000099"/>
                </a:solidFill>
              </a:rPr>
              <a:t>90</a:t>
            </a:r>
            <a:r>
              <a:rPr lang="ru-RU" sz="2400" b="1">
                <a:solidFill>
                  <a:srgbClr val="000099"/>
                </a:solidFill>
              </a:rPr>
              <a:t>Sr, </a:t>
            </a:r>
            <a:r>
              <a:rPr lang="ru-RU" sz="2400" b="1" baseline="30000">
                <a:solidFill>
                  <a:srgbClr val="000099"/>
                </a:solidFill>
              </a:rPr>
              <a:t>60</a:t>
            </a:r>
            <a:r>
              <a:rPr lang="ru-RU" sz="2400" b="1">
                <a:solidFill>
                  <a:srgbClr val="000099"/>
                </a:solidFill>
              </a:rPr>
              <a:t>Co, </a:t>
            </a:r>
            <a:r>
              <a:rPr lang="ru-RU" sz="2400" b="1" baseline="30000">
                <a:solidFill>
                  <a:srgbClr val="000099"/>
                </a:solidFill>
              </a:rPr>
              <a:t>63</a:t>
            </a:r>
            <a:r>
              <a:rPr lang="ru-RU" sz="2400" b="1">
                <a:solidFill>
                  <a:srgbClr val="000099"/>
                </a:solidFill>
              </a:rPr>
              <a:t>Ni, </a:t>
            </a:r>
            <a:r>
              <a:rPr lang="ru-RU" sz="2400" b="1" baseline="30000">
                <a:solidFill>
                  <a:srgbClr val="000099"/>
                </a:solidFill>
              </a:rPr>
              <a:t>36</a:t>
            </a:r>
            <a:r>
              <a:rPr lang="ru-RU" sz="2400" b="1">
                <a:solidFill>
                  <a:srgbClr val="000099"/>
                </a:solidFill>
              </a:rPr>
              <a:t>Cl.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Результаты расчета миграции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74613" y="1631950"/>
            <a:ext cx="8994775" cy="15684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400" b="1" smtClean="0">
                <a:solidFill>
                  <a:srgbClr val="000099"/>
                </a:solidFill>
              </a:rPr>
              <a:t>1. Не прогнозируется превышение уровня вмешательства  в месте предполагаемого выхода в р. Енисей радионуклидов, находящихся в графитовой кладке реактора.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337D-F750-4426-BA63-26A61E825A5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0" y="36861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0099"/>
                </a:solidFill>
              </a:rPr>
              <a:t>2. Прогнозируемая эффективная доза облучения населения, проживающего в основании склона горы и занимающегося сельскохозяйственной деятельностью, не превысит 10</a:t>
            </a:r>
            <a:r>
              <a:rPr lang="ru-RU" sz="2400" b="1" baseline="30000">
                <a:solidFill>
                  <a:srgbClr val="000099"/>
                </a:solidFill>
              </a:rPr>
              <a:t>-2</a:t>
            </a:r>
            <a:r>
              <a:rPr lang="ru-RU" sz="2400" b="1">
                <a:solidFill>
                  <a:srgbClr val="000099"/>
                </a:solidFill>
              </a:rPr>
              <a:t> мЗв/год, что на порядок ниже установленных пределов (0,1 мЗв/год).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Реализация </a:t>
            </a:r>
            <a:r>
              <a:rPr lang="ru-RU" dirty="0" smtClean="0"/>
              <a:t>варианта захоронения </a:t>
            </a:r>
            <a:r>
              <a:rPr lang="ru-RU" dirty="0"/>
              <a:t>на месте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9E87-3840-4194-B047-198CC54E584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1636713" y="1925638"/>
            <a:ext cx="602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Вывод из эксплуатации ПУГР</a:t>
            </a:r>
          </a:p>
        </p:txBody>
      </p:sp>
      <p:sp>
        <p:nvSpPr>
          <p:cNvPr id="27652" name="Прямоугольник 7"/>
          <p:cNvSpPr>
            <a:spLocks noChangeArrowheads="1"/>
          </p:cNvSpPr>
          <p:nvPr/>
        </p:nvSpPr>
        <p:spPr bwMode="auto">
          <a:xfrm>
            <a:off x="1520825" y="4170363"/>
            <a:ext cx="582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Создание пункта консервации особых РАО </a:t>
            </a:r>
            <a:endParaRPr lang="ru-RU" sz="2800"/>
          </a:p>
        </p:txBody>
      </p:sp>
      <p:sp>
        <p:nvSpPr>
          <p:cNvPr id="9" name="Стрелка вниз 8"/>
          <p:cNvSpPr/>
          <p:nvPr/>
        </p:nvSpPr>
        <p:spPr>
          <a:xfrm>
            <a:off x="4173538" y="2806700"/>
            <a:ext cx="600075" cy="90963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Реактор АДЭ-1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399B1-14F1-4EDC-9488-8CCFE4E22C6B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3274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1403350"/>
            <a:ext cx="4178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863" y="1403350"/>
            <a:ext cx="43100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17475" y="4848225"/>
            <a:ext cx="41783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</a:rPr>
              <a:t>Верх реактора – демонтированы верхние коммуникации, технологические тракты заглушены </a:t>
            </a:r>
          </a:p>
        </p:txBody>
      </p: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4614863" y="4848225"/>
            <a:ext cx="43100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</a:rPr>
              <a:t>Низ реактора - демонтированы нижние коммуникации, технологические тракты заглушены 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F4E78-2A3E-467B-BA51-5C7F8FAFE682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" y="333375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0" dirty="0" smtClean="0"/>
              <a:t>Заключение</a:t>
            </a:r>
          </a:p>
        </p:txBody>
      </p:sp>
      <p:sp>
        <p:nvSpPr>
          <p:cNvPr id="30723" name="Объект 1"/>
          <p:cNvSpPr>
            <a:spLocks noGrp="1"/>
          </p:cNvSpPr>
          <p:nvPr>
            <p:ph idx="1"/>
          </p:nvPr>
        </p:nvSpPr>
        <p:spPr>
          <a:xfrm>
            <a:off x="276225" y="1557338"/>
            <a:ext cx="8709025" cy="22923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b="1" dirty="0" smtClean="0">
                <a:solidFill>
                  <a:srgbClr val="000099"/>
                </a:solidFill>
              </a:rPr>
              <a:t>Вывод </a:t>
            </a:r>
            <a:r>
              <a:rPr lang="ru-RU" b="1" dirty="0" smtClean="0">
                <a:solidFill>
                  <a:srgbClr val="000099"/>
                </a:solidFill>
              </a:rPr>
              <a:t>из эксплуатации промышленных реакторов ФГУП «ГХК» осуществляется по варианту захоронения на месте, как наиболее приемлемому с точки зрения безопасности и экономически обоснованному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b="1" dirty="0" smtClean="0">
              <a:solidFill>
                <a:srgbClr val="000099"/>
              </a:solidFill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1581A-B947-447A-920D-FC455796E211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" y="158750"/>
            <a:ext cx="8736013" cy="925513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Промышленные уран-графитовые реакторы ФГУП «ГХК»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530966"/>
              </p:ext>
            </p:extLst>
          </p:nvPr>
        </p:nvGraphicFramePr>
        <p:xfrm>
          <a:off x="627063" y="1604963"/>
          <a:ext cx="8060143" cy="460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48"/>
                <a:gridCol w="1612303"/>
                <a:gridCol w="1791447"/>
                <a:gridCol w="1791447"/>
                <a:gridCol w="1790098"/>
              </a:tblGrid>
              <a:tr h="7937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Реактор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Проектный срок эксплуатации, лет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эксплуатации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 эксплуатации,  лет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389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одноцелевой прямоточный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u="non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28.08.1958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30.06.1992</a:t>
                      </a:r>
                      <a:endParaRPr lang="ru-RU" sz="1800" b="1" u="non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u="non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89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АДЭ-1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одноцелевой прямоточный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u="none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20.07.1961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29.09.1992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89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АДЭ-2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двухцелевой</a:t>
                      </a:r>
                      <a:endParaRPr lang="ru-RU" sz="18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замкнутым контуром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u="non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21.01.1964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15.04.2010</a:t>
                      </a:r>
                      <a:endParaRPr lang="ru-RU" sz="1800" b="1" u="none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26327-FB62-4EC9-BD77-654FA19B1DF3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" y="333375"/>
            <a:ext cx="8736013" cy="773113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0" spc="-110" dirty="0"/>
              <a:t>Расположение промышленного реактора в горном массиве</a:t>
            </a:r>
            <a:br>
              <a:rPr lang="ru-RU" sz="2800" b="0" spc="-110" dirty="0"/>
            </a:br>
            <a:endParaRPr lang="ru-RU" sz="2800" b="0" dirty="0" smtClean="0"/>
          </a:p>
        </p:txBody>
      </p:sp>
      <p:pic>
        <p:nvPicPr>
          <p:cNvPr id="17411" name="Рисунок 1" descr="re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276350"/>
            <a:ext cx="56896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184775" y="1658938"/>
            <a:ext cx="1222375" cy="298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11913" y="1657350"/>
            <a:ext cx="2159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6353175" y="14017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99"/>
                </a:solidFill>
              </a:rPr>
              <a:t>1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605213" y="2255838"/>
            <a:ext cx="2806700" cy="814387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11913" y="2255838"/>
            <a:ext cx="2159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752850" y="3160713"/>
            <a:ext cx="2659063" cy="92710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071938" y="3902075"/>
            <a:ext cx="2281237" cy="595313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184775" y="4846638"/>
            <a:ext cx="1166813" cy="62230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23"/>
          <p:cNvSpPr txBox="1">
            <a:spLocks noChangeArrowheads="1"/>
          </p:cNvSpPr>
          <p:nvPr/>
        </p:nvSpPr>
        <p:spPr bwMode="auto">
          <a:xfrm>
            <a:off x="6815138" y="1382713"/>
            <a:ext cx="2211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1- горный массив</a:t>
            </a:r>
          </a:p>
        </p:txBody>
      </p:sp>
      <p:sp>
        <p:nvSpPr>
          <p:cNvPr id="17421" name="TextBox 28"/>
          <p:cNvSpPr txBox="1">
            <a:spLocks noChangeArrowheads="1"/>
          </p:cNvSpPr>
          <p:nvPr/>
        </p:nvSpPr>
        <p:spPr bwMode="auto">
          <a:xfrm>
            <a:off x="6364288" y="195738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7422" name="Прямоугольник 26"/>
          <p:cNvSpPr>
            <a:spLocks noChangeArrowheads="1"/>
          </p:cNvSpPr>
          <p:nvPr/>
        </p:nvSpPr>
        <p:spPr bwMode="auto">
          <a:xfrm>
            <a:off x="6815138" y="2106613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2- центральный    зал</a:t>
            </a:r>
          </a:p>
        </p:txBody>
      </p:sp>
      <p:sp>
        <p:nvSpPr>
          <p:cNvPr id="17423" name="TextBox 30"/>
          <p:cNvSpPr txBox="1">
            <a:spLocks noChangeArrowheads="1"/>
          </p:cNvSpPr>
          <p:nvPr/>
        </p:nvSpPr>
        <p:spPr bwMode="auto">
          <a:xfrm>
            <a:off x="6386513" y="27940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7424" name="Прямоугольник 31"/>
          <p:cNvSpPr>
            <a:spLocks noChangeArrowheads="1"/>
          </p:cNvSpPr>
          <p:nvPr/>
        </p:nvSpPr>
        <p:spPr bwMode="auto">
          <a:xfrm>
            <a:off x="6815138" y="3017838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3 - графитовая кладка реактора</a:t>
            </a:r>
          </a:p>
        </p:txBody>
      </p:sp>
      <p:sp>
        <p:nvSpPr>
          <p:cNvPr id="17425" name="TextBox 32"/>
          <p:cNvSpPr txBox="1">
            <a:spLocks noChangeArrowheads="1"/>
          </p:cNvSpPr>
          <p:nvPr/>
        </p:nvSpPr>
        <p:spPr bwMode="auto">
          <a:xfrm>
            <a:off x="6381750" y="3590925"/>
            <a:ext cx="32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7426" name="TextBox 34"/>
          <p:cNvSpPr txBox="1">
            <a:spLocks noChangeArrowheads="1"/>
          </p:cNvSpPr>
          <p:nvPr/>
        </p:nvSpPr>
        <p:spPr bwMode="auto">
          <a:xfrm>
            <a:off x="6881813" y="3763963"/>
            <a:ext cx="221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4 - биологическая защита</a:t>
            </a:r>
          </a:p>
        </p:txBody>
      </p:sp>
      <p:sp>
        <p:nvSpPr>
          <p:cNvPr id="17427" name="TextBox 35"/>
          <p:cNvSpPr txBox="1">
            <a:spLocks noChangeArrowheads="1"/>
          </p:cNvSpPr>
          <p:nvPr/>
        </p:nvSpPr>
        <p:spPr bwMode="auto">
          <a:xfrm>
            <a:off x="6378575" y="4497388"/>
            <a:ext cx="2682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17428" name="TextBox 37"/>
          <p:cNvSpPr txBox="1">
            <a:spLocks noChangeArrowheads="1"/>
          </p:cNvSpPr>
          <p:nvPr/>
        </p:nvSpPr>
        <p:spPr bwMode="auto">
          <a:xfrm>
            <a:off x="6916738" y="4659313"/>
            <a:ext cx="2227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5 – система транспортировки облученных твэлов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6403975" y="3160713"/>
            <a:ext cx="2159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351588" y="3902075"/>
            <a:ext cx="2159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351588" y="4846638"/>
            <a:ext cx="2159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9E4EB-FF02-4BAE-B24B-865ADB35DE05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93675" y="285750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Концепция вывода из эксплуатации ПУГР</a:t>
            </a:r>
            <a:endParaRPr lang="ru-RU" sz="2800" b="0" dirty="0" smtClean="0"/>
          </a:p>
        </p:txBody>
      </p:sp>
      <p:sp>
        <p:nvSpPr>
          <p:cNvPr id="18435" name="Прямоугольник 14"/>
          <p:cNvSpPr>
            <a:spLocks noChangeArrowheads="1"/>
          </p:cNvSpPr>
          <p:nvPr/>
        </p:nvSpPr>
        <p:spPr bwMode="auto">
          <a:xfrm>
            <a:off x="3582988" y="1582738"/>
            <a:ext cx="1946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Ликвидация</a:t>
            </a:r>
          </a:p>
        </p:txBody>
      </p:sp>
      <p:sp>
        <p:nvSpPr>
          <p:cNvPr id="18436" name="Прямоугольник 15"/>
          <p:cNvSpPr>
            <a:spLocks noChangeArrowheads="1"/>
          </p:cNvSpPr>
          <p:nvPr/>
        </p:nvSpPr>
        <p:spPr bwMode="auto">
          <a:xfrm>
            <a:off x="731838" y="3209925"/>
            <a:ext cx="7499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</a:rPr>
              <a:t>Долговременное хранение реактора в пределах шахты 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</a:rPr>
              <a:t>на срок не менее 100 лет</a:t>
            </a:r>
          </a:p>
        </p:txBody>
      </p:sp>
      <p:sp>
        <p:nvSpPr>
          <p:cNvPr id="18437" name="Прямоугольник 16"/>
          <p:cNvSpPr>
            <a:spLocks noChangeArrowheads="1"/>
          </p:cNvSpPr>
          <p:nvPr/>
        </p:nvSpPr>
        <p:spPr bwMode="auto">
          <a:xfrm>
            <a:off x="2947988" y="5033963"/>
            <a:ext cx="318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Захоронение на месте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4238" y="1492250"/>
            <a:ext cx="2317750" cy="642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731838" y="3073400"/>
            <a:ext cx="7402512" cy="8445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4897438"/>
            <a:ext cx="375285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flipV="1">
            <a:off x="4322763" y="2182813"/>
            <a:ext cx="484187" cy="8239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98950" y="4029075"/>
            <a:ext cx="485775" cy="8255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BBE82-81DD-48FE-85E9-DF93A89E2AEC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65760" y="3197226"/>
            <a:ext cx="2956560" cy="11375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Образование </a:t>
            </a:r>
            <a:r>
              <a:rPr lang="ru-RU" sz="2400" b="1" dirty="0">
                <a:solidFill>
                  <a:srgbClr val="000099"/>
                </a:solidFill>
              </a:rPr>
              <a:t>РАО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508760" y="5026025"/>
            <a:ext cx="6827520" cy="105473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Большие финансовые </a:t>
            </a:r>
            <a:r>
              <a:rPr lang="ru-RU" sz="2400" b="1" dirty="0">
                <a:solidFill>
                  <a:srgbClr val="000099"/>
                </a:solidFill>
              </a:rPr>
              <a:t>затраты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546790" y="1444625"/>
            <a:ext cx="2509521" cy="151193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Обращение с облученным </a:t>
            </a:r>
            <a:r>
              <a:rPr lang="ru-RU" sz="2400" b="1" dirty="0">
                <a:solidFill>
                  <a:srgbClr val="000099"/>
                </a:solidFill>
              </a:rPr>
              <a:t>графитом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80975" y="357188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Недостатки варианта «ликвидация»</a:t>
            </a:r>
            <a:endParaRPr lang="ru-RU" sz="2800" b="0" dirty="0" smtClean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187440" y="3151506"/>
            <a:ext cx="2804160" cy="11375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0099"/>
                </a:solidFill>
              </a:rPr>
              <a:t>Трудо</a:t>
            </a:r>
            <a:r>
              <a:rPr lang="ru-RU" sz="2400" b="1" dirty="0" smtClean="0">
                <a:solidFill>
                  <a:srgbClr val="000099"/>
                </a:solidFill>
              </a:rPr>
              <a:t>- и </a:t>
            </a:r>
            <a:r>
              <a:rPr lang="ru-RU" sz="2400" b="1" dirty="0" err="1" smtClean="0">
                <a:solidFill>
                  <a:srgbClr val="000099"/>
                </a:solidFill>
              </a:rPr>
              <a:t>дозозатраты</a:t>
            </a:r>
            <a:endParaRPr lang="ru-RU" sz="2400" b="1" dirty="0">
              <a:solidFill>
                <a:srgbClr val="000099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187440" y="2027528"/>
            <a:ext cx="716280" cy="929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484120" y="2027528"/>
            <a:ext cx="838200" cy="929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63140" y="4334802"/>
            <a:ext cx="0" cy="6912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078980" y="4289082"/>
            <a:ext cx="0" cy="6912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82411-F8FB-4166-95B2-97FC7589A527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Вариант «з</a:t>
            </a:r>
            <a:r>
              <a:rPr lang="ru-RU" sz="2800" dirty="0" smtClean="0"/>
              <a:t>ахоронение»</a:t>
            </a:r>
            <a:endParaRPr lang="ru-RU" sz="2800" dirty="0" smtClean="0"/>
          </a:p>
        </p:txBody>
      </p:sp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2844800" y="2701131"/>
            <a:ext cx="3616960" cy="1938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Возможность </a:t>
            </a:r>
            <a:r>
              <a:rPr lang="ru-RU" sz="2000" b="1" dirty="0">
                <a:solidFill>
                  <a:srgbClr val="000099"/>
                </a:solidFill>
              </a:rPr>
              <a:t>использовать проектные решения, реализованные ранее для варианта </a:t>
            </a:r>
            <a:r>
              <a:rPr lang="ru-RU" sz="2000" b="1" dirty="0" smtClean="0">
                <a:solidFill>
                  <a:srgbClr val="000099"/>
                </a:solidFill>
              </a:rPr>
              <a:t>долговременного хранения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8410" y="5076819"/>
            <a:ext cx="4269740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Отсутствие вновь образующихся РАО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62560" y="1329531"/>
            <a:ext cx="4269740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Нецелесообразность </a:t>
            </a:r>
            <a:r>
              <a:rPr lang="ru-RU" sz="2000" b="1" dirty="0">
                <a:solidFill>
                  <a:srgbClr val="000099"/>
                </a:solidFill>
              </a:rPr>
              <a:t>реабилитации площадки размещения  ПУГР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4932681" y="1348164"/>
            <a:ext cx="3876039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Наличие естественного </a:t>
            </a:r>
            <a:r>
              <a:rPr lang="ru-RU" sz="2000" b="1" dirty="0">
                <a:solidFill>
                  <a:srgbClr val="000099"/>
                </a:solidFill>
              </a:rPr>
              <a:t>внешнего </a:t>
            </a:r>
            <a:r>
              <a:rPr lang="ru-RU" sz="2000" b="1" dirty="0" err="1" smtClean="0">
                <a:solidFill>
                  <a:srgbClr val="000099"/>
                </a:solidFill>
              </a:rPr>
              <a:t>контайнмента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algn="ctr"/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5BF4E-CEAF-4D61-A42D-92DFBC352946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Вариант «захоронение» </a:t>
            </a:r>
            <a:endParaRPr lang="ru-RU" sz="2800" b="0" dirty="0" smtClean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76413" y="1489075"/>
            <a:ext cx="5507037" cy="7112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Долговременное хранение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647950" y="3067050"/>
            <a:ext cx="3667125" cy="5715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Захоронение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95763" y="2393950"/>
            <a:ext cx="571500" cy="550863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20486" name="Прямоугольник 13"/>
          <p:cNvSpPr>
            <a:spLocks noChangeArrowheads="1"/>
          </p:cNvSpPr>
          <p:nvPr/>
        </p:nvSpPr>
        <p:spPr bwMode="auto">
          <a:xfrm>
            <a:off x="804863" y="4521200"/>
            <a:ext cx="3313112" cy="101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</a:rPr>
              <a:t>Отраслевая концепция ВЭ ПУГР по варианту захоронения на месте</a:t>
            </a:r>
          </a:p>
        </p:txBody>
      </p:sp>
      <p:sp>
        <p:nvSpPr>
          <p:cNvPr id="20487" name="Прямоугольник 16"/>
          <p:cNvSpPr>
            <a:spLocks noChangeArrowheads="1"/>
          </p:cNvSpPr>
          <p:nvPr/>
        </p:nvSpPr>
        <p:spPr bwMode="auto">
          <a:xfrm>
            <a:off x="4749800" y="4521200"/>
            <a:ext cx="3313113" cy="101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</a:rPr>
              <a:t>Патент Российской Федерации №2444796</a:t>
            </a:r>
          </a:p>
          <a:p>
            <a:pPr algn="ctr"/>
            <a:endParaRPr lang="ru-RU" sz="2000" b="1">
              <a:solidFill>
                <a:srgbClr val="000099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944813" y="3803650"/>
            <a:ext cx="571500" cy="55245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321300" y="3803650"/>
            <a:ext cx="571500" cy="55245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Концепция захоронения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5B39BC-3623-4A7A-BABE-E4C0BEA079C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249680" y="1615440"/>
            <a:ext cx="6813231" cy="67056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Принцип </a:t>
            </a:r>
            <a:r>
              <a:rPr lang="ru-RU" sz="2400" b="1" dirty="0" err="1">
                <a:solidFill>
                  <a:srgbClr val="000099"/>
                </a:solidFill>
              </a:rPr>
              <a:t>многобарьерной</a:t>
            </a:r>
            <a:r>
              <a:rPr lang="ru-RU" sz="2400" b="1" dirty="0">
                <a:solidFill>
                  <a:srgbClr val="000099"/>
                </a:solidFill>
              </a:rPr>
              <a:t> защиты </a:t>
            </a:r>
          </a:p>
        </p:txBody>
      </p: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083150" y="3138061"/>
            <a:ext cx="3313112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Внутренние барьеры безопасности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16"/>
          <p:cNvSpPr>
            <a:spLocks noChangeArrowheads="1"/>
          </p:cNvSpPr>
          <p:nvPr/>
        </p:nvSpPr>
        <p:spPr bwMode="auto">
          <a:xfrm>
            <a:off x="5440680" y="3153301"/>
            <a:ext cx="3313113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Внешние барьеры безопасности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53956" y="2441575"/>
            <a:ext cx="571500" cy="55245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120604" y="2466975"/>
            <a:ext cx="571500" cy="552450"/>
          </a:xfrm>
          <a:prstGeom prst="downArrow">
            <a:avLst>
              <a:gd name="adj1" fmla="val 55333"/>
              <a:gd name="adj2" fmla="val 500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89056" y="4409331"/>
            <a:ext cx="2936400" cy="16312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Существующие </a:t>
            </a:r>
            <a:r>
              <a:rPr lang="ru-RU" sz="2000" b="1" dirty="0">
                <a:solidFill>
                  <a:srgbClr val="000099"/>
                </a:solidFill>
              </a:rPr>
              <a:t>конструкционные элементы (металлоконструкции, бетонная шахта)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3188095" y="4409331"/>
            <a:ext cx="2252585" cy="16312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Вновь создаваемые барьеры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(засыпка, бетонирование)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882140" y="3861187"/>
            <a:ext cx="0" cy="548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4740" y="3805694"/>
            <a:ext cx="0" cy="548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6234903" y="4423639"/>
            <a:ext cx="2252585" cy="16312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Горные породы, вмещающие шахты ПУГР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97236" y="3861187"/>
            <a:ext cx="0" cy="548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5650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внутренние барьеры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5B39BC-3623-4A7A-BABE-E4C0BEA079C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53440" y="4815840"/>
            <a:ext cx="8031481" cy="132588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Совместимость </a:t>
            </a:r>
            <a:r>
              <a:rPr lang="ru-RU" sz="2400" b="1" dirty="0">
                <a:solidFill>
                  <a:srgbClr val="000099"/>
                </a:solidFill>
              </a:rPr>
              <a:t>с геологической средой, окружающей </a:t>
            </a:r>
            <a:r>
              <a:rPr lang="ru-RU" sz="2400" b="1" dirty="0" smtClean="0">
                <a:solidFill>
                  <a:srgbClr val="000099"/>
                </a:solidFill>
              </a:rPr>
              <a:t>ПУГР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7185" y="2228850"/>
            <a:ext cx="3772376" cy="11811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Глинистые материалы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166360" y="1466850"/>
            <a:ext cx="3718561" cy="79248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Низкая водопроницаемость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166361" y="2529840"/>
            <a:ext cx="3718560" cy="109728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Высокая </a:t>
            </a:r>
            <a:r>
              <a:rPr lang="ru-RU" sz="2400" b="1" dirty="0">
                <a:solidFill>
                  <a:srgbClr val="000099"/>
                </a:solidFill>
              </a:rPr>
              <a:t>сорбционная способность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166360" y="3886200"/>
            <a:ext cx="3718561" cy="685800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Доступность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297680" y="1981200"/>
            <a:ext cx="685800" cy="247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74820" y="3067050"/>
            <a:ext cx="7086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83380" y="3750945"/>
            <a:ext cx="685800" cy="478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70473" y="3750945"/>
            <a:ext cx="0" cy="8210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2883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8321</TotalTime>
  <Words>447</Words>
  <Application>Microsoft Office PowerPoint</Application>
  <PresentationFormat>Экран (4:3)</PresentationFormat>
  <Paragraphs>106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a-default</vt:lpstr>
      <vt:lpstr>ВЫВОД ИЗ ЭКСПЛУАТАЦИИ ПРОМЫШЛЕННЫХ РЕАКТОРОВ ФГУП «ГХК» ПО ВАРИАНТУ ЗАХОРОНЕНИЯ НА МЕСТЕ</vt:lpstr>
      <vt:lpstr>Промышленные уран-графитовые реакторы ФГУП «ГХК»</vt:lpstr>
      <vt:lpstr>Расположение промышленного реактора в горном массиве </vt:lpstr>
      <vt:lpstr>Концепция вывода из эксплуатации ПУГР</vt:lpstr>
      <vt:lpstr>Недостатки варианта «ликвидация»</vt:lpstr>
      <vt:lpstr>Вариант «захоронение»</vt:lpstr>
      <vt:lpstr>Вариант «захоронение» </vt:lpstr>
      <vt:lpstr>Концепция захоронения </vt:lpstr>
      <vt:lpstr>Дополнительные внутренние барьеры</vt:lpstr>
      <vt:lpstr>Создание дополнительных барьеров безопасности</vt:lpstr>
      <vt:lpstr>Презентация PowerPoint</vt:lpstr>
      <vt:lpstr>Радиационные характеристики ПУГР</vt:lpstr>
      <vt:lpstr>Результаты расчета миграции</vt:lpstr>
      <vt:lpstr>Реализация варианта захоронения на месте</vt:lpstr>
      <vt:lpstr>Реактор АДЭ-1</vt:lpstr>
      <vt:lpstr>Заключение</vt:lpstr>
    </vt:vector>
  </TitlesOfParts>
  <Company>ФГУП ГХК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презентации. (если название очень большое, то его можно писать в три строки)</dc:title>
  <dc:creator>to0338</dc:creator>
  <cp:lastModifiedBy>1</cp:lastModifiedBy>
  <cp:revision>433</cp:revision>
  <dcterms:created xsi:type="dcterms:W3CDTF">2009-09-30T05:19:52Z</dcterms:created>
  <dcterms:modified xsi:type="dcterms:W3CDTF">2012-10-16T06:30:47Z</dcterms:modified>
</cp:coreProperties>
</file>