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emf" ContentType="image/x-emf"/>
  <Default Extension="xls" ContentType="application/vnd.ms-exce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vml" ContentType="application/vnd.openxmlformats-officedocument.vmlDrawing"/>
  <Default Extension="avi" ContentType="video/avi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9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1"/>
  </p:notesMasterIdLst>
  <p:sldIdLst>
    <p:sldId id="326" r:id="rId2"/>
    <p:sldId id="400" r:id="rId3"/>
    <p:sldId id="428" r:id="rId4"/>
    <p:sldId id="429" r:id="rId5"/>
    <p:sldId id="406" r:id="rId6"/>
    <p:sldId id="430" r:id="rId7"/>
    <p:sldId id="432" r:id="rId8"/>
    <p:sldId id="434" r:id="rId9"/>
    <p:sldId id="433" r:id="rId10"/>
    <p:sldId id="441" r:id="rId11"/>
    <p:sldId id="445" r:id="rId12"/>
    <p:sldId id="446" r:id="rId13"/>
    <p:sldId id="436" r:id="rId14"/>
    <p:sldId id="439" r:id="rId15"/>
    <p:sldId id="442" r:id="rId16"/>
    <p:sldId id="440" r:id="rId17"/>
    <p:sldId id="426" r:id="rId18"/>
    <p:sldId id="405" r:id="rId19"/>
    <p:sldId id="444" r:id="rId20"/>
  </p:sldIdLst>
  <p:sldSz cx="9144000" cy="6858000" type="screen4x3"/>
  <p:notesSz cx="6794500" cy="9931400"/>
  <p:embeddedFontLst>
    <p:embeddedFont>
      <p:font typeface="Calibri" pitchFamily="34" charset="0"/>
      <p:regular r:id="rId22"/>
      <p:bold r:id="rId23"/>
      <p:italic r:id="rId24"/>
      <p:boldItalic r:id="rId25"/>
    </p:embeddedFont>
    <p:embeddedFont>
      <p:font typeface="Arial Narrow" pitchFamily="34" charset="0"/>
      <p:regular r:id="rId26"/>
      <p:bold r:id="rId27"/>
      <p:italic r:id="rId28"/>
      <p:boldItalic r:id="rId29"/>
    </p:embeddedFont>
  </p:embeddedFontLst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161"/>
    <a:srgbClr val="FF9999"/>
    <a:srgbClr val="FE775C"/>
    <a:srgbClr val="FD2B01"/>
    <a:srgbClr val="A96E03"/>
    <a:srgbClr val="FFA78F"/>
    <a:srgbClr val="FFFF99"/>
    <a:srgbClr val="008000"/>
    <a:srgbClr val="2851A4"/>
    <a:srgbClr val="CFCFC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ED083AE6-46FA-4A59-8FB0-9F97EB10719F}" styleName="Светлый стиль 3 - акцент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8A107856-5554-42FB-B03E-39F5DBC370BA}" styleName="Средний стиль 4 -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607" autoAdjust="0"/>
    <p:restoredTop sz="77186" autoAdjust="0"/>
  </p:normalViewPr>
  <p:slideViewPr>
    <p:cSldViewPr snapToGrid="0">
      <p:cViewPr varScale="1">
        <p:scale>
          <a:sx n="102" d="100"/>
          <a:sy n="102" d="100"/>
        </p:scale>
        <p:origin x="-1884" y="-102"/>
      </p:cViewPr>
      <p:guideLst>
        <p:guide orient="horz" pos="2415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EF6E257-AA47-4EA7-BEA8-55EC2AA8B86D}" type="doc">
      <dgm:prSet loTypeId="urn:microsoft.com/office/officeart/2005/8/layout/hProcess9" loCatId="process" qsTypeId="urn:microsoft.com/office/officeart/2005/8/quickstyle/3d4" qsCatId="3D" csTypeId="urn:microsoft.com/office/officeart/2005/8/colors/colorful1#1" csCatId="colorful" phldr="1"/>
      <dgm:spPr/>
    </dgm:pt>
    <dgm:pt modelId="{3DD896C3-842A-48A4-AA70-9146B4474FCA}">
      <dgm:prSet phldrT="[Текст]" custT="1"/>
      <dgm:spPr/>
      <dgm:t>
        <a:bodyPr/>
        <a:lstStyle/>
        <a:p>
          <a:r>
            <a: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Обследование существующей системы мониторинга недр</a:t>
          </a:r>
          <a:endParaRPr lang="ru-RU" sz="20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793B1A8F-B535-48CF-A8D1-DA5E27CD8D70}" type="parTrans" cxnId="{D9536C10-F0A0-4B8B-ABFC-A3D9EE5FC34D}">
      <dgm:prSet/>
      <dgm:spPr/>
      <dgm:t>
        <a:bodyPr/>
        <a:lstStyle/>
        <a:p>
          <a:endParaRPr lang="ru-RU"/>
        </a:p>
      </dgm:t>
    </dgm:pt>
    <dgm:pt modelId="{1196BFF4-1256-40AF-9082-4ACB5685AC2D}" type="sibTrans" cxnId="{D9536C10-F0A0-4B8B-ABFC-A3D9EE5FC34D}">
      <dgm:prSet/>
      <dgm:spPr/>
      <dgm:t>
        <a:bodyPr/>
        <a:lstStyle/>
        <a:p>
          <a:endParaRPr lang="ru-RU"/>
        </a:p>
      </dgm:t>
    </dgm:pt>
    <dgm:pt modelId="{4B92C4ED-D756-43CC-AB37-D79C0882A8D9}">
      <dgm:prSet phldrT="[Текст]" custT="1"/>
      <dgm:spPr/>
      <dgm:t>
        <a:bodyPr/>
        <a:lstStyle/>
        <a:p>
          <a:r>
            <a: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Экспертная оценка</a:t>
          </a:r>
          <a:endParaRPr lang="ru-RU" sz="20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5BFDE921-A161-4ACC-8491-3AEB8912B56E}" type="parTrans" cxnId="{848F1E1C-18C1-4E1D-A2FD-7DD7638AF248}">
      <dgm:prSet/>
      <dgm:spPr/>
      <dgm:t>
        <a:bodyPr/>
        <a:lstStyle/>
        <a:p>
          <a:endParaRPr lang="ru-RU"/>
        </a:p>
      </dgm:t>
    </dgm:pt>
    <dgm:pt modelId="{EB6754B9-E37D-40E2-AB61-CDB975AB7146}" type="sibTrans" cxnId="{848F1E1C-18C1-4E1D-A2FD-7DD7638AF248}">
      <dgm:prSet/>
      <dgm:spPr/>
      <dgm:t>
        <a:bodyPr/>
        <a:lstStyle/>
        <a:p>
          <a:endParaRPr lang="ru-RU"/>
        </a:p>
      </dgm:t>
    </dgm:pt>
    <dgm:pt modelId="{7E218FD2-4FDB-43C5-80D0-A03C17D8BEE4}">
      <dgm:prSet phldrT="[Текст]" custT="1"/>
      <dgm:spPr/>
      <dgm:t>
        <a:bodyPr/>
        <a:lstStyle/>
        <a:p>
          <a:r>
            <a:rPr lang="ru-RU" sz="2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Программа развития</a:t>
          </a:r>
          <a:endParaRPr lang="ru-RU" sz="20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1EE9B35A-218F-4F17-84FA-A0B5F701C611}" type="parTrans" cxnId="{DB9E8039-202C-4811-BA36-A5DF47D3E589}">
      <dgm:prSet/>
      <dgm:spPr/>
      <dgm:t>
        <a:bodyPr/>
        <a:lstStyle/>
        <a:p>
          <a:endParaRPr lang="ru-RU"/>
        </a:p>
      </dgm:t>
    </dgm:pt>
    <dgm:pt modelId="{A726D29B-9211-44AA-8F0B-92919AEFFA2B}" type="sibTrans" cxnId="{DB9E8039-202C-4811-BA36-A5DF47D3E589}">
      <dgm:prSet/>
      <dgm:spPr/>
      <dgm:t>
        <a:bodyPr/>
        <a:lstStyle/>
        <a:p>
          <a:endParaRPr lang="ru-RU"/>
        </a:p>
      </dgm:t>
    </dgm:pt>
    <dgm:pt modelId="{2A6DB9D4-1572-40F2-897E-2013F9616411}" type="pres">
      <dgm:prSet presAssocID="{8EF6E257-AA47-4EA7-BEA8-55EC2AA8B86D}" presName="CompostProcess" presStyleCnt="0">
        <dgm:presLayoutVars>
          <dgm:dir/>
          <dgm:resizeHandles val="exact"/>
        </dgm:presLayoutVars>
      </dgm:prSet>
      <dgm:spPr/>
    </dgm:pt>
    <dgm:pt modelId="{4A835078-EF14-4307-B86C-C1AAFB8D99E1}" type="pres">
      <dgm:prSet presAssocID="{8EF6E257-AA47-4EA7-BEA8-55EC2AA8B86D}" presName="arrow" presStyleLbl="bgShp" presStyleIdx="0" presStyleCnt="1" custLinFactNeighborX="3619" custLinFactNeighborY="-87489"/>
      <dgm:spPr/>
    </dgm:pt>
    <dgm:pt modelId="{7265A1FC-2C52-4D4E-9DE6-47E0D7034472}" type="pres">
      <dgm:prSet presAssocID="{8EF6E257-AA47-4EA7-BEA8-55EC2AA8B86D}" presName="linearProcess" presStyleCnt="0"/>
      <dgm:spPr/>
    </dgm:pt>
    <dgm:pt modelId="{E1013150-773C-4617-BAF1-FE2199F0ECAC}" type="pres">
      <dgm:prSet presAssocID="{3DD896C3-842A-48A4-AA70-9146B4474FCA}" presName="text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7A07B10-80FC-44D0-B0BF-27D221DBB90C}" type="pres">
      <dgm:prSet presAssocID="{1196BFF4-1256-40AF-9082-4ACB5685AC2D}" presName="sibTrans" presStyleCnt="0"/>
      <dgm:spPr/>
    </dgm:pt>
    <dgm:pt modelId="{CC4D43D1-3FE1-424A-A9D7-8CAB35DA4B12}" type="pres">
      <dgm:prSet presAssocID="{4B92C4ED-D756-43CC-AB37-D79C0882A8D9}" presName="textNode" presStyleLbl="node1" presStyleIdx="1" presStyleCnt="3" custLinFactNeighborX="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13AD464-1CE5-4596-BE51-983C1E029A41}" type="pres">
      <dgm:prSet presAssocID="{EB6754B9-E37D-40E2-AB61-CDB975AB7146}" presName="sibTrans" presStyleCnt="0"/>
      <dgm:spPr/>
    </dgm:pt>
    <dgm:pt modelId="{9978FA64-6C00-4F14-A524-486E186667B1}" type="pres">
      <dgm:prSet presAssocID="{7E218FD2-4FDB-43C5-80D0-A03C17D8BEE4}" presName="text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48F1E1C-18C1-4E1D-A2FD-7DD7638AF248}" srcId="{8EF6E257-AA47-4EA7-BEA8-55EC2AA8B86D}" destId="{4B92C4ED-D756-43CC-AB37-D79C0882A8D9}" srcOrd="1" destOrd="0" parTransId="{5BFDE921-A161-4ACC-8491-3AEB8912B56E}" sibTransId="{EB6754B9-E37D-40E2-AB61-CDB975AB7146}"/>
    <dgm:cxn modelId="{D9536C10-F0A0-4B8B-ABFC-A3D9EE5FC34D}" srcId="{8EF6E257-AA47-4EA7-BEA8-55EC2AA8B86D}" destId="{3DD896C3-842A-48A4-AA70-9146B4474FCA}" srcOrd="0" destOrd="0" parTransId="{793B1A8F-B535-48CF-A8D1-DA5E27CD8D70}" sibTransId="{1196BFF4-1256-40AF-9082-4ACB5685AC2D}"/>
    <dgm:cxn modelId="{DB9E8039-202C-4811-BA36-A5DF47D3E589}" srcId="{8EF6E257-AA47-4EA7-BEA8-55EC2AA8B86D}" destId="{7E218FD2-4FDB-43C5-80D0-A03C17D8BEE4}" srcOrd="2" destOrd="0" parTransId="{1EE9B35A-218F-4F17-84FA-A0B5F701C611}" sibTransId="{A726D29B-9211-44AA-8F0B-92919AEFFA2B}"/>
    <dgm:cxn modelId="{9005B3E2-6BEE-446A-9571-562C32597E8A}" type="presOf" srcId="{7E218FD2-4FDB-43C5-80D0-A03C17D8BEE4}" destId="{9978FA64-6C00-4F14-A524-486E186667B1}" srcOrd="0" destOrd="0" presId="urn:microsoft.com/office/officeart/2005/8/layout/hProcess9"/>
    <dgm:cxn modelId="{FCF66490-B767-421C-BA49-59131593612A}" type="presOf" srcId="{3DD896C3-842A-48A4-AA70-9146B4474FCA}" destId="{E1013150-773C-4617-BAF1-FE2199F0ECAC}" srcOrd="0" destOrd="0" presId="urn:microsoft.com/office/officeart/2005/8/layout/hProcess9"/>
    <dgm:cxn modelId="{32CC196D-E538-4CB3-920A-051897BD5820}" type="presOf" srcId="{4B92C4ED-D756-43CC-AB37-D79C0882A8D9}" destId="{CC4D43D1-3FE1-424A-A9D7-8CAB35DA4B12}" srcOrd="0" destOrd="0" presId="urn:microsoft.com/office/officeart/2005/8/layout/hProcess9"/>
    <dgm:cxn modelId="{3DDE8CDC-5380-4D6C-92B6-5A0ABDF3755D}" type="presOf" srcId="{8EF6E257-AA47-4EA7-BEA8-55EC2AA8B86D}" destId="{2A6DB9D4-1572-40F2-897E-2013F9616411}" srcOrd="0" destOrd="0" presId="urn:microsoft.com/office/officeart/2005/8/layout/hProcess9"/>
    <dgm:cxn modelId="{0D67C7F2-0B2F-4FCA-A1D4-3F0F540DADE9}" type="presParOf" srcId="{2A6DB9D4-1572-40F2-897E-2013F9616411}" destId="{4A835078-EF14-4307-B86C-C1AAFB8D99E1}" srcOrd="0" destOrd="0" presId="urn:microsoft.com/office/officeart/2005/8/layout/hProcess9"/>
    <dgm:cxn modelId="{32C95105-5CA8-4203-A82A-71010D9B246F}" type="presParOf" srcId="{2A6DB9D4-1572-40F2-897E-2013F9616411}" destId="{7265A1FC-2C52-4D4E-9DE6-47E0D7034472}" srcOrd="1" destOrd="0" presId="urn:microsoft.com/office/officeart/2005/8/layout/hProcess9"/>
    <dgm:cxn modelId="{B74FB62A-085B-43CA-A239-2BF704B86B2C}" type="presParOf" srcId="{7265A1FC-2C52-4D4E-9DE6-47E0D7034472}" destId="{E1013150-773C-4617-BAF1-FE2199F0ECAC}" srcOrd="0" destOrd="0" presId="urn:microsoft.com/office/officeart/2005/8/layout/hProcess9"/>
    <dgm:cxn modelId="{75C10DFE-7ACD-4485-B1B1-8BB96C5DFCD9}" type="presParOf" srcId="{7265A1FC-2C52-4D4E-9DE6-47E0D7034472}" destId="{57A07B10-80FC-44D0-B0BF-27D221DBB90C}" srcOrd="1" destOrd="0" presId="urn:microsoft.com/office/officeart/2005/8/layout/hProcess9"/>
    <dgm:cxn modelId="{2151BACB-C9AB-450C-96C8-A1A09BED95B4}" type="presParOf" srcId="{7265A1FC-2C52-4D4E-9DE6-47E0D7034472}" destId="{CC4D43D1-3FE1-424A-A9D7-8CAB35DA4B12}" srcOrd="2" destOrd="0" presId="urn:microsoft.com/office/officeart/2005/8/layout/hProcess9"/>
    <dgm:cxn modelId="{291257FB-BFB5-4E23-90AD-54AF152CACD8}" type="presParOf" srcId="{7265A1FC-2C52-4D4E-9DE6-47E0D7034472}" destId="{913AD464-1CE5-4596-BE51-983C1E029A41}" srcOrd="3" destOrd="0" presId="urn:microsoft.com/office/officeart/2005/8/layout/hProcess9"/>
    <dgm:cxn modelId="{E95F7E21-0B59-476C-8FF0-7BFD50D9B095}" type="presParOf" srcId="{7265A1FC-2C52-4D4E-9DE6-47E0D7034472}" destId="{9978FA64-6C00-4F14-A524-486E186667B1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B117268-CF79-4372-B300-42B5CF45EBBD}" type="doc">
      <dgm:prSet loTypeId="urn:microsoft.com/office/officeart/2005/8/layout/vList2" loCatId="list" qsTypeId="urn:microsoft.com/office/officeart/2005/8/quickstyle/3d4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A34AA38-5789-4996-9428-972EEA7CFEC0}">
      <dgm:prSet phldrT="[Текст]"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pPr algn="l"/>
          <a:r>
            <a:rPr lang="ru-RU" sz="18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1. Обследовано </a:t>
          </a:r>
          <a:r>
            <a:rPr lang="en-US" sz="18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33</a:t>
          </a:r>
          <a:r>
            <a:rPr lang="ru-RU" sz="18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предприятия отрасли, оценены система мониторинга и состояние недр, разработаны рекомендации по совершенствованию систем ОМСН предприятий.</a:t>
          </a:r>
          <a:endParaRPr lang="ru-RU" sz="18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85CBF2B4-2556-4037-91A4-3D215A57296E}" type="parTrans" cxnId="{8F18C50B-57ED-47C7-BA93-28C5ECE3CF1A}">
      <dgm:prSet/>
      <dgm:spPr/>
      <dgm:t>
        <a:bodyPr/>
        <a:lstStyle/>
        <a:p>
          <a:endParaRPr lang="ru-RU"/>
        </a:p>
      </dgm:t>
    </dgm:pt>
    <dgm:pt modelId="{FF95C668-D131-4228-BC8D-79D17715BF81}" type="sibTrans" cxnId="{8F18C50B-57ED-47C7-BA93-28C5ECE3CF1A}">
      <dgm:prSet/>
      <dgm:spPr/>
      <dgm:t>
        <a:bodyPr/>
        <a:lstStyle/>
        <a:p>
          <a:endParaRPr lang="ru-RU"/>
        </a:p>
      </dgm:t>
    </dgm:pt>
    <dgm:pt modelId="{07CCBBED-B927-4507-9F52-249445BAC0EF}">
      <dgm:prSet phldrT="[Текст]" custT="1"/>
      <dgm:spPr>
        <a:solidFill>
          <a:schemeClr val="accent2">
            <a:lumMod val="60000"/>
            <a:lumOff val="40000"/>
          </a:schemeClr>
        </a:solidFill>
      </dgm:spPr>
      <dgm:t>
        <a:bodyPr anchor="ctr"/>
        <a:lstStyle/>
        <a:p>
          <a:pPr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2. Созданы ОДС на ПО «Маяк» и ГНЦ-РФ ФЭИ.</a:t>
          </a:r>
          <a:endParaRPr lang="ru-RU" sz="1800" b="1" dirty="0"/>
        </a:p>
      </dgm:t>
    </dgm:pt>
    <dgm:pt modelId="{D5103A37-22E0-4828-B014-B1D866312820}" type="parTrans" cxnId="{181F08E0-9231-4F9A-971F-1FE1B08C6D99}">
      <dgm:prSet/>
      <dgm:spPr/>
      <dgm:t>
        <a:bodyPr/>
        <a:lstStyle/>
        <a:p>
          <a:endParaRPr lang="ru-RU"/>
        </a:p>
      </dgm:t>
    </dgm:pt>
    <dgm:pt modelId="{64AE7961-4C69-4F9F-91B7-5AE756944CA0}" type="sibTrans" cxnId="{181F08E0-9231-4F9A-971F-1FE1B08C6D99}">
      <dgm:prSet/>
      <dgm:spPr/>
      <dgm:t>
        <a:bodyPr/>
        <a:lstStyle/>
        <a:p>
          <a:endParaRPr lang="ru-RU"/>
        </a:p>
      </dgm:t>
    </dgm:pt>
    <dgm:pt modelId="{723468D2-14F3-4A9F-BBD0-BB3CDE8CC541}">
      <dgm:prSet phldrT="[Текст]" custT="1"/>
      <dgm:spPr>
        <a:solidFill>
          <a:schemeClr val="tx2">
            <a:lumMod val="40000"/>
            <a:lumOff val="60000"/>
          </a:schemeClr>
        </a:solidFill>
      </dgm:spPr>
      <dgm:t>
        <a:bodyPr/>
        <a:lstStyle/>
        <a:p>
          <a:pPr marL="0" marR="0" indent="0" algn="l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8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3. Создана сеть мониторинга на 7 объектах («ДальРАО», КЧХК, НИИАР, ФЭИ, ВНИИХТ, Ленинградское отделение «РосРАО», ОАО «РИ»).</a:t>
          </a:r>
        </a:p>
        <a:p>
          <a:pPr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dirty="0"/>
        </a:p>
      </dgm:t>
    </dgm:pt>
    <dgm:pt modelId="{5CDBF3D9-60D6-4886-B7F4-F429276736FC}" type="parTrans" cxnId="{528DF875-9C3B-478C-AD8C-6A69C54FE7E1}">
      <dgm:prSet/>
      <dgm:spPr/>
      <dgm:t>
        <a:bodyPr/>
        <a:lstStyle/>
        <a:p>
          <a:endParaRPr lang="ru-RU"/>
        </a:p>
      </dgm:t>
    </dgm:pt>
    <dgm:pt modelId="{18C0D350-F0F3-45ED-8DC9-B49D6E8B22AB}" type="sibTrans" cxnId="{528DF875-9C3B-478C-AD8C-6A69C54FE7E1}">
      <dgm:prSet/>
      <dgm:spPr/>
      <dgm:t>
        <a:bodyPr/>
        <a:lstStyle/>
        <a:p>
          <a:endParaRPr lang="ru-RU"/>
        </a:p>
      </dgm:t>
    </dgm:pt>
    <dgm:pt modelId="{E6ABBC44-10C0-45B6-AC2D-B8C9930878BF}">
      <dgm:prSet custT="1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pPr algn="l"/>
          <a:r>
            <a:rPr lang="ru-RU" sz="18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4. Разработано 4 геомиграционных модели (КЧХК, НИИАР, ФЭИ, Маяк), на которых выполнен прогноз влияния ЯРОО на состояние недр; в стадии разработки – 2 модели.</a:t>
          </a:r>
          <a:endParaRPr lang="ru-RU" sz="1400" b="1" dirty="0">
            <a:latin typeface="Times New Roman" pitchFamily="18" charset="0"/>
            <a:cs typeface="Times New Roman" pitchFamily="18" charset="0"/>
          </a:endParaRPr>
        </a:p>
      </dgm:t>
    </dgm:pt>
    <dgm:pt modelId="{850F72C0-F69D-4B9C-85A8-7E9C1209991D}" type="parTrans" cxnId="{D0FB427C-7DCD-4D84-955B-9EBBF04A0675}">
      <dgm:prSet/>
      <dgm:spPr/>
      <dgm:t>
        <a:bodyPr/>
        <a:lstStyle/>
        <a:p>
          <a:endParaRPr lang="ru-RU"/>
        </a:p>
      </dgm:t>
    </dgm:pt>
    <dgm:pt modelId="{2704B17A-4766-4AFD-86F2-6F788434ABBB}" type="sibTrans" cxnId="{D0FB427C-7DCD-4D84-955B-9EBBF04A0675}">
      <dgm:prSet/>
      <dgm:spPr/>
      <dgm:t>
        <a:bodyPr/>
        <a:lstStyle/>
        <a:p>
          <a:endParaRPr lang="ru-RU"/>
        </a:p>
      </dgm:t>
    </dgm:pt>
    <dgm:pt modelId="{38259A9B-41CB-4739-A524-3A70BF458FDA}">
      <dgm:prSet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pPr algn="l"/>
          <a:r>
            <a:rPr lang="ru-RU" sz="18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5. Для объекта КЧХК выполнено обоснование проектных мероприятий по реабилитации хранилищ РАО.</a:t>
          </a:r>
          <a:endParaRPr lang="ru-RU" sz="18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0AD8EEE2-7CA9-445C-A735-2F83CBBFFC3A}" type="parTrans" cxnId="{0FA9338E-C21B-44C7-A804-A858696BD43A}">
      <dgm:prSet/>
      <dgm:spPr/>
      <dgm:t>
        <a:bodyPr/>
        <a:lstStyle/>
        <a:p>
          <a:endParaRPr lang="ru-RU"/>
        </a:p>
      </dgm:t>
    </dgm:pt>
    <dgm:pt modelId="{E055B14B-DF6F-4B12-B96B-0A9C3E1695FD}" type="sibTrans" cxnId="{0FA9338E-C21B-44C7-A804-A858696BD43A}">
      <dgm:prSet/>
      <dgm:spPr/>
      <dgm:t>
        <a:bodyPr/>
        <a:lstStyle/>
        <a:p>
          <a:endParaRPr lang="ru-RU"/>
        </a:p>
      </dgm:t>
    </dgm:pt>
    <dgm:pt modelId="{78F5C244-F295-462B-BC8C-09C0EFB70F9C}">
      <dgm:prSet custT="1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pPr marL="0" marR="0" indent="0" algn="l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ru-RU" sz="1800" b="0" dirty="0" smtClean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  <a:p>
          <a:pPr marL="0" marR="0" indent="0" algn="l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8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6. На 25 предприятиях установлены абонентские пункты АИС ОМСН, сфер- мурованы базы данных результатов мониторинга и геолого-гидрогеологических исследований за последние 5-10 лет</a:t>
          </a:r>
          <a:r>
            <a:rPr lang="ru-RU" sz="1800" b="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.</a:t>
          </a:r>
          <a:endParaRPr lang="ru-RU" sz="1800" dirty="0" smtClean="0">
            <a:latin typeface="Times New Roman" pitchFamily="18" charset="0"/>
            <a:cs typeface="Times New Roman" pitchFamily="18" charset="0"/>
          </a:endParaRPr>
        </a:p>
        <a:p>
          <a:pPr algn="l"/>
          <a:endParaRPr lang="ru-RU" sz="1400" b="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8AEF73D4-F499-4F09-9F26-E944D35BC647}" type="sibTrans" cxnId="{35598F8D-46AC-4EDD-96E9-E100D90539D8}">
      <dgm:prSet/>
      <dgm:spPr/>
      <dgm:t>
        <a:bodyPr/>
        <a:lstStyle/>
        <a:p>
          <a:endParaRPr lang="ru-RU"/>
        </a:p>
      </dgm:t>
    </dgm:pt>
    <dgm:pt modelId="{E0FA344A-1F91-4C3F-9406-4CCEE561087D}" type="parTrans" cxnId="{35598F8D-46AC-4EDD-96E9-E100D90539D8}">
      <dgm:prSet/>
      <dgm:spPr/>
      <dgm:t>
        <a:bodyPr/>
        <a:lstStyle/>
        <a:p>
          <a:endParaRPr lang="ru-RU"/>
        </a:p>
      </dgm:t>
    </dgm:pt>
    <dgm:pt modelId="{DB9D494A-BB66-40CF-9AE1-DAABEF99B11F}" type="pres">
      <dgm:prSet presAssocID="{7B117268-CF79-4372-B300-42B5CF45EBBD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16A9C0E-98C9-4FB9-9045-AFCD6E2E6D42}" type="pres">
      <dgm:prSet presAssocID="{FA34AA38-5789-4996-9428-972EEA7CFEC0}" presName="parentText" presStyleLbl="node1" presStyleIdx="0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D6237D3-8FBB-4DB4-824B-3C0C3C0A59E6}" type="pres">
      <dgm:prSet presAssocID="{FF95C668-D131-4228-BC8D-79D17715BF81}" presName="spacer" presStyleCnt="0"/>
      <dgm:spPr/>
    </dgm:pt>
    <dgm:pt modelId="{0056F817-3CF9-4E6B-8027-1B4140FF7953}" type="pres">
      <dgm:prSet presAssocID="{07CCBBED-B927-4507-9F52-249445BAC0EF}" presName="parentText" presStyleLbl="node1" presStyleIdx="1" presStyleCnt="6" custLinFactNeighborX="-116" custLinFactNeighborY="-4406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1755AE8-3D80-4443-A5D7-F307344C46F1}" type="pres">
      <dgm:prSet presAssocID="{64AE7961-4C69-4F9F-91B7-5AE756944CA0}" presName="spacer" presStyleCnt="0"/>
      <dgm:spPr/>
    </dgm:pt>
    <dgm:pt modelId="{D1A9C60A-9107-4250-B058-1EA667439720}" type="pres">
      <dgm:prSet presAssocID="{723468D2-14F3-4A9F-BBD0-BB3CDE8CC541}" presName="parentText" presStyleLbl="node1" presStyleIdx="2" presStyleCnt="6" custLinFactNeighborX="-10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747B66C-B41E-4755-9350-9D53DE77D0F2}" type="pres">
      <dgm:prSet presAssocID="{18C0D350-F0F3-45ED-8DC9-B49D6E8B22AB}" presName="spacer" presStyleCnt="0"/>
      <dgm:spPr/>
    </dgm:pt>
    <dgm:pt modelId="{E203234B-596A-4AD6-9076-1965BB2C3BF7}" type="pres">
      <dgm:prSet presAssocID="{E6ABBC44-10C0-45B6-AC2D-B8C9930878BF}" presName="parentText" presStyleLbl="node1" presStyleIdx="3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77D1AD3-43CB-4579-B563-6934136F08AF}" type="pres">
      <dgm:prSet presAssocID="{2704B17A-4766-4AFD-86F2-6F788434ABBB}" presName="spacer" presStyleCnt="0"/>
      <dgm:spPr/>
    </dgm:pt>
    <dgm:pt modelId="{BB6BC27B-0CE8-4B28-BE06-C67B69058E6C}" type="pres">
      <dgm:prSet presAssocID="{38259A9B-41CB-4739-A524-3A70BF458FDA}" presName="parentText" presStyleLbl="node1" presStyleIdx="4" presStyleCnt="6" custLinFactNeighborX="-10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C665DE6-1097-48CE-A800-888B156689F9}" type="pres">
      <dgm:prSet presAssocID="{E055B14B-DF6F-4B12-B96B-0A9C3E1695FD}" presName="spacer" presStyleCnt="0"/>
      <dgm:spPr/>
    </dgm:pt>
    <dgm:pt modelId="{2B66DE1E-4FB0-409C-BC15-6E4FB28BB084}" type="pres">
      <dgm:prSet presAssocID="{78F5C244-F295-462B-BC8C-09C0EFB70F9C}" presName="parentText" presStyleLbl="node1" presStyleIdx="5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5598F8D-46AC-4EDD-96E9-E100D90539D8}" srcId="{7B117268-CF79-4372-B300-42B5CF45EBBD}" destId="{78F5C244-F295-462B-BC8C-09C0EFB70F9C}" srcOrd="5" destOrd="0" parTransId="{E0FA344A-1F91-4C3F-9406-4CCEE561087D}" sibTransId="{8AEF73D4-F499-4F09-9F26-E944D35BC647}"/>
    <dgm:cxn modelId="{528DF875-9C3B-478C-AD8C-6A69C54FE7E1}" srcId="{7B117268-CF79-4372-B300-42B5CF45EBBD}" destId="{723468D2-14F3-4A9F-BBD0-BB3CDE8CC541}" srcOrd="2" destOrd="0" parTransId="{5CDBF3D9-60D6-4886-B7F4-F429276736FC}" sibTransId="{18C0D350-F0F3-45ED-8DC9-B49D6E8B22AB}"/>
    <dgm:cxn modelId="{0F5BEB0E-6F7F-450F-8F12-DF384DF533D6}" type="presOf" srcId="{38259A9B-41CB-4739-A524-3A70BF458FDA}" destId="{BB6BC27B-0CE8-4B28-BE06-C67B69058E6C}" srcOrd="0" destOrd="0" presId="urn:microsoft.com/office/officeart/2005/8/layout/vList2"/>
    <dgm:cxn modelId="{C603BE6B-F236-42CE-865A-C9EEE3A8DB5B}" type="presOf" srcId="{07CCBBED-B927-4507-9F52-249445BAC0EF}" destId="{0056F817-3CF9-4E6B-8027-1B4140FF7953}" srcOrd="0" destOrd="0" presId="urn:microsoft.com/office/officeart/2005/8/layout/vList2"/>
    <dgm:cxn modelId="{181F08E0-9231-4F9A-971F-1FE1B08C6D99}" srcId="{7B117268-CF79-4372-B300-42B5CF45EBBD}" destId="{07CCBBED-B927-4507-9F52-249445BAC0EF}" srcOrd="1" destOrd="0" parTransId="{D5103A37-22E0-4828-B014-B1D866312820}" sibTransId="{64AE7961-4C69-4F9F-91B7-5AE756944CA0}"/>
    <dgm:cxn modelId="{89C40652-19D9-4123-8BBD-76D4590CB301}" type="presOf" srcId="{E6ABBC44-10C0-45B6-AC2D-B8C9930878BF}" destId="{E203234B-596A-4AD6-9076-1965BB2C3BF7}" srcOrd="0" destOrd="0" presId="urn:microsoft.com/office/officeart/2005/8/layout/vList2"/>
    <dgm:cxn modelId="{D0FB427C-7DCD-4D84-955B-9EBBF04A0675}" srcId="{7B117268-CF79-4372-B300-42B5CF45EBBD}" destId="{E6ABBC44-10C0-45B6-AC2D-B8C9930878BF}" srcOrd="3" destOrd="0" parTransId="{850F72C0-F69D-4B9C-85A8-7E9C1209991D}" sibTransId="{2704B17A-4766-4AFD-86F2-6F788434ABBB}"/>
    <dgm:cxn modelId="{319D8EF7-2248-400A-AEF5-7A01B35E7098}" type="presOf" srcId="{7B117268-CF79-4372-B300-42B5CF45EBBD}" destId="{DB9D494A-BB66-40CF-9AE1-DAABEF99B11F}" srcOrd="0" destOrd="0" presId="urn:microsoft.com/office/officeart/2005/8/layout/vList2"/>
    <dgm:cxn modelId="{8F18C50B-57ED-47C7-BA93-28C5ECE3CF1A}" srcId="{7B117268-CF79-4372-B300-42B5CF45EBBD}" destId="{FA34AA38-5789-4996-9428-972EEA7CFEC0}" srcOrd="0" destOrd="0" parTransId="{85CBF2B4-2556-4037-91A4-3D215A57296E}" sibTransId="{FF95C668-D131-4228-BC8D-79D17715BF81}"/>
    <dgm:cxn modelId="{572053D1-B5F0-48E7-8BA9-86BC228E0203}" type="presOf" srcId="{78F5C244-F295-462B-BC8C-09C0EFB70F9C}" destId="{2B66DE1E-4FB0-409C-BC15-6E4FB28BB084}" srcOrd="0" destOrd="0" presId="urn:microsoft.com/office/officeart/2005/8/layout/vList2"/>
    <dgm:cxn modelId="{0FA9338E-C21B-44C7-A804-A858696BD43A}" srcId="{7B117268-CF79-4372-B300-42B5CF45EBBD}" destId="{38259A9B-41CB-4739-A524-3A70BF458FDA}" srcOrd="4" destOrd="0" parTransId="{0AD8EEE2-7CA9-445C-A735-2F83CBBFFC3A}" sibTransId="{E055B14B-DF6F-4B12-B96B-0A9C3E1695FD}"/>
    <dgm:cxn modelId="{C6D02BBC-3E21-437A-BA60-42A6D6ECBC36}" type="presOf" srcId="{FA34AA38-5789-4996-9428-972EEA7CFEC0}" destId="{116A9C0E-98C9-4FB9-9045-AFCD6E2E6D42}" srcOrd="0" destOrd="0" presId="urn:microsoft.com/office/officeart/2005/8/layout/vList2"/>
    <dgm:cxn modelId="{BBD9AE9C-3661-40FB-99BE-1359B62B0378}" type="presOf" srcId="{723468D2-14F3-4A9F-BBD0-BB3CDE8CC541}" destId="{D1A9C60A-9107-4250-B058-1EA667439720}" srcOrd="0" destOrd="0" presId="urn:microsoft.com/office/officeart/2005/8/layout/vList2"/>
    <dgm:cxn modelId="{96DFC650-A2EF-46AE-AA1B-910C1E62D7EA}" type="presParOf" srcId="{DB9D494A-BB66-40CF-9AE1-DAABEF99B11F}" destId="{116A9C0E-98C9-4FB9-9045-AFCD6E2E6D42}" srcOrd="0" destOrd="0" presId="urn:microsoft.com/office/officeart/2005/8/layout/vList2"/>
    <dgm:cxn modelId="{165CBC3E-AD8E-40BE-87BD-2008FB82860B}" type="presParOf" srcId="{DB9D494A-BB66-40CF-9AE1-DAABEF99B11F}" destId="{CD6237D3-8FBB-4DB4-824B-3C0C3C0A59E6}" srcOrd="1" destOrd="0" presId="urn:microsoft.com/office/officeart/2005/8/layout/vList2"/>
    <dgm:cxn modelId="{42780669-C3D1-478C-8877-8C66F9598BA8}" type="presParOf" srcId="{DB9D494A-BB66-40CF-9AE1-DAABEF99B11F}" destId="{0056F817-3CF9-4E6B-8027-1B4140FF7953}" srcOrd="2" destOrd="0" presId="urn:microsoft.com/office/officeart/2005/8/layout/vList2"/>
    <dgm:cxn modelId="{F4EE2169-A3F7-46EE-BDE1-EE96FC57F2AD}" type="presParOf" srcId="{DB9D494A-BB66-40CF-9AE1-DAABEF99B11F}" destId="{81755AE8-3D80-4443-A5D7-F307344C46F1}" srcOrd="3" destOrd="0" presId="urn:microsoft.com/office/officeart/2005/8/layout/vList2"/>
    <dgm:cxn modelId="{4651F5CE-C0A2-4967-BAE8-9DD5D78C7EBC}" type="presParOf" srcId="{DB9D494A-BB66-40CF-9AE1-DAABEF99B11F}" destId="{D1A9C60A-9107-4250-B058-1EA667439720}" srcOrd="4" destOrd="0" presId="urn:microsoft.com/office/officeart/2005/8/layout/vList2"/>
    <dgm:cxn modelId="{F5C74793-9937-4D21-B423-54CEBBDA63A0}" type="presParOf" srcId="{DB9D494A-BB66-40CF-9AE1-DAABEF99B11F}" destId="{2747B66C-B41E-4755-9350-9D53DE77D0F2}" srcOrd="5" destOrd="0" presId="urn:microsoft.com/office/officeart/2005/8/layout/vList2"/>
    <dgm:cxn modelId="{B904D550-F590-48B9-8D2A-D0DEA740A907}" type="presParOf" srcId="{DB9D494A-BB66-40CF-9AE1-DAABEF99B11F}" destId="{E203234B-596A-4AD6-9076-1965BB2C3BF7}" srcOrd="6" destOrd="0" presId="urn:microsoft.com/office/officeart/2005/8/layout/vList2"/>
    <dgm:cxn modelId="{F1E44592-8EAF-4E35-95F7-9D42E715E44B}" type="presParOf" srcId="{DB9D494A-BB66-40CF-9AE1-DAABEF99B11F}" destId="{477D1AD3-43CB-4579-B563-6934136F08AF}" srcOrd="7" destOrd="0" presId="urn:microsoft.com/office/officeart/2005/8/layout/vList2"/>
    <dgm:cxn modelId="{0993C11F-CF20-4B96-848E-B5A26FEEEFF4}" type="presParOf" srcId="{DB9D494A-BB66-40CF-9AE1-DAABEF99B11F}" destId="{BB6BC27B-0CE8-4B28-BE06-C67B69058E6C}" srcOrd="8" destOrd="0" presId="urn:microsoft.com/office/officeart/2005/8/layout/vList2"/>
    <dgm:cxn modelId="{91E20BC5-AB3A-4426-8D71-60EB2E01DF5E}" type="presParOf" srcId="{DB9D494A-BB66-40CF-9AE1-DAABEF99B11F}" destId="{6C665DE6-1097-48CE-A800-888B156689F9}" srcOrd="9" destOrd="0" presId="urn:microsoft.com/office/officeart/2005/8/layout/vList2"/>
    <dgm:cxn modelId="{BC7718B7-72D8-464E-A77E-D9945A6D2323}" type="presParOf" srcId="{DB9D494A-BB66-40CF-9AE1-DAABEF99B11F}" destId="{2B66DE1E-4FB0-409C-BC15-6E4FB28BB084}" srcOrd="1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E4610DE-DC39-4981-B598-56BBA5504058}" type="doc">
      <dgm:prSet loTypeId="urn:microsoft.com/office/officeart/2005/8/layout/vList2" loCatId="list" qsTypeId="urn:microsoft.com/office/officeart/2005/8/quickstyle/3d4" qsCatId="3D" csTypeId="urn:microsoft.com/office/officeart/2005/8/colors/accent1_3" csCatId="accent1" phldr="1"/>
      <dgm:spPr/>
      <dgm:t>
        <a:bodyPr/>
        <a:lstStyle/>
        <a:p>
          <a:endParaRPr lang="ru-RU"/>
        </a:p>
      </dgm:t>
    </dgm:pt>
    <dgm:pt modelId="{ECA93DD3-3FCD-4F0C-A5F6-385DB03DA619}">
      <dgm:prSet custT="1"/>
      <dgm:spPr/>
      <dgm:t>
        <a:bodyPr/>
        <a:lstStyle/>
        <a:p>
          <a:pPr algn="ctr" rtl="0"/>
          <a:r>
            <a:rPr lang="ru-RU" sz="23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Работы, начатые ФГУГП «Гидроспецгеология» в 2008 году по созданию и развитию ОМСН Госкорпорации «</a:t>
          </a:r>
          <a:r>
            <a:rPr lang="ru-RU" sz="2300" b="1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Росатом</a:t>
          </a:r>
          <a:r>
            <a:rPr lang="ru-RU" sz="23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» и ИАС РЭМ, в полной мере отвечают положениям Федерального закона № 331 от 21.11.2011г. </a:t>
          </a:r>
          <a:endParaRPr lang="ru-RU" sz="23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1CB05E84-9763-472C-A497-AB8DF43DA300}" type="parTrans" cxnId="{51EBBD2C-3BA1-4DD8-9CC2-D31D8E874FF7}">
      <dgm:prSet/>
      <dgm:spPr/>
      <dgm:t>
        <a:bodyPr/>
        <a:lstStyle/>
        <a:p>
          <a:endParaRPr lang="ru-RU"/>
        </a:p>
      </dgm:t>
    </dgm:pt>
    <dgm:pt modelId="{6F00AA1C-3F04-42F2-A7BA-1AAC933E5B27}" type="sibTrans" cxnId="{51EBBD2C-3BA1-4DD8-9CC2-D31D8E874FF7}">
      <dgm:prSet/>
      <dgm:spPr/>
      <dgm:t>
        <a:bodyPr/>
        <a:lstStyle/>
        <a:p>
          <a:endParaRPr lang="ru-RU"/>
        </a:p>
      </dgm:t>
    </dgm:pt>
    <dgm:pt modelId="{A6CF7C53-0ECE-4304-92DC-C0004A07281A}">
      <dgm:prSet custT="1"/>
      <dgm:spPr/>
      <dgm:t>
        <a:bodyPr/>
        <a:lstStyle/>
        <a:p>
          <a:pPr algn="ctr" rtl="0"/>
          <a:r>
            <a:rPr lang="ru-RU" sz="23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Результаты ОМСН логично встраиваются в современную систему мониторинга радиационной обстановки с блоком системы сбора, накопления, хранения и обработки информации</a:t>
          </a:r>
          <a:r>
            <a:rPr lang="ru-RU" sz="2300" b="1" dirty="0" smtClean="0">
              <a:solidFill>
                <a:schemeClr val="tx1"/>
              </a:solidFill>
            </a:rPr>
            <a:t>.</a:t>
          </a:r>
          <a:endParaRPr lang="ru-RU" sz="2300" dirty="0">
            <a:solidFill>
              <a:schemeClr val="tx1"/>
            </a:solidFill>
          </a:endParaRPr>
        </a:p>
      </dgm:t>
    </dgm:pt>
    <dgm:pt modelId="{054388A2-8CE4-4558-84EE-A914DEFB4AD7}" type="parTrans" cxnId="{A555BBCB-EC5F-4A32-9A7C-ADD7D15D12B2}">
      <dgm:prSet/>
      <dgm:spPr/>
      <dgm:t>
        <a:bodyPr/>
        <a:lstStyle/>
        <a:p>
          <a:endParaRPr lang="ru-RU"/>
        </a:p>
      </dgm:t>
    </dgm:pt>
    <dgm:pt modelId="{516D1178-B2F6-4B4B-A136-E9750B38044B}" type="sibTrans" cxnId="{A555BBCB-EC5F-4A32-9A7C-ADD7D15D12B2}">
      <dgm:prSet/>
      <dgm:spPr/>
      <dgm:t>
        <a:bodyPr/>
        <a:lstStyle/>
        <a:p>
          <a:endParaRPr lang="ru-RU"/>
        </a:p>
      </dgm:t>
    </dgm:pt>
    <dgm:pt modelId="{C174E0A4-8920-4224-9350-8BE29DCFAC52}">
      <dgm:prSet custT="1"/>
      <dgm:spPr/>
      <dgm:t>
        <a:bodyPr/>
        <a:lstStyle/>
        <a:p>
          <a:pPr algn="ctr" rtl="0"/>
          <a:r>
            <a:rPr lang="ru-RU" sz="23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Отраслевая система ОМСН отвечает требованиям экологической политики Госкорпорации «Росатом».</a:t>
          </a:r>
          <a:endParaRPr lang="ru-RU" sz="500" dirty="0">
            <a:solidFill>
              <a:schemeClr val="tx1"/>
            </a:solidFill>
          </a:endParaRPr>
        </a:p>
      </dgm:t>
    </dgm:pt>
    <dgm:pt modelId="{69A6C347-23F7-43C9-84AE-ABB1A7BCCE8E}" type="parTrans" cxnId="{C25889B6-DDAC-4B40-B28F-EC44BB0B1CEA}">
      <dgm:prSet/>
      <dgm:spPr/>
      <dgm:t>
        <a:bodyPr/>
        <a:lstStyle/>
        <a:p>
          <a:endParaRPr lang="ru-RU"/>
        </a:p>
      </dgm:t>
    </dgm:pt>
    <dgm:pt modelId="{1186FDE8-DD25-476E-83FE-3CA68A996FCA}" type="sibTrans" cxnId="{C25889B6-DDAC-4B40-B28F-EC44BB0B1CEA}">
      <dgm:prSet/>
      <dgm:spPr/>
      <dgm:t>
        <a:bodyPr/>
        <a:lstStyle/>
        <a:p>
          <a:endParaRPr lang="ru-RU"/>
        </a:p>
      </dgm:t>
    </dgm:pt>
    <dgm:pt modelId="{5AF1364C-EF89-4AD0-ADFA-6890C0497CDC}">
      <dgm:prSet custT="1"/>
      <dgm:spPr/>
      <dgm:t>
        <a:bodyPr/>
        <a:lstStyle/>
        <a:p>
          <a:pPr algn="ctr" rtl="0"/>
          <a:r>
            <a:rPr lang="ru-RU" sz="23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Результаты ОМСН позволяют получать информацию, необходимую для обоснования мероприятий по выводу ЯРОО из эксплуатации.</a:t>
          </a:r>
          <a:r>
            <a:rPr lang="ru-RU" sz="500" b="1" dirty="0" smtClean="0">
              <a:solidFill>
                <a:schemeClr val="tx1"/>
              </a:solidFill>
            </a:rPr>
            <a:t> </a:t>
          </a:r>
          <a:endParaRPr lang="ru-RU" sz="500" dirty="0">
            <a:solidFill>
              <a:schemeClr val="tx1"/>
            </a:solidFill>
          </a:endParaRPr>
        </a:p>
      </dgm:t>
    </dgm:pt>
    <dgm:pt modelId="{1DB382C4-9B87-4191-AEA7-397456DBEA8B}" type="parTrans" cxnId="{A1889998-2EEB-4D02-A853-7E4D5410019E}">
      <dgm:prSet/>
      <dgm:spPr/>
      <dgm:t>
        <a:bodyPr/>
        <a:lstStyle/>
        <a:p>
          <a:endParaRPr lang="ru-RU"/>
        </a:p>
      </dgm:t>
    </dgm:pt>
    <dgm:pt modelId="{E8F6FF4D-CB14-408B-923C-8D47C75B3822}" type="sibTrans" cxnId="{A1889998-2EEB-4D02-A853-7E4D5410019E}">
      <dgm:prSet/>
      <dgm:spPr/>
      <dgm:t>
        <a:bodyPr/>
        <a:lstStyle/>
        <a:p>
          <a:endParaRPr lang="ru-RU"/>
        </a:p>
      </dgm:t>
    </dgm:pt>
    <dgm:pt modelId="{85EBDD93-9F69-45FE-A575-9A086EC322CD}" type="pres">
      <dgm:prSet presAssocID="{0E4610DE-DC39-4981-B598-56BBA5504058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72A0675-A0CD-4FF6-84E3-954EA29FCAAE}" type="pres">
      <dgm:prSet presAssocID="{ECA93DD3-3FCD-4F0C-A5F6-385DB03DA619}" presName="parentText" presStyleLbl="node1" presStyleIdx="0" presStyleCnt="4" custLinFactNeighborX="87" custLinFactNeighborY="-1243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579424F-2C71-48F7-A98B-39AED0DCD49D}" type="pres">
      <dgm:prSet presAssocID="{6F00AA1C-3F04-42F2-A7BA-1AAC933E5B27}" presName="spacer" presStyleCnt="0"/>
      <dgm:spPr/>
    </dgm:pt>
    <dgm:pt modelId="{DC285738-84C7-4C1A-9589-51C09E8CA13C}" type="pres">
      <dgm:prSet presAssocID="{A6CF7C53-0ECE-4304-92DC-C0004A07281A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6DCDE25-A6F5-4C47-A3B0-333F01516D07}" type="pres">
      <dgm:prSet presAssocID="{516D1178-B2F6-4B4B-A136-E9750B38044B}" presName="spacer" presStyleCnt="0"/>
      <dgm:spPr/>
    </dgm:pt>
    <dgm:pt modelId="{13B7B2A4-737C-4409-8BC2-DCD54271A435}" type="pres">
      <dgm:prSet presAssocID="{C174E0A4-8920-4224-9350-8BE29DCFAC52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CA2DD56-9C24-40EE-969B-C6F079050642}" type="pres">
      <dgm:prSet presAssocID="{1186FDE8-DD25-476E-83FE-3CA68A996FCA}" presName="spacer" presStyleCnt="0"/>
      <dgm:spPr/>
    </dgm:pt>
    <dgm:pt modelId="{F046F880-EF73-4287-8157-C6B8B942DDCF}" type="pres">
      <dgm:prSet presAssocID="{5AF1364C-EF89-4AD0-ADFA-6890C0497CDC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5F954AE-1BF3-40C5-A972-F937D50E5B11}" type="presOf" srcId="{5AF1364C-EF89-4AD0-ADFA-6890C0497CDC}" destId="{F046F880-EF73-4287-8157-C6B8B942DDCF}" srcOrd="0" destOrd="0" presId="urn:microsoft.com/office/officeart/2005/8/layout/vList2"/>
    <dgm:cxn modelId="{A1889998-2EEB-4D02-A853-7E4D5410019E}" srcId="{0E4610DE-DC39-4981-B598-56BBA5504058}" destId="{5AF1364C-EF89-4AD0-ADFA-6890C0497CDC}" srcOrd="3" destOrd="0" parTransId="{1DB382C4-9B87-4191-AEA7-397456DBEA8B}" sibTransId="{E8F6FF4D-CB14-408B-923C-8D47C75B3822}"/>
    <dgm:cxn modelId="{C25889B6-DDAC-4B40-B28F-EC44BB0B1CEA}" srcId="{0E4610DE-DC39-4981-B598-56BBA5504058}" destId="{C174E0A4-8920-4224-9350-8BE29DCFAC52}" srcOrd="2" destOrd="0" parTransId="{69A6C347-23F7-43C9-84AE-ABB1A7BCCE8E}" sibTransId="{1186FDE8-DD25-476E-83FE-3CA68A996FCA}"/>
    <dgm:cxn modelId="{51EBBD2C-3BA1-4DD8-9CC2-D31D8E874FF7}" srcId="{0E4610DE-DC39-4981-B598-56BBA5504058}" destId="{ECA93DD3-3FCD-4F0C-A5F6-385DB03DA619}" srcOrd="0" destOrd="0" parTransId="{1CB05E84-9763-472C-A497-AB8DF43DA300}" sibTransId="{6F00AA1C-3F04-42F2-A7BA-1AAC933E5B27}"/>
    <dgm:cxn modelId="{4BAC43B1-DC82-4AA3-BD1A-698D42D610E9}" type="presOf" srcId="{C174E0A4-8920-4224-9350-8BE29DCFAC52}" destId="{13B7B2A4-737C-4409-8BC2-DCD54271A435}" srcOrd="0" destOrd="0" presId="urn:microsoft.com/office/officeart/2005/8/layout/vList2"/>
    <dgm:cxn modelId="{83007E1C-EA3B-4988-ABCB-8FE555612869}" type="presOf" srcId="{ECA93DD3-3FCD-4F0C-A5F6-385DB03DA619}" destId="{872A0675-A0CD-4FF6-84E3-954EA29FCAAE}" srcOrd="0" destOrd="0" presId="urn:microsoft.com/office/officeart/2005/8/layout/vList2"/>
    <dgm:cxn modelId="{0BDC8C4C-BCE4-4C1D-984B-7271D15F8554}" type="presOf" srcId="{A6CF7C53-0ECE-4304-92DC-C0004A07281A}" destId="{DC285738-84C7-4C1A-9589-51C09E8CA13C}" srcOrd="0" destOrd="0" presId="urn:microsoft.com/office/officeart/2005/8/layout/vList2"/>
    <dgm:cxn modelId="{A555BBCB-EC5F-4A32-9A7C-ADD7D15D12B2}" srcId="{0E4610DE-DC39-4981-B598-56BBA5504058}" destId="{A6CF7C53-0ECE-4304-92DC-C0004A07281A}" srcOrd="1" destOrd="0" parTransId="{054388A2-8CE4-4558-84EE-A914DEFB4AD7}" sibTransId="{516D1178-B2F6-4B4B-A136-E9750B38044B}"/>
    <dgm:cxn modelId="{AF97ADC6-CD78-467C-BDD8-9BC8A724A45D}" type="presOf" srcId="{0E4610DE-DC39-4981-B598-56BBA5504058}" destId="{85EBDD93-9F69-45FE-A575-9A086EC322CD}" srcOrd="0" destOrd="0" presId="urn:microsoft.com/office/officeart/2005/8/layout/vList2"/>
    <dgm:cxn modelId="{DDDFA78F-BB42-44CF-942D-D880BC061A7C}" type="presParOf" srcId="{85EBDD93-9F69-45FE-A575-9A086EC322CD}" destId="{872A0675-A0CD-4FF6-84E3-954EA29FCAAE}" srcOrd="0" destOrd="0" presId="urn:microsoft.com/office/officeart/2005/8/layout/vList2"/>
    <dgm:cxn modelId="{6EA10D1A-1795-49A5-9D6D-C19EE624E353}" type="presParOf" srcId="{85EBDD93-9F69-45FE-A575-9A086EC322CD}" destId="{E579424F-2C71-48F7-A98B-39AED0DCD49D}" srcOrd="1" destOrd="0" presId="urn:microsoft.com/office/officeart/2005/8/layout/vList2"/>
    <dgm:cxn modelId="{7A7B49C1-5D2C-4E96-A8B3-4DFC68BE09B5}" type="presParOf" srcId="{85EBDD93-9F69-45FE-A575-9A086EC322CD}" destId="{DC285738-84C7-4C1A-9589-51C09E8CA13C}" srcOrd="2" destOrd="0" presId="urn:microsoft.com/office/officeart/2005/8/layout/vList2"/>
    <dgm:cxn modelId="{F1745BB8-EFF8-419E-9830-C877EE671894}" type="presParOf" srcId="{85EBDD93-9F69-45FE-A575-9A086EC322CD}" destId="{B6DCDE25-A6F5-4C47-A3B0-333F01516D07}" srcOrd="3" destOrd="0" presId="urn:microsoft.com/office/officeart/2005/8/layout/vList2"/>
    <dgm:cxn modelId="{F679069D-D36A-413C-B262-02A6EA90CF98}" type="presParOf" srcId="{85EBDD93-9F69-45FE-A575-9A086EC322CD}" destId="{13B7B2A4-737C-4409-8BC2-DCD54271A435}" srcOrd="4" destOrd="0" presId="urn:microsoft.com/office/officeart/2005/8/layout/vList2"/>
    <dgm:cxn modelId="{CF1DA5D7-942D-4A65-9F3A-4C02866D2C8E}" type="presParOf" srcId="{85EBDD93-9F69-45FE-A575-9A086EC322CD}" destId="{1CA2DD56-9C24-40EE-969B-C6F079050642}" srcOrd="5" destOrd="0" presId="urn:microsoft.com/office/officeart/2005/8/layout/vList2"/>
    <dgm:cxn modelId="{445A0005-9755-47B8-9758-C6A025A9379A}" type="presParOf" srcId="{85EBDD93-9F69-45FE-A575-9A086EC322CD}" destId="{F046F880-EF73-4287-8157-C6B8B942DDCF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A835078-EF14-4307-B86C-C1AAFB8D99E1}">
      <dsp:nvSpPr>
        <dsp:cNvPr id="0" name=""/>
        <dsp:cNvSpPr/>
      </dsp:nvSpPr>
      <dsp:spPr>
        <a:xfrm>
          <a:off x="945928" y="0"/>
          <a:ext cx="7602378" cy="2598736"/>
        </a:xfrm>
        <a:prstGeom prst="right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z="-12700"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1013150-773C-4617-BAF1-FE2199F0ECAC}">
      <dsp:nvSpPr>
        <dsp:cNvPr id="0" name=""/>
        <dsp:cNvSpPr/>
      </dsp:nvSpPr>
      <dsp:spPr>
        <a:xfrm>
          <a:off x="68" y="779620"/>
          <a:ext cx="2756806" cy="1039494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Обследование существующей системы мониторинга недр</a:t>
          </a:r>
          <a:endParaRPr lang="ru-RU" sz="2000" b="1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50812" y="830364"/>
        <a:ext cx="2655318" cy="938006"/>
      </dsp:txXfrm>
    </dsp:sp>
    <dsp:sp modelId="{CC4D43D1-3FE1-424A-A9D7-8CAB35DA4B12}">
      <dsp:nvSpPr>
        <dsp:cNvPr id="0" name=""/>
        <dsp:cNvSpPr/>
      </dsp:nvSpPr>
      <dsp:spPr>
        <a:xfrm>
          <a:off x="3093584" y="779620"/>
          <a:ext cx="2756806" cy="1039494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Экспертная оценка</a:t>
          </a:r>
          <a:endParaRPr lang="ru-RU" sz="2000" b="1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3144328" y="830364"/>
        <a:ext cx="2655318" cy="938006"/>
      </dsp:txXfrm>
    </dsp:sp>
    <dsp:sp modelId="{9978FA64-6C00-4F14-A524-486E186667B1}">
      <dsp:nvSpPr>
        <dsp:cNvPr id="0" name=""/>
        <dsp:cNvSpPr/>
      </dsp:nvSpPr>
      <dsp:spPr>
        <a:xfrm>
          <a:off x="6187100" y="779620"/>
          <a:ext cx="2756806" cy="1039494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Программа развития</a:t>
          </a:r>
          <a:endParaRPr lang="ru-RU" sz="2000" b="1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6237844" y="830364"/>
        <a:ext cx="2655318" cy="93800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16A9C0E-98C9-4FB9-9045-AFCD6E2E6D42}">
      <dsp:nvSpPr>
        <dsp:cNvPr id="0" name=""/>
        <dsp:cNvSpPr/>
      </dsp:nvSpPr>
      <dsp:spPr>
        <a:xfrm>
          <a:off x="0" y="3477"/>
          <a:ext cx="8723735" cy="844979"/>
        </a:xfrm>
        <a:prstGeom prst="roundRect">
          <a:avLst/>
        </a:prstGeom>
        <a:solidFill>
          <a:schemeClr val="accent1">
            <a:lumMod val="60000"/>
            <a:lumOff val="40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1. Обследовано </a:t>
          </a:r>
          <a:r>
            <a:rPr lang="en-US" sz="18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33</a:t>
          </a:r>
          <a:r>
            <a:rPr lang="ru-RU" sz="18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предприятия отрасли, оценены система мониторинга и состояние недр, разработаны рекомендации по совершенствованию систем ОМСН предприятий.</a:t>
          </a:r>
          <a:endParaRPr lang="ru-RU" sz="1800" b="1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41248" y="44725"/>
        <a:ext cx="8641239" cy="762483"/>
      </dsp:txXfrm>
    </dsp:sp>
    <dsp:sp modelId="{0056F817-3CF9-4E6B-8027-1B4140FF7953}">
      <dsp:nvSpPr>
        <dsp:cNvPr id="0" name=""/>
        <dsp:cNvSpPr/>
      </dsp:nvSpPr>
      <dsp:spPr>
        <a:xfrm>
          <a:off x="0" y="852822"/>
          <a:ext cx="8723735" cy="844979"/>
        </a:xfrm>
        <a:prstGeom prst="roundRect">
          <a:avLst/>
        </a:prstGeom>
        <a:solidFill>
          <a:schemeClr val="accent2">
            <a:lumMod val="60000"/>
            <a:lumOff val="40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2. Созданы ОДС на ПО «Маяк» и ГНЦ-РФ ФЭИ.</a:t>
          </a:r>
          <a:endParaRPr lang="ru-RU" sz="1800" b="1" kern="1200" dirty="0"/>
        </a:p>
      </dsp:txBody>
      <dsp:txXfrm>
        <a:off x="41248" y="894070"/>
        <a:ext cx="8641239" cy="762483"/>
      </dsp:txXfrm>
    </dsp:sp>
    <dsp:sp modelId="{D1A9C60A-9107-4250-B058-1EA667439720}">
      <dsp:nvSpPr>
        <dsp:cNvPr id="0" name=""/>
        <dsp:cNvSpPr/>
      </dsp:nvSpPr>
      <dsp:spPr>
        <a:xfrm>
          <a:off x="0" y="1709045"/>
          <a:ext cx="8723735" cy="844979"/>
        </a:xfrm>
        <a:prstGeom prst="roundRect">
          <a:avLst/>
        </a:prstGeom>
        <a:solidFill>
          <a:schemeClr val="tx2">
            <a:lumMod val="40000"/>
            <a:lumOff val="60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8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3. Создана сеть мониторинга на 7 объектах («ДальРАО», КЧХК, НИИАР, ФЭИ, ВНИИХТ, Ленинградское отделение «РосРАО», ОАО «РИ»).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kern="1200" dirty="0"/>
        </a:p>
      </dsp:txBody>
      <dsp:txXfrm>
        <a:off x="41248" y="1750293"/>
        <a:ext cx="8641239" cy="762483"/>
      </dsp:txXfrm>
    </dsp:sp>
    <dsp:sp modelId="{E203234B-596A-4AD6-9076-1965BB2C3BF7}">
      <dsp:nvSpPr>
        <dsp:cNvPr id="0" name=""/>
        <dsp:cNvSpPr/>
      </dsp:nvSpPr>
      <dsp:spPr>
        <a:xfrm>
          <a:off x="0" y="2561829"/>
          <a:ext cx="8723735" cy="844979"/>
        </a:xfrm>
        <a:prstGeom prst="roundRect">
          <a:avLst/>
        </a:prstGeom>
        <a:solidFill>
          <a:schemeClr val="accent2">
            <a:lumMod val="60000"/>
            <a:lumOff val="40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4. Разработано 4 геомиграционных модели (КЧХК, НИИАР, ФЭИ, Маяк), на которых выполнен прогноз влияния ЯРОО на состояние недр; в стадии разработки – 2 модели.</a:t>
          </a:r>
          <a:endParaRPr lang="ru-RU" sz="14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41248" y="2603077"/>
        <a:ext cx="8641239" cy="762483"/>
      </dsp:txXfrm>
    </dsp:sp>
    <dsp:sp modelId="{BB6BC27B-0CE8-4B28-BE06-C67B69058E6C}">
      <dsp:nvSpPr>
        <dsp:cNvPr id="0" name=""/>
        <dsp:cNvSpPr/>
      </dsp:nvSpPr>
      <dsp:spPr>
        <a:xfrm>
          <a:off x="0" y="3414613"/>
          <a:ext cx="8723735" cy="844979"/>
        </a:xfrm>
        <a:prstGeom prst="roundRect">
          <a:avLst/>
        </a:prstGeom>
        <a:solidFill>
          <a:schemeClr val="accent1">
            <a:lumMod val="60000"/>
            <a:lumOff val="40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5. Для объекта КЧХК выполнено обоснование проектных мероприятий по реабилитации хранилищ РАО.</a:t>
          </a:r>
          <a:endParaRPr lang="ru-RU" sz="1800" b="1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41248" y="3455861"/>
        <a:ext cx="8641239" cy="762483"/>
      </dsp:txXfrm>
    </dsp:sp>
    <dsp:sp modelId="{2B66DE1E-4FB0-409C-BC15-6E4FB28BB084}">
      <dsp:nvSpPr>
        <dsp:cNvPr id="0" name=""/>
        <dsp:cNvSpPr/>
      </dsp:nvSpPr>
      <dsp:spPr>
        <a:xfrm>
          <a:off x="0" y="4267397"/>
          <a:ext cx="8723735" cy="844979"/>
        </a:xfrm>
        <a:prstGeom prst="roundRect">
          <a:avLst/>
        </a:prstGeom>
        <a:solidFill>
          <a:schemeClr val="accent2">
            <a:lumMod val="60000"/>
            <a:lumOff val="4000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ru-RU" sz="1800" b="0" kern="1200" dirty="0" smtClean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18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6. На 25 предприятиях установлены абонентские пункты АИС ОМСН, сфер- мурованы базы данных результатов мониторинга и геолого-гидрогеологических исследований за последние 5-10 лет</a:t>
          </a:r>
          <a:r>
            <a:rPr lang="ru-RU" sz="1800" b="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.</a:t>
          </a:r>
          <a:endParaRPr lang="ru-RU" sz="1800" kern="1200" dirty="0" smtClean="0">
            <a:latin typeface="Times New Roman" pitchFamily="18" charset="0"/>
            <a:cs typeface="Times New Roman" pitchFamily="18" charset="0"/>
          </a:endParaRPr>
        </a:p>
        <a:p>
          <a:pPr lvl="0" algn="l">
            <a:spcBef>
              <a:spcPct val="0"/>
            </a:spcBef>
          </a:pPr>
          <a:endParaRPr lang="ru-RU" sz="1400" b="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41248" y="4308645"/>
        <a:ext cx="8641239" cy="76248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72A0675-A0CD-4FF6-84E3-954EA29FCAAE}">
      <dsp:nvSpPr>
        <dsp:cNvPr id="0" name=""/>
        <dsp:cNvSpPr/>
      </dsp:nvSpPr>
      <dsp:spPr>
        <a:xfrm>
          <a:off x="0" y="0"/>
          <a:ext cx="8911568" cy="1384530"/>
        </a:xfrm>
        <a:prstGeom prst="round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Работы, начатые ФГУГП «Гидроспецгеология» в 2008 году по созданию и развитию ОМСН Госкорпорации «</a:t>
          </a:r>
          <a:r>
            <a:rPr lang="ru-RU" sz="2300" b="1" kern="1200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Росатом</a:t>
          </a:r>
          <a:r>
            <a:rPr lang="ru-RU" sz="23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» и ИАС РЭМ, в полной мере отвечают положениям Федерального закона № 331 от 21.11.2011г. </a:t>
          </a:r>
          <a:endParaRPr lang="ru-RU" sz="23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67587" y="67587"/>
        <a:ext cx="8776394" cy="1249356"/>
      </dsp:txXfrm>
    </dsp:sp>
    <dsp:sp modelId="{DC285738-84C7-4C1A-9589-51C09E8CA13C}">
      <dsp:nvSpPr>
        <dsp:cNvPr id="0" name=""/>
        <dsp:cNvSpPr/>
      </dsp:nvSpPr>
      <dsp:spPr>
        <a:xfrm>
          <a:off x="0" y="1399045"/>
          <a:ext cx="8911568" cy="1384530"/>
        </a:xfrm>
        <a:prstGeom prst="roundRect">
          <a:avLst/>
        </a:prstGeom>
        <a:solidFill>
          <a:schemeClr val="accent1">
            <a:shade val="80000"/>
            <a:hueOff val="102082"/>
            <a:satOff val="-1464"/>
            <a:lumOff val="8538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Результаты ОМСН логично встраиваются в современную систему мониторинга радиационной обстановки с блоком системы сбора, накопления, хранения и обработки информации</a:t>
          </a:r>
          <a:r>
            <a:rPr lang="ru-RU" sz="2300" b="1" kern="1200" dirty="0" smtClean="0">
              <a:solidFill>
                <a:schemeClr val="tx1"/>
              </a:solidFill>
            </a:rPr>
            <a:t>.</a:t>
          </a:r>
          <a:endParaRPr lang="ru-RU" sz="2300" kern="1200" dirty="0">
            <a:solidFill>
              <a:schemeClr val="tx1"/>
            </a:solidFill>
          </a:endParaRPr>
        </a:p>
      </dsp:txBody>
      <dsp:txXfrm>
        <a:off x="67587" y="1466632"/>
        <a:ext cx="8776394" cy="1249356"/>
      </dsp:txXfrm>
    </dsp:sp>
    <dsp:sp modelId="{13B7B2A4-737C-4409-8BC2-DCD54271A435}">
      <dsp:nvSpPr>
        <dsp:cNvPr id="0" name=""/>
        <dsp:cNvSpPr/>
      </dsp:nvSpPr>
      <dsp:spPr>
        <a:xfrm>
          <a:off x="0" y="2796485"/>
          <a:ext cx="8911568" cy="1384530"/>
        </a:xfrm>
        <a:prstGeom prst="roundRect">
          <a:avLst/>
        </a:prstGeom>
        <a:solidFill>
          <a:schemeClr val="accent1">
            <a:shade val="80000"/>
            <a:hueOff val="204164"/>
            <a:satOff val="-2928"/>
            <a:lumOff val="17077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Отраслевая система ОМСН отвечает требованиям экологической политики Госкорпорации «Росатом».</a:t>
          </a:r>
          <a:endParaRPr lang="ru-RU" sz="500" kern="1200" dirty="0">
            <a:solidFill>
              <a:schemeClr val="tx1"/>
            </a:solidFill>
          </a:endParaRPr>
        </a:p>
      </dsp:txBody>
      <dsp:txXfrm>
        <a:off x="67587" y="2864072"/>
        <a:ext cx="8776394" cy="1249356"/>
      </dsp:txXfrm>
    </dsp:sp>
    <dsp:sp modelId="{F046F880-EF73-4287-8157-C6B8B942DDCF}">
      <dsp:nvSpPr>
        <dsp:cNvPr id="0" name=""/>
        <dsp:cNvSpPr/>
      </dsp:nvSpPr>
      <dsp:spPr>
        <a:xfrm>
          <a:off x="0" y="4193925"/>
          <a:ext cx="8911568" cy="1384530"/>
        </a:xfrm>
        <a:prstGeom prst="roundRect">
          <a:avLst/>
        </a:prstGeom>
        <a:solidFill>
          <a:schemeClr val="accent1">
            <a:shade val="80000"/>
            <a:hueOff val="306246"/>
            <a:satOff val="-4392"/>
            <a:lumOff val="25615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Результаты ОМСН позволяют получать информацию, необходимую для обоснования мероприятий по выводу ЯРОО из эксплуатации.</a:t>
          </a:r>
          <a:r>
            <a:rPr lang="ru-RU" sz="500" b="1" kern="1200" dirty="0" smtClean="0">
              <a:solidFill>
                <a:schemeClr val="tx1"/>
              </a:solidFill>
            </a:rPr>
            <a:t> </a:t>
          </a:r>
          <a:endParaRPr lang="ru-RU" sz="500" kern="1200" dirty="0">
            <a:solidFill>
              <a:schemeClr val="tx1"/>
            </a:solidFill>
          </a:endParaRPr>
        </a:p>
      </dsp:txBody>
      <dsp:txXfrm>
        <a:off x="67587" y="4261512"/>
        <a:ext cx="8776394" cy="124935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813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8100" y="0"/>
            <a:ext cx="2944813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9C0FF06C-A353-4D62-9C2F-1A73F201E635}" type="datetimeFigureOut">
              <a:rPr lang="ru-RU"/>
              <a:pPr>
                <a:defRPr/>
              </a:pPr>
              <a:t>15.10.2012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744538"/>
            <a:ext cx="4965700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718050"/>
            <a:ext cx="5435600" cy="44688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32925"/>
            <a:ext cx="2944813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8100" y="9432925"/>
            <a:ext cx="2944813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41E30547-E2E4-4F20-A371-4A42A9A9A6A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84745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436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8A01F3A-108A-4C7E-B3FD-E466CE41F068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ru-RU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sz="1400" baseline="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E30547-E2E4-4F20-A371-4A42A9A9A6AE}" type="slidenum">
              <a:rPr lang="ru-RU" smtClean="0"/>
              <a:pPr>
                <a:defRPr/>
              </a:pPr>
              <a:t>10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805747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668FF7A-2084-40D5-B641-22A4AFFCCCD6}" type="slidenum">
              <a:rPr lang="ru-RU">
                <a:solidFill>
                  <a:prstClr val="black"/>
                </a:solidFill>
              </a:rPr>
              <a:pPr>
                <a:defRPr/>
              </a:pPr>
              <a:t>11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668FF7A-2084-40D5-B641-22A4AFFCCCD6}" type="slidenum">
              <a:rPr lang="ru-RU">
                <a:solidFill>
                  <a:prstClr val="black"/>
                </a:solidFill>
              </a:rPr>
              <a:pPr>
                <a:defRPr/>
              </a:pPr>
              <a:t>12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C1A871C-9F4B-45C1-B7FC-D5C542209372}" type="slidenum">
              <a:rPr lang="ru-RU" smtClean="0"/>
              <a:pPr>
                <a:defRPr/>
              </a:pPr>
              <a:t>13</a:t>
            </a:fld>
            <a:endParaRPr lang="ru-RU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C1A871C-9F4B-45C1-B7FC-D5C542209372}" type="slidenum">
              <a:rPr lang="ru-RU" smtClean="0"/>
              <a:pPr>
                <a:defRPr/>
              </a:pPr>
              <a:t>14</a:t>
            </a:fld>
            <a:endParaRPr lang="ru-RU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8D3DF8E-67F6-4545-8E3A-1CF2744C28E5}" type="slidenum">
              <a:rPr lang="ru-RU" smtClean="0"/>
              <a:pPr>
                <a:defRPr/>
              </a:pPr>
              <a:t>15</a:t>
            </a:fld>
            <a:endParaRPr lang="ru-RU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AFF7DA3-9A35-4915-A03C-A5DF4262C6EE}" type="slidenum">
              <a:rPr lang="ru-RU" smtClean="0"/>
              <a:pPr>
                <a:defRPr/>
              </a:pPr>
              <a:t>16</a:t>
            </a:fld>
            <a:endParaRPr lang="ru-RU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l">
              <a:defRPr/>
            </a:pP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996E5F1-8BA1-46F3-88CC-2D6075AABCBC}" type="slidenum">
              <a:rPr lang="ru-RU" smtClean="0"/>
              <a:pPr>
                <a:defRPr/>
              </a:pPr>
              <a:t>17</a:t>
            </a:fld>
            <a:endParaRPr lang="ru-RU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A011EDC-D7DD-4510-BF00-9521EFB82858}" type="slidenum">
              <a:rPr lang="ru-RU" smtClean="0"/>
              <a:pPr>
                <a:defRPr/>
              </a:pPr>
              <a:t>18</a:t>
            </a:fld>
            <a:endParaRPr lang="ru-RU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436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C766789-FF7E-4091-A49C-AD2C50082B7B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</a:t>
            </a:fld>
            <a:endParaRPr lang="ru-RU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436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A3CB589-64D5-4274-8C09-D8DE0943DB20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</a:t>
            </a:fld>
            <a:endParaRPr lang="ru-RU" dirty="0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385A28E-B0FD-44A3-93E3-09F0F200B1C6}" type="slidenum">
              <a:rPr lang="ru-RU" smtClean="0"/>
              <a:pPr>
                <a:defRPr/>
              </a:pPr>
              <a:t>4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>
              <a:defRPr/>
            </a:pPr>
            <a:endParaRPr lang="ru-RU" sz="1400" dirty="0" smtClean="0"/>
          </a:p>
        </p:txBody>
      </p:sp>
      <p:sp>
        <p:nvSpPr>
          <p:cNvPr id="34820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fld id="{A6171D85-8D1C-4ADE-8C2D-684FD58058C6}" type="slidenum">
              <a:rPr lang="ru-RU" smtClean="0">
                <a:cs typeface="Arial" charset="0"/>
              </a:rPr>
              <a:pPr>
                <a:defRPr/>
              </a:pPr>
              <a:t>5</a:t>
            </a:fld>
            <a:endParaRPr lang="ru-RU" smtClean="0">
              <a:cs typeface="Arial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05E0188-824D-477D-85D6-8A97ABB7EF77}" type="slidenum">
              <a:rPr lang="ru-RU" smtClean="0"/>
              <a:pPr>
                <a:defRPr/>
              </a:pPr>
              <a:t>6</a:t>
            </a:fld>
            <a:endParaRPr lang="ru-RU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98025CE-92C5-467C-9E32-DF8CB784AB87}" type="slidenum">
              <a:rPr lang="ru-RU" smtClean="0"/>
              <a:pPr>
                <a:defRPr/>
              </a:pPr>
              <a:t>7</a:t>
            </a:fld>
            <a:endParaRPr lang="ru-RU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defRPr/>
            </a:pPr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420C283-744C-4A5C-A8DF-54694994AE49}" type="slidenum">
              <a:rPr lang="ru-RU" smtClean="0"/>
              <a:pPr>
                <a:defRPr/>
              </a:pPr>
              <a:t>8</a:t>
            </a:fld>
            <a:endParaRPr lang="ru-RU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  <a:normAutofit lnSpcReduction="10000"/>
          </a:bodyPr>
          <a:lstStyle/>
          <a:p>
            <a:pPr>
              <a:defRPr/>
            </a:pPr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7D89F72-5918-4B0B-8283-56F43CC07541}" type="slidenum">
              <a:rPr lang="ru-RU" smtClean="0"/>
              <a:pPr>
                <a:defRPr/>
              </a:pPr>
              <a:t>9</a:t>
            </a:fld>
            <a:endParaRPr lang="ru-RU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9AA9AC-D1DB-4273-B17F-7BD5876975FC}" type="datetimeFigureOut">
              <a:rPr lang="ru-RU"/>
              <a:pPr>
                <a:defRPr/>
              </a:pPr>
              <a:t>15.10.2012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B59C42-6BC6-45D3-BF99-5F11FDEEA41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33344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ACFCD2-5B7C-4B18-A901-82D7ADA2249E}" type="datetimeFigureOut">
              <a:rPr lang="ru-RU"/>
              <a:pPr>
                <a:defRPr/>
              </a:pPr>
              <a:t>15.10.2012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6D2B18-62AB-471D-9ACE-D56F713F866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87186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B3144C-D013-4BBA-AE21-B3E93D6B633A}" type="datetimeFigureOut">
              <a:rPr lang="ru-RU"/>
              <a:pPr>
                <a:defRPr/>
              </a:pPr>
              <a:t>15.10.2012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82B0CE-2B55-4CE1-B958-A114902978C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74229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7CA810-3B1D-4C97-92D2-52F8EA68E578}" type="datetimeFigureOut">
              <a:rPr lang="ru-RU"/>
              <a:pPr>
                <a:defRPr/>
              </a:pPr>
              <a:t>15.10.2012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FEF9D0-3B27-4BCC-B9EC-23AC5C391B6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06887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7C12A2-C957-4E91-A7E1-BAB9427AF7C6}" type="datetimeFigureOut">
              <a:rPr lang="ru-RU"/>
              <a:pPr>
                <a:defRPr/>
              </a:pPr>
              <a:t>15.10.2012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4ECC54-E205-47CC-9A0B-BEC428FE859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43433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C902BB-C4B9-4030-BC83-4FF542C3FB42}" type="datetimeFigureOut">
              <a:rPr lang="ru-RU"/>
              <a:pPr>
                <a:defRPr/>
              </a:pPr>
              <a:t>15.10.2012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FA78C8-8ECA-481C-B08C-E4700161593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21279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00EA03-9E94-4B06-B56B-5678403E25F3}" type="datetimeFigureOut">
              <a:rPr lang="ru-RU"/>
              <a:pPr>
                <a:defRPr/>
              </a:pPr>
              <a:t>15.10.2012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0D219B-806F-4E0E-8333-704AB5EA29B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72089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AC9631-EE93-4740-AEB1-B746CA7E95C1}" type="datetimeFigureOut">
              <a:rPr lang="ru-RU"/>
              <a:pPr>
                <a:defRPr/>
              </a:pPr>
              <a:t>15.10.2012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24F43F-7F1E-4C38-9C9B-A36A33C9954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43402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7AE43D-4E09-499E-931A-E6836001A8EA}" type="datetimeFigureOut">
              <a:rPr lang="ru-RU"/>
              <a:pPr>
                <a:defRPr/>
              </a:pPr>
              <a:t>15.10.2012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8B4955-4D6F-40F9-A441-13C517BE8A9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70362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AD4845-2D26-461F-9D67-BAB6F4795AA7}" type="datetimeFigureOut">
              <a:rPr lang="ru-RU"/>
              <a:pPr>
                <a:defRPr/>
              </a:pPr>
              <a:t>15.10.2012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0D5D28-E0B6-47CF-BDE6-ADDE992D86D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13885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C72D56-13DF-4E13-BEFC-9A9192123AEF}" type="datetimeFigureOut">
              <a:rPr lang="ru-RU"/>
              <a:pPr>
                <a:defRPr/>
              </a:pPr>
              <a:t>15.10.2012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77EAE1-E75D-4BE4-9F0F-F673E2FCF89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2369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2FCDA36E-DCBD-47B3-B869-44824BD0A073}" type="datetimeFigureOut">
              <a:rPr lang="ru-RU"/>
              <a:pPr>
                <a:defRPr/>
              </a:pPr>
              <a:t>15.10.2012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A8859CE5-4CB4-4A63-9ACF-1C965228CAA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1.w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image" Target="../media/image1.wmf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wmf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6" Type="http://schemas.openxmlformats.org/officeDocument/2006/relationships/image" Target="../media/image13.png"/><Relationship Id="rId5" Type="http://schemas.openxmlformats.org/officeDocument/2006/relationships/image" Target="../media/image1.wmf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1.wmf"/><Relationship Id="rId7" Type="http://schemas.openxmlformats.org/officeDocument/2006/relationships/diagramColors" Target="../diagrams/colors3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5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1.wm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.wmf"/><Relationship Id="rId5" Type="http://schemas.openxmlformats.org/officeDocument/2006/relationships/image" Target="../media/image2.emf"/><Relationship Id="rId4" Type="http://schemas.openxmlformats.org/officeDocument/2006/relationships/oleObject" Target="../embeddings/_____Microsoft_Excel_97-20031.xls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.wmf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1.wmf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0" y="0"/>
            <a:ext cx="9144000" cy="1714500"/>
          </a:xfrm>
          <a:prstGeom prst="rect">
            <a:avLst/>
          </a:prstGeom>
          <a:gradFill>
            <a:gsLst>
              <a:gs pos="0">
                <a:schemeClr val="tx2">
                  <a:lumMod val="75000"/>
                </a:schemeClr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rgbClr val="568ED2"/>
              </a:gs>
            </a:gsLst>
          </a:gradFill>
          <a:ln w="57150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6000" tIns="36000" rIns="36000" bIns="36000" anchor="ctr"/>
          <a:lstStyle/>
          <a:p>
            <a:pPr algn="ctr">
              <a:defRPr/>
            </a:pPr>
            <a:r>
              <a:rPr lang="en-US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ru-RU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Министерство природных ресурсов и экологии Российской Федерации</a:t>
            </a:r>
          </a:p>
          <a:p>
            <a:pPr algn="ctr">
              <a:defRPr/>
            </a:pPr>
            <a:r>
              <a:rPr lang="ru-RU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Федеральное агентство по недропользованию</a:t>
            </a:r>
          </a:p>
          <a:p>
            <a:pPr algn="ctr">
              <a:defRPr/>
            </a:pPr>
            <a:endParaRPr lang="ru-RU" sz="2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    </a:t>
            </a:r>
            <a:r>
              <a:rPr lang="ru-RU" sz="2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Федеральное государственное унитарное геологическое предприятие «Гидроспецгеология»</a:t>
            </a:r>
            <a:endParaRPr lang="en-US" sz="2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1" name="copyContent1"/>
          <p:cNvSpPr>
            <a:spLocks noGrp="1" noChangeArrowheads="1"/>
          </p:cNvSpPr>
          <p:nvPr>
            <p:ph type="ctrTitle"/>
          </p:nvPr>
        </p:nvSpPr>
        <p:spPr>
          <a:xfrm>
            <a:off x="0" y="2563813"/>
            <a:ext cx="9144000" cy="1241425"/>
          </a:xfrm>
        </p:spPr>
        <p:txBody>
          <a:bodyPr lIns="72000" tIns="72000" rIns="72000" bIns="72000">
            <a:spAutoFit/>
          </a:bodyPr>
          <a:lstStyle/>
          <a:p>
            <a:pPr eaLnBrk="1" hangingPunct="1"/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 Центр мониторинга состояния недр на предприятиях Госкорпорации «Росатом»  </a:t>
            </a:r>
            <a:endParaRPr lang="ru-RU" sz="32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2" name="TextBox 14"/>
          <p:cNvSpPr txBox="1">
            <a:spLocks noChangeArrowheads="1"/>
          </p:cNvSpPr>
          <p:nvPr/>
        </p:nvSpPr>
        <p:spPr bwMode="auto">
          <a:xfrm>
            <a:off x="0" y="6070600"/>
            <a:ext cx="9144000" cy="95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Москва,  1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6-17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 октября 2012 г.</a:t>
            </a:r>
          </a:p>
          <a:p>
            <a:pPr algn="ctr" eaLnBrk="1" hangingPunct="1"/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3" name="Picture 1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13" y="73025"/>
            <a:ext cx="765175" cy="76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4" name="TextBox 5"/>
          <p:cNvSpPr txBox="1">
            <a:spLocks noChangeArrowheads="1"/>
          </p:cNvSpPr>
          <p:nvPr/>
        </p:nvSpPr>
        <p:spPr bwMode="auto">
          <a:xfrm>
            <a:off x="1533525" y="3871913"/>
            <a:ext cx="6210300" cy="2246312"/>
          </a:xfrm>
          <a:prstGeom prst="rect">
            <a:avLst/>
          </a:prstGeom>
          <a:noFill/>
          <a:ln>
            <a:noFill/>
          </a:ln>
          <a:extLst/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defRPr/>
            </a:pP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Первый заместитель генерального директора ФГУГП «Гидроспецгеология»,  </a:t>
            </a:r>
          </a:p>
          <a:p>
            <a:pPr algn="ctr">
              <a:defRPr/>
            </a:pP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канд. </a:t>
            </a:r>
            <a:r>
              <a:rPr lang="ru-RU" sz="2400" b="1" dirty="0" err="1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техн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 наук</a:t>
            </a:r>
          </a:p>
          <a:p>
            <a:pPr algn="ctr">
              <a:defRPr/>
            </a:pP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            	</a:t>
            </a:r>
          </a:p>
          <a:p>
            <a:pPr algn="ctr">
              <a:defRPr/>
            </a:pP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		М.Л. Глинский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				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22225" y="1082675"/>
            <a:ext cx="9144000" cy="5365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7843">
            <a:off x="1399839" y="-581541"/>
            <a:ext cx="5996538" cy="6481344"/>
          </a:xfrm>
          <a:ln>
            <a:noFill/>
          </a:ln>
        </p:spPr>
      </p:pic>
      <p:sp>
        <p:nvSpPr>
          <p:cNvPr id="5" name="TextBox 4"/>
          <p:cNvSpPr txBox="1"/>
          <p:nvPr/>
        </p:nvSpPr>
        <p:spPr bwMode="auto">
          <a:xfrm>
            <a:off x="0" y="6432550"/>
            <a:ext cx="9144000" cy="41910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</a:schemeClr>
              </a:gs>
              <a:gs pos="83000">
                <a:schemeClr val="accent1">
                  <a:shade val="93000"/>
                  <a:satMod val="130000"/>
                </a:schemeClr>
              </a:gs>
              <a:gs pos="100000">
                <a:srgbClr val="568ED2"/>
              </a:gs>
            </a:gsLst>
            <a:lin ang="5400000" scaled="1"/>
            <a:tileRect/>
          </a:gradFill>
        </p:spPr>
        <p:txBody>
          <a:bodyPr lIns="36000" tIns="36000" rIns="36000" bIns="36000" anchor="ctr"/>
          <a:lstStyle/>
          <a:p>
            <a:pPr defTabSz="539750">
              <a:defRPr/>
            </a:pPr>
            <a:r>
              <a:rPr lang="ru-RU" sz="1200" dirty="0">
                <a:solidFill>
                  <a:schemeClr val="bg1"/>
                </a:solidFill>
              </a:rPr>
              <a:t>          </a:t>
            </a:r>
            <a:r>
              <a:rPr lang="ru-RU" sz="15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Федеральное государственное унитарное геологическое предприятие </a:t>
            </a:r>
            <a:r>
              <a:rPr lang="ru-RU" sz="15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«Гидроспецгеология»            </a:t>
            </a:r>
            <a:fld id="{1CD5243C-ED81-41E2-A962-CEDD8B86E7B9}" type="slidenum">
              <a:rPr lang="ru-RU" sz="15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pPr defTabSz="539750">
                <a:defRPr/>
              </a:pPr>
              <a:t>10</a:t>
            </a:fld>
            <a:endParaRPr lang="ru-RU" sz="15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1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" y="6448425"/>
            <a:ext cx="395288" cy="38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Скругленный прямоугольник 14"/>
          <p:cNvSpPr/>
          <p:nvPr/>
        </p:nvSpPr>
        <p:spPr>
          <a:xfrm>
            <a:off x="3626064" y="3983899"/>
            <a:ext cx="4929351" cy="1090000"/>
          </a:xfrm>
          <a:prstGeom prst="round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100" b="1" dirty="0" smtClean="0">
                <a:latin typeface="Times New Roman" pitchFamily="18" charset="0"/>
                <a:cs typeface="Times New Roman" pitchFamily="18" charset="0"/>
              </a:rPr>
              <a:t>В 2011 г. был разработан и утвержден проект переоценки </a:t>
            </a:r>
            <a:endParaRPr lang="ru-RU" sz="21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3605044" y="5260092"/>
            <a:ext cx="4950371" cy="1065042"/>
          </a:xfrm>
          <a:prstGeom prst="round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100" b="1" dirty="0" smtClean="0">
                <a:latin typeface="Times New Roman" pitchFamily="18" charset="0"/>
                <a:cs typeface="Times New Roman" pitchFamily="18" charset="0"/>
              </a:rPr>
              <a:t>В 2012 г. ведутся работы по переоценке  </a:t>
            </a:r>
            <a:endParaRPr lang="ru-RU" sz="21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" name="Рисунок 22" descr="направление сторон света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2042663">
            <a:off x="246652" y="1251955"/>
            <a:ext cx="879484" cy="1056291"/>
          </a:xfrm>
          <a:prstGeom prst="rect">
            <a:avLst/>
          </a:prstGeom>
        </p:spPr>
      </p:pic>
      <p:pic>
        <p:nvPicPr>
          <p:cNvPr id="19458" name="Picture 2" descr="C:\Users\SuchkovaAV\Desktop\Рисунок1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" y="4703349"/>
            <a:ext cx="2511425" cy="17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696818" y="6130943"/>
            <a:ext cx="10730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U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, Бк/л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299772" y="5743087"/>
            <a:ext cx="612000" cy="468000"/>
          </a:xfrm>
          <a:prstGeom prst="rect">
            <a:avLst/>
          </a:prstGeom>
          <a:solidFill>
            <a:schemeClr val="accent2">
              <a:lumMod val="50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1277936" y="5066547"/>
            <a:ext cx="612000" cy="468000"/>
          </a:xfrm>
          <a:prstGeom prst="rect">
            <a:avLst/>
          </a:prstGeom>
          <a:solidFill>
            <a:schemeClr val="accent2">
              <a:lumMod val="75000"/>
            </a:schemeClr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97976" y="5754512"/>
            <a:ext cx="612000" cy="468000"/>
          </a:xfrm>
          <a:prstGeom prst="rect">
            <a:avLst/>
          </a:prstGeom>
          <a:solidFill>
            <a:srgbClr val="C0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84818" y="5077529"/>
            <a:ext cx="612000" cy="468000"/>
          </a:xfrm>
          <a:prstGeom prst="rect">
            <a:avLst/>
          </a:prstGeom>
          <a:solidFill>
            <a:srgbClr val="FF616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2225158" y="989365"/>
            <a:ext cx="6610932" cy="3385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Восточно-Урулюнгуйское месторождение подземных вод. Водозабор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0" y="0"/>
            <a:ext cx="9144000" cy="1066800"/>
          </a:xfrm>
          <a:prstGeom prst="rect">
            <a:avLst/>
          </a:prstGeom>
          <a:gradFill>
            <a:gsLst>
              <a:gs pos="0">
                <a:schemeClr val="tx2">
                  <a:lumMod val="75000"/>
                </a:schemeClr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rgbClr val="568ED2"/>
              </a:gs>
            </a:gsLst>
          </a:gradFill>
          <a:ln w="57150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6000" tIns="36000" rIns="36000" bIns="36000" anchor="ctr"/>
          <a:lstStyle/>
          <a:p>
            <a:pPr algn="ctr">
              <a:defRPr/>
            </a:pPr>
            <a:r>
              <a:rPr lang="ru-RU" sz="3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ОМСН в зоне влияния ОАО «ППГХО»</a:t>
            </a:r>
            <a:endParaRPr lang="en-US" sz="3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3626063" y="2741164"/>
            <a:ext cx="4929351" cy="1008511"/>
          </a:xfrm>
          <a:prstGeom prst="round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100" b="1" dirty="0" smtClean="0">
                <a:latin typeface="Times New Roman" pitchFamily="18" charset="0"/>
                <a:cs typeface="Times New Roman" pitchFamily="18" charset="0"/>
              </a:rPr>
              <a:t>В 2010 г. Центр рекомендовал провести переоценку запасов месторождения питьевых п/в. </a:t>
            </a:r>
            <a:endParaRPr lang="ru-RU" sz="21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2621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-28575" y="52388"/>
            <a:ext cx="9144000" cy="1066800"/>
          </a:xfrm>
          <a:prstGeom prst="rect">
            <a:avLst/>
          </a:prstGeom>
          <a:gradFill>
            <a:gsLst>
              <a:gs pos="0">
                <a:schemeClr val="tx2">
                  <a:lumMod val="75000"/>
                </a:schemeClr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rgbClr val="568ED2"/>
              </a:gs>
            </a:gsLst>
          </a:gradFill>
          <a:ln w="57150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6000" tIns="36000" rIns="36000" bIns="36000" anchor="ctr"/>
          <a:lstStyle/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sz="3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КЧХК. </a:t>
            </a:r>
            <a:r>
              <a:rPr lang="ru-RU" sz="34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Загрязнение </a:t>
            </a:r>
            <a:r>
              <a:rPr lang="ru-RU" sz="3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грунтовых </a:t>
            </a:r>
            <a:r>
              <a:rPr lang="ru-RU" sz="34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вод в районе здания 93 ( загрязнение по площади) </a:t>
            </a:r>
            <a:endParaRPr lang="en-US" sz="34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 bwMode="auto">
          <a:xfrm>
            <a:off x="0" y="6432550"/>
            <a:ext cx="9144000" cy="41910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</a:schemeClr>
              </a:gs>
              <a:gs pos="83000">
                <a:schemeClr val="accent1">
                  <a:shade val="93000"/>
                  <a:satMod val="130000"/>
                </a:schemeClr>
              </a:gs>
              <a:gs pos="100000">
                <a:srgbClr val="568ED2"/>
              </a:gs>
            </a:gsLst>
            <a:lin ang="5400000" scaled="1"/>
            <a:tileRect/>
          </a:gradFill>
        </p:spPr>
        <p:txBody>
          <a:bodyPr lIns="36000" tIns="36000" rIns="36000" bIns="36000" anchor="ctr"/>
          <a:lstStyle/>
          <a:p>
            <a:pPr defTabSz="53975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200" dirty="0">
                <a:solidFill>
                  <a:prstClr val="white"/>
                </a:solidFill>
                <a:cs typeface="Arial" charset="0"/>
              </a:rPr>
              <a:t>          </a:t>
            </a:r>
            <a:r>
              <a:rPr lang="ru-RU" sz="15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Федеральное государственное унитарное геологическое предприятие «Гидроспецгеология»            </a:t>
            </a:r>
            <a:fld id="{80342D48-3081-4A77-955F-F03245197846}" type="slidenum">
              <a:rPr lang="ru-RU" sz="1500" b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pPr defTabSz="539750" fontAlgn="base">
                <a:spcBef>
                  <a:spcPct val="0"/>
                </a:spcBef>
                <a:spcAft>
                  <a:spcPct val="0"/>
                </a:spcAft>
                <a:defRPr/>
              </a:pPr>
              <a:t>11</a:t>
            </a:fld>
            <a:endParaRPr lang="ru-RU" sz="15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92" name="Picture 1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" y="6448425"/>
            <a:ext cx="395288" cy="38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5" name="TextBox 5"/>
          <p:cNvSpPr txBox="1">
            <a:spLocks noChangeArrowheads="1"/>
          </p:cNvSpPr>
          <p:nvPr/>
        </p:nvSpPr>
        <p:spPr bwMode="auto">
          <a:xfrm>
            <a:off x="20138" y="1156682"/>
            <a:ext cx="640188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sz="2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Ореол </a:t>
            </a:r>
            <a:r>
              <a:rPr lang="ru-RU" sz="20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загрязнения </a:t>
            </a:r>
            <a:r>
              <a:rPr lang="ru-RU" sz="20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грунтовых вод </a:t>
            </a:r>
            <a:endParaRPr lang="ru-RU" sz="20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297" name="TextBox 14"/>
          <p:cNvSpPr txBox="1">
            <a:spLocks noChangeArrowheads="1"/>
          </p:cNvSpPr>
          <p:nvPr/>
        </p:nvSpPr>
        <p:spPr bwMode="auto">
          <a:xfrm>
            <a:off x="6932466" y="2386834"/>
            <a:ext cx="216770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Изолиния </a:t>
            </a:r>
            <a:r>
              <a:rPr lang="ru-RU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&gt;</a:t>
            </a:r>
            <a:r>
              <a:rPr lang="ru-RU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30 Бк/л</a:t>
            </a:r>
            <a:endParaRPr lang="ru-RU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>
            <a:off x="5828764" y="2565350"/>
            <a:ext cx="288925" cy="0"/>
          </a:xfrm>
          <a:prstGeom prst="line">
            <a:avLst/>
          </a:prstGeom>
          <a:ln w="19050">
            <a:solidFill>
              <a:srgbClr val="9933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299" name="TextBox 13"/>
          <p:cNvSpPr txBox="1">
            <a:spLocks noChangeArrowheads="1"/>
          </p:cNvSpPr>
          <p:nvPr/>
        </p:nvSpPr>
        <p:spPr bwMode="auto">
          <a:xfrm>
            <a:off x="6973085" y="2903100"/>
            <a:ext cx="217091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Изолиния </a:t>
            </a:r>
            <a:r>
              <a:rPr lang="ru-RU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0-30 Бк/л</a:t>
            </a:r>
            <a:endParaRPr lang="ru-RU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4" name="Прямая соединительная линия 13"/>
          <p:cNvCxnSpPr/>
          <p:nvPr/>
        </p:nvCxnSpPr>
        <p:spPr>
          <a:xfrm>
            <a:off x="5828764" y="2801888"/>
            <a:ext cx="288925" cy="0"/>
          </a:xfrm>
          <a:prstGeom prst="line">
            <a:avLst/>
          </a:prstGeom>
          <a:ln w="19050">
            <a:solidFill>
              <a:srgbClr val="FF66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301" name="TextBox 26"/>
          <p:cNvSpPr txBox="1">
            <a:spLocks noChangeArrowheads="1"/>
          </p:cNvSpPr>
          <p:nvPr/>
        </p:nvSpPr>
        <p:spPr bwMode="auto">
          <a:xfrm>
            <a:off x="7027867" y="3268259"/>
            <a:ext cx="1864613" cy="6647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Направление </a:t>
            </a:r>
            <a:endParaRPr lang="ru-RU" b="1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движения потока </a:t>
            </a:r>
          </a:p>
          <a:p>
            <a:pPr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грунтовых </a:t>
            </a:r>
            <a:r>
              <a:rPr lang="ru-RU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вод</a:t>
            </a:r>
          </a:p>
        </p:txBody>
      </p:sp>
      <p:cxnSp>
        <p:nvCxnSpPr>
          <p:cNvPr id="16" name="Прямая со стрелкой 15"/>
          <p:cNvCxnSpPr/>
          <p:nvPr/>
        </p:nvCxnSpPr>
        <p:spPr>
          <a:xfrm>
            <a:off x="5828764" y="3041600"/>
            <a:ext cx="288925" cy="0"/>
          </a:xfrm>
          <a:prstGeom prst="straightConnector1">
            <a:avLst/>
          </a:prstGeom>
          <a:ln w="19050">
            <a:solidFill>
              <a:srgbClr val="0033CC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6228184" y="1844824"/>
            <a:ext cx="2908232" cy="33855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ru-RU" sz="2200" b="1" dirty="0" smtClean="0">
                <a:latin typeface="Times New Roman" pitchFamily="18" charset="0"/>
                <a:cs typeface="Times New Roman" pitchFamily="18" charset="0"/>
              </a:rPr>
              <a:t>Условные обозначения</a:t>
            </a:r>
            <a:endParaRPr lang="ru-RU" sz="2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1556792"/>
            <a:ext cx="6117689" cy="4752528"/>
          </a:xfrm>
          <a:prstGeom prst="rect">
            <a:avLst/>
          </a:prstGeom>
          <a:ln w="31750">
            <a:solidFill>
              <a:schemeClr val="tx2">
                <a:lumMod val="75000"/>
              </a:schemeClr>
            </a:solidFill>
          </a:ln>
        </p:spPr>
      </p:pic>
      <p:sp>
        <p:nvSpPr>
          <p:cNvPr id="13" name="Овал 12"/>
          <p:cNvSpPr/>
          <p:nvPr/>
        </p:nvSpPr>
        <p:spPr>
          <a:xfrm>
            <a:off x="6249608" y="2852619"/>
            <a:ext cx="648072" cy="377962"/>
          </a:xfrm>
          <a:prstGeom prst="ellipse">
            <a:avLst/>
          </a:prstGeom>
          <a:solidFill>
            <a:srgbClr val="E87EBB"/>
          </a:solidFill>
          <a:ln>
            <a:solidFill>
              <a:srgbClr val="9933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Овал 29"/>
          <p:cNvSpPr/>
          <p:nvPr/>
        </p:nvSpPr>
        <p:spPr>
          <a:xfrm>
            <a:off x="6228184" y="2348880"/>
            <a:ext cx="648072" cy="377962"/>
          </a:xfrm>
          <a:prstGeom prst="ellipse">
            <a:avLst/>
          </a:prstGeom>
          <a:solidFill>
            <a:srgbClr val="9D3D88"/>
          </a:solidFill>
          <a:ln>
            <a:solidFill>
              <a:srgbClr val="8000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7" name="Прямая со стрелкой 16"/>
          <p:cNvCxnSpPr/>
          <p:nvPr/>
        </p:nvCxnSpPr>
        <p:spPr>
          <a:xfrm flipH="1">
            <a:off x="6300192" y="3380432"/>
            <a:ext cx="509518" cy="552624"/>
          </a:xfrm>
          <a:prstGeom prst="straightConnector1">
            <a:avLst/>
          </a:prstGeom>
          <a:ln w="28575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Группа 21"/>
          <p:cNvGrpSpPr/>
          <p:nvPr/>
        </p:nvGrpSpPr>
        <p:grpSpPr>
          <a:xfrm>
            <a:off x="6480453" y="4083505"/>
            <a:ext cx="248593" cy="238043"/>
            <a:chOff x="6300192" y="4221088"/>
            <a:chExt cx="273452" cy="288032"/>
          </a:xfrm>
        </p:grpSpPr>
        <p:sp>
          <p:nvSpPr>
            <p:cNvPr id="21" name="Овал 20"/>
            <p:cNvSpPr/>
            <p:nvPr/>
          </p:nvSpPr>
          <p:spPr>
            <a:xfrm>
              <a:off x="6300192" y="4221088"/>
              <a:ext cx="273452" cy="288032"/>
            </a:xfrm>
            <a:prstGeom prst="ellipse">
              <a:avLst/>
            </a:prstGeom>
            <a:solidFill>
              <a:srgbClr val="FFFF00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7" name="Овал 36"/>
            <p:cNvSpPr/>
            <p:nvPr/>
          </p:nvSpPr>
          <p:spPr>
            <a:xfrm>
              <a:off x="6397861" y="4331511"/>
              <a:ext cx="70162" cy="67185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39" name="TextBox 26"/>
          <p:cNvSpPr txBox="1">
            <a:spLocks noChangeArrowheads="1"/>
          </p:cNvSpPr>
          <p:nvPr/>
        </p:nvSpPr>
        <p:spPr bwMode="auto">
          <a:xfrm>
            <a:off x="7076074" y="4091725"/>
            <a:ext cx="1088439" cy="221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Скважина</a:t>
            </a:r>
            <a:endParaRPr lang="ru-RU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3" name="Прямая соединительная линия 2"/>
          <p:cNvCxnSpPr/>
          <p:nvPr/>
        </p:nvCxnSpPr>
        <p:spPr>
          <a:xfrm>
            <a:off x="6300192" y="4769510"/>
            <a:ext cx="576064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7050890" y="4437112"/>
            <a:ext cx="2129622" cy="66479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Линия </a:t>
            </a:r>
          </a:p>
          <a:p>
            <a:pPr>
              <a:lnSpc>
                <a:spcPct val="80000"/>
              </a:lnSpc>
            </a:pPr>
            <a:r>
              <a:rPr lang="ru-RU" b="1" spc="-50" dirty="0" smtClean="0">
                <a:latin typeface="Times New Roman" pitchFamily="18" charset="0"/>
                <a:cs typeface="Times New Roman" pitchFamily="18" charset="0"/>
              </a:rPr>
              <a:t>гидрогеологического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lnSpc>
                <a:spcPct val="80000"/>
              </a:lnSpc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разреза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6625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0" y="0"/>
            <a:ext cx="9144000" cy="1066800"/>
          </a:xfrm>
          <a:prstGeom prst="rect">
            <a:avLst/>
          </a:prstGeom>
          <a:gradFill>
            <a:gsLst>
              <a:gs pos="0">
                <a:schemeClr val="tx2">
                  <a:lumMod val="75000"/>
                </a:schemeClr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rgbClr val="568ED2"/>
              </a:gs>
            </a:gsLst>
          </a:gradFill>
          <a:ln w="57150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6000" tIns="36000" rIns="36000" bIns="36000" anchor="ctr"/>
          <a:lstStyle/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sz="3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КЧХК. </a:t>
            </a:r>
            <a:r>
              <a:rPr lang="ru-RU" sz="34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Загрязнение грунтовых вод </a:t>
            </a:r>
          </a:p>
          <a:p>
            <a:pPr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ru-RU" sz="340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в районе здания 93 (загрязнение по глубине)</a:t>
            </a:r>
            <a:endParaRPr lang="en-US" sz="34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 bwMode="auto">
          <a:xfrm>
            <a:off x="0" y="6432550"/>
            <a:ext cx="9144000" cy="41910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</a:schemeClr>
              </a:gs>
              <a:gs pos="83000">
                <a:schemeClr val="accent1">
                  <a:shade val="93000"/>
                  <a:satMod val="130000"/>
                </a:schemeClr>
              </a:gs>
              <a:gs pos="100000">
                <a:srgbClr val="568ED2"/>
              </a:gs>
            </a:gsLst>
            <a:lin ang="5400000" scaled="1"/>
            <a:tileRect/>
          </a:gradFill>
        </p:spPr>
        <p:txBody>
          <a:bodyPr lIns="36000" tIns="36000" rIns="36000" bIns="36000" anchor="ctr"/>
          <a:lstStyle/>
          <a:p>
            <a:pPr defTabSz="53975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200" dirty="0">
                <a:solidFill>
                  <a:prstClr val="white"/>
                </a:solidFill>
                <a:cs typeface="Arial" charset="0"/>
              </a:rPr>
              <a:t>          </a:t>
            </a:r>
            <a:r>
              <a:rPr lang="ru-RU" sz="15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Федеральное государственное унитарное геологическое предприятие «Гидроспецгеология»            </a:t>
            </a:r>
            <a:fld id="{80342D48-3081-4A77-955F-F03245197846}" type="slidenum">
              <a:rPr lang="ru-RU" sz="1500" b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pPr defTabSz="539750" fontAlgn="base">
                <a:spcBef>
                  <a:spcPct val="0"/>
                </a:spcBef>
                <a:spcAft>
                  <a:spcPct val="0"/>
                </a:spcAft>
                <a:defRPr/>
              </a:pPr>
              <a:t>12</a:t>
            </a:fld>
            <a:endParaRPr lang="ru-RU" sz="1500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92" name="Picture 1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" y="6448425"/>
            <a:ext cx="395288" cy="38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6300192" y="1771787"/>
            <a:ext cx="2779992" cy="33855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ru-RU" sz="2200" b="1" spc="-50" dirty="0" smtClean="0">
                <a:latin typeface="Times New Roman" pitchFamily="18" charset="0"/>
                <a:cs typeface="Times New Roman" pitchFamily="18" charset="0"/>
              </a:rPr>
              <a:t>Условные обозначения</a:t>
            </a:r>
            <a:endParaRPr lang="ru-RU" sz="2200" b="1" spc="-5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TextBox 14"/>
          <p:cNvSpPr txBox="1">
            <a:spLocks noChangeArrowheads="1"/>
          </p:cNvSpPr>
          <p:nvPr/>
        </p:nvSpPr>
        <p:spPr bwMode="auto">
          <a:xfrm>
            <a:off x="7052300" y="4033243"/>
            <a:ext cx="204588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spc="-5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Изолиния </a:t>
            </a:r>
            <a:r>
              <a:rPr lang="ru-RU" b="1" spc="-5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spc="-5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&gt;</a:t>
            </a:r>
            <a:r>
              <a:rPr lang="ru-RU" b="1" spc="-5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30 Бк/л</a:t>
            </a:r>
            <a:endParaRPr lang="ru-RU" b="1" spc="-5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TextBox 13"/>
          <p:cNvSpPr txBox="1">
            <a:spLocks noChangeArrowheads="1"/>
          </p:cNvSpPr>
          <p:nvPr/>
        </p:nvSpPr>
        <p:spPr bwMode="auto">
          <a:xfrm>
            <a:off x="7075793" y="4581120"/>
            <a:ext cx="199779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spc="-5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Изолиния </a:t>
            </a:r>
            <a:r>
              <a:rPr lang="ru-RU" b="1" spc="-5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0-30 Бк/л</a:t>
            </a:r>
            <a:endParaRPr lang="ru-RU" b="1" spc="-5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9118" y="3970924"/>
            <a:ext cx="669925" cy="401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6310" y="4518802"/>
            <a:ext cx="676275" cy="401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1" name="Группа 20"/>
          <p:cNvGrpSpPr/>
          <p:nvPr/>
        </p:nvGrpSpPr>
        <p:grpSpPr>
          <a:xfrm>
            <a:off x="6588224" y="2176580"/>
            <a:ext cx="288032" cy="1584176"/>
            <a:chOff x="6544794" y="1916832"/>
            <a:chExt cx="288032" cy="1584176"/>
          </a:xfrm>
        </p:grpSpPr>
        <p:cxnSp>
          <p:nvCxnSpPr>
            <p:cNvPr id="13" name="Прямая соединительная линия 12"/>
            <p:cNvCxnSpPr/>
            <p:nvPr/>
          </p:nvCxnSpPr>
          <p:spPr>
            <a:xfrm>
              <a:off x="6660232" y="1916832"/>
              <a:ext cx="0" cy="1584176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Прямая соединительная линия 16"/>
            <p:cNvCxnSpPr/>
            <p:nvPr/>
          </p:nvCxnSpPr>
          <p:spPr>
            <a:xfrm>
              <a:off x="6544794" y="3501008"/>
              <a:ext cx="288032" cy="0"/>
            </a:xfrm>
            <a:prstGeom prst="line">
              <a:avLst/>
            </a:prstGeom>
            <a:ln w="254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Прямоугольник 19"/>
            <p:cNvSpPr/>
            <p:nvPr/>
          </p:nvSpPr>
          <p:spPr>
            <a:xfrm>
              <a:off x="6620955" y="2663833"/>
              <a:ext cx="69696" cy="477135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39" name="TextBox 13"/>
          <p:cNvSpPr txBox="1">
            <a:spLocks noChangeArrowheads="1"/>
          </p:cNvSpPr>
          <p:nvPr/>
        </p:nvSpPr>
        <p:spPr bwMode="auto">
          <a:xfrm>
            <a:off x="7103597" y="2702233"/>
            <a:ext cx="114614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Скважина</a:t>
            </a:r>
            <a:endParaRPr lang="ru-RU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3" name="Прямая соединительная линия 22"/>
          <p:cNvCxnSpPr/>
          <p:nvPr/>
        </p:nvCxnSpPr>
        <p:spPr>
          <a:xfrm>
            <a:off x="6366310" y="5157192"/>
            <a:ext cx="635813" cy="0"/>
          </a:xfrm>
          <a:prstGeom prst="line">
            <a:avLst/>
          </a:prstGeom>
          <a:ln w="25400">
            <a:solidFill>
              <a:srgbClr val="0070C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7165305" y="4966665"/>
            <a:ext cx="1553952" cy="4431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Уровень </a:t>
            </a:r>
          </a:p>
          <a:p>
            <a:pPr>
              <a:lnSpc>
                <a:spcPct val="80000"/>
              </a:lnSpc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грунтовых вод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27584" y="1268760"/>
            <a:ext cx="4745851" cy="3631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2200" b="1" dirty="0">
                <a:latin typeface="Times New Roman" pitchFamily="18" charset="0"/>
                <a:cs typeface="Times New Roman" pitchFamily="18" charset="0"/>
              </a:rPr>
              <a:t>Геолого-гидрогеологический разрез</a:t>
            </a:r>
            <a:endParaRPr lang="ru-RU" sz="22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65" r="8543" b="51537"/>
          <a:stretch/>
        </p:blipFill>
        <p:spPr>
          <a:xfrm>
            <a:off x="107504" y="1631936"/>
            <a:ext cx="6174967" cy="4677384"/>
          </a:xfrm>
          <a:prstGeom prst="rect">
            <a:avLst/>
          </a:prstGeom>
          <a:ln w="25400">
            <a:solidFill>
              <a:srgbClr val="002060"/>
            </a:solidFill>
          </a:ln>
        </p:spPr>
      </p:pic>
      <p:sp>
        <p:nvSpPr>
          <p:cNvPr id="22" name="Прямоугольник 21"/>
          <p:cNvSpPr/>
          <p:nvPr/>
        </p:nvSpPr>
        <p:spPr>
          <a:xfrm>
            <a:off x="6407490" y="5589240"/>
            <a:ext cx="653182" cy="432048"/>
          </a:xfrm>
          <a:prstGeom prst="rect">
            <a:avLst/>
          </a:prstGeom>
          <a:pattFill prst="wdDnDiag">
            <a:fgClr>
              <a:srgbClr val="663300"/>
            </a:fgClr>
            <a:bgClr>
              <a:srgbClr val="836C4D"/>
            </a:bgClr>
          </a:pattFill>
          <a:ln>
            <a:solidFill>
              <a:srgbClr val="66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7164288" y="5445224"/>
            <a:ext cx="1428276" cy="66479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Элементы </a:t>
            </a:r>
          </a:p>
          <a:p>
            <a:pPr>
              <a:lnSpc>
                <a:spcPct val="80000"/>
              </a:lnSpc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конструкции </a:t>
            </a:r>
          </a:p>
          <a:p>
            <a:pPr>
              <a:lnSpc>
                <a:spcPct val="80000"/>
              </a:lnSpc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зданий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3581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0" y="0"/>
            <a:ext cx="9144000" cy="1066800"/>
          </a:xfrm>
          <a:prstGeom prst="rect">
            <a:avLst/>
          </a:prstGeom>
          <a:gradFill>
            <a:gsLst>
              <a:gs pos="0">
                <a:schemeClr val="tx2">
                  <a:lumMod val="75000"/>
                </a:schemeClr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rgbClr val="568ED2"/>
              </a:gs>
            </a:gsLst>
          </a:gradFill>
          <a:ln w="57150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6000" tIns="36000" rIns="36000" bIns="36000" anchor="ctr"/>
          <a:lstStyle/>
          <a:p>
            <a:pPr algn="ctr">
              <a:defRPr/>
            </a:pPr>
            <a:r>
              <a:rPr lang="ru-RU" sz="27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КЧХК. Прогнозные </a:t>
            </a:r>
            <a:r>
              <a:rPr lang="ru-RU" sz="27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ореолы урана-238 в грунтовых водах на 1000 лет в случае отказа от защитных мероприятий</a:t>
            </a:r>
          </a:p>
        </p:txBody>
      </p:sp>
      <p:sp>
        <p:nvSpPr>
          <p:cNvPr id="5" name="TextBox 4"/>
          <p:cNvSpPr txBox="1"/>
          <p:nvPr/>
        </p:nvSpPr>
        <p:spPr bwMode="auto">
          <a:xfrm>
            <a:off x="0" y="6432550"/>
            <a:ext cx="9144000" cy="41910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</a:schemeClr>
              </a:gs>
              <a:gs pos="83000">
                <a:schemeClr val="accent1">
                  <a:shade val="93000"/>
                  <a:satMod val="130000"/>
                </a:schemeClr>
              </a:gs>
              <a:gs pos="100000">
                <a:srgbClr val="568ED2"/>
              </a:gs>
            </a:gsLst>
            <a:lin ang="5400000" scaled="1"/>
            <a:tileRect/>
          </a:gradFill>
        </p:spPr>
        <p:txBody>
          <a:bodyPr lIns="36000" tIns="36000" rIns="36000" bIns="36000" anchor="ctr"/>
          <a:lstStyle/>
          <a:p>
            <a:pPr defTabSz="539750">
              <a:defRPr/>
            </a:pPr>
            <a:r>
              <a:rPr lang="ru-RU" sz="1200" dirty="0">
                <a:solidFill>
                  <a:schemeClr val="bg1"/>
                </a:solidFill>
              </a:rPr>
              <a:t>          </a:t>
            </a:r>
            <a:r>
              <a:rPr lang="ru-RU" sz="15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Федеральное государственное унитарное геологическое предприятие </a:t>
            </a:r>
            <a:r>
              <a:rPr lang="ru-RU" sz="15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«Гидроспецгеология»            </a:t>
            </a:r>
            <a:fld id="{55FF84BD-BE9F-45C6-8D55-52BE14EE3AED}" type="slidenum">
              <a:rPr lang="ru-RU" sz="15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pPr defTabSz="539750">
                <a:defRPr/>
              </a:pPr>
              <a:t>13</a:t>
            </a:fld>
            <a:endParaRPr lang="ru-RU" sz="15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340" name="Picture 1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" y="6448425"/>
            <a:ext cx="395288" cy="38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211138" y="5772150"/>
            <a:ext cx="1541462" cy="4000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УВ = 3 Бк/л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" name="Объект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0" y="1495425"/>
            <a:ext cx="9153525" cy="4319588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0" y="0"/>
            <a:ext cx="9144000" cy="1066800"/>
          </a:xfrm>
          <a:prstGeom prst="rect">
            <a:avLst/>
          </a:prstGeom>
          <a:gradFill>
            <a:gsLst>
              <a:gs pos="0">
                <a:schemeClr val="tx2">
                  <a:lumMod val="75000"/>
                </a:schemeClr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rgbClr val="568ED2"/>
              </a:gs>
            </a:gsLst>
          </a:gradFill>
          <a:ln w="57150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6000" tIns="36000" rIns="36000" bIns="36000" anchor="ctr"/>
          <a:lstStyle/>
          <a:p>
            <a:pPr algn="ctr">
              <a:defRPr/>
            </a:pPr>
            <a:r>
              <a:rPr lang="ru-RU" sz="27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КЧХК. </a:t>
            </a:r>
            <a:r>
              <a:rPr lang="ru-RU" sz="27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sz="27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рогнозные </a:t>
            </a:r>
            <a:r>
              <a:rPr lang="ru-RU" sz="27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ореолы урана-238 в грунтовых водах на 1000 лет в случае </a:t>
            </a:r>
            <a:r>
              <a:rPr lang="ru-RU" sz="27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проведения защитных </a:t>
            </a:r>
            <a:r>
              <a:rPr lang="ru-RU" sz="27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мероприятий</a:t>
            </a:r>
          </a:p>
        </p:txBody>
      </p:sp>
      <p:sp>
        <p:nvSpPr>
          <p:cNvPr id="5" name="TextBox 4"/>
          <p:cNvSpPr txBox="1"/>
          <p:nvPr/>
        </p:nvSpPr>
        <p:spPr bwMode="auto">
          <a:xfrm>
            <a:off x="0" y="6432550"/>
            <a:ext cx="9144000" cy="41910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</a:schemeClr>
              </a:gs>
              <a:gs pos="83000">
                <a:schemeClr val="accent1">
                  <a:shade val="93000"/>
                  <a:satMod val="130000"/>
                </a:schemeClr>
              </a:gs>
              <a:gs pos="100000">
                <a:srgbClr val="568ED2"/>
              </a:gs>
            </a:gsLst>
            <a:lin ang="5400000" scaled="1"/>
            <a:tileRect/>
          </a:gradFill>
        </p:spPr>
        <p:txBody>
          <a:bodyPr lIns="36000" tIns="36000" rIns="36000" bIns="36000" anchor="ctr"/>
          <a:lstStyle/>
          <a:p>
            <a:pPr defTabSz="539750">
              <a:defRPr/>
            </a:pPr>
            <a:r>
              <a:rPr lang="ru-RU" sz="1200" dirty="0">
                <a:solidFill>
                  <a:schemeClr val="bg1"/>
                </a:solidFill>
              </a:rPr>
              <a:t>          </a:t>
            </a:r>
            <a:r>
              <a:rPr lang="ru-RU" sz="15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Федеральное государственное унитарное геологическое предприятие </a:t>
            </a:r>
            <a:r>
              <a:rPr lang="ru-RU" sz="15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«Гидроспецгеология»            </a:t>
            </a:r>
            <a:fld id="{55FF84BD-BE9F-45C6-8D55-52BE14EE3AED}" type="slidenum">
              <a:rPr lang="ru-RU" sz="15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pPr defTabSz="539750">
                <a:defRPr/>
              </a:pPr>
              <a:t>14</a:t>
            </a:fld>
            <a:endParaRPr lang="ru-RU" sz="15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340" name="Picture 1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" y="6448425"/>
            <a:ext cx="395288" cy="38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211138" y="5772150"/>
            <a:ext cx="1541462" cy="4000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УВ = 3 Бк/л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" name="Объект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4763" y="1471225"/>
            <a:ext cx="9153525" cy="4319587"/>
          </a:xfrm>
          <a:prstGeom prst="rect">
            <a:avLst/>
          </a:prstGeom>
          <a:noFill/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0113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ritium_ss_non_hor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417513" y="973626"/>
            <a:ext cx="8548797" cy="5374337"/>
          </a:xfrm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0" y="0"/>
            <a:ext cx="9144000" cy="1133475"/>
          </a:xfrm>
          <a:prstGeom prst="rect">
            <a:avLst/>
          </a:prstGeom>
          <a:gradFill>
            <a:gsLst>
              <a:gs pos="0">
                <a:schemeClr val="tx2">
                  <a:lumMod val="75000"/>
                </a:schemeClr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rgbClr val="568ED2"/>
              </a:gs>
            </a:gsLst>
          </a:gradFill>
          <a:ln w="57150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6000" tIns="36000" rIns="36000" bIns="36000" anchor="ctr"/>
          <a:lstStyle/>
          <a:p>
            <a:pPr algn="ctr">
              <a:defRPr/>
            </a:pPr>
            <a:r>
              <a:rPr lang="ru-RU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ОАО ГНЦ НИИАР. Прогноз распространения ореола трития в грунтовых водах при постоянном поступлении его </a:t>
            </a:r>
          </a:p>
          <a:p>
            <a:pPr algn="ctr">
              <a:defRPr/>
            </a:pPr>
            <a:r>
              <a:rPr lang="ru-RU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из бассейна хранилища ОЯТ на 2111 г.</a:t>
            </a:r>
          </a:p>
        </p:txBody>
      </p:sp>
      <p:sp>
        <p:nvSpPr>
          <p:cNvPr id="5" name="TextBox 4"/>
          <p:cNvSpPr txBox="1"/>
          <p:nvPr/>
        </p:nvSpPr>
        <p:spPr bwMode="auto">
          <a:xfrm>
            <a:off x="0" y="6432550"/>
            <a:ext cx="9144000" cy="41910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</a:schemeClr>
              </a:gs>
              <a:gs pos="83000">
                <a:schemeClr val="accent1">
                  <a:shade val="93000"/>
                  <a:satMod val="130000"/>
                </a:schemeClr>
              </a:gs>
              <a:gs pos="100000">
                <a:srgbClr val="568ED2"/>
              </a:gs>
            </a:gsLst>
            <a:lin ang="5400000" scaled="1"/>
            <a:tileRect/>
          </a:gradFill>
        </p:spPr>
        <p:txBody>
          <a:bodyPr lIns="36000" tIns="36000" rIns="36000" bIns="36000" anchor="ctr"/>
          <a:lstStyle/>
          <a:p>
            <a:pPr defTabSz="539750">
              <a:defRPr/>
            </a:pPr>
            <a:r>
              <a:rPr lang="ru-RU" sz="1200" dirty="0">
                <a:solidFill>
                  <a:schemeClr val="bg1"/>
                </a:solidFill>
                <a:cs typeface="+mn-cs"/>
              </a:rPr>
              <a:t>          </a:t>
            </a:r>
            <a:r>
              <a:rPr lang="ru-RU" sz="15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Федеральное государственное унитарное геологическое предприятие </a:t>
            </a:r>
            <a:r>
              <a:rPr lang="ru-RU" sz="15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«Гидроспецгеология»            </a:t>
            </a:r>
            <a:fld id="{76C552BF-8632-4AC7-8626-5A7B8EB24DD3}" type="slidenum">
              <a:rPr lang="ru-RU" sz="15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pPr defTabSz="539750">
                <a:defRPr/>
              </a:pPr>
              <a:t>15</a:t>
            </a:fld>
            <a:endParaRPr lang="ru-RU" sz="15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388" name="Picture 1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" y="6448425"/>
            <a:ext cx="395288" cy="38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691187" y="5784801"/>
            <a:ext cx="2986087" cy="277812"/>
          </a:xfrm>
          <a:prstGeom prst="rect">
            <a:avLst/>
          </a:prstGeom>
          <a:solidFill>
            <a:schemeClr val="bg1">
              <a:lumMod val="50000"/>
              <a:alpha val="91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ru-RU" sz="1200" b="1" dirty="0">
                <a:solidFill>
                  <a:schemeClr val="bg1"/>
                </a:solidFill>
              </a:rPr>
              <a:t>Удельная активность трития (Бк/кг)</a:t>
            </a:r>
          </a:p>
        </p:txBody>
      </p:sp>
      <p:sp>
        <p:nvSpPr>
          <p:cNvPr id="16392" name="TextBox 2"/>
          <p:cNvSpPr txBox="1">
            <a:spLocks noChangeArrowheads="1"/>
          </p:cNvSpPr>
          <p:nvPr/>
        </p:nvSpPr>
        <p:spPr bwMode="auto">
          <a:xfrm>
            <a:off x="4114800" y="3346450"/>
            <a:ext cx="20526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dirty="0">
                <a:solidFill>
                  <a:schemeClr val="bg1"/>
                </a:solidFill>
              </a:rPr>
              <a:t>Площадка КОРО</a:t>
            </a:r>
          </a:p>
        </p:txBody>
      </p:sp>
      <p:sp>
        <p:nvSpPr>
          <p:cNvPr id="16393" name="TextBox 8"/>
          <p:cNvSpPr txBox="1">
            <a:spLocks noChangeArrowheads="1"/>
          </p:cNvSpPr>
          <p:nvPr/>
        </p:nvSpPr>
        <p:spPr bwMode="auto">
          <a:xfrm>
            <a:off x="628650" y="1719263"/>
            <a:ext cx="30003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Бассейн хранилища ОЯТ</a:t>
            </a:r>
            <a:endParaRPr lang="ru-RU" dirty="0">
              <a:solidFill>
                <a:schemeClr val="bg1"/>
              </a:solidFill>
            </a:endParaRPr>
          </a:p>
        </p:txBody>
      </p:sp>
      <p:cxnSp>
        <p:nvCxnSpPr>
          <p:cNvPr id="10" name="Прямая со стрелкой 9"/>
          <p:cNvCxnSpPr/>
          <p:nvPr/>
        </p:nvCxnSpPr>
        <p:spPr>
          <a:xfrm>
            <a:off x="1604963" y="2087563"/>
            <a:ext cx="1079871" cy="538905"/>
          </a:xfrm>
          <a:prstGeom prst="straightConnector1">
            <a:avLst/>
          </a:prstGeom>
          <a:ln w="190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52189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0" y="0"/>
            <a:ext cx="9144000" cy="1133475"/>
          </a:xfrm>
          <a:prstGeom prst="rect">
            <a:avLst/>
          </a:prstGeom>
          <a:gradFill>
            <a:gsLst>
              <a:gs pos="0">
                <a:schemeClr val="tx2">
                  <a:lumMod val="75000"/>
                </a:schemeClr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rgbClr val="568ED2"/>
              </a:gs>
            </a:gsLst>
          </a:gradFill>
          <a:ln w="57150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6000" tIns="36000" rIns="36000" bIns="36000" anchor="ctr"/>
          <a:lstStyle/>
          <a:p>
            <a:pPr algn="ctr">
              <a:defRPr/>
            </a:pPr>
            <a:r>
              <a:rPr lang="ru-RU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ОАО ГНЦ </a:t>
            </a:r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НИИАР. </a:t>
            </a:r>
            <a:r>
              <a:rPr lang="ru-RU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Динамика ореола </a:t>
            </a:r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хлоридов </a:t>
            </a:r>
            <a:r>
              <a:rPr lang="ru-RU" sz="28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грунтовых водах при постоянном поступлении их из источников на период с 1971 по 2012 г. </a:t>
            </a:r>
          </a:p>
        </p:txBody>
      </p:sp>
      <p:sp>
        <p:nvSpPr>
          <p:cNvPr id="5" name="TextBox 4"/>
          <p:cNvSpPr txBox="1"/>
          <p:nvPr/>
        </p:nvSpPr>
        <p:spPr bwMode="auto">
          <a:xfrm>
            <a:off x="0" y="6432550"/>
            <a:ext cx="9144000" cy="41910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</a:schemeClr>
              </a:gs>
              <a:gs pos="83000">
                <a:schemeClr val="accent1">
                  <a:shade val="93000"/>
                  <a:satMod val="130000"/>
                </a:schemeClr>
              </a:gs>
              <a:gs pos="100000">
                <a:srgbClr val="568ED2"/>
              </a:gs>
            </a:gsLst>
            <a:lin ang="5400000" scaled="1"/>
            <a:tileRect/>
          </a:gradFill>
        </p:spPr>
        <p:txBody>
          <a:bodyPr lIns="36000" tIns="36000" rIns="36000" bIns="36000" anchor="ctr"/>
          <a:lstStyle/>
          <a:p>
            <a:pPr defTabSz="539750">
              <a:defRPr/>
            </a:pPr>
            <a:r>
              <a:rPr lang="ru-RU" sz="1200" dirty="0">
                <a:solidFill>
                  <a:schemeClr val="bg1"/>
                </a:solidFill>
              </a:rPr>
              <a:t>          </a:t>
            </a:r>
            <a:r>
              <a:rPr lang="ru-RU" sz="15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Федеральное государственное унитарное геологическое предприятие </a:t>
            </a:r>
            <a:r>
              <a:rPr lang="ru-RU" sz="15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«Гидроспецгеология»            </a:t>
            </a:r>
            <a:fld id="{B29A6C64-1F1E-4569-B5BE-64A5E9782DE3}" type="slidenum">
              <a:rPr lang="ru-RU" sz="15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pPr defTabSz="539750">
                <a:defRPr/>
              </a:pPr>
              <a:t>16</a:t>
            </a:fld>
            <a:endParaRPr lang="ru-RU" sz="15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388" name="Picture 1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" y="6448425"/>
            <a:ext cx="395288" cy="38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3" name="Regional_1_1a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print"/>
          <a:stretch>
            <a:fillRect/>
          </a:stretch>
        </p:blipFill>
        <p:spPr bwMode="auto">
          <a:xfrm>
            <a:off x="76185" y="1376734"/>
            <a:ext cx="8947632" cy="4929411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1416026" y="5038872"/>
            <a:ext cx="24512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Черемшанский залив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031481" y="2503929"/>
            <a:ext cx="21486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latin typeface="Arial" pitchFamily="34" charset="0"/>
                <a:cs typeface="Arial" pitchFamily="34" charset="0"/>
              </a:rPr>
              <a:t>Промплощадка 1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318481" y="1815831"/>
            <a:ext cx="22482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latin typeface="Arial" pitchFamily="34" charset="0"/>
                <a:cs typeface="Arial" pitchFamily="34" charset="0"/>
              </a:rPr>
              <a:t>Промплощадка 2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249179" y="2373485"/>
            <a:ext cx="26351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latin typeface="Arial" pitchFamily="34" charset="0"/>
                <a:cs typeface="Arial" pitchFamily="34" charset="0"/>
              </a:rPr>
              <a:t>Шламонакопители ТЭЦ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078722" y="3718237"/>
            <a:ext cx="20109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Водозабор №3</a:t>
            </a:r>
            <a:endParaRPr lang="ru-RU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532344" y="3710634"/>
            <a:ext cx="10396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Arial" pitchFamily="34" charset="0"/>
                <a:cs typeface="Arial" pitchFamily="34" charset="0"/>
              </a:rPr>
              <a:t>ПЛК-1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788024" y="3284984"/>
            <a:ext cx="9409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Arial" pitchFamily="34" charset="0"/>
                <a:cs typeface="Arial" pitchFamily="34" charset="0"/>
              </a:rPr>
              <a:t>ПЛК-2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089539" y="5668430"/>
            <a:ext cx="3940586" cy="33855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Arial" pitchFamily="34" charset="0"/>
                <a:cs typeface="Arial" pitchFamily="34" charset="0"/>
              </a:rPr>
              <a:t>Концентрация хлор-иона в долях ПДК</a:t>
            </a:r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148064" y="5643871"/>
            <a:ext cx="3791774" cy="33855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Arial" pitchFamily="34" charset="0"/>
                <a:cs typeface="Arial" pitchFamily="34" charset="0"/>
              </a:rPr>
              <a:t>Абс.отметки уровня грунтовых вод (м)</a:t>
            </a:r>
            <a:endParaRPr lang="ru-RU" sz="1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089539" y="4036138"/>
            <a:ext cx="27497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Arial" pitchFamily="34" charset="0"/>
                <a:cs typeface="Arial" pitchFamily="34" charset="0"/>
              </a:rPr>
              <a:t>Бассейн хранилища ОЯТ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4" name="Прямая со стрелкой 23"/>
          <p:cNvCxnSpPr/>
          <p:nvPr/>
        </p:nvCxnSpPr>
        <p:spPr>
          <a:xfrm flipV="1">
            <a:off x="2613660" y="3482340"/>
            <a:ext cx="446172" cy="716281"/>
          </a:xfrm>
          <a:prstGeom prst="straightConnector1">
            <a:avLst/>
          </a:prstGeom>
          <a:ln w="158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4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853" y="5106194"/>
            <a:ext cx="2282825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TextBox 4"/>
          <p:cNvSpPr txBox="1">
            <a:spLocks noChangeArrowheads="1"/>
          </p:cNvSpPr>
          <p:nvPr/>
        </p:nvSpPr>
        <p:spPr bwMode="auto">
          <a:xfrm>
            <a:off x="8411178" y="5157192"/>
            <a:ext cx="3873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1400" dirty="0">
                <a:latin typeface="Arial" charset="0"/>
              </a:rPr>
              <a:t>км</a:t>
            </a:r>
          </a:p>
        </p:txBody>
      </p:sp>
    </p:spTree>
    <p:extLst>
      <p:ext uri="{BB962C8B-B14F-4D97-AF65-F5344CB8AC3E}">
        <p14:creationId xmlns:p14="http://schemas.microsoft.com/office/powerpoint/2010/main" val="2454542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19050" y="-14288"/>
            <a:ext cx="9124950" cy="866776"/>
          </a:xfrm>
          <a:prstGeom prst="rect">
            <a:avLst/>
          </a:prstGeom>
          <a:gradFill>
            <a:gsLst>
              <a:gs pos="0">
                <a:schemeClr val="tx2">
                  <a:lumMod val="75000"/>
                </a:schemeClr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rgbClr val="568ED2"/>
              </a:gs>
            </a:gsLst>
          </a:gradFill>
          <a:ln w="57150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Заключение</a:t>
            </a:r>
          </a:p>
        </p:txBody>
      </p:sp>
      <p:grpSp>
        <p:nvGrpSpPr>
          <p:cNvPr id="17411" name="Группа 5"/>
          <p:cNvGrpSpPr>
            <a:grpSpLocks/>
          </p:cNvGrpSpPr>
          <p:nvPr/>
        </p:nvGrpSpPr>
        <p:grpSpPr bwMode="auto">
          <a:xfrm>
            <a:off x="0" y="6432550"/>
            <a:ext cx="9144000" cy="419100"/>
            <a:chOff x="0" y="6429396"/>
            <a:chExt cx="9144000" cy="428604"/>
          </a:xfrm>
        </p:grpSpPr>
        <p:sp>
          <p:nvSpPr>
            <p:cNvPr id="8" name="TextBox 7"/>
            <p:cNvSpPr txBox="1"/>
            <p:nvPr/>
          </p:nvSpPr>
          <p:spPr bwMode="auto">
            <a:xfrm>
              <a:off x="0" y="6429396"/>
              <a:ext cx="9144000" cy="428604"/>
            </a:xfrm>
            <a:prstGeom prst="rect">
              <a:avLst/>
            </a:prstGeom>
            <a:gradFill flip="none" rotWithShape="1">
              <a:gsLst>
                <a:gs pos="0">
                  <a:schemeClr val="tx2">
                    <a:lumMod val="75000"/>
                  </a:schemeClr>
                </a:gs>
                <a:gs pos="83000">
                  <a:schemeClr val="accent1">
                    <a:shade val="93000"/>
                    <a:satMod val="130000"/>
                  </a:schemeClr>
                </a:gs>
                <a:gs pos="100000">
                  <a:srgbClr val="568ED2"/>
                </a:gs>
              </a:gsLst>
              <a:lin ang="5400000" scaled="1"/>
              <a:tileRect/>
            </a:gradFill>
          </p:spPr>
          <p:txBody>
            <a:bodyPr lIns="36000" tIns="36000" rIns="36000" bIns="36000" anchor="ctr"/>
            <a:lstStyle/>
            <a:p>
              <a:pPr defTabSz="539750">
                <a:defRPr/>
              </a:pPr>
              <a:r>
                <a:rPr lang="ru-RU" sz="1200" dirty="0">
                  <a:solidFill>
                    <a:schemeClr val="bg1"/>
                  </a:solidFill>
                </a:rPr>
                <a:t>          </a:t>
              </a:r>
              <a:r>
                <a:rPr lang="ru-RU" sz="15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Федеральное государственное унитарное геологическое предприятие «Гидроспецгеология»            </a:t>
              </a:r>
              <a:fld id="{6B03D25D-BB2D-4B6A-8FAB-A91B743D9023}" type="slidenum">
                <a:rPr lang="ru-RU" sz="1500" b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pPr defTabSz="539750">
                  <a:defRPr/>
                </a:pPr>
                <a:t>17</a:t>
              </a:fld>
              <a:endParaRPr lang="ru-RU" sz="15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17414" name="Picture 10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225" y="6445250"/>
              <a:ext cx="396031" cy="395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291035192"/>
              </p:ext>
            </p:extLst>
          </p:nvPr>
        </p:nvGraphicFramePr>
        <p:xfrm>
          <a:off x="108486" y="852488"/>
          <a:ext cx="8911568" cy="55800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6"/>
          <p:cNvSpPr txBox="1">
            <a:spLocks noChangeArrowheads="1"/>
          </p:cNvSpPr>
          <p:nvPr/>
        </p:nvSpPr>
        <p:spPr bwMode="auto">
          <a:xfrm>
            <a:off x="8693150" y="6392863"/>
            <a:ext cx="450850" cy="46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36000" tIns="36000" rIns="36000" bIns="36000" anchor="ctr"/>
          <a:lstStyle>
            <a:lvl1pPr defTabSz="5397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539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53975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53975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53975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5397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5397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5397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5397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70C82EC1-1D41-4BC8-824D-3A8495B5CB01}" type="slidenum">
              <a:rPr lang="ru-RU" b="1"/>
              <a:pPr algn="r" eaLnBrk="1" hangingPunct="1"/>
              <a:t>18</a:t>
            </a:fld>
            <a:endParaRPr lang="ru-RU" sz="2000" b="1" dirty="0"/>
          </a:p>
        </p:txBody>
      </p:sp>
      <p:grpSp>
        <p:nvGrpSpPr>
          <p:cNvPr id="18435" name="Группа 5"/>
          <p:cNvGrpSpPr>
            <a:grpSpLocks/>
          </p:cNvGrpSpPr>
          <p:nvPr/>
        </p:nvGrpSpPr>
        <p:grpSpPr bwMode="auto">
          <a:xfrm>
            <a:off x="0" y="6432550"/>
            <a:ext cx="9144000" cy="419100"/>
            <a:chOff x="0" y="6429396"/>
            <a:chExt cx="9144000" cy="428604"/>
          </a:xfrm>
        </p:grpSpPr>
        <p:sp>
          <p:nvSpPr>
            <p:cNvPr id="10" name="TextBox 9"/>
            <p:cNvSpPr txBox="1"/>
            <p:nvPr/>
          </p:nvSpPr>
          <p:spPr bwMode="auto">
            <a:xfrm>
              <a:off x="0" y="6429396"/>
              <a:ext cx="9144000" cy="428604"/>
            </a:xfrm>
            <a:prstGeom prst="rect">
              <a:avLst/>
            </a:prstGeom>
            <a:gradFill flip="none" rotWithShape="1">
              <a:gsLst>
                <a:gs pos="0">
                  <a:schemeClr val="tx2">
                    <a:lumMod val="75000"/>
                  </a:schemeClr>
                </a:gs>
                <a:gs pos="83000">
                  <a:schemeClr val="accent1">
                    <a:shade val="93000"/>
                    <a:satMod val="130000"/>
                  </a:schemeClr>
                </a:gs>
                <a:gs pos="100000">
                  <a:srgbClr val="568ED2"/>
                </a:gs>
              </a:gsLst>
              <a:lin ang="5400000" scaled="1"/>
              <a:tileRect/>
            </a:gradFill>
          </p:spPr>
          <p:txBody>
            <a:bodyPr lIns="36000" tIns="36000" rIns="36000" bIns="36000" anchor="ctr"/>
            <a:lstStyle/>
            <a:p>
              <a:pPr defTabSz="539750">
                <a:defRPr/>
              </a:pPr>
              <a:r>
                <a:rPr lang="ru-RU" sz="15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          Федеральное государственное унитарное геологическое предприятие «Гидроспецгеология»            </a:t>
              </a:r>
              <a:fld id="{E6133F69-FC4F-4CBA-9805-B1294D994BCB}" type="slidenum">
                <a:rPr lang="ru-RU" sz="1500" b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pPr defTabSz="539750">
                  <a:defRPr/>
                </a:pPr>
                <a:t>18</a:t>
              </a:fld>
              <a:endParaRPr lang="ru-RU" sz="15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18440" name="Picture 10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225" y="6445250"/>
              <a:ext cx="396031" cy="395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" name="TextBox 2"/>
          <p:cNvSpPr txBox="1"/>
          <p:nvPr/>
        </p:nvSpPr>
        <p:spPr>
          <a:xfrm>
            <a:off x="704848" y="3064372"/>
            <a:ext cx="8115301" cy="769441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4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</a:p>
        </p:txBody>
      </p:sp>
      <p:sp>
        <p:nvSpPr>
          <p:cNvPr id="13" name="Rectangle 2"/>
          <p:cNvSpPr txBox="1">
            <a:spLocks noChangeArrowheads="1"/>
          </p:cNvSpPr>
          <p:nvPr/>
        </p:nvSpPr>
        <p:spPr>
          <a:xfrm>
            <a:off x="-2942" y="0"/>
            <a:ext cx="9144000" cy="1714500"/>
          </a:xfrm>
          <a:prstGeom prst="rect">
            <a:avLst/>
          </a:prstGeom>
          <a:gradFill>
            <a:gsLst>
              <a:gs pos="0">
                <a:schemeClr val="tx2">
                  <a:lumMod val="75000"/>
                </a:schemeClr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rgbClr val="568ED2"/>
              </a:gs>
            </a:gsLst>
          </a:gradFill>
          <a:ln w="57150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6000" tIns="36000" rIns="36000" bIns="36000" anchor="ctr"/>
          <a:lstStyle/>
          <a:p>
            <a:pPr algn="ctr">
              <a:defRPr/>
            </a:pPr>
            <a:endParaRPr lang="en-US" sz="20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8438" name="Объект 3"/>
          <p:cNvGraphicFramePr>
            <a:graphicFrameLocks noChangeAspect="1"/>
          </p:cNvGraphicFramePr>
          <p:nvPr/>
        </p:nvGraphicFramePr>
        <p:xfrm>
          <a:off x="7832725" y="149225"/>
          <a:ext cx="1244600" cy="1244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540" name="CorelDRAW" r:id="rId5" imgW="697992" imgH="697992" progId="">
                  <p:embed/>
                </p:oleObj>
              </mc:Choice>
              <mc:Fallback>
                <p:oleObj name="CorelDRAW" r:id="rId5" imgW="697992" imgH="697992" progId="">
                  <p:embed/>
                  <p:pic>
                    <p:nvPicPr>
                      <p:cNvPr id="0" name="Picture 9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32725" y="149225"/>
                        <a:ext cx="1244600" cy="1244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19050" y="-14288"/>
            <a:ext cx="9124950" cy="866776"/>
          </a:xfrm>
          <a:prstGeom prst="rect">
            <a:avLst/>
          </a:prstGeom>
          <a:gradFill>
            <a:gsLst>
              <a:gs pos="0">
                <a:schemeClr val="tx2">
                  <a:lumMod val="75000"/>
                </a:schemeClr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rgbClr val="568ED2"/>
              </a:gs>
            </a:gsLst>
          </a:gradFill>
          <a:ln w="57150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Лицензионные 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программные продукты, используемые в работах  ФГУГП «Гидроспецгеология»</a:t>
            </a:r>
            <a:endParaRPr lang="ru-RU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ru-RU" sz="3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3706814"/>
              </p:ext>
            </p:extLst>
          </p:nvPr>
        </p:nvGraphicFramePr>
        <p:xfrm>
          <a:off x="89421" y="882421"/>
          <a:ext cx="8953560" cy="5577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55910"/>
                <a:gridCol w="3230670"/>
                <a:gridCol w="3166980"/>
              </a:tblGrid>
              <a:tr h="632781"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Программный продукт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Разработчик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Назначение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63278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GEON-3D/ GEON-3D</a:t>
                      </a:r>
                      <a:r>
                        <a:rPr kumimoji="0" lang="en-US" sz="18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</a:t>
                      </a:r>
                      <a:endParaRPr kumimoji="0" lang="ru-RU" sz="1800" u="none" strike="noStrike" cap="none" normalizeH="0" baseline="0" dirty="0" smtClean="0">
                        <a:ln>
                          <a:noFill/>
                        </a:ln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ru-RU" sz="1800" dirty="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kern="1200" dirty="0" smtClean="0">
                          <a:latin typeface="Times New Roman" pitchFamily="18" charset="0"/>
                          <a:cs typeface="Times New Roman" pitchFamily="18" charset="0"/>
                        </a:rPr>
                        <a:t>ЗАО "Геоспецэкология",  аттестационный паспорт НТЦ ЯРБ №294 от 14.04.2011 </a:t>
                      </a:r>
                    </a:p>
                    <a:p>
                      <a:pPr marL="0" algn="l" defTabSz="914400" rtl="0" eaLnBrk="1" latinLnBrk="0" hangingPunct="1"/>
                      <a:endParaRPr lang="ru-RU" sz="1800" b="1" kern="1200" dirty="0" smtClean="0">
                        <a:solidFill>
                          <a:schemeClr val="lt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800" kern="1200" dirty="0" smtClean="0">
                          <a:latin typeface="Times New Roman" pitchFamily="18" charset="0"/>
                          <a:cs typeface="Times New Roman" pitchFamily="18" charset="0"/>
                        </a:rPr>
                        <a:t>3D </a:t>
                      </a:r>
                      <a:r>
                        <a:rPr lang="ru-RU" sz="1800" kern="1200" dirty="0" smtClean="0">
                          <a:latin typeface="Times New Roman" pitchFamily="18" charset="0"/>
                          <a:cs typeface="Times New Roman" pitchFamily="18" charset="0"/>
                        </a:rPr>
                        <a:t>моделирование геофильтрации и геомиграции</a:t>
                      </a:r>
                      <a:r>
                        <a:rPr lang="en-US" sz="1800" kern="12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800" kern="1200" dirty="0" smtClean="0">
                          <a:latin typeface="Times New Roman" pitchFamily="18" charset="0"/>
                          <a:cs typeface="Times New Roman" pitchFamily="18" charset="0"/>
                        </a:rPr>
                        <a:t>с</a:t>
                      </a:r>
                      <a:r>
                        <a:rPr lang="ru-RU" sz="1800" kern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учетом плотностных эффектов</a:t>
                      </a:r>
                      <a:endParaRPr lang="ru-RU" sz="1800" b="1" kern="1200" dirty="0" smtClean="0">
                        <a:solidFill>
                          <a:schemeClr val="lt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63278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PMWIN-8</a:t>
                      </a:r>
                      <a:endParaRPr kumimoji="0" lang="ru-RU" sz="18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800" kern="12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Simcore</a:t>
                      </a:r>
                      <a:r>
                        <a:rPr lang="en-US" sz="1800" kern="1200" dirty="0" smtClean="0">
                          <a:latin typeface="Times New Roman" pitchFamily="18" charset="0"/>
                          <a:cs typeface="Times New Roman" pitchFamily="18" charset="0"/>
                        </a:rPr>
                        <a:t> Software</a:t>
                      </a:r>
                      <a:endParaRPr lang="ru-RU" sz="1800" b="1" kern="1200" dirty="0" smtClean="0">
                        <a:solidFill>
                          <a:schemeClr val="lt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smtClean="0">
                          <a:latin typeface="Times New Roman" pitchFamily="18" charset="0"/>
                          <a:cs typeface="Times New Roman" pitchFamily="18" charset="0"/>
                        </a:rPr>
                        <a:t>3D </a:t>
                      </a:r>
                      <a:r>
                        <a:rPr lang="ru-RU" sz="1800" kern="1200" dirty="0" smtClean="0">
                          <a:latin typeface="Times New Roman" pitchFamily="18" charset="0"/>
                          <a:cs typeface="Times New Roman" pitchFamily="18" charset="0"/>
                        </a:rPr>
                        <a:t>моделирование геофильтрации и геомиграции</a:t>
                      </a:r>
                      <a:r>
                        <a:rPr lang="en-US" sz="1800" kern="12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800" kern="1200" dirty="0" smtClean="0">
                          <a:latin typeface="Times New Roman" pitchFamily="18" charset="0"/>
                          <a:cs typeface="Times New Roman" pitchFamily="18" charset="0"/>
                        </a:rPr>
                        <a:t>с</a:t>
                      </a:r>
                      <a:r>
                        <a:rPr lang="ru-RU" sz="1800" kern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учетом плотностных эффектов с использованием программ </a:t>
                      </a:r>
                      <a:r>
                        <a:rPr lang="en-US" sz="1800" kern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MODFLOW, MT3DMS, MODENSE3D, SEAWAT</a:t>
                      </a:r>
                      <a:endParaRPr lang="ru-RU" sz="1800" kern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algn="l" defTabSz="914400" rtl="0" eaLnBrk="1" latinLnBrk="0" hangingPunct="1"/>
                      <a:endParaRPr lang="ru-RU" sz="1800" b="1" kern="1200" dirty="0" smtClean="0">
                        <a:solidFill>
                          <a:schemeClr val="lt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63278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</a:t>
                      </a:r>
                      <a:r>
                        <a:rPr kumimoji="0" lang="en-US" sz="1800" u="none" strike="noStrike" kern="1200" cap="none" normalizeH="0" baseline="0" dirty="0" err="1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rgus</a:t>
                      </a:r>
                      <a:r>
                        <a:rPr kumimoji="0" lang="en-US" sz="180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ONE</a:t>
                      </a:r>
                      <a:endParaRPr kumimoji="0" lang="ru-RU" sz="18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800" kern="1200" dirty="0" smtClean="0">
                          <a:latin typeface="Times New Roman" pitchFamily="18" charset="0"/>
                          <a:cs typeface="Times New Roman" pitchFamily="18" charset="0"/>
                        </a:rPr>
                        <a:t>Argus Holding Ltd.</a:t>
                      </a:r>
                      <a:endParaRPr lang="ru-RU" sz="1800" b="1" kern="1200" dirty="0" smtClean="0">
                        <a:solidFill>
                          <a:schemeClr val="lt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ru-RU" sz="1800" b="1" kern="1200" dirty="0" smtClean="0">
                        <a:solidFill>
                          <a:schemeClr val="lt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  <a:tr h="93442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GMS</a:t>
                      </a:r>
                    </a:p>
                    <a:p>
                      <a:endParaRPr lang="ru-RU" sz="1800" dirty="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800" kern="1200" dirty="0" smtClean="0">
                          <a:latin typeface="Times New Roman" pitchFamily="18" charset="0"/>
                          <a:cs typeface="Times New Roman" pitchFamily="18" charset="0"/>
                        </a:rPr>
                        <a:t>AQUAVEO Water modeling Solution </a:t>
                      </a:r>
                      <a:endParaRPr lang="ru-RU" sz="1800" b="1" kern="1200" dirty="0" smtClean="0">
                        <a:solidFill>
                          <a:schemeClr val="lt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algn="l" defTabSz="914400" rtl="0" eaLnBrk="1" latinLnBrk="0" hangingPunct="1"/>
                      <a:endParaRPr lang="ru-RU" sz="1800" b="1" kern="1200" dirty="0" smtClean="0">
                        <a:solidFill>
                          <a:schemeClr val="lt1"/>
                        </a:solidFill>
                        <a:latin typeface="Arial" pitchFamily="34" charset="0"/>
                        <a:ea typeface="+mn-ea"/>
                        <a:cs typeface="Arial" pitchFamily="34" charset="0"/>
                      </a:endParaRPr>
                    </a:p>
                  </a:txBody>
                  <a:tcPr>
                    <a:solidFill>
                      <a:schemeClr val="accent5">
                        <a:lumMod val="75000"/>
                      </a:schemeClr>
                    </a:solidFill>
                  </a:tcPr>
                </a:tc>
              </a:tr>
              <a:tr h="632781">
                <a:tc>
                  <a:txBody>
                    <a:bodyPr/>
                    <a:lstStyle/>
                    <a:p>
                      <a:r>
                        <a:rPr kumimoji="0" lang="ru-RU" sz="18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TOUGH2 TOUGHREACT1.2</a:t>
                      </a:r>
                      <a:endParaRPr lang="ru-RU" sz="1800" dirty="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800" kern="1200" dirty="0" smtClean="0">
                          <a:latin typeface="Times New Roman" pitchFamily="18" charset="0"/>
                          <a:cs typeface="Times New Roman" pitchFamily="18" charset="0"/>
                        </a:rPr>
                        <a:t>LBNL (USA)</a:t>
                      </a:r>
                    </a:p>
                    <a:p>
                      <a:pPr marL="0" algn="l" defTabSz="914400" rtl="0" eaLnBrk="1" latinLnBrk="0" hangingPunct="1"/>
                      <a:endParaRPr lang="ru-RU" sz="1800" b="1" kern="1200" dirty="0" smtClean="0">
                        <a:solidFill>
                          <a:schemeClr val="lt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800" kern="1200" dirty="0" smtClean="0">
                          <a:latin typeface="Times New Roman" pitchFamily="18" charset="0"/>
                          <a:cs typeface="Times New Roman" pitchFamily="18" charset="0"/>
                        </a:rPr>
                        <a:t>3D </a:t>
                      </a:r>
                      <a:r>
                        <a:rPr lang="ru-RU" sz="1800" kern="1200" dirty="0" smtClean="0">
                          <a:latin typeface="Times New Roman" pitchFamily="18" charset="0"/>
                          <a:cs typeface="Times New Roman" pitchFamily="18" charset="0"/>
                        </a:rPr>
                        <a:t>моделирование многофазной геофильтрации и геомиграции</a:t>
                      </a:r>
                      <a:r>
                        <a:rPr lang="en-US" sz="1800" kern="120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800" kern="1200" dirty="0" smtClean="0">
                          <a:latin typeface="Times New Roman" pitchFamily="18" charset="0"/>
                          <a:cs typeface="Times New Roman" pitchFamily="18" charset="0"/>
                        </a:rPr>
                        <a:t>с</a:t>
                      </a:r>
                      <a:r>
                        <a:rPr lang="ru-RU" sz="1800" kern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учетом плотностных эффектов</a:t>
                      </a:r>
                      <a:r>
                        <a:rPr lang="en-US" sz="1800" kern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800" kern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и химических реакций</a:t>
                      </a:r>
                      <a:r>
                        <a:rPr lang="en-US" sz="1800" kern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800" kern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ru-RU" sz="1800" b="1" kern="1200" dirty="0" smtClean="0">
                        <a:solidFill>
                          <a:schemeClr val="lt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 bwMode="auto">
          <a:xfrm>
            <a:off x="0" y="6432550"/>
            <a:ext cx="9144000" cy="41910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</a:schemeClr>
              </a:gs>
              <a:gs pos="83000">
                <a:schemeClr val="accent1">
                  <a:shade val="93000"/>
                  <a:satMod val="130000"/>
                </a:schemeClr>
              </a:gs>
              <a:gs pos="100000">
                <a:srgbClr val="568ED2"/>
              </a:gs>
            </a:gsLst>
            <a:lin ang="5400000" scaled="1"/>
            <a:tileRect/>
          </a:gradFill>
        </p:spPr>
        <p:txBody>
          <a:bodyPr lIns="36000" tIns="36000" rIns="36000" bIns="36000" anchor="ctr"/>
          <a:lstStyle/>
          <a:p>
            <a:pPr defTabSz="539750">
              <a:defRPr/>
            </a:pPr>
            <a:r>
              <a:rPr lang="ru-RU" sz="15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  Федеральное государственное унитарное геологическое предприятие «Гидроспецгеология» </a:t>
            </a:r>
            <a:r>
              <a:rPr lang="ru-RU" sz="15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   </a:t>
            </a:r>
            <a:fld id="{E6133F69-FC4F-4CBA-9805-B1294D994BCB}" type="slidenum">
              <a:rPr lang="ru-RU" sz="15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pPr defTabSz="539750">
                <a:defRPr/>
              </a:pPr>
              <a:t>19</a:t>
            </a:fld>
            <a:endParaRPr lang="ru-RU" sz="15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1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" y="6448052"/>
            <a:ext cx="396031" cy="386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33189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0" y="0"/>
            <a:ext cx="9144000" cy="1235075"/>
          </a:xfrm>
          <a:prstGeom prst="rect">
            <a:avLst/>
          </a:prstGeom>
          <a:gradFill>
            <a:gsLst>
              <a:gs pos="0">
                <a:schemeClr val="tx2">
                  <a:lumMod val="75000"/>
                </a:schemeClr>
              </a:gs>
              <a:gs pos="83000">
                <a:schemeClr val="accent1">
                  <a:shade val="93000"/>
                  <a:satMod val="130000"/>
                </a:schemeClr>
              </a:gs>
              <a:gs pos="100000">
                <a:srgbClr val="568ED2"/>
              </a:gs>
            </a:gsLst>
            <a:lin ang="16200000" scaled="0"/>
          </a:gradFill>
          <a:ln w="57150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6000" tIns="36000" rIns="36000" bIns="36000" anchor="ctr"/>
          <a:lstStyle/>
          <a:p>
            <a:pPr algn="ctr">
              <a:defRPr/>
            </a:pPr>
            <a:endParaRPr lang="ru-RU" sz="3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Целевое назначение мониторинга </a:t>
            </a:r>
          </a:p>
          <a:p>
            <a:pPr algn="ctr">
              <a:defRPr/>
            </a:pPr>
            <a:r>
              <a:rPr lang="ru-RU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состояния недр</a:t>
            </a:r>
            <a:r>
              <a:rPr lang="en-US" sz="36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3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en-US" dirty="0">
                <a:solidFill>
                  <a:schemeClr val="bg1"/>
                </a:solidFill>
              </a:rPr>
              <a:t> </a:t>
            </a:r>
            <a:endParaRPr lang="ru-RU" dirty="0">
              <a:solidFill>
                <a:schemeClr val="bg1"/>
              </a:solidFill>
            </a:endParaRPr>
          </a:p>
          <a:p>
            <a:pPr algn="ctr">
              <a:defRPr/>
            </a:pPr>
            <a:r>
              <a:rPr lang="ru-RU" b="1" dirty="0">
                <a:solidFill>
                  <a:schemeClr val="bg1"/>
                </a:solidFill>
              </a:rPr>
              <a:t>            </a:t>
            </a:r>
            <a:endParaRPr lang="en-US" sz="1900" dirty="0">
              <a:solidFill>
                <a:schemeClr val="bg1"/>
              </a:solidFill>
            </a:endParaRPr>
          </a:p>
        </p:txBody>
      </p:sp>
      <p:grpSp>
        <p:nvGrpSpPr>
          <p:cNvPr id="3075" name="Группа 5"/>
          <p:cNvGrpSpPr>
            <a:grpSpLocks/>
          </p:cNvGrpSpPr>
          <p:nvPr/>
        </p:nvGrpSpPr>
        <p:grpSpPr bwMode="auto">
          <a:xfrm>
            <a:off x="0" y="6432550"/>
            <a:ext cx="9144000" cy="419100"/>
            <a:chOff x="0" y="6429396"/>
            <a:chExt cx="9144000" cy="428604"/>
          </a:xfrm>
        </p:grpSpPr>
        <p:sp>
          <p:nvSpPr>
            <p:cNvPr id="21" name="TextBox 20"/>
            <p:cNvSpPr txBox="1"/>
            <p:nvPr/>
          </p:nvSpPr>
          <p:spPr bwMode="auto">
            <a:xfrm>
              <a:off x="0" y="6429396"/>
              <a:ext cx="9144000" cy="428604"/>
            </a:xfrm>
            <a:prstGeom prst="rect">
              <a:avLst/>
            </a:prstGeom>
            <a:gradFill flip="none" rotWithShape="1">
              <a:gsLst>
                <a:gs pos="0">
                  <a:schemeClr val="tx2">
                    <a:lumMod val="75000"/>
                  </a:schemeClr>
                </a:gs>
                <a:gs pos="83000">
                  <a:schemeClr val="accent1">
                    <a:shade val="93000"/>
                    <a:satMod val="130000"/>
                  </a:schemeClr>
                </a:gs>
                <a:gs pos="100000">
                  <a:srgbClr val="568ED2"/>
                </a:gs>
              </a:gsLst>
              <a:lin ang="5400000" scaled="1"/>
              <a:tileRect/>
            </a:gradFill>
          </p:spPr>
          <p:txBody>
            <a:bodyPr lIns="36000" tIns="36000" rIns="36000" bIns="36000" anchor="ctr"/>
            <a:lstStyle/>
            <a:p>
              <a:pPr defTabSz="539750">
                <a:defRPr/>
              </a:pPr>
              <a:r>
                <a:rPr lang="ru-RU" sz="1200" dirty="0">
                  <a:solidFill>
                    <a:schemeClr val="bg1"/>
                  </a:solidFill>
                </a:rPr>
                <a:t>          </a:t>
              </a:r>
              <a:r>
                <a:rPr lang="ru-RU" sz="15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Федеральное государственное унитарное геологическое предприятие «Гидроспецгеология»            </a:t>
              </a:r>
              <a:fld id="{C5924C76-07D7-40FD-8FCC-64ACAA41CCA4}" type="slidenum">
                <a:rPr lang="ru-RU" sz="1500" b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pPr defTabSz="539750">
                  <a:defRPr/>
                </a:pPr>
                <a:t>2</a:t>
              </a:fld>
              <a:endParaRPr lang="ru-RU" sz="15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3096" name="Picture 10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225" y="6445250"/>
              <a:ext cx="396031" cy="395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076" name="Содержимое 2"/>
          <p:cNvSpPr txBox="1">
            <a:spLocks/>
          </p:cNvSpPr>
          <p:nvPr/>
        </p:nvSpPr>
        <p:spPr bwMode="auto">
          <a:xfrm>
            <a:off x="952500" y="4648200"/>
            <a:ext cx="7248525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20000"/>
              </a:spcBef>
              <a:buFont typeface="Arial" charset="0"/>
              <a:buNone/>
            </a:pPr>
            <a:endParaRPr lang="ru-RU" sz="2300">
              <a:solidFill>
                <a:srgbClr val="898989"/>
              </a:solidFill>
            </a:endParaRPr>
          </a:p>
        </p:txBody>
      </p:sp>
      <p:sp>
        <p:nvSpPr>
          <p:cNvPr id="5" name="Стрелка вниз 4"/>
          <p:cNvSpPr/>
          <p:nvPr/>
        </p:nvSpPr>
        <p:spPr>
          <a:xfrm>
            <a:off x="4335463" y="1357313"/>
            <a:ext cx="473075" cy="3186112"/>
          </a:xfrm>
          <a:prstGeom prst="downArrow">
            <a:avLst/>
          </a:prstGeom>
          <a:solidFill>
            <a:schemeClr val="accent2">
              <a:lumMod val="75000"/>
            </a:schemeClr>
          </a:solidFill>
          <a:effectLst>
            <a:glow rad="1016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1" name="Стрелка вниз 10"/>
          <p:cNvSpPr/>
          <p:nvPr/>
        </p:nvSpPr>
        <p:spPr>
          <a:xfrm rot="1716445">
            <a:off x="1849438" y="1320800"/>
            <a:ext cx="473075" cy="1392238"/>
          </a:xfrm>
          <a:prstGeom prst="downArrow">
            <a:avLst/>
          </a:prstGeom>
          <a:solidFill>
            <a:schemeClr val="accent2">
              <a:lumMod val="75000"/>
            </a:schemeClr>
          </a:solidFill>
          <a:effectLst>
            <a:glow rad="1016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2" name="Стрелка вниз 11"/>
          <p:cNvSpPr/>
          <p:nvPr/>
        </p:nvSpPr>
        <p:spPr>
          <a:xfrm rot="19843261">
            <a:off x="6821488" y="1320800"/>
            <a:ext cx="473075" cy="1392238"/>
          </a:xfrm>
          <a:prstGeom prst="downArrow">
            <a:avLst/>
          </a:prstGeom>
          <a:solidFill>
            <a:schemeClr val="accent2">
              <a:lumMod val="75000"/>
            </a:schemeClr>
          </a:solidFill>
          <a:effectLst>
            <a:glow rad="1016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220240" y="2741312"/>
            <a:ext cx="3770735" cy="1802113"/>
          </a:xfrm>
          <a:prstGeom prst="round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ru-RU" sz="2200" b="1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ru-RU" sz="2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Оценка воздействия радиационно-опасных объектов на недра</a:t>
            </a:r>
          </a:p>
          <a:p>
            <a:pPr algn="ctr">
              <a:defRPr/>
            </a:pPr>
            <a:r>
              <a:rPr lang="ru-RU" sz="2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 algn="ctr">
              <a:defRPr/>
            </a:pPr>
            <a:endParaRPr lang="ru-RU" dirty="0"/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973429" y="4762499"/>
            <a:ext cx="7197142" cy="1411797"/>
          </a:xfrm>
          <a:prstGeom prst="round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2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Прогнозные расчеты ореолов загрязнения </a:t>
            </a:r>
            <a:r>
              <a:rPr lang="ru-RU" sz="2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 период потенциальной опасности радиоактивных отходов</a:t>
            </a:r>
            <a:endParaRPr lang="ru-RU" sz="2200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ru-RU" dirty="0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5143498" y="2741312"/>
            <a:ext cx="3770735" cy="1807368"/>
          </a:xfrm>
          <a:prstGeom prst="round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>
              <a:defRPr/>
            </a:pPr>
            <a:r>
              <a:rPr lang="ru-RU" sz="22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Разработка мероприятий по минимизации ущерба влияния объекта на состояние </a:t>
            </a:r>
            <a:r>
              <a:rPr lang="ru-RU" sz="2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недр</a:t>
            </a:r>
            <a:r>
              <a:rPr lang="en-US" sz="2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и выводу ЯРОО из эксплуатации </a:t>
            </a:r>
            <a:endParaRPr lang="ru-RU" sz="22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2"/>
          <p:cNvSpPr txBox="1">
            <a:spLocks noChangeArrowheads="1"/>
          </p:cNvSpPr>
          <p:nvPr/>
        </p:nvSpPr>
        <p:spPr>
          <a:xfrm>
            <a:off x="0" y="0"/>
            <a:ext cx="9217026" cy="1196975"/>
          </a:xfrm>
          <a:prstGeom prst="rect">
            <a:avLst/>
          </a:prstGeom>
          <a:gradFill>
            <a:gsLst>
              <a:gs pos="0">
                <a:schemeClr val="tx2">
                  <a:lumMod val="75000"/>
                </a:schemeClr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rgbClr val="568ED2"/>
              </a:gs>
            </a:gsLst>
          </a:gradFill>
          <a:ln w="57150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Базовые нормативные документы </a:t>
            </a:r>
          </a:p>
          <a:p>
            <a:pPr algn="ctr">
              <a:defRPr/>
            </a:pPr>
            <a:r>
              <a:rPr lang="ru-RU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 ОМСН Госкорпорации «Росатом»</a:t>
            </a:r>
          </a:p>
        </p:txBody>
      </p:sp>
      <p:sp>
        <p:nvSpPr>
          <p:cNvPr id="22" name="Блок-схема: знак завершения 21"/>
          <p:cNvSpPr/>
          <p:nvPr/>
        </p:nvSpPr>
        <p:spPr>
          <a:xfrm>
            <a:off x="261934" y="4525347"/>
            <a:ext cx="8620125" cy="876033"/>
          </a:xfrm>
          <a:prstGeom prst="flowChartTerminator">
            <a:avLst/>
          </a:prstGeom>
          <a:solidFill>
            <a:schemeClr val="bg1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22 мая 2012 г.</a:t>
            </a:r>
          </a:p>
        </p:txBody>
      </p:sp>
      <p:sp>
        <p:nvSpPr>
          <p:cNvPr id="27" name="Блок-схема: знак завершения 26"/>
          <p:cNvSpPr/>
          <p:nvPr/>
        </p:nvSpPr>
        <p:spPr>
          <a:xfrm>
            <a:off x="267639" y="5533052"/>
            <a:ext cx="8620130" cy="885379"/>
          </a:xfrm>
          <a:prstGeom prst="flowChartTerminator">
            <a:avLst/>
          </a:prstGeom>
          <a:solidFill>
            <a:schemeClr val="accent2">
              <a:lumMod val="40000"/>
              <a:lumOff val="60000"/>
            </a:schemeClr>
          </a:solidFill>
          <a:ln w="3175">
            <a:solidFill>
              <a:schemeClr val="accent2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8 октября </a:t>
            </a:r>
          </a:p>
          <a:p>
            <a:pPr>
              <a:defRPr/>
            </a:pP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2012 г. 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Блок-схема: знак завершения 27"/>
          <p:cNvSpPr/>
          <p:nvPr/>
        </p:nvSpPr>
        <p:spPr>
          <a:xfrm>
            <a:off x="264660" y="1952768"/>
            <a:ext cx="8617401" cy="727242"/>
          </a:xfrm>
          <a:prstGeom prst="flowChartTerminator">
            <a:avLst/>
          </a:prstGeom>
          <a:ln/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24 июня 2009 г.</a:t>
            </a:r>
          </a:p>
        </p:txBody>
      </p:sp>
      <p:sp>
        <p:nvSpPr>
          <p:cNvPr id="29" name="Блок-схема: знак завершения 28"/>
          <p:cNvSpPr/>
          <p:nvPr/>
        </p:nvSpPr>
        <p:spPr>
          <a:xfrm>
            <a:off x="258428" y="1233177"/>
            <a:ext cx="8623633" cy="638175"/>
          </a:xfrm>
          <a:prstGeom prst="flowChartTerminator">
            <a:avLst/>
          </a:prstGeom>
          <a:solidFill>
            <a:schemeClr val="bg1"/>
          </a:solidFill>
          <a:ln w="57150"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24 июня 2009 г.</a:t>
            </a:r>
          </a:p>
        </p:txBody>
      </p:sp>
      <p:sp>
        <p:nvSpPr>
          <p:cNvPr id="30" name="Блок-схема: знак завершения 29"/>
          <p:cNvSpPr/>
          <p:nvPr/>
        </p:nvSpPr>
        <p:spPr>
          <a:xfrm>
            <a:off x="261935" y="3588353"/>
            <a:ext cx="8620125" cy="767422"/>
          </a:xfrm>
          <a:prstGeom prst="flowChartTerminator">
            <a:avLst/>
          </a:prstGeom>
          <a:ln/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21 июля 2010 г.</a:t>
            </a:r>
          </a:p>
        </p:txBody>
      </p:sp>
      <p:sp>
        <p:nvSpPr>
          <p:cNvPr id="31" name="Блок-схема: знак завершения 30"/>
          <p:cNvSpPr/>
          <p:nvPr/>
        </p:nvSpPr>
        <p:spPr>
          <a:xfrm>
            <a:off x="261934" y="2817844"/>
            <a:ext cx="8602367" cy="646117"/>
          </a:xfrm>
          <a:prstGeom prst="flowChartTerminator">
            <a:avLst/>
          </a:prstGeom>
          <a:solidFill>
            <a:schemeClr val="bg1"/>
          </a:solidFill>
          <a:ln w="57150"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spcAft>
                <a:spcPts val="1800"/>
              </a:spcAft>
              <a:defRPr/>
            </a:pP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Февраль 201</a:t>
            </a:r>
            <a:r>
              <a:rPr lang="en-US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г. 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17" name="TextBox 23"/>
          <p:cNvSpPr txBox="1">
            <a:spLocks noChangeArrowheads="1"/>
          </p:cNvSpPr>
          <p:nvPr/>
        </p:nvSpPr>
        <p:spPr bwMode="auto">
          <a:xfrm>
            <a:off x="2437818" y="2745299"/>
            <a:ext cx="62484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Соглашение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о сотрудничестве по ведению ОМСН между ГК «Росатом»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Федеральным агентством «Роснедра»</a:t>
            </a:r>
          </a:p>
        </p:txBody>
      </p:sp>
      <p:sp>
        <p:nvSpPr>
          <p:cNvPr id="4118" name="TextBox 25"/>
          <p:cNvSpPr txBox="1">
            <a:spLocks noChangeArrowheads="1"/>
          </p:cNvSpPr>
          <p:nvPr/>
        </p:nvSpPr>
        <p:spPr bwMode="auto">
          <a:xfrm>
            <a:off x="2462187" y="3588353"/>
            <a:ext cx="647223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b="1" dirty="0">
                <a:latin typeface="Times New Roman" pitchFamily="18" charset="0"/>
                <a:cs typeface="Times New Roman" pitchFamily="18" charset="0"/>
              </a:rPr>
              <a:t>Приказ по ГК «Росатом»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№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1/118-П </a:t>
            </a:r>
          </a:p>
          <a:p>
            <a:pPr eaLnBrk="1" hangingPunct="1"/>
            <a:r>
              <a:rPr lang="ru-RU" b="1" dirty="0">
                <a:latin typeface="Times New Roman" pitchFamily="18" charset="0"/>
                <a:cs typeface="Times New Roman" pitchFamily="18" charset="0"/>
              </a:rPr>
              <a:t>«Об объектном мониторинге состояния недр»</a:t>
            </a:r>
          </a:p>
        </p:txBody>
      </p:sp>
      <p:sp>
        <p:nvSpPr>
          <p:cNvPr id="4119" name="TextBox 3071"/>
          <p:cNvSpPr txBox="1">
            <a:spLocks noChangeArrowheads="1"/>
          </p:cNvSpPr>
          <p:nvPr/>
        </p:nvSpPr>
        <p:spPr bwMode="auto">
          <a:xfrm>
            <a:off x="2409823" y="1185791"/>
            <a:ext cx="654326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b="1" dirty="0">
                <a:latin typeface="Times New Roman" pitchFamily="18" charset="0"/>
                <a:cs typeface="Times New Roman" pitchFamily="18" charset="0"/>
              </a:rPr>
              <a:t>Концепция ОМСН на предприятиях и в организациях </a:t>
            </a:r>
          </a:p>
          <a:p>
            <a:pPr eaLnBrk="1" hangingPunct="1"/>
            <a:r>
              <a:rPr lang="ru-RU" b="1" dirty="0">
                <a:latin typeface="Times New Roman" pitchFamily="18" charset="0"/>
                <a:cs typeface="Times New Roman" pitchFamily="18" charset="0"/>
              </a:rPr>
              <a:t>ГК «Росатом»</a:t>
            </a:r>
          </a:p>
        </p:txBody>
      </p:sp>
      <p:sp>
        <p:nvSpPr>
          <p:cNvPr id="4120" name="TextBox 3072"/>
          <p:cNvSpPr txBox="1">
            <a:spLocks noChangeArrowheads="1"/>
          </p:cNvSpPr>
          <p:nvPr/>
        </p:nvSpPr>
        <p:spPr bwMode="auto">
          <a:xfrm>
            <a:off x="2408398" y="1952768"/>
            <a:ext cx="647223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b="1" dirty="0">
                <a:latin typeface="Times New Roman" pitchFamily="18" charset="0"/>
                <a:cs typeface="Times New Roman" pitchFamily="18" charset="0"/>
              </a:rPr>
              <a:t>Положение о порядке осуществления ОМСН на предприятиях и в организациях ГК «Росатом»</a:t>
            </a:r>
          </a:p>
        </p:txBody>
      </p:sp>
      <p:sp>
        <p:nvSpPr>
          <p:cNvPr id="4122" name="TextBox 3075"/>
          <p:cNvSpPr txBox="1">
            <a:spLocks noChangeArrowheads="1"/>
          </p:cNvSpPr>
          <p:nvPr/>
        </p:nvSpPr>
        <p:spPr bwMode="auto">
          <a:xfrm>
            <a:off x="2437871" y="4453413"/>
            <a:ext cx="6472238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b="1" dirty="0">
                <a:latin typeface="Times New Roman" pitchFamily="18" charset="0"/>
                <a:cs typeface="Times New Roman" pitchFamily="18" charset="0"/>
              </a:rPr>
              <a:t>Приказ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№ 1/431-П «Об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актуализации Программы развития и поддержки объектного мониторинга состояния недр на предприятиях ГК «Росатом» на период 2011-2015 гг.</a:t>
            </a:r>
          </a:p>
        </p:txBody>
      </p:sp>
      <p:grpSp>
        <p:nvGrpSpPr>
          <p:cNvPr id="4123" name="Группа 5"/>
          <p:cNvGrpSpPr>
            <a:grpSpLocks/>
          </p:cNvGrpSpPr>
          <p:nvPr/>
        </p:nvGrpSpPr>
        <p:grpSpPr bwMode="auto">
          <a:xfrm>
            <a:off x="0" y="6432550"/>
            <a:ext cx="9144000" cy="419100"/>
            <a:chOff x="0" y="6429396"/>
            <a:chExt cx="9144000" cy="428604"/>
          </a:xfrm>
        </p:grpSpPr>
        <p:sp>
          <p:nvSpPr>
            <p:cNvPr id="19" name="TextBox 18"/>
            <p:cNvSpPr txBox="1"/>
            <p:nvPr/>
          </p:nvSpPr>
          <p:spPr bwMode="auto">
            <a:xfrm>
              <a:off x="0" y="6429396"/>
              <a:ext cx="9144000" cy="428604"/>
            </a:xfrm>
            <a:prstGeom prst="rect">
              <a:avLst/>
            </a:prstGeom>
            <a:gradFill flip="none" rotWithShape="1">
              <a:gsLst>
                <a:gs pos="0">
                  <a:schemeClr val="tx2">
                    <a:lumMod val="75000"/>
                  </a:schemeClr>
                </a:gs>
                <a:gs pos="83000">
                  <a:schemeClr val="accent1">
                    <a:shade val="93000"/>
                    <a:satMod val="130000"/>
                  </a:schemeClr>
                </a:gs>
                <a:gs pos="100000">
                  <a:srgbClr val="568ED2"/>
                </a:gs>
              </a:gsLst>
              <a:lin ang="5400000" scaled="1"/>
              <a:tileRect/>
            </a:gradFill>
          </p:spPr>
          <p:txBody>
            <a:bodyPr lIns="36000" tIns="36000" rIns="36000" bIns="36000" anchor="ctr"/>
            <a:lstStyle/>
            <a:p>
              <a:pPr defTabSz="539750">
                <a:defRPr/>
              </a:pPr>
              <a:r>
                <a:rPr lang="ru-RU" sz="1200" dirty="0">
                  <a:solidFill>
                    <a:schemeClr val="bg1"/>
                  </a:solidFill>
                </a:rPr>
                <a:t>          </a:t>
              </a:r>
              <a:r>
                <a:rPr lang="ru-RU" sz="15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Федеральное государственное унитарное геологическое предприятие «Гидроспецгеология»            </a:t>
              </a:r>
              <a:fld id="{ECC0ACF7-9B25-4422-9DD2-570DB8948CF9}" type="slidenum">
                <a:rPr lang="ru-RU" sz="1500" b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pPr defTabSz="539750">
                  <a:defRPr/>
                </a:pPr>
                <a:t>3</a:t>
              </a:fld>
              <a:endParaRPr lang="ru-RU" sz="15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4125" name="Picture 10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225" y="6445250"/>
              <a:ext cx="396031" cy="395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" name="TextBox 1"/>
          <p:cNvSpPr txBox="1"/>
          <p:nvPr/>
        </p:nvSpPr>
        <p:spPr>
          <a:xfrm>
            <a:off x="2440866" y="5464013"/>
            <a:ext cx="59560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Актуализированная Программа развития и поддержки объектного мониторинга состояния недр на предприятиях Госкорпорации «Росатом» до 2015 г. 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 smtClean="0"/>
          </a:p>
        </p:txBody>
      </p:sp>
      <p:grpSp>
        <p:nvGrpSpPr>
          <p:cNvPr id="2" name="Группа 1"/>
          <p:cNvGrpSpPr/>
          <p:nvPr/>
        </p:nvGrpSpPr>
        <p:grpSpPr>
          <a:xfrm>
            <a:off x="95836" y="1665142"/>
            <a:ext cx="8962439" cy="4118266"/>
            <a:chOff x="95836" y="1665142"/>
            <a:chExt cx="8962439" cy="4118266"/>
          </a:xfrm>
        </p:grpSpPr>
        <p:sp>
          <p:nvSpPr>
            <p:cNvPr id="5" name="Полилиния 4"/>
            <p:cNvSpPr/>
            <p:nvPr/>
          </p:nvSpPr>
          <p:spPr>
            <a:xfrm>
              <a:off x="4501969" y="2673967"/>
              <a:ext cx="2733212" cy="462047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0"/>
                  </a:moveTo>
                  <a:lnTo>
                    <a:pt x="0" y="314871"/>
                  </a:lnTo>
                  <a:lnTo>
                    <a:pt x="2733212" y="314871"/>
                  </a:lnTo>
                  <a:lnTo>
                    <a:pt x="2733212" y="462047"/>
                  </a:lnTo>
                </a:path>
              </a:pathLst>
            </a:custGeom>
            <a:noFill/>
            <a:scene3d>
              <a:camera prst="orthographicFront"/>
              <a:lightRig rig="threePt" dir="t">
                <a:rot lat="0" lon="0" rev="7500000"/>
              </a:lightRig>
            </a:scene3d>
            <a:sp3d z="-40000" prstMaterial="matte"/>
          </p:spPr>
          <p:style>
            <a:lnRef idx="2">
              <a:schemeClr val="accent2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0" name="Полилиния 9"/>
            <p:cNvSpPr/>
            <p:nvPr/>
          </p:nvSpPr>
          <p:spPr>
            <a:xfrm>
              <a:off x="1786423" y="2673967"/>
              <a:ext cx="2715546" cy="457295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2715546" y="0"/>
                  </a:moveTo>
                  <a:lnTo>
                    <a:pt x="2715546" y="310120"/>
                  </a:lnTo>
                  <a:lnTo>
                    <a:pt x="0" y="310120"/>
                  </a:lnTo>
                  <a:lnTo>
                    <a:pt x="0" y="457295"/>
                  </a:lnTo>
                </a:path>
              </a:pathLst>
            </a:custGeom>
            <a:noFill/>
            <a:scene3d>
              <a:camera prst="orthographicFront"/>
              <a:lightRig rig="threePt" dir="t">
                <a:rot lat="0" lon="0" rev="7500000"/>
              </a:lightRig>
            </a:scene3d>
            <a:sp3d z="-40000" prstMaterial="matte"/>
          </p:spPr>
          <p:style>
            <a:lnRef idx="2">
              <a:schemeClr val="accent2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1" name="Скругленный прямоугольник 10"/>
            <p:cNvSpPr/>
            <p:nvPr/>
          </p:nvSpPr>
          <p:spPr>
            <a:xfrm>
              <a:off x="2540757" y="1665142"/>
              <a:ext cx="3922424" cy="1008825"/>
            </a:xfrm>
            <a:prstGeom prst="roundRect">
              <a:avLst>
                <a:gd name="adj" fmla="val 10000"/>
              </a:avLst>
            </a:prstGeom>
            <a:solidFill>
              <a:schemeClr val="accent2">
                <a:lumMod val="75000"/>
              </a:schemeClr>
            </a:solidFill>
            <a:scene3d>
              <a:camera prst="orthographicFront"/>
              <a:lightRig rig="threePt" dir="t">
                <a:rot lat="0" lon="0" rev="7500000"/>
              </a:lightRig>
            </a:scene3d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Полилиния 11"/>
            <p:cNvSpPr/>
            <p:nvPr/>
          </p:nvSpPr>
          <p:spPr>
            <a:xfrm>
              <a:off x="2717279" y="1832838"/>
              <a:ext cx="3922424" cy="1008825"/>
            </a:xfrm>
            <a:custGeom>
              <a:avLst/>
              <a:gdLst>
                <a:gd name="connsiteX0" fmla="*/ 0 w 3922424"/>
                <a:gd name="connsiteY0" fmla="*/ 100883 h 1008825"/>
                <a:gd name="connsiteX1" fmla="*/ 100883 w 3922424"/>
                <a:gd name="connsiteY1" fmla="*/ 0 h 1008825"/>
                <a:gd name="connsiteX2" fmla="*/ 3821542 w 3922424"/>
                <a:gd name="connsiteY2" fmla="*/ 0 h 1008825"/>
                <a:gd name="connsiteX3" fmla="*/ 3922425 w 3922424"/>
                <a:gd name="connsiteY3" fmla="*/ 100883 h 1008825"/>
                <a:gd name="connsiteX4" fmla="*/ 3922424 w 3922424"/>
                <a:gd name="connsiteY4" fmla="*/ 907943 h 1008825"/>
                <a:gd name="connsiteX5" fmla="*/ 3821541 w 3922424"/>
                <a:gd name="connsiteY5" fmla="*/ 1008826 h 1008825"/>
                <a:gd name="connsiteX6" fmla="*/ 100883 w 3922424"/>
                <a:gd name="connsiteY6" fmla="*/ 1008825 h 1008825"/>
                <a:gd name="connsiteX7" fmla="*/ 0 w 3922424"/>
                <a:gd name="connsiteY7" fmla="*/ 907942 h 1008825"/>
                <a:gd name="connsiteX8" fmla="*/ 0 w 3922424"/>
                <a:gd name="connsiteY8" fmla="*/ 100883 h 1008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922424" h="1008825">
                  <a:moveTo>
                    <a:pt x="0" y="100883"/>
                  </a:moveTo>
                  <a:cubicBezTo>
                    <a:pt x="0" y="45167"/>
                    <a:pt x="45167" y="0"/>
                    <a:pt x="100883" y="0"/>
                  </a:cubicBezTo>
                  <a:lnTo>
                    <a:pt x="3821542" y="0"/>
                  </a:lnTo>
                  <a:cubicBezTo>
                    <a:pt x="3877258" y="0"/>
                    <a:pt x="3922425" y="45167"/>
                    <a:pt x="3922425" y="100883"/>
                  </a:cubicBezTo>
                  <a:cubicBezTo>
                    <a:pt x="3922425" y="369903"/>
                    <a:pt x="3922424" y="638923"/>
                    <a:pt x="3922424" y="907943"/>
                  </a:cubicBezTo>
                  <a:cubicBezTo>
                    <a:pt x="3922424" y="963659"/>
                    <a:pt x="3877257" y="1008826"/>
                    <a:pt x="3821541" y="1008826"/>
                  </a:cubicBezTo>
                  <a:lnTo>
                    <a:pt x="100883" y="1008825"/>
                  </a:lnTo>
                  <a:cubicBezTo>
                    <a:pt x="45167" y="1008825"/>
                    <a:pt x="0" y="963658"/>
                    <a:pt x="0" y="907942"/>
                  </a:cubicBezTo>
                  <a:lnTo>
                    <a:pt x="0" y="100883"/>
                  </a:lnTo>
                  <a:close/>
                </a:path>
              </a:pathLst>
            </a:custGeom>
            <a:scene3d>
              <a:camera prst="orthographicFront"/>
              <a:lightRig rig="threePt" dir="t">
                <a:rot lat="0" lon="0" rev="7500000"/>
              </a:lightRig>
            </a:scene3d>
            <a:sp3d z="152400" extrusionH="63500" prstMaterial="dkEdge">
              <a:bevelT w="125400" h="36350" prst="relaxedInset"/>
              <a:contourClr>
                <a:schemeClr val="bg1"/>
              </a:contourClr>
            </a:sp3d>
          </p:spPr>
          <p:style>
            <a:lnRef idx="1">
              <a:schemeClr val="accent2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8127" tIns="98127" rIns="98127" bIns="98127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800" b="1" kern="1200" dirty="0" smtClean="0">
                  <a:latin typeface="Times New Roman" pitchFamily="18" charset="0"/>
                  <a:cs typeface="Times New Roman" pitchFamily="18" charset="0"/>
                </a:rPr>
                <a:t>Программа развития ОМСН </a:t>
              </a:r>
            </a:p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800" kern="1200" dirty="0" smtClean="0">
                  <a:latin typeface="Times New Roman" pitchFamily="18" charset="0"/>
                  <a:cs typeface="Times New Roman" pitchFamily="18" charset="0"/>
                </a:rPr>
                <a:t>Разработка и периодическая актуализация </a:t>
              </a:r>
              <a:endParaRPr lang="ru-RU" sz="1800" kern="12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3" name="Скругленный прямоугольник 12"/>
            <p:cNvSpPr/>
            <p:nvPr/>
          </p:nvSpPr>
          <p:spPr>
            <a:xfrm>
              <a:off x="206189" y="3131263"/>
              <a:ext cx="3160467" cy="1008825"/>
            </a:xfrm>
            <a:prstGeom prst="roundRect">
              <a:avLst>
                <a:gd name="adj" fmla="val 10000"/>
              </a:avLst>
            </a:prstGeom>
            <a:solidFill>
              <a:schemeClr val="accent2">
                <a:lumMod val="75000"/>
              </a:schemeClr>
            </a:solidFill>
            <a:scene3d>
              <a:camera prst="orthographicFront"/>
              <a:lightRig rig="threePt" dir="t">
                <a:rot lat="0" lon="0" rev="7500000"/>
              </a:lightRig>
            </a:scene3d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Полилиния 13"/>
            <p:cNvSpPr/>
            <p:nvPr/>
          </p:nvSpPr>
          <p:spPr>
            <a:xfrm>
              <a:off x="382712" y="3298959"/>
              <a:ext cx="3160467" cy="1008825"/>
            </a:xfrm>
            <a:custGeom>
              <a:avLst/>
              <a:gdLst>
                <a:gd name="connsiteX0" fmla="*/ 0 w 3160467"/>
                <a:gd name="connsiteY0" fmla="*/ 100883 h 1008825"/>
                <a:gd name="connsiteX1" fmla="*/ 100883 w 3160467"/>
                <a:gd name="connsiteY1" fmla="*/ 0 h 1008825"/>
                <a:gd name="connsiteX2" fmla="*/ 3059585 w 3160467"/>
                <a:gd name="connsiteY2" fmla="*/ 0 h 1008825"/>
                <a:gd name="connsiteX3" fmla="*/ 3160468 w 3160467"/>
                <a:gd name="connsiteY3" fmla="*/ 100883 h 1008825"/>
                <a:gd name="connsiteX4" fmla="*/ 3160467 w 3160467"/>
                <a:gd name="connsiteY4" fmla="*/ 907943 h 1008825"/>
                <a:gd name="connsiteX5" fmla="*/ 3059584 w 3160467"/>
                <a:gd name="connsiteY5" fmla="*/ 1008826 h 1008825"/>
                <a:gd name="connsiteX6" fmla="*/ 100883 w 3160467"/>
                <a:gd name="connsiteY6" fmla="*/ 1008825 h 1008825"/>
                <a:gd name="connsiteX7" fmla="*/ 0 w 3160467"/>
                <a:gd name="connsiteY7" fmla="*/ 907942 h 1008825"/>
                <a:gd name="connsiteX8" fmla="*/ 0 w 3160467"/>
                <a:gd name="connsiteY8" fmla="*/ 100883 h 1008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160467" h="1008825">
                  <a:moveTo>
                    <a:pt x="0" y="100883"/>
                  </a:moveTo>
                  <a:cubicBezTo>
                    <a:pt x="0" y="45167"/>
                    <a:pt x="45167" y="0"/>
                    <a:pt x="100883" y="0"/>
                  </a:cubicBezTo>
                  <a:lnTo>
                    <a:pt x="3059585" y="0"/>
                  </a:lnTo>
                  <a:cubicBezTo>
                    <a:pt x="3115301" y="0"/>
                    <a:pt x="3160468" y="45167"/>
                    <a:pt x="3160468" y="100883"/>
                  </a:cubicBezTo>
                  <a:cubicBezTo>
                    <a:pt x="3160468" y="369903"/>
                    <a:pt x="3160467" y="638923"/>
                    <a:pt x="3160467" y="907943"/>
                  </a:cubicBezTo>
                  <a:cubicBezTo>
                    <a:pt x="3160467" y="963659"/>
                    <a:pt x="3115300" y="1008826"/>
                    <a:pt x="3059584" y="1008826"/>
                  </a:cubicBezTo>
                  <a:lnTo>
                    <a:pt x="100883" y="1008825"/>
                  </a:lnTo>
                  <a:cubicBezTo>
                    <a:pt x="45167" y="1008825"/>
                    <a:pt x="0" y="963658"/>
                    <a:pt x="0" y="907942"/>
                  </a:cubicBezTo>
                  <a:lnTo>
                    <a:pt x="0" y="100883"/>
                  </a:lnTo>
                  <a:close/>
                </a:path>
              </a:pathLst>
            </a:custGeom>
            <a:scene3d>
              <a:camera prst="orthographicFront"/>
              <a:lightRig rig="threePt" dir="t">
                <a:rot lat="0" lon="0" rev="7500000"/>
              </a:lightRig>
            </a:scene3d>
            <a:sp3d z="152400" extrusionH="63500" prstMaterial="dkEdge">
              <a:bevelT w="125400" h="36350" prst="relaxedInset"/>
              <a:contourClr>
                <a:schemeClr val="bg1"/>
              </a:contourClr>
            </a:sp3d>
          </p:spPr>
          <p:style>
            <a:lnRef idx="1">
              <a:schemeClr val="accent2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8127" tIns="98127" rIns="98127" bIns="98127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800" b="1" kern="1200" dirty="0" smtClean="0">
                  <a:latin typeface="Times New Roman" pitchFamily="18" charset="0"/>
                  <a:cs typeface="Times New Roman" pitchFamily="18" charset="0"/>
                </a:rPr>
                <a:t>ОМСН</a:t>
              </a:r>
            </a:p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800" kern="1200" dirty="0" smtClean="0">
                  <a:latin typeface="Times New Roman" pitchFamily="18" charset="0"/>
                  <a:cs typeface="Times New Roman" pitchFamily="18" charset="0"/>
                </a:rPr>
                <a:t>Организация, методическое руководство, сопровождение</a:t>
              </a:r>
              <a:endParaRPr lang="ru-RU" sz="1800" kern="12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5" name="Скругленный прямоугольник 14"/>
            <p:cNvSpPr/>
            <p:nvPr/>
          </p:nvSpPr>
          <p:spPr>
            <a:xfrm>
              <a:off x="95836" y="4606887"/>
              <a:ext cx="2413571" cy="1008825"/>
            </a:xfrm>
            <a:prstGeom prst="roundRect">
              <a:avLst>
                <a:gd name="adj" fmla="val 10000"/>
              </a:avLst>
            </a:prstGeom>
            <a:solidFill>
              <a:schemeClr val="accent2">
                <a:lumMod val="75000"/>
              </a:schemeClr>
            </a:solidFill>
            <a:scene3d>
              <a:camera prst="orthographicFront"/>
              <a:lightRig rig="threePt" dir="t">
                <a:rot lat="0" lon="0" rev="7500000"/>
              </a:lightRig>
            </a:scene3d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Полилиния 15"/>
            <p:cNvSpPr/>
            <p:nvPr/>
          </p:nvSpPr>
          <p:spPr>
            <a:xfrm>
              <a:off x="272359" y="4774583"/>
              <a:ext cx="2413571" cy="1008825"/>
            </a:xfrm>
            <a:custGeom>
              <a:avLst/>
              <a:gdLst>
                <a:gd name="connsiteX0" fmla="*/ 0 w 2413571"/>
                <a:gd name="connsiteY0" fmla="*/ 100883 h 1008825"/>
                <a:gd name="connsiteX1" fmla="*/ 100883 w 2413571"/>
                <a:gd name="connsiteY1" fmla="*/ 0 h 1008825"/>
                <a:gd name="connsiteX2" fmla="*/ 2312689 w 2413571"/>
                <a:gd name="connsiteY2" fmla="*/ 0 h 1008825"/>
                <a:gd name="connsiteX3" fmla="*/ 2413572 w 2413571"/>
                <a:gd name="connsiteY3" fmla="*/ 100883 h 1008825"/>
                <a:gd name="connsiteX4" fmla="*/ 2413571 w 2413571"/>
                <a:gd name="connsiteY4" fmla="*/ 907943 h 1008825"/>
                <a:gd name="connsiteX5" fmla="*/ 2312688 w 2413571"/>
                <a:gd name="connsiteY5" fmla="*/ 1008826 h 1008825"/>
                <a:gd name="connsiteX6" fmla="*/ 100883 w 2413571"/>
                <a:gd name="connsiteY6" fmla="*/ 1008825 h 1008825"/>
                <a:gd name="connsiteX7" fmla="*/ 0 w 2413571"/>
                <a:gd name="connsiteY7" fmla="*/ 907942 h 1008825"/>
                <a:gd name="connsiteX8" fmla="*/ 0 w 2413571"/>
                <a:gd name="connsiteY8" fmla="*/ 100883 h 1008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413571" h="1008825">
                  <a:moveTo>
                    <a:pt x="0" y="100883"/>
                  </a:moveTo>
                  <a:cubicBezTo>
                    <a:pt x="0" y="45167"/>
                    <a:pt x="45167" y="0"/>
                    <a:pt x="100883" y="0"/>
                  </a:cubicBezTo>
                  <a:lnTo>
                    <a:pt x="2312689" y="0"/>
                  </a:lnTo>
                  <a:cubicBezTo>
                    <a:pt x="2368405" y="0"/>
                    <a:pt x="2413572" y="45167"/>
                    <a:pt x="2413572" y="100883"/>
                  </a:cubicBezTo>
                  <a:cubicBezTo>
                    <a:pt x="2413572" y="369903"/>
                    <a:pt x="2413571" y="638923"/>
                    <a:pt x="2413571" y="907943"/>
                  </a:cubicBezTo>
                  <a:cubicBezTo>
                    <a:pt x="2413571" y="963659"/>
                    <a:pt x="2368404" y="1008826"/>
                    <a:pt x="2312688" y="1008826"/>
                  </a:cubicBezTo>
                  <a:lnTo>
                    <a:pt x="100883" y="1008825"/>
                  </a:lnTo>
                  <a:cubicBezTo>
                    <a:pt x="45167" y="1008825"/>
                    <a:pt x="0" y="963658"/>
                    <a:pt x="0" y="907942"/>
                  </a:cubicBezTo>
                  <a:lnTo>
                    <a:pt x="0" y="100883"/>
                  </a:lnTo>
                  <a:close/>
                </a:path>
              </a:pathLst>
            </a:custGeom>
            <a:scene3d>
              <a:camera prst="orthographicFront"/>
              <a:lightRig rig="threePt" dir="t">
                <a:rot lat="0" lon="0" rev="7500000"/>
              </a:lightRig>
            </a:scene3d>
            <a:sp3d z="152400" extrusionH="63500" prstMaterial="dkEdge">
              <a:bevelT w="125400" h="36350" prst="relaxedInset"/>
              <a:contourClr>
                <a:schemeClr val="bg1"/>
              </a:contourClr>
            </a:sp3d>
          </p:spPr>
          <p:style>
            <a:lnRef idx="1">
              <a:schemeClr val="accent2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8127" tIns="98127" rIns="98127" bIns="98127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800" b="1" kern="1200" dirty="0" smtClean="0">
                  <a:latin typeface="Times New Roman" pitchFamily="18" charset="0"/>
                  <a:cs typeface="Times New Roman" pitchFamily="18" charset="0"/>
                </a:rPr>
                <a:t>Инженерные решения по природоохранным мероприятиям</a:t>
              </a:r>
            </a:p>
          </p:txBody>
        </p:sp>
        <p:sp>
          <p:nvSpPr>
            <p:cNvPr id="17" name="Скругленный прямоугольник 16"/>
            <p:cNvSpPr/>
            <p:nvPr/>
          </p:nvSpPr>
          <p:spPr>
            <a:xfrm>
              <a:off x="2992360" y="4606887"/>
              <a:ext cx="2712246" cy="1008825"/>
            </a:xfrm>
            <a:prstGeom prst="roundRect">
              <a:avLst>
                <a:gd name="adj" fmla="val 10000"/>
              </a:avLst>
            </a:prstGeom>
            <a:solidFill>
              <a:schemeClr val="accent2">
                <a:lumMod val="75000"/>
              </a:schemeClr>
            </a:solidFill>
            <a:scene3d>
              <a:camera prst="orthographicFront"/>
              <a:lightRig rig="threePt" dir="t">
                <a:rot lat="0" lon="0" rev="7500000"/>
              </a:lightRig>
            </a:scene3d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8" name="Полилиния 17"/>
            <p:cNvSpPr/>
            <p:nvPr/>
          </p:nvSpPr>
          <p:spPr>
            <a:xfrm>
              <a:off x="3168883" y="4774583"/>
              <a:ext cx="2712246" cy="1008825"/>
            </a:xfrm>
            <a:custGeom>
              <a:avLst/>
              <a:gdLst>
                <a:gd name="connsiteX0" fmla="*/ 0 w 2712246"/>
                <a:gd name="connsiteY0" fmla="*/ 100883 h 1008825"/>
                <a:gd name="connsiteX1" fmla="*/ 100883 w 2712246"/>
                <a:gd name="connsiteY1" fmla="*/ 0 h 1008825"/>
                <a:gd name="connsiteX2" fmla="*/ 2611364 w 2712246"/>
                <a:gd name="connsiteY2" fmla="*/ 0 h 1008825"/>
                <a:gd name="connsiteX3" fmla="*/ 2712247 w 2712246"/>
                <a:gd name="connsiteY3" fmla="*/ 100883 h 1008825"/>
                <a:gd name="connsiteX4" fmla="*/ 2712246 w 2712246"/>
                <a:gd name="connsiteY4" fmla="*/ 907943 h 1008825"/>
                <a:gd name="connsiteX5" fmla="*/ 2611363 w 2712246"/>
                <a:gd name="connsiteY5" fmla="*/ 1008826 h 1008825"/>
                <a:gd name="connsiteX6" fmla="*/ 100883 w 2712246"/>
                <a:gd name="connsiteY6" fmla="*/ 1008825 h 1008825"/>
                <a:gd name="connsiteX7" fmla="*/ 0 w 2712246"/>
                <a:gd name="connsiteY7" fmla="*/ 907942 h 1008825"/>
                <a:gd name="connsiteX8" fmla="*/ 0 w 2712246"/>
                <a:gd name="connsiteY8" fmla="*/ 100883 h 1008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712246" h="1008825">
                  <a:moveTo>
                    <a:pt x="0" y="100883"/>
                  </a:moveTo>
                  <a:cubicBezTo>
                    <a:pt x="0" y="45167"/>
                    <a:pt x="45167" y="0"/>
                    <a:pt x="100883" y="0"/>
                  </a:cubicBezTo>
                  <a:lnTo>
                    <a:pt x="2611364" y="0"/>
                  </a:lnTo>
                  <a:cubicBezTo>
                    <a:pt x="2667080" y="0"/>
                    <a:pt x="2712247" y="45167"/>
                    <a:pt x="2712247" y="100883"/>
                  </a:cubicBezTo>
                  <a:cubicBezTo>
                    <a:pt x="2712247" y="369903"/>
                    <a:pt x="2712246" y="638923"/>
                    <a:pt x="2712246" y="907943"/>
                  </a:cubicBezTo>
                  <a:cubicBezTo>
                    <a:pt x="2712246" y="963659"/>
                    <a:pt x="2667079" y="1008826"/>
                    <a:pt x="2611363" y="1008826"/>
                  </a:cubicBezTo>
                  <a:lnTo>
                    <a:pt x="100883" y="1008825"/>
                  </a:lnTo>
                  <a:cubicBezTo>
                    <a:pt x="45167" y="1008825"/>
                    <a:pt x="0" y="963658"/>
                    <a:pt x="0" y="907942"/>
                  </a:cubicBezTo>
                  <a:lnTo>
                    <a:pt x="0" y="100883"/>
                  </a:lnTo>
                  <a:close/>
                </a:path>
              </a:pathLst>
            </a:custGeom>
            <a:scene3d>
              <a:camera prst="orthographicFront"/>
              <a:lightRig rig="threePt" dir="t">
                <a:rot lat="0" lon="0" rev="7500000"/>
              </a:lightRig>
            </a:scene3d>
            <a:sp3d z="152400" extrusionH="63500" prstMaterial="dkEdge">
              <a:bevelT w="125400" h="36350" prst="relaxedInset"/>
              <a:contourClr>
                <a:schemeClr val="bg1"/>
              </a:contourClr>
            </a:sp3d>
          </p:spPr>
          <p:style>
            <a:lnRef idx="1">
              <a:schemeClr val="accent2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8127" tIns="98127" rIns="98127" bIns="98127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800" b="1" kern="1200" dirty="0" smtClean="0">
                  <a:latin typeface="Times New Roman" pitchFamily="18" charset="0"/>
                  <a:cs typeface="Times New Roman" pitchFamily="18" charset="0"/>
                </a:rPr>
                <a:t>Результаты ОМСН</a:t>
              </a:r>
            </a:p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800" kern="1200" dirty="0" smtClean="0">
                  <a:latin typeface="Times New Roman" pitchFamily="18" charset="0"/>
                  <a:cs typeface="Times New Roman" pitchFamily="18" charset="0"/>
                </a:rPr>
                <a:t>Анализ и обобщение</a:t>
              </a:r>
              <a:endParaRPr lang="ru-RU" sz="1800" kern="12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9" name="Скругленный прямоугольник 18"/>
            <p:cNvSpPr/>
            <p:nvPr/>
          </p:nvSpPr>
          <p:spPr>
            <a:xfrm>
              <a:off x="5591161" y="3136014"/>
              <a:ext cx="3288039" cy="1008825"/>
            </a:xfrm>
            <a:prstGeom prst="roundRect">
              <a:avLst>
                <a:gd name="adj" fmla="val 10000"/>
              </a:avLst>
            </a:prstGeom>
            <a:solidFill>
              <a:schemeClr val="accent2">
                <a:lumMod val="75000"/>
              </a:schemeClr>
            </a:solidFill>
            <a:scene3d>
              <a:camera prst="orthographicFront"/>
              <a:lightRig rig="threePt" dir="t">
                <a:rot lat="0" lon="0" rev="7500000"/>
              </a:lightRig>
            </a:scene3d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0" name="Полилиния 19"/>
            <p:cNvSpPr/>
            <p:nvPr/>
          </p:nvSpPr>
          <p:spPr>
            <a:xfrm>
              <a:off x="5767684" y="3303710"/>
              <a:ext cx="3288039" cy="1008825"/>
            </a:xfrm>
            <a:custGeom>
              <a:avLst/>
              <a:gdLst>
                <a:gd name="connsiteX0" fmla="*/ 0 w 3288039"/>
                <a:gd name="connsiteY0" fmla="*/ 100883 h 1008825"/>
                <a:gd name="connsiteX1" fmla="*/ 100883 w 3288039"/>
                <a:gd name="connsiteY1" fmla="*/ 0 h 1008825"/>
                <a:gd name="connsiteX2" fmla="*/ 3187157 w 3288039"/>
                <a:gd name="connsiteY2" fmla="*/ 0 h 1008825"/>
                <a:gd name="connsiteX3" fmla="*/ 3288040 w 3288039"/>
                <a:gd name="connsiteY3" fmla="*/ 100883 h 1008825"/>
                <a:gd name="connsiteX4" fmla="*/ 3288039 w 3288039"/>
                <a:gd name="connsiteY4" fmla="*/ 907943 h 1008825"/>
                <a:gd name="connsiteX5" fmla="*/ 3187156 w 3288039"/>
                <a:gd name="connsiteY5" fmla="*/ 1008826 h 1008825"/>
                <a:gd name="connsiteX6" fmla="*/ 100883 w 3288039"/>
                <a:gd name="connsiteY6" fmla="*/ 1008825 h 1008825"/>
                <a:gd name="connsiteX7" fmla="*/ 0 w 3288039"/>
                <a:gd name="connsiteY7" fmla="*/ 907942 h 1008825"/>
                <a:gd name="connsiteX8" fmla="*/ 0 w 3288039"/>
                <a:gd name="connsiteY8" fmla="*/ 100883 h 1008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288039" h="1008825">
                  <a:moveTo>
                    <a:pt x="0" y="100883"/>
                  </a:moveTo>
                  <a:cubicBezTo>
                    <a:pt x="0" y="45167"/>
                    <a:pt x="45167" y="0"/>
                    <a:pt x="100883" y="0"/>
                  </a:cubicBezTo>
                  <a:lnTo>
                    <a:pt x="3187157" y="0"/>
                  </a:lnTo>
                  <a:cubicBezTo>
                    <a:pt x="3242873" y="0"/>
                    <a:pt x="3288040" y="45167"/>
                    <a:pt x="3288040" y="100883"/>
                  </a:cubicBezTo>
                  <a:cubicBezTo>
                    <a:pt x="3288040" y="369903"/>
                    <a:pt x="3288039" y="638923"/>
                    <a:pt x="3288039" y="907943"/>
                  </a:cubicBezTo>
                  <a:cubicBezTo>
                    <a:pt x="3288039" y="963659"/>
                    <a:pt x="3242872" y="1008826"/>
                    <a:pt x="3187156" y="1008826"/>
                  </a:cubicBezTo>
                  <a:lnTo>
                    <a:pt x="100883" y="1008825"/>
                  </a:lnTo>
                  <a:cubicBezTo>
                    <a:pt x="45167" y="1008825"/>
                    <a:pt x="0" y="963658"/>
                    <a:pt x="0" y="907942"/>
                  </a:cubicBezTo>
                  <a:lnTo>
                    <a:pt x="0" y="100883"/>
                  </a:lnTo>
                  <a:close/>
                </a:path>
              </a:pathLst>
            </a:custGeom>
            <a:scene3d>
              <a:camera prst="orthographicFront"/>
              <a:lightRig rig="threePt" dir="t">
                <a:rot lat="0" lon="0" rev="7500000"/>
              </a:lightRig>
            </a:scene3d>
            <a:sp3d z="152400" extrusionH="63500" prstMaterial="dkEdge">
              <a:bevelT w="125400" h="36350" prst="relaxedInset"/>
              <a:contourClr>
                <a:schemeClr val="bg1"/>
              </a:contourClr>
            </a:sp3d>
          </p:spPr>
          <p:style>
            <a:lnRef idx="1">
              <a:schemeClr val="accent2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8127" tIns="98127" rIns="98127" bIns="98127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800" b="1" kern="1200" dirty="0" smtClean="0">
                  <a:latin typeface="Times New Roman" pitchFamily="18" charset="0"/>
                  <a:cs typeface="Times New Roman" pitchFamily="18" charset="0"/>
                </a:rPr>
                <a:t>АИС ОМСН</a:t>
              </a:r>
            </a:p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800" kern="1200" dirty="0" smtClean="0">
                  <a:latin typeface="Times New Roman" pitchFamily="18" charset="0"/>
                  <a:cs typeface="Times New Roman" pitchFamily="18" charset="0"/>
                </a:rPr>
                <a:t>Формирование и опытная эксплуатация </a:t>
              </a:r>
              <a:endParaRPr lang="ru-RU" sz="1800" kern="12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1" name="Скругленный прямоугольник 20"/>
            <p:cNvSpPr/>
            <p:nvPr/>
          </p:nvSpPr>
          <p:spPr>
            <a:xfrm>
              <a:off x="6007284" y="4597616"/>
              <a:ext cx="2874469" cy="1008825"/>
            </a:xfrm>
            <a:prstGeom prst="roundRect">
              <a:avLst>
                <a:gd name="adj" fmla="val 10000"/>
              </a:avLst>
            </a:prstGeom>
            <a:solidFill>
              <a:schemeClr val="accent2">
                <a:lumMod val="75000"/>
              </a:schemeClr>
            </a:solidFill>
            <a:scene3d>
              <a:camera prst="orthographicFront"/>
              <a:lightRig rig="threePt" dir="t">
                <a:rot lat="0" lon="0" rev="7500000"/>
              </a:lightRig>
            </a:scene3d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2" name="Полилиния 21"/>
            <p:cNvSpPr/>
            <p:nvPr/>
          </p:nvSpPr>
          <p:spPr>
            <a:xfrm>
              <a:off x="6183806" y="4765312"/>
              <a:ext cx="2874469" cy="1008825"/>
            </a:xfrm>
            <a:custGeom>
              <a:avLst/>
              <a:gdLst>
                <a:gd name="connsiteX0" fmla="*/ 0 w 2874469"/>
                <a:gd name="connsiteY0" fmla="*/ 100883 h 1008825"/>
                <a:gd name="connsiteX1" fmla="*/ 100883 w 2874469"/>
                <a:gd name="connsiteY1" fmla="*/ 0 h 1008825"/>
                <a:gd name="connsiteX2" fmla="*/ 2773587 w 2874469"/>
                <a:gd name="connsiteY2" fmla="*/ 0 h 1008825"/>
                <a:gd name="connsiteX3" fmla="*/ 2874470 w 2874469"/>
                <a:gd name="connsiteY3" fmla="*/ 100883 h 1008825"/>
                <a:gd name="connsiteX4" fmla="*/ 2874469 w 2874469"/>
                <a:gd name="connsiteY4" fmla="*/ 907943 h 1008825"/>
                <a:gd name="connsiteX5" fmla="*/ 2773586 w 2874469"/>
                <a:gd name="connsiteY5" fmla="*/ 1008826 h 1008825"/>
                <a:gd name="connsiteX6" fmla="*/ 100883 w 2874469"/>
                <a:gd name="connsiteY6" fmla="*/ 1008825 h 1008825"/>
                <a:gd name="connsiteX7" fmla="*/ 0 w 2874469"/>
                <a:gd name="connsiteY7" fmla="*/ 907942 h 1008825"/>
                <a:gd name="connsiteX8" fmla="*/ 0 w 2874469"/>
                <a:gd name="connsiteY8" fmla="*/ 100883 h 1008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874469" h="1008825">
                  <a:moveTo>
                    <a:pt x="0" y="100883"/>
                  </a:moveTo>
                  <a:cubicBezTo>
                    <a:pt x="0" y="45167"/>
                    <a:pt x="45167" y="0"/>
                    <a:pt x="100883" y="0"/>
                  </a:cubicBezTo>
                  <a:lnTo>
                    <a:pt x="2773587" y="0"/>
                  </a:lnTo>
                  <a:cubicBezTo>
                    <a:pt x="2829303" y="0"/>
                    <a:pt x="2874470" y="45167"/>
                    <a:pt x="2874470" y="100883"/>
                  </a:cubicBezTo>
                  <a:cubicBezTo>
                    <a:pt x="2874470" y="369903"/>
                    <a:pt x="2874469" y="638923"/>
                    <a:pt x="2874469" y="907943"/>
                  </a:cubicBezTo>
                  <a:cubicBezTo>
                    <a:pt x="2874469" y="963659"/>
                    <a:pt x="2829302" y="1008826"/>
                    <a:pt x="2773586" y="1008826"/>
                  </a:cubicBezTo>
                  <a:lnTo>
                    <a:pt x="100883" y="1008825"/>
                  </a:lnTo>
                  <a:cubicBezTo>
                    <a:pt x="45167" y="1008825"/>
                    <a:pt x="0" y="963658"/>
                    <a:pt x="0" y="907942"/>
                  </a:cubicBezTo>
                  <a:lnTo>
                    <a:pt x="0" y="100883"/>
                  </a:lnTo>
                  <a:close/>
                </a:path>
              </a:pathLst>
            </a:custGeom>
            <a:scene3d>
              <a:camera prst="orthographicFront"/>
              <a:lightRig rig="threePt" dir="t">
                <a:rot lat="0" lon="0" rev="7500000"/>
              </a:lightRig>
            </a:scene3d>
            <a:sp3d z="152400" extrusionH="63500" prstMaterial="dkEdge">
              <a:bevelT w="125400" h="36350" prst="relaxedInset"/>
              <a:contourClr>
                <a:schemeClr val="bg1"/>
              </a:contourClr>
            </a:sp3d>
          </p:spPr>
          <p:style>
            <a:lnRef idx="1">
              <a:schemeClr val="accent2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alpha val="90000"/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alpha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8127" tIns="98127" rIns="98127" bIns="98127" numCol="1" spcCol="1270" anchor="ctr" anchorCtr="0">
              <a:noAutofit/>
            </a:bodyPr>
            <a:lstStyle/>
            <a:p>
              <a:pPr lvl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800" b="1" kern="1200" dirty="0" smtClean="0">
                  <a:latin typeface="Times New Roman" pitchFamily="18" charset="0"/>
                  <a:cs typeface="Times New Roman" pitchFamily="18" charset="0"/>
                </a:rPr>
                <a:t>Работа с региональными властями и общественными организациями </a:t>
              </a:r>
              <a:endParaRPr lang="ru-RU" sz="1800" b="1" kern="12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4" name="TextBox 3"/>
          <p:cNvSpPr txBox="1"/>
          <p:nvPr/>
        </p:nvSpPr>
        <p:spPr bwMode="auto">
          <a:xfrm>
            <a:off x="0" y="6432550"/>
            <a:ext cx="9144000" cy="41910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</a:schemeClr>
              </a:gs>
              <a:gs pos="83000">
                <a:schemeClr val="accent1">
                  <a:shade val="93000"/>
                  <a:satMod val="130000"/>
                </a:schemeClr>
              </a:gs>
              <a:gs pos="100000">
                <a:srgbClr val="568ED2"/>
              </a:gs>
            </a:gsLst>
            <a:lin ang="5400000" scaled="1"/>
            <a:tileRect/>
          </a:gradFill>
        </p:spPr>
        <p:txBody>
          <a:bodyPr lIns="36000" tIns="36000" rIns="36000" bIns="36000" anchor="ctr"/>
          <a:lstStyle/>
          <a:p>
            <a:pPr defTabSz="539750">
              <a:defRPr/>
            </a:pPr>
            <a:r>
              <a:rPr lang="ru-RU" sz="1200" dirty="0">
                <a:solidFill>
                  <a:schemeClr val="bg1"/>
                </a:solidFill>
              </a:rPr>
              <a:t>          </a:t>
            </a:r>
            <a:r>
              <a:rPr lang="ru-RU" sz="15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Федеральное государственное унитарное геологическое предприятие «Гидроспецгеология»            </a:t>
            </a:r>
            <a:fld id="{ABC58DD2-0E70-4D33-8089-6B5041D72E56}" type="slidenum">
              <a:rPr lang="ru-RU" sz="15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pPr defTabSz="539750">
                <a:defRPr/>
              </a:pPr>
              <a:t>4</a:t>
            </a:fld>
            <a:endParaRPr lang="ru-RU" sz="15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5" name="Picture 1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" y="6448425"/>
            <a:ext cx="395288" cy="38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-36513" y="-28575"/>
            <a:ext cx="9217026" cy="1187450"/>
          </a:xfrm>
          <a:prstGeom prst="rect">
            <a:avLst/>
          </a:prstGeom>
          <a:gradFill>
            <a:gsLst>
              <a:gs pos="0">
                <a:schemeClr val="tx2">
                  <a:lumMod val="75000"/>
                </a:schemeClr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rgbClr val="568ED2"/>
              </a:gs>
            </a:gsLst>
          </a:gradFill>
          <a:ln w="57150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Приказ по Госкорпорации «Росатом» </a:t>
            </a:r>
            <a:br>
              <a:rPr lang="ru-RU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от 21.07.2010 г. № 1/118-П </a:t>
            </a:r>
            <a:br>
              <a:rPr lang="ru-RU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«Об  объектном мониторинге состояния недр»</a:t>
            </a:r>
            <a:endParaRPr lang="ru-RU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4" name="Прямая соединительная линия 23"/>
          <p:cNvCxnSpPr/>
          <p:nvPr/>
        </p:nvCxnSpPr>
        <p:spPr>
          <a:xfrm flipH="1">
            <a:off x="3543179" y="3833813"/>
            <a:ext cx="2047982" cy="0"/>
          </a:xfrm>
          <a:prstGeom prst="line">
            <a:avLst/>
          </a:prstGeom>
          <a:ln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6" name="Прямая соединительная линия 25"/>
          <p:cNvCxnSpPr/>
          <p:nvPr/>
        </p:nvCxnSpPr>
        <p:spPr>
          <a:xfrm>
            <a:off x="4567170" y="3833813"/>
            <a:ext cx="4830" cy="763803"/>
          </a:xfrm>
          <a:prstGeom prst="line">
            <a:avLst/>
          </a:prstGeom>
          <a:ln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5120" name="Прямая соединительная линия 5119"/>
          <p:cNvCxnSpPr>
            <a:stCxn id="17" idx="1"/>
          </p:cNvCxnSpPr>
          <p:nvPr/>
        </p:nvCxnSpPr>
        <p:spPr>
          <a:xfrm flipH="1" flipV="1">
            <a:off x="2685930" y="5111299"/>
            <a:ext cx="306430" cy="1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5123" name="Прямая соединительная линия 5122"/>
          <p:cNvCxnSpPr/>
          <p:nvPr/>
        </p:nvCxnSpPr>
        <p:spPr>
          <a:xfrm>
            <a:off x="5881129" y="5124733"/>
            <a:ext cx="178477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3030538" y="4375150"/>
            <a:ext cx="3024187" cy="587375"/>
          </a:xfrm>
          <a:prstGeom prst="cube">
            <a:avLst>
              <a:gd name="adj" fmla="val 14136"/>
            </a:avLst>
          </a:prstGeom>
          <a:solidFill>
            <a:schemeClr val="accent2">
              <a:lumMod val="60000"/>
              <a:lumOff val="40000"/>
            </a:schemeClr>
          </a:solidFill>
          <a:ln w="9525">
            <a:solidFill>
              <a:schemeClr val="accent2">
                <a:lumMod val="75000"/>
              </a:schemeClr>
            </a:solidFill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 algn="ctr" fontAlgn="auto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Блок </a:t>
            </a:r>
          </a:p>
          <a:p>
            <a:pPr algn="ctr" fontAlgn="auto">
              <a:lnSpc>
                <a:spcPts val="16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прогнозирования</a:t>
            </a:r>
          </a:p>
        </p:txBody>
      </p:sp>
      <p:sp>
        <p:nvSpPr>
          <p:cNvPr id="15" name="TextBox 25"/>
          <p:cNvSpPr txBox="1">
            <a:spLocks noChangeArrowheads="1"/>
          </p:cNvSpPr>
          <p:nvPr/>
        </p:nvSpPr>
        <p:spPr bwMode="auto">
          <a:xfrm>
            <a:off x="3030538" y="3036696"/>
            <a:ext cx="3035300" cy="995749"/>
          </a:xfrm>
          <a:prstGeom prst="cube">
            <a:avLst>
              <a:gd name="adj" fmla="val 9143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 algn="ctr">
              <a:defRPr/>
            </a:pPr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Информационный блок АИС ОМСН </a:t>
            </a:r>
          </a:p>
          <a:p>
            <a:pPr algn="ctr">
              <a:defRPr/>
            </a:pPr>
            <a:r>
              <a:rPr lang="ru-RU" sz="1700" b="1" dirty="0">
                <a:solidFill>
                  <a:schemeClr val="tx1"/>
                </a:solidFill>
                <a:latin typeface="Arial Narrow" pitchFamily="34" charset="0"/>
              </a:rPr>
              <a:t>  </a:t>
            </a: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0" y="0"/>
            <a:ext cx="9144000" cy="1196975"/>
          </a:xfrm>
          <a:prstGeom prst="rect">
            <a:avLst/>
          </a:prstGeom>
          <a:gradFill>
            <a:gsLst>
              <a:gs pos="0">
                <a:schemeClr val="tx2">
                  <a:lumMod val="75000"/>
                </a:schemeClr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rgbClr val="568ED2"/>
              </a:gs>
            </a:gsLst>
          </a:gradFill>
          <a:ln w="57150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3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Структурная схема </a:t>
            </a:r>
          </a:p>
          <a:p>
            <a:pPr algn="ctr">
              <a:defRPr/>
            </a:pPr>
            <a:r>
              <a:rPr lang="ru-RU" sz="3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отраслевой системы ОМСН</a:t>
            </a:r>
          </a:p>
        </p:txBody>
      </p:sp>
      <p:sp>
        <p:nvSpPr>
          <p:cNvPr id="7" name="TextBox 6" descr="Упаковочная бумага"/>
          <p:cNvSpPr txBox="1">
            <a:spLocks noChangeArrowheads="1"/>
          </p:cNvSpPr>
          <p:nvPr/>
        </p:nvSpPr>
        <p:spPr bwMode="auto">
          <a:xfrm>
            <a:off x="6488113" y="1685925"/>
            <a:ext cx="2590800" cy="898525"/>
          </a:xfrm>
          <a:prstGeom prst="roundRect">
            <a:avLst/>
          </a:prstGeom>
          <a:ln>
            <a:noFill/>
            <a:headEnd/>
            <a:tailEnd/>
          </a:ln>
          <a:scene3d>
            <a:camera prst="perspectiveLef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 sz="1000" b="1" dirty="0">
              <a:solidFill>
                <a:schemeClr val="tx1"/>
              </a:solidFill>
              <a:latin typeface="Arial Narrow" pitchFamily="34" charset="0"/>
            </a:endParaRPr>
          </a:p>
          <a:p>
            <a:pPr algn="ctr">
              <a:defRPr/>
            </a:pPr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Исследования геологической среды </a:t>
            </a:r>
            <a:b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1" name="TextBox 17" descr="Упаковочная бумага"/>
          <p:cNvSpPr txBox="1">
            <a:spLocks noChangeArrowheads="1"/>
          </p:cNvSpPr>
          <p:nvPr/>
        </p:nvSpPr>
        <p:spPr bwMode="auto">
          <a:xfrm>
            <a:off x="57149" y="3933825"/>
            <a:ext cx="2463379" cy="847725"/>
          </a:xfrm>
          <a:prstGeom prst="roundRect">
            <a:avLst/>
          </a:prstGeom>
          <a:ln>
            <a:noFill/>
            <a:headEnd/>
            <a:tailEnd/>
          </a:ln>
          <a:scene3d>
            <a:camera prst="perspectiveRigh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000" b="1" dirty="0">
              <a:solidFill>
                <a:schemeClr val="tx1"/>
              </a:solidFill>
              <a:latin typeface="Arial Narrow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Программное обеспечение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i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9" descr="Упаковочная бумага"/>
          <p:cNvSpPr txBox="1">
            <a:spLocks noChangeArrowheads="1"/>
          </p:cNvSpPr>
          <p:nvPr/>
        </p:nvSpPr>
        <p:spPr bwMode="auto">
          <a:xfrm>
            <a:off x="6484938" y="3914775"/>
            <a:ext cx="2592387" cy="876300"/>
          </a:xfrm>
          <a:prstGeom prst="roundRect">
            <a:avLst/>
          </a:prstGeom>
          <a:ln>
            <a:noFill/>
            <a:headEnd/>
            <a:tailEnd/>
          </a:ln>
          <a:scene3d>
            <a:camera prst="perspectiveLef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Математическая </a:t>
            </a:r>
          </a:p>
          <a:p>
            <a:pPr algn="ctr">
              <a:defRPr/>
            </a:pPr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модель</a:t>
            </a:r>
            <a:r>
              <a:rPr lang="ru-RU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2809081" y="1278177"/>
            <a:ext cx="3525837" cy="442674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 algn="ctr">
              <a:defRPr/>
            </a:pPr>
            <a:r>
              <a:rPr lang="ru-RU" sz="2000" b="1" dirty="0">
                <a:solidFill>
                  <a:schemeClr val="tx1"/>
                </a:solidFill>
                <a:latin typeface="Arial Narrow" pitchFamily="34" charset="0"/>
              </a:rPr>
              <a:t> </a:t>
            </a:r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Объект мониторинга</a:t>
            </a:r>
          </a:p>
        </p:txBody>
      </p:sp>
      <p:sp>
        <p:nvSpPr>
          <p:cNvPr id="27" name="TextBox 17" descr="Упаковочная бумага"/>
          <p:cNvSpPr txBox="1">
            <a:spLocks noChangeArrowheads="1"/>
          </p:cNvSpPr>
          <p:nvPr/>
        </p:nvSpPr>
        <p:spPr bwMode="auto">
          <a:xfrm>
            <a:off x="69428" y="2817019"/>
            <a:ext cx="2470150" cy="863600"/>
          </a:xfrm>
          <a:prstGeom prst="roundRect">
            <a:avLst/>
          </a:prstGeom>
          <a:ln>
            <a:noFill/>
            <a:headEnd/>
            <a:tailEnd/>
          </a:ln>
          <a:scene3d>
            <a:camera prst="perspectiveRigh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Сбор</a:t>
            </a:r>
            <a:r>
              <a:rPr lang="en-US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en-US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накопление данных</a:t>
            </a:r>
          </a:p>
        </p:txBody>
      </p:sp>
      <p:sp>
        <p:nvSpPr>
          <p:cNvPr id="32" name="TextBox 19" descr="Упаковочная бумага"/>
          <p:cNvSpPr txBox="1">
            <a:spLocks noChangeArrowheads="1"/>
          </p:cNvSpPr>
          <p:nvPr/>
        </p:nvSpPr>
        <p:spPr bwMode="auto">
          <a:xfrm>
            <a:off x="6484938" y="2808288"/>
            <a:ext cx="2592387" cy="900112"/>
          </a:xfrm>
          <a:prstGeom prst="roundRect">
            <a:avLst/>
          </a:prstGeom>
          <a:ln>
            <a:noFill/>
            <a:headEnd/>
            <a:tailEnd/>
          </a:ln>
          <a:scene3d>
            <a:camera prst="perspectiveLef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700" b="1" dirty="0">
                <a:solidFill>
                  <a:schemeClr val="tx1"/>
                </a:solidFill>
                <a:latin typeface="Arial Narrow" pitchFamily="34" charset="0"/>
                <a:cs typeface="Times New Roman" pitchFamily="18" charset="0"/>
              </a:rPr>
              <a:t> </a:t>
            </a:r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Анализ  результатов ОМСН  </a:t>
            </a:r>
          </a:p>
        </p:txBody>
      </p:sp>
      <p:sp>
        <p:nvSpPr>
          <p:cNvPr id="6161" name="Номер слайда 3"/>
          <p:cNvSpPr txBox="1">
            <a:spLocks noGrp="1"/>
          </p:cNvSpPr>
          <p:nvPr/>
        </p:nvSpPr>
        <p:spPr bwMode="auto">
          <a:xfrm>
            <a:off x="8332788" y="6448425"/>
            <a:ext cx="811212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C2B86D1E-4F18-4022-BC95-FAFF81DF30A3}" type="slidenum">
              <a:rPr lang="ru-RU" sz="2200" b="1">
                <a:solidFill>
                  <a:schemeClr val="bg1"/>
                </a:solidFill>
              </a:rPr>
              <a:pPr algn="r" eaLnBrk="1" hangingPunct="1"/>
              <a:t>5</a:t>
            </a:fld>
            <a:endParaRPr lang="ru-RU" sz="2200" b="1">
              <a:solidFill>
                <a:schemeClr val="bg1"/>
              </a:solidFill>
            </a:endParaRPr>
          </a:p>
        </p:txBody>
      </p:sp>
      <p:grpSp>
        <p:nvGrpSpPr>
          <p:cNvPr id="6162" name="Группа 5"/>
          <p:cNvGrpSpPr>
            <a:grpSpLocks/>
          </p:cNvGrpSpPr>
          <p:nvPr/>
        </p:nvGrpSpPr>
        <p:grpSpPr bwMode="auto">
          <a:xfrm>
            <a:off x="0" y="6432550"/>
            <a:ext cx="9144000" cy="419100"/>
            <a:chOff x="0" y="6429396"/>
            <a:chExt cx="9144000" cy="428604"/>
          </a:xfrm>
        </p:grpSpPr>
        <p:sp>
          <p:nvSpPr>
            <p:cNvPr id="40" name="TextBox 39"/>
            <p:cNvSpPr txBox="1"/>
            <p:nvPr/>
          </p:nvSpPr>
          <p:spPr bwMode="auto">
            <a:xfrm>
              <a:off x="0" y="6429396"/>
              <a:ext cx="9144000" cy="428604"/>
            </a:xfrm>
            <a:prstGeom prst="rect">
              <a:avLst/>
            </a:prstGeom>
            <a:gradFill flip="none" rotWithShape="1">
              <a:gsLst>
                <a:gs pos="0">
                  <a:schemeClr val="tx2">
                    <a:lumMod val="75000"/>
                  </a:schemeClr>
                </a:gs>
                <a:gs pos="83000">
                  <a:schemeClr val="accent1">
                    <a:shade val="93000"/>
                    <a:satMod val="130000"/>
                  </a:schemeClr>
                </a:gs>
                <a:gs pos="100000">
                  <a:srgbClr val="568ED2"/>
                </a:gs>
              </a:gsLst>
              <a:lin ang="5400000" scaled="1"/>
              <a:tileRect/>
            </a:gradFill>
          </p:spPr>
          <p:txBody>
            <a:bodyPr lIns="36000" tIns="36000" rIns="36000" bIns="36000" anchor="ctr"/>
            <a:lstStyle/>
            <a:p>
              <a:pPr defTabSz="539750">
                <a:defRPr/>
              </a:pPr>
              <a:r>
                <a:rPr lang="ru-RU" sz="1200" dirty="0">
                  <a:solidFill>
                    <a:schemeClr val="bg1"/>
                  </a:solidFill>
                </a:rPr>
                <a:t>          </a:t>
              </a:r>
              <a:r>
                <a:rPr lang="ru-RU" sz="15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Федеральное государственное унитарное геологическое предприятие «Гидроспецгеология»            </a:t>
              </a:r>
              <a:fld id="{ED344F5D-5FBA-4288-AF69-E82D5406D8E1}" type="slidenum">
                <a:rPr lang="ru-RU" sz="1500" b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pPr defTabSz="539750">
                  <a:defRPr/>
                </a:pPr>
                <a:t>5</a:t>
              </a:fld>
              <a:endParaRPr lang="ru-RU" sz="15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6183" name="Picture 10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225" y="6445250"/>
              <a:ext cx="396031" cy="395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9" name="TextBox 38" descr="Упаковочная бумага"/>
          <p:cNvSpPr txBox="1">
            <a:spLocks noChangeArrowheads="1"/>
          </p:cNvSpPr>
          <p:nvPr/>
        </p:nvSpPr>
        <p:spPr bwMode="auto">
          <a:xfrm>
            <a:off x="58315" y="1739901"/>
            <a:ext cx="2471738" cy="831850"/>
          </a:xfrm>
          <a:prstGeom prst="roundRect">
            <a:avLst/>
          </a:prstGeom>
          <a:ln w="28575">
            <a:noFill/>
            <a:headEnd/>
            <a:tailEnd/>
          </a:ln>
          <a:scene3d>
            <a:camera prst="perspectiveRigh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spcBef>
                <a:spcPct val="50000"/>
              </a:spcBef>
              <a:defRPr/>
            </a:pPr>
            <a:endParaRPr lang="en-US" sz="1000" b="1" dirty="0">
              <a:solidFill>
                <a:schemeClr val="tx1"/>
              </a:solidFill>
              <a:latin typeface="Arial Narrow" pitchFamily="34" charset="0"/>
            </a:endParaRPr>
          </a:p>
          <a:p>
            <a:pPr algn="ctr">
              <a:spcBef>
                <a:spcPct val="50000"/>
              </a:spcBef>
              <a:defRPr/>
            </a:pPr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Результаты наблюдений  </a:t>
            </a:r>
          </a:p>
          <a:p>
            <a:pPr algn="ctr">
              <a:defRPr/>
            </a:pPr>
            <a:r>
              <a:rPr lang="ru-RU" b="1" i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42" name="TextBox 41"/>
          <p:cNvSpPr txBox="1">
            <a:spLocks noChangeArrowheads="1"/>
          </p:cNvSpPr>
          <p:nvPr/>
        </p:nvSpPr>
        <p:spPr bwMode="auto">
          <a:xfrm>
            <a:off x="3059906" y="2020771"/>
            <a:ext cx="3024187" cy="762238"/>
          </a:xfrm>
          <a:prstGeom prst="cube">
            <a:avLst>
              <a:gd name="adj" fmla="val 11925"/>
            </a:avLst>
          </a:prstGeom>
          <a:solidFill>
            <a:srgbClr val="FFFF99"/>
          </a:solidFill>
          <a:ln>
            <a:solidFill>
              <a:schemeClr val="accent2">
                <a:lumMod val="75000"/>
              </a:schemeClr>
            </a:solidFill>
            <a:headEnd/>
            <a:tailEnd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  <a:scene3d>
            <a:camera prst="perspectiveFront"/>
            <a:lightRig rig="threePt" dir="t"/>
          </a:scene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sz="2000" b="1" dirty="0">
                <a:solidFill>
                  <a:schemeClr val="tx1"/>
                </a:solidFill>
                <a:latin typeface="Arial Narrow" pitchFamily="34" charset="0"/>
              </a:rPr>
              <a:t> </a:t>
            </a:r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Первичная информация</a:t>
            </a:r>
          </a:p>
        </p:txBody>
      </p:sp>
      <p:sp>
        <p:nvSpPr>
          <p:cNvPr id="49" name="TextBox 17"/>
          <p:cNvSpPr txBox="1">
            <a:spLocks noChangeArrowheads="1"/>
          </p:cNvSpPr>
          <p:nvPr/>
        </p:nvSpPr>
        <p:spPr bwMode="auto">
          <a:xfrm>
            <a:off x="69428" y="5083175"/>
            <a:ext cx="3959647" cy="1270000"/>
          </a:xfrm>
          <a:prstGeom prst="roundRect">
            <a:avLst/>
          </a:prstGeom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000" b="1" dirty="0">
              <a:solidFill>
                <a:schemeClr val="tx1"/>
              </a:solidFill>
              <a:latin typeface="Arial Narrow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Прогноз изменения состояния недр, оценка  защитных свойств геологических и инженерных барьеров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0" name="TextBox 17"/>
          <p:cNvSpPr txBox="1">
            <a:spLocks noChangeArrowheads="1"/>
          </p:cNvSpPr>
          <p:nvPr/>
        </p:nvSpPr>
        <p:spPr bwMode="auto">
          <a:xfrm>
            <a:off x="5106988" y="5083175"/>
            <a:ext cx="3971925" cy="1270000"/>
          </a:xfrm>
          <a:prstGeom prst="roundRect">
            <a:avLst/>
          </a:prstGeom>
          <a:ln>
            <a:noFill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Обоснование проектных решений и оценка эффективности реабилитационных мероприятий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44" name="Стрелка вправо 43"/>
          <p:cNvSpPr/>
          <p:nvPr/>
        </p:nvSpPr>
        <p:spPr>
          <a:xfrm rot="2028737">
            <a:off x="2457450" y="2106613"/>
            <a:ext cx="541338" cy="279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2" name="Стрелка вправо 51"/>
          <p:cNvSpPr/>
          <p:nvPr/>
        </p:nvSpPr>
        <p:spPr>
          <a:xfrm rot="2028737">
            <a:off x="2479675" y="3171825"/>
            <a:ext cx="541338" cy="28098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3" name="Стрелка вправо 52"/>
          <p:cNvSpPr/>
          <p:nvPr/>
        </p:nvSpPr>
        <p:spPr>
          <a:xfrm rot="2028737">
            <a:off x="2444750" y="4421188"/>
            <a:ext cx="541338" cy="28098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6" name="Стрелка вправо 55"/>
          <p:cNvSpPr/>
          <p:nvPr/>
        </p:nvSpPr>
        <p:spPr>
          <a:xfrm rot="8542796">
            <a:off x="6116638" y="2117725"/>
            <a:ext cx="541337" cy="28098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7" name="Стрелка вправо 56"/>
          <p:cNvSpPr/>
          <p:nvPr/>
        </p:nvSpPr>
        <p:spPr>
          <a:xfrm rot="8542796">
            <a:off x="6073775" y="4441825"/>
            <a:ext cx="541338" cy="28098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8" name="Стрелка вправо 57"/>
          <p:cNvSpPr/>
          <p:nvPr/>
        </p:nvSpPr>
        <p:spPr>
          <a:xfrm rot="8542796">
            <a:off x="6084888" y="3168650"/>
            <a:ext cx="539750" cy="28098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61" name="Выгнутая влево стрелка 60"/>
          <p:cNvSpPr/>
          <p:nvPr/>
        </p:nvSpPr>
        <p:spPr>
          <a:xfrm rot="19708504">
            <a:off x="4678363" y="5113338"/>
            <a:ext cx="287337" cy="619125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48" name="Выгнутая вправо стрелка 47"/>
          <p:cNvSpPr/>
          <p:nvPr/>
        </p:nvSpPr>
        <p:spPr>
          <a:xfrm rot="1654482">
            <a:off x="4187825" y="5114925"/>
            <a:ext cx="287338" cy="619125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>
              <a:solidFill>
                <a:schemeClr val="tx1"/>
              </a:solidFill>
            </a:endParaRPr>
          </a:p>
        </p:txBody>
      </p:sp>
      <p:sp>
        <p:nvSpPr>
          <p:cNvPr id="51" name="Стрелка вниз 50"/>
          <p:cNvSpPr/>
          <p:nvPr/>
        </p:nvSpPr>
        <p:spPr>
          <a:xfrm>
            <a:off x="4411663" y="1720850"/>
            <a:ext cx="273050" cy="25876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64" name="Стрелка вниз 63"/>
          <p:cNvSpPr/>
          <p:nvPr/>
        </p:nvSpPr>
        <p:spPr>
          <a:xfrm>
            <a:off x="4411663" y="2808288"/>
            <a:ext cx="273050" cy="25876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65" name="Стрелка вниз 64"/>
          <p:cNvSpPr/>
          <p:nvPr/>
        </p:nvSpPr>
        <p:spPr>
          <a:xfrm>
            <a:off x="4425950" y="4094163"/>
            <a:ext cx="274638" cy="25876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>
          <a:xfrm>
            <a:off x="-36513" y="0"/>
            <a:ext cx="9217026" cy="1033463"/>
          </a:xfrm>
          <a:prstGeom prst="rect">
            <a:avLst/>
          </a:prstGeom>
          <a:gradFill>
            <a:gsLst>
              <a:gs pos="0">
                <a:schemeClr val="tx2">
                  <a:lumMod val="75000"/>
                </a:schemeClr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rgbClr val="568ED2"/>
              </a:gs>
            </a:gsLst>
          </a:gradFill>
          <a:ln w="57150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normAutofit fontScale="92500" lnSpcReduction="10000"/>
          </a:bodyPr>
          <a:lstStyle/>
          <a:p>
            <a:pPr algn="ctr">
              <a:defRPr/>
            </a:pPr>
            <a:r>
              <a:rPr lang="ru-RU" sz="36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Структура </a:t>
            </a:r>
            <a:r>
              <a:rPr lang="ru-RU" sz="3600" b="1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информационно-аналитической системы (ИАС)  </a:t>
            </a:r>
            <a:endParaRPr lang="ru-RU" sz="3600" b="1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 bwMode="auto">
          <a:xfrm>
            <a:off x="0" y="6432550"/>
            <a:ext cx="9144000" cy="41910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</a:schemeClr>
              </a:gs>
              <a:gs pos="83000">
                <a:schemeClr val="accent1">
                  <a:shade val="93000"/>
                  <a:satMod val="130000"/>
                </a:schemeClr>
              </a:gs>
              <a:gs pos="100000">
                <a:srgbClr val="568ED2"/>
              </a:gs>
            </a:gsLst>
            <a:lin ang="5400000" scaled="1"/>
            <a:tileRect/>
          </a:gradFill>
        </p:spPr>
        <p:txBody>
          <a:bodyPr lIns="36000" tIns="36000" rIns="36000" bIns="36000" anchor="ctr"/>
          <a:lstStyle/>
          <a:p>
            <a:pPr defTabSz="539750">
              <a:defRPr/>
            </a:pPr>
            <a:r>
              <a:rPr lang="ru-RU" sz="1200" dirty="0">
                <a:solidFill>
                  <a:schemeClr val="bg1"/>
                </a:solidFill>
              </a:rPr>
              <a:t>          </a:t>
            </a:r>
            <a:r>
              <a:rPr lang="ru-RU" sz="15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Федеральное государственное унитарное геологическое предприятие «Гидроспецгеология»            </a:t>
            </a:r>
            <a:fld id="{500E4609-E17C-4225-847F-8DC31277403B}" type="slidenum">
              <a:rPr lang="ru-RU" sz="15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pPr defTabSz="539750">
                <a:defRPr/>
              </a:pPr>
              <a:t>6</a:t>
            </a:fld>
            <a:endParaRPr lang="ru-RU" sz="15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2" name="Picture 1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" y="6448425"/>
            <a:ext cx="395288" cy="38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Скругленный прямоугольник 4"/>
          <p:cNvSpPr/>
          <p:nvPr/>
        </p:nvSpPr>
        <p:spPr>
          <a:xfrm>
            <a:off x="219869" y="1267019"/>
            <a:ext cx="2703934" cy="1104899"/>
          </a:xfrm>
          <a:prstGeom prst="round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ОМСН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1293813" y="2644141"/>
            <a:ext cx="6353175" cy="2217420"/>
          </a:xfrm>
          <a:prstGeom prst="cube">
            <a:avLst>
              <a:gd name="adj" fmla="val 11925"/>
            </a:avLst>
          </a:prstGeom>
          <a:ln>
            <a:headEnd/>
            <a:tailEnd/>
          </a:ln>
          <a:effectLst>
            <a:glow rad="139700">
              <a:schemeClr val="accent2">
                <a:satMod val="175000"/>
                <a:alpha val="25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 algn="ctr">
              <a:defRPr/>
            </a:pPr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Информационно-аналитическая система радиационно-экологического мониторинга </a:t>
            </a:r>
          </a:p>
          <a:p>
            <a:pPr algn="ctr">
              <a:defRPr/>
            </a:pPr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ИАС </a:t>
            </a:r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РЭМ) </a:t>
            </a:r>
            <a:endParaRPr lang="ru-RU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endParaRPr lang="ru-RU" sz="1000" b="1" dirty="0">
              <a:solidFill>
                <a:schemeClr val="tx2"/>
              </a:solidFill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781550" y="5060306"/>
            <a:ext cx="3905250" cy="1295400"/>
          </a:xfrm>
          <a:prstGeom prst="round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Информационная поддержка принятия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решений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392597" y="5060306"/>
            <a:ext cx="3887044" cy="1295399"/>
          </a:xfrm>
          <a:prstGeom prst="round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Блок </a:t>
            </a:r>
          </a:p>
          <a:p>
            <a:pPr algn="ctr">
              <a:defRPr/>
            </a:pP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прогнозирования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3210508" y="1267019"/>
            <a:ext cx="2703934" cy="1104899"/>
          </a:xfrm>
          <a:prstGeom prst="round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Радиационный мониторинг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6275971" y="1267019"/>
            <a:ext cx="2703934" cy="1104899"/>
          </a:xfrm>
          <a:prstGeom prst="round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Радиоэкологиче-ский мониторинг</a:t>
            </a:r>
          </a:p>
        </p:txBody>
      </p:sp>
      <p:sp>
        <p:nvSpPr>
          <p:cNvPr id="16" name="Стрелка вниз 15"/>
          <p:cNvSpPr/>
          <p:nvPr/>
        </p:nvSpPr>
        <p:spPr>
          <a:xfrm>
            <a:off x="1420813" y="2251567"/>
            <a:ext cx="531812" cy="381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7" name="Стрелка вниз 16"/>
          <p:cNvSpPr/>
          <p:nvPr/>
        </p:nvSpPr>
        <p:spPr>
          <a:xfrm>
            <a:off x="7170738" y="2251761"/>
            <a:ext cx="531812" cy="381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8" name="Стрелка вниз 17"/>
          <p:cNvSpPr/>
          <p:nvPr/>
        </p:nvSpPr>
        <p:spPr>
          <a:xfrm>
            <a:off x="4295775" y="2251955"/>
            <a:ext cx="533400" cy="381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9" name="Стрелка вниз 18"/>
          <p:cNvSpPr/>
          <p:nvPr/>
        </p:nvSpPr>
        <p:spPr>
          <a:xfrm>
            <a:off x="2133600" y="4789542"/>
            <a:ext cx="533400" cy="381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0" name="Стрелка вниз 19"/>
          <p:cNvSpPr/>
          <p:nvPr/>
        </p:nvSpPr>
        <p:spPr>
          <a:xfrm>
            <a:off x="6467475" y="4780211"/>
            <a:ext cx="533400" cy="381000"/>
          </a:xfrm>
          <a:prstGeom prst="downArrow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 smtClean="0"/>
          </a:p>
        </p:txBody>
      </p:sp>
      <p:graphicFrame>
        <p:nvGraphicFramePr>
          <p:cNvPr id="9219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11450969"/>
              </p:ext>
            </p:extLst>
          </p:nvPr>
        </p:nvGraphicFramePr>
        <p:xfrm>
          <a:off x="11113" y="1052513"/>
          <a:ext cx="9055100" cy="5386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28" name="Лист" r:id="rId4" imgW="9363078" imgH="5543685" progId="Excel.Sheet.8">
                  <p:embed/>
                </p:oleObj>
              </mc:Choice>
              <mc:Fallback>
                <p:oleObj name="Лист" r:id="rId4" imgW="9363078" imgH="5543685" progId="Excel.Sheet.8">
                  <p:embed/>
                  <p:pic>
                    <p:nvPicPr>
                      <p:cNvPr id="0" name="Picture 97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113" y="1052513"/>
                        <a:ext cx="9055100" cy="5386387"/>
                      </a:xfrm>
                      <a:prstGeom prst="rect">
                        <a:avLst/>
                      </a:prstGeom>
                      <a:gradFill>
                        <a:gsLst>
                          <a:gs pos="0">
                            <a:schemeClr val="bg1">
                              <a:tint val="80000"/>
                              <a:satMod val="300000"/>
                            </a:schemeClr>
                          </a:gs>
                          <a:gs pos="100000">
                            <a:schemeClr val="bg1">
                              <a:shade val="30000"/>
                              <a:satMod val="200000"/>
                            </a:schemeClr>
                          </a:gs>
                        </a:gsLst>
                        <a:path path="circle">
                          <a:fillToRect l="50000" t="50000" r="50000" b="50000"/>
                        </a:path>
                      </a:gradFill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-36513" y="0"/>
            <a:ext cx="9217026" cy="1033463"/>
          </a:xfrm>
          <a:prstGeom prst="rect">
            <a:avLst/>
          </a:prstGeom>
          <a:gradFill>
            <a:gsLst>
              <a:gs pos="0">
                <a:schemeClr val="tx2">
                  <a:lumMod val="75000"/>
                </a:schemeClr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rgbClr val="568ED2"/>
              </a:gs>
            </a:gsLst>
          </a:gradFill>
          <a:ln w="57150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>
            <a:normAutofit lnSpcReduction="10000"/>
          </a:bodyPr>
          <a:lstStyle/>
          <a:p>
            <a:pPr algn="ctr">
              <a:defRPr/>
            </a:pPr>
            <a:r>
              <a:rPr lang="ru-RU" sz="34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Развитие ОМСН с учетом критериев приоритетности</a:t>
            </a:r>
          </a:p>
        </p:txBody>
      </p:sp>
      <p:sp>
        <p:nvSpPr>
          <p:cNvPr id="6" name="TextBox 5"/>
          <p:cNvSpPr txBox="1"/>
          <p:nvPr/>
        </p:nvSpPr>
        <p:spPr bwMode="auto">
          <a:xfrm>
            <a:off x="0" y="6438900"/>
            <a:ext cx="9144000" cy="41910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</a:schemeClr>
              </a:gs>
              <a:gs pos="83000">
                <a:schemeClr val="accent1">
                  <a:shade val="93000"/>
                  <a:satMod val="130000"/>
                </a:schemeClr>
              </a:gs>
              <a:gs pos="100000">
                <a:srgbClr val="568ED2"/>
              </a:gs>
            </a:gsLst>
            <a:lin ang="5400000" scaled="1"/>
            <a:tileRect/>
          </a:gradFill>
        </p:spPr>
        <p:txBody>
          <a:bodyPr lIns="36000" tIns="36000" rIns="36000" bIns="36000" anchor="ctr"/>
          <a:lstStyle/>
          <a:p>
            <a:pPr defTabSz="539750">
              <a:defRPr/>
            </a:pPr>
            <a:r>
              <a:rPr lang="ru-RU" sz="15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      Федеральное государственное унитарное геологическое предприятие «Гидроспецгеология»            </a:t>
            </a:r>
            <a:fld id="{09D77C04-C170-4F5B-97C0-BCD2AA1A5175}" type="slidenum">
              <a:rPr lang="ru-RU" sz="15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pPr defTabSz="539750">
                <a:defRPr/>
              </a:pPr>
              <a:t>7</a:t>
            </a:fld>
            <a:endParaRPr lang="ru-RU" sz="15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22" name="Picture 1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" y="6459538"/>
            <a:ext cx="395287" cy="38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8" name="TextBox 12"/>
          <p:cNvSpPr txBox="1">
            <a:spLocks noChangeArrowheads="1"/>
          </p:cNvSpPr>
          <p:nvPr/>
        </p:nvSpPr>
        <p:spPr bwMode="auto">
          <a:xfrm>
            <a:off x="0" y="3558887"/>
            <a:ext cx="9130809" cy="3539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Всего </a:t>
            </a: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обследовано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объекта. </a:t>
            </a:r>
          </a:p>
          <a:p>
            <a:pPr algn="ctr" eaLnBrk="1" hangingPunct="1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Установлено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7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– полностью соответствуют требованиям ведения ОМСН;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18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– частично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соответствуют;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8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– не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соответствуют.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endParaRPr lang="ru-RU" sz="2800" dirty="0"/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0" y="0"/>
            <a:ext cx="9251950" cy="1066800"/>
          </a:xfrm>
          <a:prstGeom prst="rect">
            <a:avLst/>
          </a:prstGeom>
          <a:gradFill>
            <a:gsLst>
              <a:gs pos="0">
                <a:schemeClr val="tx2">
                  <a:lumMod val="75000"/>
                </a:schemeClr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rgbClr val="568ED2"/>
              </a:gs>
            </a:gsLst>
          </a:gradFill>
          <a:ln w="57150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6000" tIns="36000" rIns="36000" bIns="36000" anchor="ctr"/>
          <a:lstStyle/>
          <a:p>
            <a:pPr algn="ctr">
              <a:defRPr/>
            </a:pPr>
            <a:r>
              <a:rPr lang="ru-RU" sz="3400" b="1" dirty="0">
                <a:solidFill>
                  <a:schemeClr val="bg1"/>
                </a:solidFill>
                <a:latin typeface="Times New Roman" pitchFamily="18" charset="0"/>
              </a:rPr>
              <a:t>Центр мониторинга на предприятиях </a:t>
            </a:r>
            <a:endParaRPr lang="en-US" sz="3400" b="1" dirty="0">
              <a:solidFill>
                <a:schemeClr val="bg1"/>
              </a:solidFill>
              <a:latin typeface="Times New Roman" pitchFamily="18" charset="0"/>
            </a:endParaRPr>
          </a:p>
          <a:p>
            <a:pPr algn="ctr">
              <a:defRPr/>
            </a:pPr>
            <a:r>
              <a:rPr lang="ru-RU" sz="3400" b="1" dirty="0">
                <a:solidFill>
                  <a:schemeClr val="bg1"/>
                </a:solidFill>
                <a:latin typeface="Times New Roman" pitchFamily="18" charset="0"/>
              </a:rPr>
              <a:t>ГК «Росатом»</a:t>
            </a:r>
            <a:r>
              <a:rPr lang="ru-RU" sz="3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3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1267" name="Группа 5"/>
          <p:cNvGrpSpPr>
            <a:grpSpLocks/>
          </p:cNvGrpSpPr>
          <p:nvPr/>
        </p:nvGrpSpPr>
        <p:grpSpPr bwMode="auto">
          <a:xfrm>
            <a:off x="0" y="6432550"/>
            <a:ext cx="9144000" cy="419100"/>
            <a:chOff x="0" y="6429396"/>
            <a:chExt cx="9144000" cy="428604"/>
          </a:xfrm>
        </p:grpSpPr>
        <p:sp>
          <p:nvSpPr>
            <p:cNvPr id="6" name="TextBox 5"/>
            <p:cNvSpPr txBox="1"/>
            <p:nvPr/>
          </p:nvSpPr>
          <p:spPr bwMode="auto">
            <a:xfrm>
              <a:off x="0" y="6429396"/>
              <a:ext cx="9144000" cy="428604"/>
            </a:xfrm>
            <a:prstGeom prst="rect">
              <a:avLst/>
            </a:prstGeom>
            <a:gradFill flip="none" rotWithShape="1">
              <a:gsLst>
                <a:gs pos="0">
                  <a:schemeClr val="tx2">
                    <a:lumMod val="75000"/>
                  </a:schemeClr>
                </a:gs>
                <a:gs pos="83000">
                  <a:schemeClr val="accent1">
                    <a:shade val="93000"/>
                    <a:satMod val="130000"/>
                  </a:schemeClr>
                </a:gs>
                <a:gs pos="100000">
                  <a:srgbClr val="568ED2"/>
                </a:gs>
              </a:gsLst>
              <a:lin ang="5400000" scaled="1"/>
              <a:tileRect/>
            </a:gradFill>
          </p:spPr>
          <p:txBody>
            <a:bodyPr lIns="36000" tIns="36000" rIns="36000" bIns="36000" anchor="ctr"/>
            <a:lstStyle/>
            <a:p>
              <a:pPr defTabSz="539750">
                <a:defRPr/>
              </a:pPr>
              <a:r>
                <a:rPr lang="ru-RU" sz="1200" dirty="0">
                  <a:solidFill>
                    <a:schemeClr val="bg1"/>
                  </a:solidFill>
                </a:rPr>
                <a:t>          </a:t>
              </a:r>
              <a:r>
                <a:rPr lang="ru-RU" sz="15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Федеральное государственное унитарное геологическое предприятие </a:t>
              </a:r>
              <a:r>
                <a:rPr lang="ru-RU" sz="1500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«Гидроспецгеологи</a:t>
              </a:r>
              <a:r>
                <a:rPr lang="ru-RU" sz="15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я</a:t>
              </a:r>
              <a:r>
                <a:rPr lang="ru-RU" sz="1500" dirty="0" smtClean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»            </a:t>
              </a:r>
              <a:fld id="{E787C770-8C88-4529-9768-0C3D7CECA264}" type="slidenum">
                <a:rPr lang="ru-RU" sz="1500" b="1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pPr defTabSz="539750">
                  <a:defRPr/>
                </a:pPr>
                <a:t>8</a:t>
              </a:fld>
              <a:endParaRPr lang="ru-RU" sz="15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11272" name="Picture 10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225" y="6445250"/>
              <a:ext cx="396031" cy="395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aphicFrame>
        <p:nvGraphicFramePr>
          <p:cNvPr id="19" name="Схема 18"/>
          <p:cNvGraphicFramePr/>
          <p:nvPr>
            <p:extLst>
              <p:ext uri="{D42A27DB-BD31-4B8C-83A1-F6EECF244321}">
                <p14:modId xmlns:p14="http://schemas.microsoft.com/office/powerpoint/2010/main" val="3012041740"/>
              </p:ext>
            </p:extLst>
          </p:nvPr>
        </p:nvGraphicFramePr>
        <p:xfrm>
          <a:off x="186833" y="1391398"/>
          <a:ext cx="8943975" cy="25987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1270" name="TextBox 19"/>
          <p:cNvSpPr txBox="1">
            <a:spLocks noChangeArrowheads="1"/>
          </p:cNvSpPr>
          <p:nvPr/>
        </p:nvSpPr>
        <p:spPr bwMode="auto">
          <a:xfrm>
            <a:off x="900332" y="1175242"/>
            <a:ext cx="654821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Последовательность работ Центра ОМСН </a:t>
            </a:r>
            <a:endParaRPr lang="en-US" sz="24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объектах ГК «Росатом»</a:t>
            </a:r>
          </a:p>
        </p:txBody>
      </p:sp>
      <p:sp>
        <p:nvSpPr>
          <p:cNvPr id="2" name="Стрелка вправо 1"/>
          <p:cNvSpPr/>
          <p:nvPr/>
        </p:nvSpPr>
        <p:spPr>
          <a:xfrm>
            <a:off x="2929813" y="2575249"/>
            <a:ext cx="429209" cy="25192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Стрелка вправо 9"/>
          <p:cNvSpPr/>
          <p:nvPr/>
        </p:nvSpPr>
        <p:spPr>
          <a:xfrm>
            <a:off x="6012027" y="2573692"/>
            <a:ext cx="429209" cy="25192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0" y="0"/>
            <a:ext cx="9251950" cy="1066800"/>
          </a:xfrm>
          <a:prstGeom prst="rect">
            <a:avLst/>
          </a:prstGeom>
          <a:gradFill>
            <a:gsLst>
              <a:gs pos="0">
                <a:schemeClr val="tx2">
                  <a:lumMod val="75000"/>
                </a:schemeClr>
              </a:gs>
              <a:gs pos="80000">
                <a:schemeClr val="accent1">
                  <a:shade val="93000"/>
                  <a:satMod val="130000"/>
                </a:schemeClr>
              </a:gs>
              <a:gs pos="100000">
                <a:srgbClr val="568ED2"/>
              </a:gs>
            </a:gsLst>
          </a:gradFill>
          <a:ln w="57150"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36000" tIns="36000" rIns="36000" bIns="36000" anchor="ctr"/>
          <a:lstStyle/>
          <a:p>
            <a:pPr algn="ctr">
              <a:defRPr/>
            </a:pPr>
            <a:r>
              <a:rPr lang="ru-RU" sz="3400" b="1" dirty="0">
                <a:solidFill>
                  <a:schemeClr val="bg1"/>
                </a:solidFill>
                <a:latin typeface="Times New Roman" pitchFamily="18" charset="0"/>
              </a:rPr>
              <a:t>Основные результаты работы </a:t>
            </a:r>
            <a:r>
              <a:rPr lang="ru-RU" sz="3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Центра МСНР </a:t>
            </a:r>
            <a:endParaRPr lang="en-US" sz="3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 bwMode="auto">
          <a:xfrm>
            <a:off x="0" y="6432550"/>
            <a:ext cx="9144000" cy="41910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75000"/>
                </a:schemeClr>
              </a:gs>
              <a:gs pos="83000">
                <a:schemeClr val="accent1">
                  <a:shade val="93000"/>
                  <a:satMod val="130000"/>
                </a:schemeClr>
              </a:gs>
              <a:gs pos="100000">
                <a:srgbClr val="568ED2"/>
              </a:gs>
            </a:gsLst>
            <a:lin ang="5400000" scaled="1"/>
            <a:tileRect/>
          </a:gradFill>
        </p:spPr>
        <p:txBody>
          <a:bodyPr lIns="36000" tIns="36000" rIns="36000" bIns="36000" anchor="ctr"/>
          <a:lstStyle/>
          <a:p>
            <a:pPr defTabSz="539750">
              <a:defRPr/>
            </a:pPr>
            <a:r>
              <a:rPr lang="ru-RU" sz="1200" dirty="0">
                <a:solidFill>
                  <a:schemeClr val="bg1"/>
                </a:solidFill>
              </a:rPr>
              <a:t>          </a:t>
            </a:r>
            <a:r>
              <a:rPr lang="ru-RU" sz="15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Федеральное государственное унитарное геологическое предприятие </a:t>
            </a:r>
            <a:r>
              <a:rPr lang="ru-RU" sz="15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«Гидроспецгеология»            </a:t>
            </a:r>
            <a:fld id="{3BD9BB78-8C36-41E3-A00C-EAFDF38718C3}" type="slidenum">
              <a:rPr lang="ru-RU" sz="15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pPr defTabSz="539750">
                <a:defRPr/>
              </a:pPr>
              <a:t>9</a:t>
            </a:fld>
            <a:endParaRPr lang="ru-RU" sz="15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4" name="Picture 1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" y="6448425"/>
            <a:ext cx="395288" cy="38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245" name="Группа 8"/>
          <p:cNvGrpSpPr>
            <a:grpSpLocks/>
          </p:cNvGrpSpPr>
          <p:nvPr/>
        </p:nvGrpSpPr>
        <p:grpSpPr bwMode="auto">
          <a:xfrm>
            <a:off x="0" y="3106738"/>
            <a:ext cx="9144000" cy="644525"/>
            <a:chOff x="0" y="1021120"/>
            <a:chExt cx="9144000" cy="645840"/>
          </a:xfrm>
        </p:grpSpPr>
        <p:sp>
          <p:nvSpPr>
            <p:cNvPr id="10" name="Прямоугольник 9"/>
            <p:cNvSpPr/>
            <p:nvPr/>
          </p:nvSpPr>
          <p:spPr>
            <a:xfrm>
              <a:off x="0" y="1021120"/>
              <a:ext cx="9144000" cy="645840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1" name="Прямоугольник 10"/>
            <p:cNvSpPr/>
            <p:nvPr/>
          </p:nvSpPr>
          <p:spPr>
            <a:xfrm>
              <a:off x="0" y="1021120"/>
              <a:ext cx="9144000" cy="64584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lIns="290322" tIns="39370" rIns="220472" bIns="39370" spcCol="1270"/>
            <a:lstStyle/>
            <a:p>
              <a:pPr marL="228600" lvl="1" indent="-228600" defTabSz="1066800">
                <a:lnSpc>
                  <a:spcPct val="90000"/>
                </a:lnSpc>
                <a:spcAft>
                  <a:spcPct val="20000"/>
                </a:spcAft>
                <a:buFontTx/>
                <a:buChar char="••"/>
                <a:defRPr/>
              </a:pPr>
              <a:endParaRPr lang="ru-RU" sz="2400" dirty="0"/>
            </a:p>
          </p:txBody>
        </p:sp>
      </p:grpSp>
      <p:graphicFrame>
        <p:nvGraphicFramePr>
          <p:cNvPr id="12" name="Схема 11"/>
          <p:cNvGraphicFramePr/>
          <p:nvPr>
            <p:extLst>
              <p:ext uri="{D42A27DB-BD31-4B8C-83A1-F6EECF244321}">
                <p14:modId xmlns:p14="http://schemas.microsoft.com/office/powerpoint/2010/main" val="966124827"/>
              </p:ext>
            </p:extLst>
          </p:nvPr>
        </p:nvGraphicFramePr>
        <p:xfrm>
          <a:off x="220239" y="1208745"/>
          <a:ext cx="8723735" cy="51158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Классическая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12940</TotalTime>
  <Words>1191</Words>
  <Application>Microsoft Office PowerPoint</Application>
  <PresentationFormat>Экран (4:3)</PresentationFormat>
  <Paragraphs>214</Paragraphs>
  <Slides>19</Slides>
  <Notes>18</Notes>
  <HiddenSlides>0</HiddenSlides>
  <MMClips>2</MMClips>
  <ScaleCrop>false</ScaleCrop>
  <HeadingPairs>
    <vt:vector size="8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19</vt:i4>
      </vt:variant>
    </vt:vector>
  </HeadingPairs>
  <TitlesOfParts>
    <vt:vector size="26" baseType="lpstr">
      <vt:lpstr>Arial</vt:lpstr>
      <vt:lpstr>Calibri</vt:lpstr>
      <vt:lpstr>Times New Roman</vt:lpstr>
      <vt:lpstr>Arial Narrow</vt:lpstr>
      <vt:lpstr>Тема Office</vt:lpstr>
      <vt:lpstr>Лист Microsoft Excel 97-2003</vt:lpstr>
      <vt:lpstr>CorelDRAW</vt:lpstr>
      <vt:lpstr> Центр мониторинга состояния недр на предприятиях Госкорпорации «Росатом»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Андрей</dc:creator>
  <cp:lastModifiedBy>Сучкова А. В.</cp:lastModifiedBy>
  <cp:revision>726</cp:revision>
  <cp:lastPrinted>2012-10-12T11:53:28Z</cp:lastPrinted>
  <dcterms:created xsi:type="dcterms:W3CDTF">2010-12-02T04:15:28Z</dcterms:created>
  <dcterms:modified xsi:type="dcterms:W3CDTF">2012-10-15T13:20:50Z</dcterms:modified>
</cp:coreProperties>
</file>