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1"/>
    <p:sldMasterId id="2147483723" r:id="rId2"/>
    <p:sldMasterId id="2147483716" r:id="rId3"/>
    <p:sldMasterId id="2147483725" r:id="rId4"/>
    <p:sldMasterId id="2147483717" r:id="rId5"/>
    <p:sldMasterId id="2147483726" r:id="rId6"/>
    <p:sldMasterId id="2147483718" r:id="rId7"/>
    <p:sldMasterId id="2147483727" r:id="rId8"/>
    <p:sldMasterId id="2147483719" r:id="rId9"/>
    <p:sldMasterId id="2147483728" r:id="rId10"/>
    <p:sldMasterId id="2147483720" r:id="rId11"/>
    <p:sldMasterId id="2147483729" r:id="rId12"/>
    <p:sldMasterId id="2147483721" r:id="rId13"/>
    <p:sldMasterId id="2147483730" r:id="rId14"/>
  </p:sldMasterIdLst>
  <p:notesMasterIdLst>
    <p:notesMasterId r:id="rId26"/>
  </p:notesMasterIdLst>
  <p:handoutMasterIdLst>
    <p:handoutMasterId r:id="rId27"/>
  </p:handoutMasterIdLst>
  <p:sldIdLst>
    <p:sldId id="256" r:id="rId15"/>
    <p:sldId id="509" r:id="rId16"/>
    <p:sldId id="524" r:id="rId17"/>
    <p:sldId id="522" r:id="rId18"/>
    <p:sldId id="438" r:id="rId19"/>
    <p:sldId id="525" r:id="rId20"/>
    <p:sldId id="526" r:id="rId21"/>
    <p:sldId id="518" r:id="rId22"/>
    <p:sldId id="502" r:id="rId23"/>
    <p:sldId id="486" r:id="rId24"/>
    <p:sldId id="507" r:id="rId25"/>
  </p:sldIdLst>
  <p:sldSz cx="9144000" cy="6858000" type="screen4x3"/>
  <p:notesSz cx="6669088" cy="9928225"/>
  <p:custDataLst>
    <p:tags r:id="rId2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F85F7"/>
    <a:srgbClr val="0066CC"/>
    <a:srgbClr val="1D558D"/>
    <a:srgbClr val="1D528D"/>
    <a:srgbClr val="003274"/>
    <a:srgbClr val="CC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9857" autoAdjust="0"/>
  </p:normalViewPr>
  <p:slideViewPr>
    <p:cSldViewPr>
      <p:cViewPr>
        <p:scale>
          <a:sx n="100" d="100"/>
          <a:sy n="100" d="100"/>
        </p:scale>
        <p:origin x="-4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66"/>
    </p:cViewPr>
  </p:sorterViewPr>
  <p:notesViewPr>
    <p:cSldViewPr>
      <p:cViewPr>
        <p:scale>
          <a:sx n="75" d="100"/>
          <a:sy n="75" d="100"/>
        </p:scale>
        <p:origin x="-2130" y="-114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92B76-4E4E-49B8-B7C1-F1F1BCD030BC}" type="doc">
      <dgm:prSet loTypeId="urn:microsoft.com/office/officeart/2005/8/layout/process4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DBC78C6-CF69-433A-AA10-E2C59BFE58C2}">
      <dgm:prSet phldrT="[Текст]" custT="1"/>
      <dgm:spPr/>
      <dgm:t>
        <a:bodyPr/>
        <a:lstStyle/>
        <a:p>
          <a:r>
            <a:rPr lang="ru-RU" sz="1600" dirty="0" smtClean="0"/>
            <a:t>Классификация объектов, выделение объектов-эталонов</a:t>
          </a:r>
          <a:endParaRPr lang="ru-RU" sz="1600" dirty="0"/>
        </a:p>
      </dgm:t>
    </dgm:pt>
    <dgm:pt modelId="{2EAA42EB-68F3-41F6-BF8D-EEF204356606}" type="parTrans" cxnId="{E6846CA9-F54C-4C97-B71B-17100E0BD537}">
      <dgm:prSet/>
      <dgm:spPr/>
      <dgm:t>
        <a:bodyPr/>
        <a:lstStyle/>
        <a:p>
          <a:endParaRPr lang="ru-RU"/>
        </a:p>
      </dgm:t>
    </dgm:pt>
    <dgm:pt modelId="{2BE02736-36C2-4710-AFE4-F09AA2D055BB}" type="sibTrans" cxnId="{E6846CA9-F54C-4C97-B71B-17100E0BD537}">
      <dgm:prSet/>
      <dgm:spPr/>
      <dgm:t>
        <a:bodyPr/>
        <a:lstStyle/>
        <a:p>
          <a:endParaRPr lang="ru-RU"/>
        </a:p>
      </dgm:t>
    </dgm:pt>
    <dgm:pt modelId="{9919915D-F1AB-457E-B79C-BEF9D4D354F3}">
      <dgm:prSet phldrT="[Текст]" custT="1"/>
      <dgm:spPr/>
      <dgm:t>
        <a:bodyPr/>
        <a:lstStyle/>
        <a:p>
          <a:r>
            <a:rPr lang="ru-RU" sz="1600" dirty="0" smtClean="0"/>
            <a:t>Выбор варианта ВЭ для каждого типа объекта</a:t>
          </a:r>
          <a:endParaRPr lang="ru-RU" sz="1600" dirty="0"/>
        </a:p>
      </dgm:t>
    </dgm:pt>
    <dgm:pt modelId="{9802E1D5-CB91-4024-9FD4-A39AEE566852}" type="parTrans" cxnId="{BEAF3ECA-0980-450B-92EE-F5C763D452D6}">
      <dgm:prSet/>
      <dgm:spPr/>
      <dgm:t>
        <a:bodyPr/>
        <a:lstStyle/>
        <a:p>
          <a:endParaRPr lang="ru-RU"/>
        </a:p>
      </dgm:t>
    </dgm:pt>
    <dgm:pt modelId="{ADCB522A-31ED-47EA-85C6-6099CF220E5F}" type="sibTrans" cxnId="{BEAF3ECA-0980-450B-92EE-F5C763D452D6}">
      <dgm:prSet/>
      <dgm:spPr/>
      <dgm:t>
        <a:bodyPr/>
        <a:lstStyle/>
        <a:p>
          <a:endParaRPr lang="ru-RU"/>
        </a:p>
      </dgm:t>
    </dgm:pt>
    <dgm:pt modelId="{EFB9240E-854D-4B4E-A96A-E82A9AA3B0B7}">
      <dgm:prSet phldrT="[Текст]" custT="1"/>
      <dgm:spPr/>
      <dgm:t>
        <a:bodyPr/>
        <a:lstStyle/>
        <a:p>
          <a:r>
            <a:rPr lang="ru-RU" sz="1600" dirty="0" smtClean="0"/>
            <a:t>Определение набора работ в рамках выбранной концепции вывода</a:t>
          </a:r>
          <a:endParaRPr lang="ru-RU" sz="1600" dirty="0"/>
        </a:p>
      </dgm:t>
    </dgm:pt>
    <dgm:pt modelId="{1B75F2CD-A281-45B6-8698-8C1EB3E633A5}" type="parTrans" cxnId="{4CD80325-0EBB-42ED-BF53-74A02A27E51F}">
      <dgm:prSet/>
      <dgm:spPr/>
      <dgm:t>
        <a:bodyPr/>
        <a:lstStyle/>
        <a:p>
          <a:endParaRPr lang="ru-RU"/>
        </a:p>
      </dgm:t>
    </dgm:pt>
    <dgm:pt modelId="{769938C5-3D7D-4F8D-B641-C011C0D005D9}" type="sibTrans" cxnId="{4CD80325-0EBB-42ED-BF53-74A02A27E51F}">
      <dgm:prSet/>
      <dgm:spPr/>
      <dgm:t>
        <a:bodyPr/>
        <a:lstStyle/>
        <a:p>
          <a:endParaRPr lang="ru-RU"/>
        </a:p>
      </dgm:t>
    </dgm:pt>
    <dgm:pt modelId="{60B62D8F-2AF4-4DB9-911A-B0CD2DCDBC74}">
      <dgm:prSet phldrT="[Текст]" custT="1"/>
      <dgm:spPr/>
      <dgm:t>
        <a:bodyPr/>
        <a:lstStyle/>
        <a:p>
          <a:r>
            <a:rPr lang="ru-RU" sz="1600" dirty="0" smtClean="0"/>
            <a:t>Создание модели оценки обязательств для каждого объекта</a:t>
          </a:r>
          <a:endParaRPr lang="ru-RU" sz="1600" dirty="0"/>
        </a:p>
      </dgm:t>
    </dgm:pt>
    <dgm:pt modelId="{FCB1737C-A212-4AB4-8C2B-A00A13BBFAE5}" type="parTrans" cxnId="{6A742482-BDA1-466C-8AE2-EC2DAA7261C1}">
      <dgm:prSet/>
      <dgm:spPr/>
      <dgm:t>
        <a:bodyPr/>
        <a:lstStyle/>
        <a:p>
          <a:endParaRPr lang="ru-RU"/>
        </a:p>
      </dgm:t>
    </dgm:pt>
    <dgm:pt modelId="{0349AE4A-0A52-473F-8E04-4330B2FB3F5F}" type="sibTrans" cxnId="{6A742482-BDA1-466C-8AE2-EC2DAA7261C1}">
      <dgm:prSet/>
      <dgm:spPr/>
      <dgm:t>
        <a:bodyPr/>
        <a:lstStyle/>
        <a:p>
          <a:endParaRPr lang="ru-RU"/>
        </a:p>
      </dgm:t>
    </dgm:pt>
    <dgm:pt modelId="{D57C1E5C-45C4-48DA-B8E9-9CF0ECE98F87}">
      <dgm:prSet phldrT="[Текст]" custT="1"/>
      <dgm:spPr/>
      <dgm:t>
        <a:bodyPr/>
        <a:lstStyle/>
        <a:p>
          <a:r>
            <a:rPr lang="ru-RU" sz="1600" dirty="0" smtClean="0"/>
            <a:t>Определение текущей стоимости обязательств по ВЭ ОИАЭ</a:t>
          </a:r>
          <a:endParaRPr lang="ru-RU" sz="1600" dirty="0"/>
        </a:p>
      </dgm:t>
    </dgm:pt>
    <dgm:pt modelId="{90945902-4185-43DF-A4C5-F07965769FE6}" type="parTrans" cxnId="{0F42A294-9C27-472A-B4A5-DE597C4A53EA}">
      <dgm:prSet/>
      <dgm:spPr/>
      <dgm:t>
        <a:bodyPr/>
        <a:lstStyle/>
        <a:p>
          <a:endParaRPr lang="ru-RU"/>
        </a:p>
      </dgm:t>
    </dgm:pt>
    <dgm:pt modelId="{AA3E26DB-18DC-4EAC-880E-BA3EEA97EEF4}" type="sibTrans" cxnId="{0F42A294-9C27-472A-B4A5-DE597C4A53EA}">
      <dgm:prSet/>
      <dgm:spPr/>
      <dgm:t>
        <a:bodyPr/>
        <a:lstStyle/>
        <a:p>
          <a:endParaRPr lang="ru-RU"/>
        </a:p>
      </dgm:t>
    </dgm:pt>
    <dgm:pt modelId="{03D95C85-1344-4A48-B1A8-098DD89366C5}">
      <dgm:prSet phldrT="[Текст]" custT="1"/>
      <dgm:spPr/>
      <dgm:t>
        <a:bodyPr/>
        <a:lstStyle/>
        <a:p>
          <a:r>
            <a:rPr lang="ru-RU" sz="1600" dirty="0" smtClean="0"/>
            <a:t>Расчеты </a:t>
          </a:r>
          <a:r>
            <a:rPr lang="ru-RU" sz="1600" dirty="0" err="1" smtClean="0"/>
            <a:t>недисконтированной</a:t>
          </a:r>
          <a:r>
            <a:rPr lang="ru-RU" sz="1600" dirty="0" smtClean="0"/>
            <a:t> величины обязательств по ВЭ ОИАЭ и РЗТ</a:t>
          </a:r>
          <a:endParaRPr lang="ru-RU" sz="1600" dirty="0"/>
        </a:p>
      </dgm:t>
    </dgm:pt>
    <dgm:pt modelId="{381D923E-2AFB-4ED6-AB4C-410B89A5C2A3}" type="parTrans" cxnId="{91538789-72E6-4DFC-A58E-8D50D20606F1}">
      <dgm:prSet/>
      <dgm:spPr/>
      <dgm:t>
        <a:bodyPr/>
        <a:lstStyle/>
        <a:p>
          <a:endParaRPr lang="ru-RU"/>
        </a:p>
      </dgm:t>
    </dgm:pt>
    <dgm:pt modelId="{24A4D3BD-6E73-4F9F-BAB4-D6653CC043AE}" type="sibTrans" cxnId="{91538789-72E6-4DFC-A58E-8D50D20606F1}">
      <dgm:prSet/>
      <dgm:spPr/>
      <dgm:t>
        <a:bodyPr/>
        <a:lstStyle/>
        <a:p>
          <a:endParaRPr lang="ru-RU"/>
        </a:p>
      </dgm:t>
    </dgm:pt>
    <dgm:pt modelId="{2654AB85-3E1B-43DC-A6F4-886FB097352A}" type="pres">
      <dgm:prSet presAssocID="{3F792B76-4E4E-49B8-B7C1-F1F1BCD030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F1F87-639A-468C-A130-05890904BAEC}" type="pres">
      <dgm:prSet presAssocID="{D57C1E5C-45C4-48DA-B8E9-9CF0ECE98F87}" presName="boxAndChildren" presStyleCnt="0"/>
      <dgm:spPr/>
    </dgm:pt>
    <dgm:pt modelId="{D173C4F0-1EBB-40F8-944B-EBB258D4DB8B}" type="pres">
      <dgm:prSet presAssocID="{D57C1E5C-45C4-48DA-B8E9-9CF0ECE98F87}" presName="parentTextBox" presStyleLbl="node1" presStyleIdx="0" presStyleCnt="6"/>
      <dgm:spPr/>
      <dgm:t>
        <a:bodyPr/>
        <a:lstStyle/>
        <a:p>
          <a:endParaRPr lang="ru-RU"/>
        </a:p>
      </dgm:t>
    </dgm:pt>
    <dgm:pt modelId="{73CFF1F3-0478-4F04-9714-B870A90510D7}" type="pres">
      <dgm:prSet presAssocID="{24A4D3BD-6E73-4F9F-BAB4-D6653CC043AE}" presName="sp" presStyleCnt="0"/>
      <dgm:spPr/>
    </dgm:pt>
    <dgm:pt modelId="{779CFDB6-E98E-4A02-B710-2B565F4E40B4}" type="pres">
      <dgm:prSet presAssocID="{03D95C85-1344-4A48-B1A8-098DD89366C5}" presName="arrowAndChildren" presStyleCnt="0"/>
      <dgm:spPr/>
    </dgm:pt>
    <dgm:pt modelId="{2CD94BB0-93AF-4596-B18F-8D4FF9DA4A5D}" type="pres">
      <dgm:prSet presAssocID="{03D95C85-1344-4A48-B1A8-098DD89366C5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04477673-9AD2-4100-9EF6-04B3B325052B}" type="pres">
      <dgm:prSet presAssocID="{0349AE4A-0A52-473F-8E04-4330B2FB3F5F}" presName="sp" presStyleCnt="0"/>
      <dgm:spPr/>
    </dgm:pt>
    <dgm:pt modelId="{C3F1DFE1-2F23-4E86-BE13-A4FFCFE57D1C}" type="pres">
      <dgm:prSet presAssocID="{60B62D8F-2AF4-4DB9-911A-B0CD2DCDBC74}" presName="arrowAndChildren" presStyleCnt="0"/>
      <dgm:spPr/>
    </dgm:pt>
    <dgm:pt modelId="{7A224ED0-3573-4EB6-9F76-3C41385B625D}" type="pres">
      <dgm:prSet presAssocID="{60B62D8F-2AF4-4DB9-911A-B0CD2DCDBC74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B556D406-4A41-427E-8B08-13740BDA0394}" type="pres">
      <dgm:prSet presAssocID="{769938C5-3D7D-4F8D-B641-C011C0D005D9}" presName="sp" presStyleCnt="0"/>
      <dgm:spPr/>
    </dgm:pt>
    <dgm:pt modelId="{4BD4BEFE-5017-46B1-B887-5B729DCE34F7}" type="pres">
      <dgm:prSet presAssocID="{EFB9240E-854D-4B4E-A96A-E82A9AA3B0B7}" presName="arrowAndChildren" presStyleCnt="0"/>
      <dgm:spPr/>
    </dgm:pt>
    <dgm:pt modelId="{513F6944-3A10-47ED-8852-972E9EE66C91}" type="pres">
      <dgm:prSet presAssocID="{EFB9240E-854D-4B4E-A96A-E82A9AA3B0B7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7098F145-9DE3-4CA5-91B5-AF0504BDD5FB}" type="pres">
      <dgm:prSet presAssocID="{ADCB522A-31ED-47EA-85C6-6099CF220E5F}" presName="sp" presStyleCnt="0"/>
      <dgm:spPr/>
    </dgm:pt>
    <dgm:pt modelId="{4BE37E38-E259-410D-9D52-7AC8AEEE7471}" type="pres">
      <dgm:prSet presAssocID="{9919915D-F1AB-457E-B79C-BEF9D4D354F3}" presName="arrowAndChildren" presStyleCnt="0"/>
      <dgm:spPr/>
    </dgm:pt>
    <dgm:pt modelId="{89E1178C-9CF8-43EE-9485-DC176FC044E2}" type="pres">
      <dgm:prSet presAssocID="{9919915D-F1AB-457E-B79C-BEF9D4D354F3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EE12429D-A1A8-46B1-8898-549864390D3D}" type="pres">
      <dgm:prSet presAssocID="{2BE02736-36C2-4710-AFE4-F09AA2D055BB}" presName="sp" presStyleCnt="0"/>
      <dgm:spPr/>
    </dgm:pt>
    <dgm:pt modelId="{6234B078-A441-4604-95A2-CF8395B9BF1B}" type="pres">
      <dgm:prSet presAssocID="{ADBC78C6-CF69-433A-AA10-E2C59BFE58C2}" presName="arrowAndChildren" presStyleCnt="0"/>
      <dgm:spPr/>
    </dgm:pt>
    <dgm:pt modelId="{E28BAAF4-ABA8-43A7-9899-C6217BCC43B4}" type="pres">
      <dgm:prSet presAssocID="{ADBC78C6-CF69-433A-AA10-E2C59BFE58C2}" presName="parentTextArrow" presStyleLbl="node1" presStyleIdx="5" presStyleCnt="6" custLinFactNeighborX="-917" custLinFactNeighborY="-265"/>
      <dgm:spPr/>
      <dgm:t>
        <a:bodyPr/>
        <a:lstStyle/>
        <a:p>
          <a:endParaRPr lang="ru-RU"/>
        </a:p>
      </dgm:t>
    </dgm:pt>
  </dgm:ptLst>
  <dgm:cxnLst>
    <dgm:cxn modelId="{18908819-4798-4F05-AFFD-01D353285BDB}" type="presOf" srcId="{9919915D-F1AB-457E-B79C-BEF9D4D354F3}" destId="{89E1178C-9CF8-43EE-9485-DC176FC044E2}" srcOrd="0" destOrd="0" presId="urn:microsoft.com/office/officeart/2005/8/layout/process4"/>
    <dgm:cxn modelId="{F5803CF3-6AF7-48DB-B29C-08BEDAA55E32}" type="presOf" srcId="{60B62D8F-2AF4-4DB9-911A-B0CD2DCDBC74}" destId="{7A224ED0-3573-4EB6-9F76-3C41385B625D}" srcOrd="0" destOrd="0" presId="urn:microsoft.com/office/officeart/2005/8/layout/process4"/>
    <dgm:cxn modelId="{0F42A294-9C27-472A-B4A5-DE597C4A53EA}" srcId="{3F792B76-4E4E-49B8-B7C1-F1F1BCD030BC}" destId="{D57C1E5C-45C4-48DA-B8E9-9CF0ECE98F87}" srcOrd="5" destOrd="0" parTransId="{90945902-4185-43DF-A4C5-F07965769FE6}" sibTransId="{AA3E26DB-18DC-4EAC-880E-BA3EEA97EEF4}"/>
    <dgm:cxn modelId="{60BA2314-5B49-40CF-9B01-7736BCFD6561}" type="presOf" srcId="{ADBC78C6-CF69-433A-AA10-E2C59BFE58C2}" destId="{E28BAAF4-ABA8-43A7-9899-C6217BCC43B4}" srcOrd="0" destOrd="0" presId="urn:microsoft.com/office/officeart/2005/8/layout/process4"/>
    <dgm:cxn modelId="{11435F9D-BC72-4504-A2E3-807D3FA63879}" type="presOf" srcId="{D57C1E5C-45C4-48DA-B8E9-9CF0ECE98F87}" destId="{D173C4F0-1EBB-40F8-944B-EBB258D4DB8B}" srcOrd="0" destOrd="0" presId="urn:microsoft.com/office/officeart/2005/8/layout/process4"/>
    <dgm:cxn modelId="{E6846CA9-F54C-4C97-B71B-17100E0BD537}" srcId="{3F792B76-4E4E-49B8-B7C1-F1F1BCD030BC}" destId="{ADBC78C6-CF69-433A-AA10-E2C59BFE58C2}" srcOrd="0" destOrd="0" parTransId="{2EAA42EB-68F3-41F6-BF8D-EEF204356606}" sibTransId="{2BE02736-36C2-4710-AFE4-F09AA2D055BB}"/>
    <dgm:cxn modelId="{6A742482-BDA1-466C-8AE2-EC2DAA7261C1}" srcId="{3F792B76-4E4E-49B8-B7C1-F1F1BCD030BC}" destId="{60B62D8F-2AF4-4DB9-911A-B0CD2DCDBC74}" srcOrd="3" destOrd="0" parTransId="{FCB1737C-A212-4AB4-8C2B-A00A13BBFAE5}" sibTransId="{0349AE4A-0A52-473F-8E04-4330B2FB3F5F}"/>
    <dgm:cxn modelId="{CAD64311-8EF7-4B25-855E-84FABA7B35AF}" type="presOf" srcId="{03D95C85-1344-4A48-B1A8-098DD89366C5}" destId="{2CD94BB0-93AF-4596-B18F-8D4FF9DA4A5D}" srcOrd="0" destOrd="0" presId="urn:microsoft.com/office/officeart/2005/8/layout/process4"/>
    <dgm:cxn modelId="{91538789-72E6-4DFC-A58E-8D50D20606F1}" srcId="{3F792B76-4E4E-49B8-B7C1-F1F1BCD030BC}" destId="{03D95C85-1344-4A48-B1A8-098DD89366C5}" srcOrd="4" destOrd="0" parTransId="{381D923E-2AFB-4ED6-AB4C-410B89A5C2A3}" sibTransId="{24A4D3BD-6E73-4F9F-BAB4-D6653CC043AE}"/>
    <dgm:cxn modelId="{4CD80325-0EBB-42ED-BF53-74A02A27E51F}" srcId="{3F792B76-4E4E-49B8-B7C1-F1F1BCD030BC}" destId="{EFB9240E-854D-4B4E-A96A-E82A9AA3B0B7}" srcOrd="2" destOrd="0" parTransId="{1B75F2CD-A281-45B6-8698-8C1EB3E633A5}" sibTransId="{769938C5-3D7D-4F8D-B641-C011C0D005D9}"/>
    <dgm:cxn modelId="{4E9CF4AE-D0C8-4792-9328-C22897B26DB9}" type="presOf" srcId="{EFB9240E-854D-4B4E-A96A-E82A9AA3B0B7}" destId="{513F6944-3A10-47ED-8852-972E9EE66C91}" srcOrd="0" destOrd="0" presId="urn:microsoft.com/office/officeart/2005/8/layout/process4"/>
    <dgm:cxn modelId="{DB514B67-D364-4424-B4E2-57791AA426F4}" type="presOf" srcId="{3F792B76-4E4E-49B8-B7C1-F1F1BCD030BC}" destId="{2654AB85-3E1B-43DC-A6F4-886FB097352A}" srcOrd="0" destOrd="0" presId="urn:microsoft.com/office/officeart/2005/8/layout/process4"/>
    <dgm:cxn modelId="{BEAF3ECA-0980-450B-92EE-F5C763D452D6}" srcId="{3F792B76-4E4E-49B8-B7C1-F1F1BCD030BC}" destId="{9919915D-F1AB-457E-B79C-BEF9D4D354F3}" srcOrd="1" destOrd="0" parTransId="{9802E1D5-CB91-4024-9FD4-A39AEE566852}" sibTransId="{ADCB522A-31ED-47EA-85C6-6099CF220E5F}"/>
    <dgm:cxn modelId="{0AB7684C-5181-4881-A5CA-023F308DD4A3}" type="presParOf" srcId="{2654AB85-3E1B-43DC-A6F4-886FB097352A}" destId="{A1CF1F87-639A-468C-A130-05890904BAEC}" srcOrd="0" destOrd="0" presId="urn:microsoft.com/office/officeart/2005/8/layout/process4"/>
    <dgm:cxn modelId="{A994CB5D-2EEA-4B65-A26F-D4E5EEEE74B0}" type="presParOf" srcId="{A1CF1F87-639A-468C-A130-05890904BAEC}" destId="{D173C4F0-1EBB-40F8-944B-EBB258D4DB8B}" srcOrd="0" destOrd="0" presId="urn:microsoft.com/office/officeart/2005/8/layout/process4"/>
    <dgm:cxn modelId="{28BDAA3B-ABED-4974-9882-7AB7E39FBCC9}" type="presParOf" srcId="{2654AB85-3E1B-43DC-A6F4-886FB097352A}" destId="{73CFF1F3-0478-4F04-9714-B870A90510D7}" srcOrd="1" destOrd="0" presId="urn:microsoft.com/office/officeart/2005/8/layout/process4"/>
    <dgm:cxn modelId="{BFA25162-9849-4BF5-B41D-EA82BE6B2500}" type="presParOf" srcId="{2654AB85-3E1B-43DC-A6F4-886FB097352A}" destId="{779CFDB6-E98E-4A02-B710-2B565F4E40B4}" srcOrd="2" destOrd="0" presId="urn:microsoft.com/office/officeart/2005/8/layout/process4"/>
    <dgm:cxn modelId="{1A729338-EAA4-4223-A150-1CF19072BA03}" type="presParOf" srcId="{779CFDB6-E98E-4A02-B710-2B565F4E40B4}" destId="{2CD94BB0-93AF-4596-B18F-8D4FF9DA4A5D}" srcOrd="0" destOrd="0" presId="urn:microsoft.com/office/officeart/2005/8/layout/process4"/>
    <dgm:cxn modelId="{D0C9F6D8-726F-45F1-9743-CFCB14E48A72}" type="presParOf" srcId="{2654AB85-3E1B-43DC-A6F4-886FB097352A}" destId="{04477673-9AD2-4100-9EF6-04B3B325052B}" srcOrd="3" destOrd="0" presId="urn:microsoft.com/office/officeart/2005/8/layout/process4"/>
    <dgm:cxn modelId="{A0BEDD71-9C2E-49FB-894F-0620F6BDA14C}" type="presParOf" srcId="{2654AB85-3E1B-43DC-A6F4-886FB097352A}" destId="{C3F1DFE1-2F23-4E86-BE13-A4FFCFE57D1C}" srcOrd="4" destOrd="0" presId="urn:microsoft.com/office/officeart/2005/8/layout/process4"/>
    <dgm:cxn modelId="{D9A7D888-6C99-458C-83B8-58DC5096A292}" type="presParOf" srcId="{C3F1DFE1-2F23-4E86-BE13-A4FFCFE57D1C}" destId="{7A224ED0-3573-4EB6-9F76-3C41385B625D}" srcOrd="0" destOrd="0" presId="urn:microsoft.com/office/officeart/2005/8/layout/process4"/>
    <dgm:cxn modelId="{212A83E0-C18E-4D61-A633-9DED41D8A41D}" type="presParOf" srcId="{2654AB85-3E1B-43DC-A6F4-886FB097352A}" destId="{B556D406-4A41-427E-8B08-13740BDA0394}" srcOrd="5" destOrd="0" presId="urn:microsoft.com/office/officeart/2005/8/layout/process4"/>
    <dgm:cxn modelId="{1C0E14B5-B96F-44A5-A622-226FFDF14440}" type="presParOf" srcId="{2654AB85-3E1B-43DC-A6F4-886FB097352A}" destId="{4BD4BEFE-5017-46B1-B887-5B729DCE34F7}" srcOrd="6" destOrd="0" presId="urn:microsoft.com/office/officeart/2005/8/layout/process4"/>
    <dgm:cxn modelId="{A14926D4-90C4-4400-B893-486FAB53081C}" type="presParOf" srcId="{4BD4BEFE-5017-46B1-B887-5B729DCE34F7}" destId="{513F6944-3A10-47ED-8852-972E9EE66C91}" srcOrd="0" destOrd="0" presId="urn:microsoft.com/office/officeart/2005/8/layout/process4"/>
    <dgm:cxn modelId="{74270F6B-5827-401F-AAA7-73D2EACEE447}" type="presParOf" srcId="{2654AB85-3E1B-43DC-A6F4-886FB097352A}" destId="{7098F145-9DE3-4CA5-91B5-AF0504BDD5FB}" srcOrd="7" destOrd="0" presId="urn:microsoft.com/office/officeart/2005/8/layout/process4"/>
    <dgm:cxn modelId="{1CDCBFC8-4F06-425E-87A8-660AE4CFF13C}" type="presParOf" srcId="{2654AB85-3E1B-43DC-A6F4-886FB097352A}" destId="{4BE37E38-E259-410D-9D52-7AC8AEEE7471}" srcOrd="8" destOrd="0" presId="urn:microsoft.com/office/officeart/2005/8/layout/process4"/>
    <dgm:cxn modelId="{BE629E65-5BAF-4380-A5D1-7F675FBC87EA}" type="presParOf" srcId="{4BE37E38-E259-410D-9D52-7AC8AEEE7471}" destId="{89E1178C-9CF8-43EE-9485-DC176FC044E2}" srcOrd="0" destOrd="0" presId="urn:microsoft.com/office/officeart/2005/8/layout/process4"/>
    <dgm:cxn modelId="{E5EAA892-F56D-4FAD-AED3-D704D6A9A501}" type="presParOf" srcId="{2654AB85-3E1B-43DC-A6F4-886FB097352A}" destId="{EE12429D-A1A8-46B1-8898-549864390D3D}" srcOrd="9" destOrd="0" presId="urn:microsoft.com/office/officeart/2005/8/layout/process4"/>
    <dgm:cxn modelId="{8F9222FA-8860-4C55-AE9D-DF1A6BE887B0}" type="presParOf" srcId="{2654AB85-3E1B-43DC-A6F4-886FB097352A}" destId="{6234B078-A441-4604-95A2-CF8395B9BF1B}" srcOrd="10" destOrd="0" presId="urn:microsoft.com/office/officeart/2005/8/layout/process4"/>
    <dgm:cxn modelId="{BA7CAF98-3A92-4D1E-8D8A-8E4B6AC00186}" type="presParOf" srcId="{6234B078-A441-4604-95A2-CF8395B9BF1B}" destId="{E28BAAF4-ABA8-43A7-9899-C6217BCC43B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3C4F0-1EBB-40F8-944B-EBB258D4DB8B}">
      <dsp:nvSpPr>
        <dsp:cNvPr id="0" name=""/>
        <dsp:cNvSpPr/>
      </dsp:nvSpPr>
      <dsp:spPr>
        <a:xfrm>
          <a:off x="0" y="3372040"/>
          <a:ext cx="7848872" cy="442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Определение текущей стоимости обязательств по ВЭ ОИАЭ</a:t>
          </a:r>
          <a:endParaRPr lang="ru-RU" sz="1600" kern="1200" dirty="0"/>
        </a:p>
      </dsp:txBody>
      <dsp:txXfrm>
        <a:off x="0" y="3372040"/>
        <a:ext cx="7848872" cy="442578"/>
      </dsp:txXfrm>
    </dsp:sp>
    <dsp:sp modelId="{2CD94BB0-93AF-4596-B18F-8D4FF9DA4A5D}">
      <dsp:nvSpPr>
        <dsp:cNvPr id="0" name=""/>
        <dsp:cNvSpPr/>
      </dsp:nvSpPr>
      <dsp:spPr>
        <a:xfrm rot="10800000">
          <a:off x="0" y="2697993"/>
          <a:ext cx="7848872" cy="68068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Расчеты </a:t>
          </a:r>
          <a:r>
            <a:rPr lang="ru-RU" sz="1600" kern="1200" dirty="0" err="1" smtClean="0"/>
            <a:t>недисконтированной</a:t>
          </a:r>
          <a:r>
            <a:rPr lang="ru-RU" sz="1600" kern="1200" dirty="0" smtClean="0"/>
            <a:t> величины обязательств по ВЭ ОИАЭ и РЗТ</a:t>
          </a:r>
          <a:endParaRPr lang="ru-RU" sz="1600" kern="1200" dirty="0"/>
        </a:p>
      </dsp:txBody>
      <dsp:txXfrm rot="10800000">
        <a:off x="0" y="2697993"/>
        <a:ext cx="7848872" cy="442289"/>
      </dsp:txXfrm>
    </dsp:sp>
    <dsp:sp modelId="{7A224ED0-3573-4EB6-9F76-3C41385B625D}">
      <dsp:nvSpPr>
        <dsp:cNvPr id="0" name=""/>
        <dsp:cNvSpPr/>
      </dsp:nvSpPr>
      <dsp:spPr>
        <a:xfrm rot="10800000">
          <a:off x="0" y="2023946"/>
          <a:ext cx="7848872" cy="68068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модели оценки обязательств для каждого объекта</a:t>
          </a:r>
          <a:endParaRPr lang="ru-RU" sz="1600" kern="1200" dirty="0"/>
        </a:p>
      </dsp:txBody>
      <dsp:txXfrm rot="10800000">
        <a:off x="0" y="2023946"/>
        <a:ext cx="7848872" cy="442289"/>
      </dsp:txXfrm>
    </dsp:sp>
    <dsp:sp modelId="{513F6944-3A10-47ED-8852-972E9EE66C91}">
      <dsp:nvSpPr>
        <dsp:cNvPr id="0" name=""/>
        <dsp:cNvSpPr/>
      </dsp:nvSpPr>
      <dsp:spPr>
        <a:xfrm rot="10800000">
          <a:off x="0" y="1349899"/>
          <a:ext cx="7848872" cy="68068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Определение набора работ в рамках выбранной концепции вывода</a:t>
          </a:r>
          <a:endParaRPr lang="ru-RU" sz="1600" kern="1200" dirty="0"/>
        </a:p>
      </dsp:txBody>
      <dsp:txXfrm rot="10800000">
        <a:off x="0" y="1349899"/>
        <a:ext cx="7848872" cy="442289"/>
      </dsp:txXfrm>
    </dsp:sp>
    <dsp:sp modelId="{89E1178C-9CF8-43EE-9485-DC176FC044E2}">
      <dsp:nvSpPr>
        <dsp:cNvPr id="0" name=""/>
        <dsp:cNvSpPr/>
      </dsp:nvSpPr>
      <dsp:spPr>
        <a:xfrm rot="10800000">
          <a:off x="0" y="675852"/>
          <a:ext cx="7848872" cy="68068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Выбор варианта ВЭ для каждого типа объекта</a:t>
          </a:r>
          <a:endParaRPr lang="ru-RU" sz="1600" kern="1200" dirty="0"/>
        </a:p>
      </dsp:txBody>
      <dsp:txXfrm rot="10800000">
        <a:off x="0" y="675852"/>
        <a:ext cx="7848872" cy="442289"/>
      </dsp:txXfrm>
    </dsp:sp>
    <dsp:sp modelId="{E28BAAF4-ABA8-43A7-9899-C6217BCC43B4}">
      <dsp:nvSpPr>
        <dsp:cNvPr id="0" name=""/>
        <dsp:cNvSpPr/>
      </dsp:nvSpPr>
      <dsp:spPr>
        <a:xfrm rot="10800000">
          <a:off x="0" y="1"/>
          <a:ext cx="7848872" cy="68068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Классификация объектов, выделение объектов-эталонов</a:t>
          </a:r>
          <a:endParaRPr lang="ru-RU" sz="1600" kern="1200" dirty="0"/>
        </a:p>
      </dsp:txBody>
      <dsp:txXfrm rot="10800000">
        <a:off x="0" y="1"/>
        <a:ext cx="7848872" cy="442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7" tIns="46109" rIns="92217" bIns="46109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7" tIns="46109" rIns="92217" bIns="46109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7" tIns="46109" rIns="92217" bIns="46109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7" tIns="46109" rIns="92217" bIns="46109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2FB267-C16E-4092-9188-896E7B634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28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7" tIns="46109" rIns="92217" bIns="46109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7" tIns="46109" rIns="92217" bIns="46109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338" y="4716463"/>
            <a:ext cx="5332412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7" tIns="46109" rIns="92217" bIns="46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7" tIns="46109" rIns="92217" bIns="46109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7" tIns="46109" rIns="92217" bIns="46109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2F44FC-819C-45EB-A885-0BB78E607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954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CC2D1-7CCC-49A0-BF57-D558E5C97546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17" tIns="46109" rIns="92217" bIns="46109" anchor="b"/>
          <a:lstStyle/>
          <a:p>
            <a:pPr algn="r" defTabSz="922338"/>
            <a:fld id="{5BC9CF21-269A-486F-AC4F-683028AB4ADA}" type="slidenum">
              <a:rPr lang="ru-RU" sz="1200"/>
              <a:pPr algn="r" defTabSz="922338"/>
              <a:t>5</a:t>
            </a:fld>
            <a:endParaRPr 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716463"/>
            <a:ext cx="5775325" cy="2274887"/>
          </a:xfrm>
          <a:noFill/>
          <a:ln/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</a:pPr>
            <a:endParaRPr lang="ru-RU" sz="14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942975"/>
            <a:ext cx="5913438" cy="4437063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9" y="5785100"/>
            <a:ext cx="5762216" cy="3629212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094578-8272-4151-AC73-E1C2C45EDB08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CC2D1-7CCC-49A0-BF57-D558E5C97546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AC9CE-9B73-4E57-96BB-50C2A302C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344488"/>
            <a:ext cx="2286000" cy="3441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344488"/>
            <a:ext cx="6705600" cy="3441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E8770-D2E8-417B-99CF-3942B77CE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4488"/>
            <a:ext cx="9144000" cy="4143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2997200"/>
            <a:ext cx="8207375" cy="78898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6DC03-0FCC-4555-BCF1-612FFFCCB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7788"/>
            <a:ext cx="2057400" cy="6048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7788"/>
            <a:ext cx="6019800" cy="6048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29186-F5BC-4E8B-B7A1-A28A5B17C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1E4D-1FE7-4A69-890D-4458AE973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7FF44-A0EB-4625-B482-DD869428C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3022600"/>
            <a:ext cx="4027487" cy="78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22600"/>
            <a:ext cx="4027488" cy="78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372DA-6A55-492B-9325-6ECF711B8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E73CC-FD3A-4055-B7DC-1AF67F75E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6BB29-6A64-4377-8F47-3E08D885D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90C6F-8D5C-4A4D-BC24-691789C61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C4020-F28A-46D7-AB8E-21618B1AF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C9CA8-D01D-436E-B07C-94483846F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07F33-48A6-42CF-BE54-170146D3C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D38B9-59DD-474E-B0C4-85C6423CD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333375"/>
            <a:ext cx="2286000" cy="3478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333375"/>
            <a:ext cx="6705600" cy="3478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3BDFF-60FD-4D64-B29B-217DDD993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9410E-2482-4A97-8951-73B698FB8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3A1DB-000B-4727-8ABD-5050C0554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E2951-FD64-4174-8905-6673FEE17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375E7-9901-4843-8F7D-A39A0FEB1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2997200"/>
            <a:ext cx="4027487" cy="78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97200"/>
            <a:ext cx="4027488" cy="78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12B2C-2A2F-4C30-BC7D-AB714998F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816A5-A6ED-4E0A-AC3A-7C4FDC587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51246-EB14-448F-905F-7C89A98C3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5E43D-88F3-4C9A-9D28-9913F4D2A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BD6F2-6050-4DD0-BB95-A7832A4F7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7F6C4-8226-4756-9DED-5FD56015F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691C0-B1D2-4E8F-AD5B-9C77E6679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A88FD-F249-4933-B73E-F1AAC419B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344488"/>
            <a:ext cx="2051050" cy="3441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344488"/>
            <a:ext cx="6003925" cy="3441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0986C-A7A2-455C-9EE1-24B26E28A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B4575-4EB3-4529-B551-0B6A256BB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5FFF-77CE-4443-89DB-15B909895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4425D-7841-4370-927C-29CF8AA46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9BE33-A8D1-4867-BD21-4CA835C68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E158C-463C-4176-BE94-49DDFFB1E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FE6D5-3A3F-477D-BB10-A3CEB6766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5409E-A2EF-463E-A2F6-9867083CB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00C34-8E09-41AF-B415-4C9F09359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E9966-A0EC-4040-A3F3-A7DA9A717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1063F-F26D-44C2-A760-E9F699F57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97CC-AB0F-4E82-BE57-782C563A3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3454400"/>
            <a:ext cx="4027487" cy="78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454400"/>
            <a:ext cx="4027488" cy="78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13A33-6F1C-43E2-B26E-93CB87959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6AE14-F857-4C3D-B8A3-C5184C144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4B794-1C75-47D3-81EC-63BFAFE55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3B1EB-7C6E-4982-951C-F8DBCCF9A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772A4-604E-4D3F-BB58-ADF378992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55C5C-6F50-4553-B0E8-FA1B4DCE7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8A79A-3874-417F-B6D7-ACC233AEE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344488"/>
            <a:ext cx="2051050" cy="3898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344488"/>
            <a:ext cx="6003925" cy="3898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53C05-159D-44F7-9A64-ED8598680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92FD0-B138-453D-B552-C5B52BAFD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50FE7-E9B4-4840-B4CE-FC954ADC7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0D129-F4F0-437E-9875-8DD921182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18CCD-9130-4E24-8525-8ADE91673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3033713"/>
            <a:ext cx="4027487" cy="78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33713"/>
            <a:ext cx="4027488" cy="78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DB2C3-F2A4-4802-B84B-796E74425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C57B4-FC44-445F-8121-DBD59B5FB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D64A1-A724-490C-B036-DD720C6CF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D6C4-D377-41E5-9A98-55772D890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D97FD-85AB-48A3-A447-E1D186FCF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75B0D-4357-449C-A0DF-3415CD326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A6FA9-A920-40F1-A51A-BBB4C8191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344488"/>
            <a:ext cx="2051050" cy="34782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344488"/>
            <a:ext cx="6003925" cy="34782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4E462-B225-405E-A579-EEB27695E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D18D8-8EAE-4A68-8AA8-2F9461E01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626B3-D027-4DE0-8BF7-EFEA342EB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EACA8-9964-4C9B-9D67-B729090F6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3033713"/>
            <a:ext cx="4027487" cy="78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33713"/>
            <a:ext cx="4027488" cy="78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E7970-3F54-49E7-A7CC-8C9999985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1F5C2-235A-4AE5-A983-BA27C2E82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78F64-6839-49BD-BF59-7B6C4441B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804CA-DE16-4F8B-BA3D-E421B17A8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E0534-C6D9-4B1A-A124-5A2912E80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5F4C1-1CC1-4772-992E-EF97179A7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62EE-9042-4DC1-8A30-40914F384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333375"/>
            <a:ext cx="2051050" cy="3489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03925" cy="3489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B6B43-B0DA-4057-8A28-992058476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07375" cy="414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3033713"/>
            <a:ext cx="8207375" cy="78898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5F781-E8CE-49DB-82F2-852D60888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213E0-FA71-479F-860E-FBAE31B18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0EB50-C2C3-40EE-877A-A934BF95A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58063-11DF-458D-AAA9-8B6E5F791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2997200"/>
            <a:ext cx="4027487" cy="78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97200"/>
            <a:ext cx="4027488" cy="78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2EA40-968B-445C-A7AC-56DE1CA4F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5493F-AC52-4A96-95D1-287FDF600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8F734-91C3-4F33-9F07-CC6276B81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81445-3857-4F1F-A607-1377BFB3B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DFC57-7940-4AA4-B3B4-2E0AB32E3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B5609-E7D2-4301-AF34-80CE032D0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7.jpeg"/><Relationship Id="rId18" Type="http://schemas.openxmlformats.org/officeDocument/2006/relationships/slide" Target="../slides/slid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17" Type="http://schemas.openxmlformats.org/officeDocument/2006/relationships/slide" Target="../slides/slide11.xml"/><Relationship Id="rId2" Type="http://schemas.openxmlformats.org/officeDocument/2006/relationships/slideLayout" Target="../slideLayouts/slideLayout104.xml"/><Relationship Id="rId16" Type="http://schemas.openxmlformats.org/officeDocument/2006/relationships/slide" Target="../slides/slide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6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17" Type="http://schemas.openxmlformats.org/officeDocument/2006/relationships/slide" Target="../slides/slide10.xml"/><Relationship Id="rId2" Type="http://schemas.openxmlformats.org/officeDocument/2006/relationships/slideLayout" Target="../slideLayouts/slideLayout115.xml"/><Relationship Id="rId16" Type="http://schemas.openxmlformats.org/officeDocument/2006/relationships/slide" Target="../slides/slide11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" Target="../slides/slide5.xml"/><Relationship Id="rId10" Type="http://schemas.openxmlformats.org/officeDocument/2006/relationships/slideLayout" Target="../slideLayouts/slideLayout12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hyperlink" Target="http://www.rosatom.ru/" TargetMode="Externa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7.jpeg"/><Relationship Id="rId18" Type="http://schemas.openxmlformats.org/officeDocument/2006/relationships/slide" Target="../slides/slide10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17" Type="http://schemas.openxmlformats.org/officeDocument/2006/relationships/slide" Target="../slides/slide11.xml"/><Relationship Id="rId2" Type="http://schemas.openxmlformats.org/officeDocument/2006/relationships/slideLayout" Target="../slideLayouts/slideLayout126.xml"/><Relationship Id="rId16" Type="http://schemas.openxmlformats.org/officeDocument/2006/relationships/slide" Target="../slides/slide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6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17" Type="http://schemas.openxmlformats.org/officeDocument/2006/relationships/hyperlink" Target="http://www.rosatom.ru/" TargetMode="External"/><Relationship Id="rId2" Type="http://schemas.openxmlformats.org/officeDocument/2006/relationships/slideLayout" Target="../slideLayouts/slideLayout137.xml"/><Relationship Id="rId16" Type="http://schemas.openxmlformats.org/officeDocument/2006/relationships/slide" Target="../slides/slide10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" Target="../slides/slide11.xml"/><Relationship Id="rId10" Type="http://schemas.openxmlformats.org/officeDocument/2006/relationships/slideLayout" Target="../slideLayouts/slideLayout14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" Target="../slides/slide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7.jpeg"/><Relationship Id="rId18" Type="http://schemas.openxmlformats.org/officeDocument/2006/relationships/hyperlink" Target="http://www.rosatom.ru/" TargetMode="Externa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8.xml"/><Relationship Id="rId16" Type="http://schemas.openxmlformats.org/officeDocument/2006/relationships/slide" Target="../slides/slide1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slide" Target="../slides/slide11.xml"/><Relationship Id="rId10" Type="http://schemas.openxmlformats.org/officeDocument/2006/relationships/slideLayout" Target="../slideLayouts/slideLayout15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://www.rosatom.ru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18" Type="http://schemas.openxmlformats.org/officeDocument/2006/relationships/slide" Target="../slides/slide1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" Target="../slides/slide11.xml"/><Relationship Id="rId2" Type="http://schemas.openxmlformats.org/officeDocument/2006/relationships/slideLayout" Target="../slideLayouts/slideLayout24.xml"/><Relationship Id="rId16" Type="http://schemas.openxmlformats.org/officeDocument/2006/relationships/slide" Target="../slides/slide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7.jpeg"/><Relationship Id="rId18" Type="http://schemas.openxmlformats.org/officeDocument/2006/relationships/slide" Target="../slides/slide10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slide" Target="../slides/slide11.xml"/><Relationship Id="rId2" Type="http://schemas.openxmlformats.org/officeDocument/2006/relationships/slideLayout" Target="../slideLayouts/slideLayout36.xml"/><Relationship Id="rId16" Type="http://schemas.openxmlformats.org/officeDocument/2006/relationships/slide" Target="../slides/slide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slide" Target="../slides/slide10.xml"/><Relationship Id="rId2" Type="http://schemas.openxmlformats.org/officeDocument/2006/relationships/slideLayout" Target="../slideLayouts/slideLayout47.xml"/><Relationship Id="rId16" Type="http://schemas.openxmlformats.org/officeDocument/2006/relationships/slide" Target="../slides/slide1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" Target="../slides/slide5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hyperlink" Target="http://www.rosatom.ru/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7.jpeg"/><Relationship Id="rId18" Type="http://schemas.openxmlformats.org/officeDocument/2006/relationships/slide" Target="../slides/slide10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7" Type="http://schemas.openxmlformats.org/officeDocument/2006/relationships/slide" Target="../slides/slide11.xml"/><Relationship Id="rId2" Type="http://schemas.openxmlformats.org/officeDocument/2006/relationships/slideLayout" Target="../slideLayouts/slideLayout58.xml"/><Relationship Id="rId16" Type="http://schemas.openxmlformats.org/officeDocument/2006/relationships/slide" Target="../slides/slide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18" Type="http://schemas.openxmlformats.org/officeDocument/2006/relationships/slide" Target="../slides/slide1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" Target="../slides/slide11.xml"/><Relationship Id="rId2" Type="http://schemas.openxmlformats.org/officeDocument/2006/relationships/slideLayout" Target="../slideLayouts/slideLayout69.xml"/><Relationship Id="rId16" Type="http://schemas.openxmlformats.org/officeDocument/2006/relationships/slide" Target="../slides/slide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6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7.jpeg"/><Relationship Id="rId18" Type="http://schemas.openxmlformats.org/officeDocument/2006/relationships/slide" Target="../slides/slide10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17" Type="http://schemas.openxmlformats.org/officeDocument/2006/relationships/slide" Target="../slides/slide11.xml"/><Relationship Id="rId2" Type="http://schemas.openxmlformats.org/officeDocument/2006/relationships/slideLayout" Target="../slideLayouts/slideLayout81.xml"/><Relationship Id="rId16" Type="http://schemas.openxmlformats.org/officeDocument/2006/relationships/slide" Target="../slides/slide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18" Type="http://schemas.openxmlformats.org/officeDocument/2006/relationships/slide" Target="../slides/slide10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" Target="../slides/slide11.xml"/><Relationship Id="rId2" Type="http://schemas.openxmlformats.org/officeDocument/2006/relationships/slideLayout" Target="../slideLayouts/slideLayout92.xml"/><Relationship Id="rId16" Type="http://schemas.openxmlformats.org/officeDocument/2006/relationships/slide" Target="../slides/slide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10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68313" y="1703388"/>
            <a:ext cx="1808162" cy="3597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3000" b="1">
                <a:solidFill>
                  <a:srgbClr val="5772B5"/>
                </a:solidFill>
                <a:cs typeface="+mn-cs"/>
              </a:rPr>
              <a:t>4</a:t>
            </a:r>
            <a:endParaRPr lang="ru-RU" sz="23000" b="1">
              <a:solidFill>
                <a:srgbClr val="5772B5"/>
              </a:solidFill>
              <a:cs typeface="+mn-cs"/>
            </a:endParaRPr>
          </a:p>
        </p:txBody>
      </p:sp>
      <p:pic>
        <p:nvPicPr>
          <p:cNvPr id="11267" name="Picture 20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1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0650" cy="212725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27445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3195638"/>
            <a:ext cx="7019925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" name="Oval 1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14" name="Oval 12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15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3</a:t>
            </a:r>
          </a:p>
        </p:txBody>
      </p:sp>
      <p:sp>
        <p:nvSpPr>
          <p:cNvPr id="16" name="Oval 14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17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5</a:t>
            </a:r>
          </a:p>
        </p:txBody>
      </p:sp>
      <p:sp>
        <p:nvSpPr>
          <p:cNvPr id="2" name="Oval 17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>
    <p:split/>
  </p:transition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9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20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B64D651-7AE7-4617-B97A-0CD626DEB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3022600"/>
            <a:ext cx="820737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266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41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6675" name="Text Box 19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49195" name="Oval 1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0513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349196" name="Oval 1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27863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349197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1680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349198" name="Oval 14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8057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4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49199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4675" y="1022350"/>
            <a:ext cx="287338" cy="2873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</a:rPr>
              <a:t>5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349201" name="Oval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83613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6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>
    <p:wipe dir="r"/>
  </p:transition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lnSpc>
          <a:spcPct val="85000"/>
        </a:lnSpc>
        <a:spcBef>
          <a:spcPct val="0"/>
        </a:spcBef>
        <a:spcAft>
          <a:spcPct val="35000"/>
        </a:spcAft>
        <a:buBlip>
          <a:blip r:embed="rId18"/>
        </a:buBlip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lnSpc>
          <a:spcPct val="85000"/>
        </a:lnSpc>
        <a:spcBef>
          <a:spcPct val="0"/>
        </a:spcBef>
        <a:spcAft>
          <a:spcPct val="35000"/>
        </a:spcAft>
        <a:buBlip>
          <a:blip r:embed="rId19"/>
        </a:buBlip>
        <a:defRPr sz="2400" b="1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03225" y="1655763"/>
            <a:ext cx="1808163" cy="3597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3000" b="1">
                <a:solidFill>
                  <a:srgbClr val="5772B5"/>
                </a:solidFill>
                <a:cs typeface="+mn-cs"/>
              </a:rPr>
              <a:t>5</a:t>
            </a:r>
            <a:endParaRPr lang="ru-RU" sz="23000" b="1">
              <a:solidFill>
                <a:srgbClr val="5772B5"/>
              </a:solidFill>
              <a:cs typeface="+mn-cs"/>
            </a:endParaRPr>
          </a:p>
        </p:txBody>
      </p:sp>
      <p:pic>
        <p:nvPicPr>
          <p:cNvPr id="13315" name="Picture 19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0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0650" cy="212725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266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051050" y="3195638"/>
            <a:ext cx="709295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" name="Oval 1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14" name="Oval 12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15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3</a:t>
            </a:r>
          </a:p>
        </p:txBody>
      </p:sp>
      <p:sp>
        <p:nvSpPr>
          <p:cNvPr id="16" name="Oval 14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4</a:t>
            </a:r>
          </a:p>
        </p:txBody>
      </p:sp>
      <p:sp>
        <p:nvSpPr>
          <p:cNvPr id="17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2" name="Oval 17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>
    <p:split/>
  </p:transition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9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20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92A0869-D4AF-4EA7-8C67-D24EE9A4A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997200"/>
            <a:ext cx="820737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49195" name="Oval 1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640513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349196" name="Oval 12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027863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349197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1680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349198" name="Oval 1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8057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4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49199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4675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5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49201" name="Oval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83613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cs typeface="+mn-cs"/>
              </a:rPr>
              <a:t>6</a:t>
            </a:r>
            <a:endParaRPr lang="ru-RU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34920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4488"/>
            <a:ext cx="8207375" cy="414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9203" name="Text Box 1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wipe dir="r"/>
  </p:transition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lnSpc>
          <a:spcPct val="85000"/>
        </a:lnSpc>
        <a:spcBef>
          <a:spcPct val="0"/>
        </a:spcBef>
        <a:spcAft>
          <a:spcPct val="35000"/>
        </a:spcAft>
        <a:buBlip>
          <a:blip r:embed="rId18"/>
        </a:buBlip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lnSpc>
          <a:spcPct val="85000"/>
        </a:lnSpc>
        <a:spcBef>
          <a:spcPct val="0"/>
        </a:spcBef>
        <a:spcAft>
          <a:spcPct val="35000"/>
        </a:spcAft>
        <a:buBlip>
          <a:blip r:embed="rId19"/>
        </a:buBlip>
        <a:defRPr sz="2400" b="1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03225" y="1655763"/>
            <a:ext cx="1808163" cy="3597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3000" b="1">
                <a:solidFill>
                  <a:srgbClr val="5772B5"/>
                </a:solidFill>
                <a:cs typeface="+mn-cs"/>
              </a:rPr>
              <a:t>6</a:t>
            </a:r>
          </a:p>
        </p:txBody>
      </p:sp>
      <p:sp>
        <p:nvSpPr>
          <p:cNvPr id="13" name="Oval 1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14" name="Oval 12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15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3</a:t>
            </a:r>
          </a:p>
        </p:txBody>
      </p:sp>
      <p:sp>
        <p:nvSpPr>
          <p:cNvPr id="16" name="Oval 1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4</a:t>
            </a:r>
          </a:p>
        </p:txBody>
      </p:sp>
      <p:sp>
        <p:nvSpPr>
          <p:cNvPr id="17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5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cs typeface="+mn-cs"/>
              </a:rPr>
              <a:t>6</a:t>
            </a:r>
          </a:p>
        </p:txBody>
      </p:sp>
      <p:pic>
        <p:nvPicPr>
          <p:cNvPr id="15369" name="Picture 19" descr="ujkm,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0">
            <a:hlinkClick r:id="rId18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0650" cy="212725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4920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3195638"/>
            <a:ext cx="7164387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>
    <p:split/>
  </p:transition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9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20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809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1E5E006-D5FD-4393-A56C-EAC447DED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809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0967" name="Text Box 7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4488"/>
            <a:ext cx="8207375" cy="414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1B5B787-D6CA-46D1-8CA5-234BEF389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3454400"/>
            <a:ext cx="820737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4471" name="Text Box 23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49195" name="Oval 1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513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196" name="Oval 12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27863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349197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1680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349198" name="Oval 14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8057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4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49199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4675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5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49201" name="Oval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83613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6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888" r:id="rId12"/>
  </p:sldLayoutIdLst>
  <p:transition>
    <p:wipe dir="r"/>
  </p:transition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lnSpc>
          <a:spcPct val="85000"/>
        </a:lnSpc>
        <a:spcBef>
          <a:spcPct val="0"/>
        </a:spcBef>
        <a:spcAft>
          <a:spcPct val="35000"/>
        </a:spcAft>
        <a:buBlip>
          <a:blip r:embed="rId19"/>
        </a:buBlip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lnSpc>
          <a:spcPct val="85000"/>
        </a:lnSpc>
        <a:spcBef>
          <a:spcPct val="0"/>
        </a:spcBef>
        <a:spcAft>
          <a:spcPct val="35000"/>
        </a:spcAft>
        <a:buBlip>
          <a:blip r:embed="rId20"/>
        </a:buBlip>
        <a:defRPr sz="2400" b="1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00038" y="1671638"/>
            <a:ext cx="1822450" cy="36274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3200" b="1">
                <a:solidFill>
                  <a:srgbClr val="5772B5"/>
                </a:solidFill>
                <a:cs typeface="+mn-cs"/>
              </a:rPr>
              <a:t>1</a:t>
            </a:r>
          </a:p>
        </p:txBody>
      </p:sp>
      <p:pic>
        <p:nvPicPr>
          <p:cNvPr id="5123" name="Picture 13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4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0650" cy="212725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3195638"/>
            <a:ext cx="7596187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" name="Oval 1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4" name="Oval 12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15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3</a:t>
            </a:r>
          </a:p>
        </p:txBody>
      </p:sp>
      <p:sp>
        <p:nvSpPr>
          <p:cNvPr id="16" name="Oval 14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4</a:t>
            </a:r>
          </a:p>
        </p:txBody>
      </p:sp>
      <p:sp>
        <p:nvSpPr>
          <p:cNvPr id="17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5</a:t>
            </a:r>
          </a:p>
        </p:txBody>
      </p:sp>
      <p:sp>
        <p:nvSpPr>
          <p:cNvPr id="2" name="Oval 17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>
    <p:split/>
  </p:transition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9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20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8C24B57-5A15-49C0-8118-DD0C00FC1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4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3033713"/>
            <a:ext cx="820737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266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4488"/>
            <a:ext cx="8207375" cy="414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/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0" name="Text Box 30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49195" name="Oval 1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0513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349196" name="Oval 1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27863" y="1022350"/>
            <a:ext cx="287337" cy="2873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9197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1680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349198" name="Oval 14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8057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4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49199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4675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5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49201" name="Oval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83613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6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>
    <p:wipe dir="r"/>
  </p:transition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lnSpc>
          <a:spcPct val="85000"/>
        </a:lnSpc>
        <a:spcBef>
          <a:spcPct val="0"/>
        </a:spcBef>
        <a:spcAft>
          <a:spcPct val="35000"/>
        </a:spcAft>
        <a:buBlip>
          <a:blip r:embed="rId18"/>
        </a:buBlip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lnSpc>
          <a:spcPct val="85000"/>
        </a:lnSpc>
        <a:spcBef>
          <a:spcPct val="0"/>
        </a:spcBef>
        <a:spcAft>
          <a:spcPct val="35000"/>
        </a:spcAft>
        <a:buBlip>
          <a:blip r:embed="rId19"/>
        </a:buBlip>
        <a:defRPr sz="2400" b="1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14338" y="1679575"/>
            <a:ext cx="1822450" cy="36274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3200" b="1">
                <a:solidFill>
                  <a:srgbClr val="5772B5"/>
                </a:solidFill>
                <a:cs typeface="+mn-cs"/>
              </a:rPr>
              <a:t>2</a:t>
            </a:r>
          </a:p>
        </p:txBody>
      </p:sp>
      <p:pic>
        <p:nvPicPr>
          <p:cNvPr id="7171" name="Picture 21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2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0650" cy="212725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1266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3195638"/>
            <a:ext cx="7019925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" name="Oval 1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14" name="Oval 12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5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3</a:t>
            </a:r>
          </a:p>
        </p:txBody>
      </p:sp>
      <p:sp>
        <p:nvSpPr>
          <p:cNvPr id="16" name="Oval 14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4</a:t>
            </a:r>
          </a:p>
        </p:txBody>
      </p:sp>
      <p:sp>
        <p:nvSpPr>
          <p:cNvPr id="17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5</a:t>
            </a:r>
          </a:p>
        </p:txBody>
      </p:sp>
      <p:sp>
        <p:nvSpPr>
          <p:cNvPr id="2" name="Oval 17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>
    <p:split/>
  </p:transition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9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20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206AC3-B82D-416D-A2DF-E9FB28906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19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3033713"/>
            <a:ext cx="820737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471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207375" cy="41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4717" name="Text Box 29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49195" name="Oval 1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513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349196" name="Oval 12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27863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349197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16800" y="1022350"/>
            <a:ext cx="287338" cy="2873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9198" name="Oval 14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8057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4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49199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4675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5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49201" name="Oval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83613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6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ransition>
    <p:wipe dir="r"/>
  </p:transition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lnSpc>
          <a:spcPct val="85000"/>
        </a:lnSpc>
        <a:spcBef>
          <a:spcPct val="0"/>
        </a:spcBef>
        <a:spcAft>
          <a:spcPct val="35000"/>
        </a:spcAft>
        <a:buBlip>
          <a:blip r:embed="rId19"/>
        </a:buBlip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lnSpc>
          <a:spcPct val="85000"/>
        </a:lnSpc>
        <a:spcBef>
          <a:spcPct val="0"/>
        </a:spcBef>
        <a:spcAft>
          <a:spcPct val="35000"/>
        </a:spcAft>
        <a:buBlip>
          <a:blip r:embed="rId20"/>
        </a:buBlip>
        <a:defRPr sz="2400" b="1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12750" y="1665288"/>
            <a:ext cx="1808163" cy="3597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3000" b="1">
                <a:solidFill>
                  <a:srgbClr val="5772B5"/>
                </a:solidFill>
                <a:cs typeface="+mn-cs"/>
              </a:rPr>
              <a:t>3</a:t>
            </a:r>
          </a:p>
        </p:txBody>
      </p:sp>
      <p:pic>
        <p:nvPicPr>
          <p:cNvPr id="9219" name="Picture 21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2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0650" cy="212725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1471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2051050" y="3195638"/>
            <a:ext cx="709295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" name="Oval 1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14" name="Oval 12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2</a:t>
            </a:r>
          </a:p>
        </p:txBody>
      </p:sp>
      <p:sp>
        <p:nvSpPr>
          <p:cNvPr id="15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6" name="Oval 14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4</a:t>
            </a:r>
          </a:p>
        </p:txBody>
      </p:sp>
      <p:sp>
        <p:nvSpPr>
          <p:cNvPr id="17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cs typeface="+mn-cs"/>
              </a:rPr>
              <a:t>5</a:t>
            </a:r>
          </a:p>
        </p:txBody>
      </p:sp>
      <p:sp>
        <p:nvSpPr>
          <p:cNvPr id="2" name="Oval 17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>
    <p:split/>
  </p:transition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9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20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0DB645C-A41D-43C5-8E89-0FB51CFD9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997200"/>
            <a:ext cx="820737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7445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0" y="344488"/>
            <a:ext cx="9144000" cy="414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4458" name="Text Box 26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solidFill>
            <a:srgbClr val="FFFF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cs typeface="+mn-cs"/>
              </a:rPr>
              <a:t>www.rosatom.ru</a:t>
            </a:r>
            <a:endParaRPr lang="ru-RU" sz="14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49195" name="Oval 1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513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349196" name="Oval 12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27863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sp>
        <p:nvSpPr>
          <p:cNvPr id="349197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1680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cs typeface="+mn-cs"/>
              </a:rPr>
              <a:t>3</a:t>
            </a:r>
          </a:p>
        </p:txBody>
      </p:sp>
      <p:sp>
        <p:nvSpPr>
          <p:cNvPr id="349198" name="Oval 14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805738" y="1022350"/>
            <a:ext cx="287337" cy="2873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</a:rPr>
              <a:t>4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349199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4675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5</a:t>
            </a:r>
            <a:endParaRPr lang="ru-RU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349201" name="Oval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83613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</a:rPr>
              <a:t>6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>
    <p:wipe dir="r"/>
  </p:transition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lnSpc>
          <a:spcPct val="85000"/>
        </a:lnSpc>
        <a:spcBef>
          <a:spcPct val="0"/>
        </a:spcBef>
        <a:spcAft>
          <a:spcPct val="35000"/>
        </a:spcAft>
        <a:buBlip>
          <a:blip r:embed="rId19"/>
        </a:buBlip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lnSpc>
          <a:spcPct val="85000"/>
        </a:lnSpc>
        <a:spcBef>
          <a:spcPct val="0"/>
        </a:spcBef>
        <a:spcAft>
          <a:spcPct val="35000"/>
        </a:spcAft>
        <a:buBlip>
          <a:blip r:embed="rId20"/>
        </a:buBlip>
        <a:defRPr sz="2400" b="1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emf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16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22.emf"/><Relationship Id="rId2" Type="http://schemas.openxmlformats.org/officeDocument/2006/relationships/image" Target="../media/image23.jpe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5" Type="http://schemas.openxmlformats.org/officeDocument/2006/relationships/image" Target="../media/image33.jpe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2276475"/>
            <a:ext cx="9144000" cy="1728589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003274"/>
                </a:solidFill>
              </a:rPr>
              <a:t>Система ВЭ ЯРОО в России – основные задачи </a:t>
            </a:r>
            <a:r>
              <a:rPr lang="ru-RU" dirty="0" smtClean="0">
                <a:solidFill>
                  <a:srgbClr val="003274"/>
                </a:solidFill>
              </a:rPr>
              <a:t>на </a:t>
            </a:r>
            <a:r>
              <a:rPr lang="ru-RU" dirty="0">
                <a:solidFill>
                  <a:srgbClr val="003274"/>
                </a:solidFill>
              </a:rPr>
              <a:t>ближайшую перспективу</a:t>
            </a:r>
            <a:r>
              <a:rPr lang="ru-RU" dirty="0" smtClean="0">
                <a:solidFill>
                  <a:srgbClr val="003274"/>
                </a:solidFill>
              </a:rPr>
              <a:t/>
            </a:r>
            <a:br>
              <a:rPr lang="ru-RU" dirty="0" smtClean="0">
                <a:solidFill>
                  <a:srgbClr val="003274"/>
                </a:solidFill>
              </a:rPr>
            </a:br>
            <a:endParaRPr lang="ru-RU" dirty="0" smtClean="0">
              <a:solidFill>
                <a:srgbClr val="003274"/>
              </a:solidFill>
            </a:endParaRP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00034" y="4076700"/>
            <a:ext cx="4857784" cy="114492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</a:pPr>
            <a:r>
              <a:rPr lang="ru-RU" sz="1800" b="1" dirty="0" smtClean="0"/>
              <a:t>Комаров Евгений Алексеевич </a:t>
            </a:r>
          </a:p>
          <a:p>
            <a:pPr algn="l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</a:pPr>
            <a:r>
              <a:rPr lang="ru-RU" sz="1800" dirty="0" smtClean="0"/>
              <a:t>начальник отдела Проектного офиса «Создание системы обращения с ОЯТ и вывода из эксплуатации ЯРОО»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58052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 октября 2012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3080"/>
            <a:ext cx="8207375" cy="83715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Специализированные организации выводу из эксплуатации</a:t>
            </a: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357158" y="1475207"/>
            <a:ext cx="8535322" cy="45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358775" indent="-358775" eaLnBrk="0" hangingPunct="0">
              <a:lnSpc>
                <a:spcPct val="85000"/>
              </a:lnSpc>
              <a:spcAft>
                <a:spcPct val="35000"/>
              </a:spcAft>
            </a:pPr>
            <a:endParaRPr lang="ru-RU" b="1" dirty="0"/>
          </a:p>
          <a:p>
            <a:pPr marL="358775" lvl="0" indent="-358775" eaLnBrk="0" hangingPunct="0">
              <a:lnSpc>
                <a:spcPct val="85000"/>
              </a:lnSpc>
              <a:spcAft>
                <a:spcPct val="35000"/>
              </a:spcAft>
            </a:pPr>
            <a:r>
              <a:rPr lang="ru-RU" b="1" dirty="0" smtClean="0"/>
              <a:t>Созданы :</a:t>
            </a:r>
          </a:p>
          <a:p>
            <a:pPr marL="358775" lvl="0" indent="-358775" eaLnBrk="0" hangingPunct="0">
              <a:lnSpc>
                <a:spcPct val="85000"/>
              </a:lnSpc>
              <a:spcAft>
                <a:spcPct val="35000"/>
              </a:spcAft>
              <a:buBlip>
                <a:blip r:embed="rId4"/>
              </a:buBlip>
            </a:pPr>
            <a:r>
              <a:rPr lang="ru-RU" dirty="0" smtClean="0"/>
              <a:t>ОДЦ УГР в виде ДЗО ОАО «СХК» ( в планах – передача под управление Дирекции ЯРБ)</a:t>
            </a:r>
          </a:p>
          <a:p>
            <a:pPr marL="358775" lvl="0" indent="-358775" eaLnBrk="0" hangingPunct="0">
              <a:lnSpc>
                <a:spcPct val="85000"/>
              </a:lnSpc>
              <a:spcAft>
                <a:spcPct val="35000"/>
              </a:spcAft>
              <a:buBlip>
                <a:blip r:embed="rId4"/>
              </a:buBlip>
            </a:pPr>
            <a:r>
              <a:rPr lang="ru-RU" dirty="0" smtClean="0"/>
              <a:t>ОДЦ ВВЭР в виде подразделения НВ АЭС (в планах – преобразование в филиал ОАО «Концерн Росэнергоатом»)</a:t>
            </a:r>
          </a:p>
          <a:p>
            <a:pPr lvl="0" eaLnBrk="0" hangingPunct="0">
              <a:lnSpc>
                <a:spcPct val="85000"/>
              </a:lnSpc>
              <a:spcAft>
                <a:spcPct val="35000"/>
              </a:spcAft>
            </a:pPr>
            <a:endParaRPr lang="ru-RU" b="1" dirty="0" smtClean="0"/>
          </a:p>
          <a:p>
            <a:pPr lvl="0" eaLnBrk="0" hangingPunct="0">
              <a:lnSpc>
                <a:spcPct val="85000"/>
              </a:lnSpc>
              <a:spcAft>
                <a:spcPct val="35000"/>
              </a:spcAft>
            </a:pPr>
            <a:r>
              <a:rPr lang="ru-RU" b="1" dirty="0" smtClean="0"/>
              <a:t>Планируется:</a:t>
            </a:r>
          </a:p>
          <a:p>
            <a:pPr marL="358775" lvl="0" indent="-358775" eaLnBrk="0" hangingPunct="0">
              <a:lnSpc>
                <a:spcPct val="85000"/>
              </a:lnSpc>
              <a:spcAft>
                <a:spcPct val="35000"/>
              </a:spcAft>
              <a:buBlip>
                <a:blip r:embed="rId4"/>
              </a:buBlip>
            </a:pPr>
            <a:r>
              <a:rPr lang="ru-RU" dirty="0" smtClean="0"/>
              <a:t>Создание ряда подобных организаций на предприятиях ОАО «ТВЭЛ»</a:t>
            </a:r>
          </a:p>
          <a:p>
            <a:pPr marL="358775" lvl="0" indent="-358775" eaLnBrk="0" hangingPunct="0">
              <a:lnSpc>
                <a:spcPct val="85000"/>
              </a:lnSpc>
              <a:spcAft>
                <a:spcPct val="35000"/>
              </a:spcAft>
              <a:buBlip>
                <a:blip r:embed="rId4"/>
              </a:buBlip>
            </a:pPr>
            <a:r>
              <a:rPr lang="ru-RU" dirty="0" smtClean="0"/>
              <a:t>Формирование Дивизиона на базе Дирекции ЯРБ с консолидацией в него всех активов отрасли по обращению с ОЯТ, РАО и ВЭ ЯРОО.</a:t>
            </a:r>
          </a:p>
          <a:p>
            <a:pPr marL="358775" lvl="0" indent="-358775" eaLnBrk="0" hangingPunct="0">
              <a:lnSpc>
                <a:spcPct val="85000"/>
              </a:lnSpc>
              <a:spcAft>
                <a:spcPct val="35000"/>
              </a:spcAft>
              <a:buBlip>
                <a:blip r:embed="rId4"/>
              </a:buBlip>
            </a:pPr>
            <a:endParaRPr lang="ru-RU" dirty="0" smtClean="0"/>
          </a:p>
          <a:p>
            <a:pPr marL="358775" lvl="0" indent="-358775" eaLnBrk="0" hangingPunct="0">
              <a:lnSpc>
                <a:spcPct val="85000"/>
              </a:lnSpc>
              <a:spcAft>
                <a:spcPct val="35000"/>
              </a:spcAft>
            </a:pPr>
            <a:endParaRPr lang="ru-RU" dirty="0" smtClean="0"/>
          </a:p>
          <a:p>
            <a:pPr marL="358775" lvl="0" indent="-358775" eaLnBrk="0" hangingPunct="0">
              <a:lnSpc>
                <a:spcPct val="85000"/>
              </a:lnSpc>
              <a:spcAft>
                <a:spcPct val="35000"/>
              </a:spcAft>
              <a:buBlip>
                <a:blip r:embed="rId4"/>
              </a:buBlip>
            </a:pPr>
            <a:endParaRPr lang="ru-RU" dirty="0" smtClean="0"/>
          </a:p>
          <a:p>
            <a:pPr marL="358775" lvl="0" indent="-358775" eaLnBrk="0" hangingPunct="0">
              <a:lnSpc>
                <a:spcPct val="85000"/>
              </a:lnSpc>
              <a:spcAft>
                <a:spcPct val="35000"/>
              </a:spcAft>
              <a:buBlip>
                <a:blip r:embed="rId4"/>
              </a:buBlip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2276475"/>
            <a:ext cx="9144000" cy="147002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3274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14559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9225"/>
            <a:ext cx="8207375" cy="903288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Отраслевая концепция ВЭ </a:t>
            </a:r>
          </a:p>
        </p:txBody>
      </p:sp>
      <p:sp>
        <p:nvSpPr>
          <p:cNvPr id="21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906F1-A46C-4845-8303-616A092F43E1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«Задача обеспечения своевременного и безопасного вывода из эксплуатации ЯРОО рассматривается </a:t>
            </a:r>
            <a:r>
              <a:rPr lang="ru-RU" sz="2000" dirty="0" err="1" smtClean="0"/>
              <a:t>Госкорпорацией</a:t>
            </a:r>
            <a:r>
              <a:rPr lang="ru-RU" sz="2000" dirty="0" smtClean="0"/>
              <a:t> «</a:t>
            </a:r>
            <a:r>
              <a:rPr lang="ru-RU" sz="2000" dirty="0" err="1" smtClean="0"/>
              <a:t>Росатом</a:t>
            </a:r>
            <a:r>
              <a:rPr lang="ru-RU" sz="2000" dirty="0" smtClean="0"/>
              <a:t>» как </a:t>
            </a:r>
            <a:r>
              <a:rPr lang="ru-RU" sz="2000" b="1" dirty="0" smtClean="0"/>
              <a:t>приоритетная и принципиально важная </a:t>
            </a:r>
            <a:r>
              <a:rPr lang="ru-RU" sz="2000" dirty="0" smtClean="0"/>
              <a:t>для планируемого широкомасштабного развития атомной отрасли. Ясно понимается, что решение этой задачи неразрывно связано с созданием в России систем обращения с ОЯТ и обращения с РАО, включая строительство объектов окончательной изоляции РАО, образующихся при эксплуатации и выводе ЯРОО из эксплуатации.»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							Концепция…</a:t>
            </a:r>
          </a:p>
          <a:p>
            <a:pPr marL="342900" indent="-342900"/>
            <a:endParaRPr lang="ru-RU" sz="2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Типы ЯРОО, подлежащие выводу из эксплуатации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DD50C-7DAB-4754-A975-A7F980BEDF3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1778366" y="5905684"/>
            <a:ext cx="286003" cy="3413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Группа 58"/>
          <p:cNvGrpSpPr/>
          <p:nvPr/>
        </p:nvGrpSpPr>
        <p:grpSpPr>
          <a:xfrm>
            <a:off x="611560" y="1462264"/>
            <a:ext cx="1480455" cy="1455809"/>
            <a:chOff x="611560" y="1462264"/>
            <a:chExt cx="1480455" cy="1455809"/>
          </a:xfrm>
        </p:grpSpPr>
        <p:pic>
          <p:nvPicPr>
            <p:cNvPr id="116" name="Picture 2" descr="C:\Documents and Settings\konstantinov\Рабочий стол\Рисунки для слайдов\АМБ\Белоярская АЭС 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462264"/>
              <a:ext cx="1478325" cy="1050959"/>
            </a:xfrm>
            <a:prstGeom prst="rect">
              <a:avLst/>
            </a:prstGeom>
            <a:noFill/>
            <a:ln cap="rnd">
              <a:solidFill>
                <a:schemeClr val="tx1">
                  <a:lumMod val="50000"/>
                </a:schemeClr>
              </a:solidFill>
              <a:round/>
            </a:ln>
            <a:effectLst>
              <a:outerShdw blurRad="190500" dist="50800" dir="4440000" sx="11000" sy="11000" algn="ctr" rotWithShape="0">
                <a:srgbClr val="000000">
                  <a:alpha val="4313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Прямоугольник с двумя скругленными противолежащими углами 116"/>
            <p:cNvSpPr/>
            <p:nvPr/>
          </p:nvSpPr>
          <p:spPr bwMode="auto">
            <a:xfrm>
              <a:off x="613690" y="2554179"/>
              <a:ext cx="1478325" cy="363894"/>
            </a:xfrm>
            <a:prstGeom prst="round2Diag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АМБ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        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3" name="Группа 59"/>
          <p:cNvGrpSpPr/>
          <p:nvPr/>
        </p:nvGrpSpPr>
        <p:grpSpPr>
          <a:xfrm>
            <a:off x="2267744" y="1462265"/>
            <a:ext cx="1423464" cy="1455808"/>
            <a:chOff x="2267744" y="1462265"/>
            <a:chExt cx="1423464" cy="1455808"/>
          </a:xfrm>
        </p:grpSpPr>
        <p:pic>
          <p:nvPicPr>
            <p:cNvPr id="114" name="Picture 3" descr="C:\Documents and Settings\konstantinov\Рабочий стол\Рисунки для слайдов\ВВЭР\Калининская АЭС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462265"/>
              <a:ext cx="1419074" cy="105095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Прямоугольник с двумя скругленными противолежащими углами 114"/>
            <p:cNvSpPr/>
            <p:nvPr/>
          </p:nvSpPr>
          <p:spPr bwMode="auto">
            <a:xfrm>
              <a:off x="2272134" y="2554179"/>
              <a:ext cx="1419074" cy="363894"/>
            </a:xfrm>
            <a:prstGeom prst="round2Diag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ВВЭР     15</a:t>
              </a:r>
            </a:p>
          </p:txBody>
        </p:sp>
      </p:grpSp>
      <p:grpSp>
        <p:nvGrpSpPr>
          <p:cNvPr id="6" name="Группа 60"/>
          <p:cNvGrpSpPr/>
          <p:nvPr/>
        </p:nvGrpSpPr>
        <p:grpSpPr>
          <a:xfrm>
            <a:off x="5446034" y="1462265"/>
            <a:ext cx="1644348" cy="1455808"/>
            <a:chOff x="5446034" y="1462265"/>
            <a:chExt cx="1508297" cy="1455808"/>
          </a:xfrm>
        </p:grpSpPr>
        <p:pic>
          <p:nvPicPr>
            <p:cNvPr id="112" name="Picture 5" descr="C:\Documents and Settings\konstantinov\Рабочий стол\Рисунки для слайдов\РБМК\Курская АЭС 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034" y="1462265"/>
              <a:ext cx="1503907" cy="105095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Прямоугольник с двумя скругленными противолежащими углами 112"/>
            <p:cNvSpPr/>
            <p:nvPr/>
          </p:nvSpPr>
          <p:spPr bwMode="auto">
            <a:xfrm>
              <a:off x="5450424" y="2554179"/>
              <a:ext cx="1503907" cy="363894"/>
            </a:xfrm>
            <a:prstGeom prst="round2Diag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РБМК      11</a:t>
              </a:r>
            </a:p>
          </p:txBody>
        </p:sp>
      </p:grpSp>
      <p:grpSp>
        <p:nvGrpSpPr>
          <p:cNvPr id="7" name="Группа 61"/>
          <p:cNvGrpSpPr/>
          <p:nvPr/>
        </p:nvGrpSpPr>
        <p:grpSpPr>
          <a:xfrm>
            <a:off x="7215702" y="1462265"/>
            <a:ext cx="1482725" cy="1455808"/>
            <a:chOff x="7082352" y="1462265"/>
            <a:chExt cx="1482725" cy="1455808"/>
          </a:xfrm>
        </p:grpSpPr>
        <p:pic>
          <p:nvPicPr>
            <p:cNvPr id="110" name="Picture 6" descr="C:\Documents and Settings\konstantinov\Рабочий стол\Рисунки для слайдов\ИР\ИР Петербургского Института ядерной физики имени Б.П. Константинова (ПИЯФ)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8758" y="1462265"/>
              <a:ext cx="1476319" cy="105095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Прямоугольник с двумя скругленными противолежащими углами 110"/>
            <p:cNvSpPr/>
            <p:nvPr/>
          </p:nvSpPr>
          <p:spPr bwMode="auto">
            <a:xfrm>
              <a:off x="7082352" y="2554179"/>
              <a:ext cx="1476320" cy="363894"/>
            </a:xfrm>
            <a:prstGeom prst="round2Diag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ИР          50</a:t>
              </a:r>
            </a:p>
          </p:txBody>
        </p:sp>
      </p:grpSp>
      <p:grpSp>
        <p:nvGrpSpPr>
          <p:cNvPr id="8" name="Группа 62"/>
          <p:cNvGrpSpPr/>
          <p:nvPr/>
        </p:nvGrpSpPr>
        <p:grpSpPr>
          <a:xfrm>
            <a:off x="3851921" y="1462264"/>
            <a:ext cx="1444545" cy="1455809"/>
            <a:chOff x="3851921" y="1462264"/>
            <a:chExt cx="1444545" cy="1455809"/>
          </a:xfrm>
        </p:grpSpPr>
        <p:pic>
          <p:nvPicPr>
            <p:cNvPr id="108" name="Picture 4" descr="C:\Documents and Settings\konstantinov\Рабочий стол\Рисунки для слайдов\ЭГП\Билибинская АЭС 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1" y="1462264"/>
              <a:ext cx="1440153" cy="105095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Прямоугольник с двумя скругленными противолежащими углами 108"/>
            <p:cNvSpPr/>
            <p:nvPr/>
          </p:nvSpPr>
          <p:spPr bwMode="auto">
            <a:xfrm>
              <a:off x="3856312" y="2554179"/>
              <a:ext cx="1440154" cy="363894"/>
            </a:xfrm>
            <a:prstGeom prst="round2Diag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ЭГП          4</a:t>
              </a:r>
            </a:p>
          </p:txBody>
        </p:sp>
      </p:grpSp>
      <p:grpSp>
        <p:nvGrpSpPr>
          <p:cNvPr id="9" name="Группа 63"/>
          <p:cNvGrpSpPr/>
          <p:nvPr/>
        </p:nvGrpSpPr>
        <p:grpSpPr>
          <a:xfrm>
            <a:off x="609299" y="3078294"/>
            <a:ext cx="1478325" cy="1491373"/>
            <a:chOff x="609299" y="3078294"/>
            <a:chExt cx="1478325" cy="1491373"/>
          </a:xfrm>
        </p:grpSpPr>
        <p:pic>
          <p:nvPicPr>
            <p:cNvPr id="106" name="Picture 7" descr="C:\Documents and Settings\konstantinov\Рабочий стол\Рисунки для слайдов\ПХ РАО и ПП\ХРАО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299" y="3078294"/>
              <a:ext cx="1478325" cy="107667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Прямоугольник с двумя скругленными противолежащими углами 106"/>
            <p:cNvSpPr/>
            <p:nvPr/>
          </p:nvSpPr>
          <p:spPr bwMode="auto">
            <a:xfrm>
              <a:off x="615950" y="4205773"/>
              <a:ext cx="1471425" cy="363894"/>
            </a:xfrm>
            <a:prstGeom prst="round2Diag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ПХ РАО  40</a:t>
              </a:r>
            </a:p>
          </p:txBody>
        </p:sp>
      </p:grpSp>
      <p:grpSp>
        <p:nvGrpSpPr>
          <p:cNvPr id="10" name="Группа 64"/>
          <p:cNvGrpSpPr/>
          <p:nvPr/>
        </p:nvGrpSpPr>
        <p:grpSpPr>
          <a:xfrm>
            <a:off x="2267743" y="3078293"/>
            <a:ext cx="1423465" cy="1491374"/>
            <a:chOff x="2267743" y="3078293"/>
            <a:chExt cx="1423465" cy="1491374"/>
          </a:xfrm>
        </p:grpSpPr>
        <p:pic>
          <p:nvPicPr>
            <p:cNvPr id="104" name="Picture 8" descr="C:\Documents and Settings\konstantinov\Рабочий стол\Рисунки для слайдов\ХОЯТ\Сухое Хранилище ОЯТ Железногорск (ГХК)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3" y="3078293"/>
              <a:ext cx="1419075" cy="1076677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Прямоугольник с двумя скругленными противолежащими углами 104"/>
            <p:cNvSpPr/>
            <p:nvPr/>
          </p:nvSpPr>
          <p:spPr bwMode="auto">
            <a:xfrm>
              <a:off x="2272134" y="4205773"/>
              <a:ext cx="1419074" cy="363894"/>
            </a:xfrm>
            <a:prstGeom prst="round2Diag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ПХ ОЯТ 39</a:t>
              </a:r>
            </a:p>
          </p:txBody>
        </p:sp>
      </p:grpSp>
      <p:grpSp>
        <p:nvGrpSpPr>
          <p:cNvPr id="11" name="Группа 65"/>
          <p:cNvGrpSpPr/>
          <p:nvPr/>
        </p:nvGrpSpPr>
        <p:grpSpPr>
          <a:xfrm>
            <a:off x="5446034" y="4734474"/>
            <a:ext cx="1644348" cy="1528238"/>
            <a:chOff x="5446034" y="4734474"/>
            <a:chExt cx="1508297" cy="1528238"/>
          </a:xfrm>
        </p:grpSpPr>
        <p:pic>
          <p:nvPicPr>
            <p:cNvPr id="102" name="Picture 1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50424" y="4734474"/>
              <a:ext cx="1503907" cy="111312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Прямоугольник с двумя скругленными противолежащими углами 102"/>
            <p:cNvSpPr/>
            <p:nvPr/>
          </p:nvSpPr>
          <p:spPr bwMode="auto">
            <a:xfrm>
              <a:off x="5446034" y="5898818"/>
              <a:ext cx="1508297" cy="363894"/>
            </a:xfrm>
            <a:prstGeom prst="round2Diag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ПУГР       13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2" name="Группа 66"/>
          <p:cNvGrpSpPr/>
          <p:nvPr/>
        </p:nvGrpSpPr>
        <p:grpSpPr>
          <a:xfrm>
            <a:off x="2267744" y="4734472"/>
            <a:ext cx="1423464" cy="1528240"/>
            <a:chOff x="2267744" y="4734472"/>
            <a:chExt cx="1423464" cy="1528240"/>
          </a:xfrm>
        </p:grpSpPr>
        <p:pic>
          <p:nvPicPr>
            <p:cNvPr id="98" name="Picture 15" descr="C:\Documents and Settings\konstantinov\Рабочий стол\Рисунки для слайдов\Металлургическое производство\Уран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734472"/>
              <a:ext cx="1419074" cy="1113127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Группа 98"/>
            <p:cNvGrpSpPr/>
            <p:nvPr/>
          </p:nvGrpSpPr>
          <p:grpSpPr>
            <a:xfrm>
              <a:off x="2272133" y="5898818"/>
              <a:ext cx="1419075" cy="363894"/>
              <a:chOff x="2272133" y="5898818"/>
              <a:chExt cx="1419075" cy="363894"/>
            </a:xfrm>
          </p:grpSpPr>
          <p:sp>
            <p:nvSpPr>
              <p:cNvPr id="100" name="Прямоугольник с двумя скругленными противолежащими углами 99"/>
              <p:cNvSpPr/>
              <p:nvPr/>
            </p:nvSpPr>
            <p:spPr bwMode="auto">
              <a:xfrm>
                <a:off x="2272133" y="5898818"/>
                <a:ext cx="1419075" cy="363894"/>
              </a:xfrm>
              <a:prstGeom prst="round2Diag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2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Металлургия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 bwMode="auto">
              <a:xfrm>
                <a:off x="3400815" y="5910069"/>
                <a:ext cx="286003" cy="34139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>
                    <a:alpha val="0"/>
                  </a:scheme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14" name="Группа 67"/>
          <p:cNvGrpSpPr/>
          <p:nvPr/>
        </p:nvGrpSpPr>
        <p:grpSpPr>
          <a:xfrm>
            <a:off x="3838685" y="4734472"/>
            <a:ext cx="1457780" cy="1528240"/>
            <a:chOff x="3838685" y="4734472"/>
            <a:chExt cx="1457780" cy="1528240"/>
          </a:xfrm>
        </p:grpSpPr>
        <p:pic>
          <p:nvPicPr>
            <p:cNvPr id="94" name="Picture 14" descr="C:\Documents and Settings\konstantinov\Рабочий стол\Рисунки для слайдов\Радиохимия\Операторы на радиохимическом производстве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1" y="4734472"/>
              <a:ext cx="1440153" cy="1113127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94"/>
            <p:cNvGrpSpPr/>
            <p:nvPr/>
          </p:nvGrpSpPr>
          <p:grpSpPr>
            <a:xfrm>
              <a:off x="3838685" y="5898818"/>
              <a:ext cx="1457780" cy="363894"/>
              <a:chOff x="3838685" y="5898818"/>
              <a:chExt cx="1457780" cy="363894"/>
            </a:xfrm>
          </p:grpSpPr>
          <p:sp>
            <p:nvSpPr>
              <p:cNvPr id="96" name="Прямоугольник с двумя скругленными противолежащими углами 95"/>
              <p:cNvSpPr/>
              <p:nvPr/>
            </p:nvSpPr>
            <p:spPr bwMode="auto">
              <a:xfrm>
                <a:off x="3838685" y="5898818"/>
                <a:ext cx="1457780" cy="363894"/>
              </a:xfrm>
              <a:prstGeom prst="round2Diag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4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Радиохимия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97" name="Прямоугольник 96"/>
              <p:cNvSpPr/>
              <p:nvPr/>
            </p:nvSpPr>
            <p:spPr bwMode="auto">
              <a:xfrm>
                <a:off x="4992819" y="5907667"/>
                <a:ext cx="286003" cy="34139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>
                    <a:alpha val="0"/>
                  </a:scheme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</p:grpSp>
      <p:grpSp>
        <p:nvGrpSpPr>
          <p:cNvPr id="16" name="Группа 68"/>
          <p:cNvGrpSpPr/>
          <p:nvPr/>
        </p:nvGrpSpPr>
        <p:grpSpPr>
          <a:xfrm>
            <a:off x="7207503" y="4734472"/>
            <a:ext cx="1490926" cy="1528240"/>
            <a:chOff x="7074153" y="4734472"/>
            <a:chExt cx="1490926" cy="1528240"/>
          </a:xfrm>
        </p:grpSpPr>
        <p:pic>
          <p:nvPicPr>
            <p:cNvPr id="90" name="Picture 16" descr="C:\Documents and Settings\konstantinov\Рабочий стол\Рисунки для слайдов\Научные и лабораторные Объекты\Pacific_Northwest_National_Laboratory_800_MHz_NMR_Spectrometer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8758" y="4734472"/>
              <a:ext cx="1465523" cy="1113127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90"/>
            <p:cNvGrpSpPr/>
            <p:nvPr/>
          </p:nvGrpSpPr>
          <p:grpSpPr>
            <a:xfrm>
              <a:off x="7074153" y="5898818"/>
              <a:ext cx="1490926" cy="363894"/>
              <a:chOff x="7074153" y="5898818"/>
              <a:chExt cx="1490926" cy="363894"/>
            </a:xfrm>
          </p:grpSpPr>
          <p:sp>
            <p:nvSpPr>
              <p:cNvPr id="92" name="Прямоугольник с двумя скругленными противолежащими углами 91"/>
              <p:cNvSpPr/>
              <p:nvPr/>
            </p:nvSpPr>
            <p:spPr bwMode="auto">
              <a:xfrm>
                <a:off x="7074153" y="5898818"/>
                <a:ext cx="1490926" cy="363894"/>
              </a:xfrm>
              <a:prstGeom prst="round2Diag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2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Научные</a:t>
                </a:r>
              </a:p>
              <a:p>
                <a:pPr marL="0" marR="0" indent="0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2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объекты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 bwMode="auto">
              <a:xfrm>
                <a:off x="8225947" y="5905684"/>
                <a:ext cx="286003" cy="34139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>
                    <a:alpha val="0"/>
                  </a:scheme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cs typeface="Arial" charset="0"/>
                  </a:rPr>
                  <a:t>7</a:t>
                </a:r>
              </a:p>
            </p:txBody>
          </p:sp>
        </p:grpSp>
      </p:grpSp>
      <p:grpSp>
        <p:nvGrpSpPr>
          <p:cNvPr id="18" name="Группа 69"/>
          <p:cNvGrpSpPr/>
          <p:nvPr/>
        </p:nvGrpSpPr>
        <p:grpSpPr>
          <a:xfrm>
            <a:off x="7211892" y="3078294"/>
            <a:ext cx="1486536" cy="1491373"/>
            <a:chOff x="7078542" y="3078294"/>
            <a:chExt cx="1486536" cy="1491373"/>
          </a:xfrm>
        </p:grpSpPr>
        <p:pic>
          <p:nvPicPr>
            <p:cNvPr id="86" name="Picture 6" descr="C:\Documents and Settings\konstantinov\Рабочий стол\Рисунки для слайдов\Реабилитация территорий\Посадка деревьев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8758" y="3078294"/>
              <a:ext cx="1476320" cy="107667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Прямоугольник с двумя скругленными противолежащими углами 87"/>
            <p:cNvSpPr/>
            <p:nvPr/>
          </p:nvSpPr>
          <p:spPr bwMode="auto">
            <a:xfrm>
              <a:off x="7078542" y="4205773"/>
              <a:ext cx="1480129" cy="363894"/>
            </a:xfrm>
            <a:prstGeom prst="round2Diag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Реабилитация</a:t>
              </a:r>
              <a:r>
                <a:rPr kumimoji="0" lang="ru-RU" sz="12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 территорий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9" name="Группа 70"/>
          <p:cNvGrpSpPr/>
          <p:nvPr/>
        </p:nvGrpSpPr>
        <p:grpSpPr>
          <a:xfrm>
            <a:off x="3851921" y="3078293"/>
            <a:ext cx="1594113" cy="1491374"/>
            <a:chOff x="3851921" y="3078293"/>
            <a:chExt cx="1594113" cy="1491374"/>
          </a:xfrm>
        </p:grpSpPr>
        <p:pic>
          <p:nvPicPr>
            <p:cNvPr id="82" name="Picture 2" descr="C:\Documents and Settings\konstantinov\Рабочий стол\Рисунки для слайдов\Полигоны\Полигон РАО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1" y="3078293"/>
              <a:ext cx="1440153" cy="107667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82"/>
            <p:cNvGrpSpPr/>
            <p:nvPr/>
          </p:nvGrpSpPr>
          <p:grpSpPr>
            <a:xfrm>
              <a:off x="3856309" y="4205773"/>
              <a:ext cx="1589725" cy="363894"/>
              <a:chOff x="3856309" y="4205773"/>
              <a:chExt cx="1589725" cy="363894"/>
            </a:xfrm>
          </p:grpSpPr>
          <p:sp>
            <p:nvSpPr>
              <p:cNvPr id="84" name="Прямоугольник с двумя скругленными противолежащими углами 83"/>
              <p:cNvSpPr/>
              <p:nvPr/>
            </p:nvSpPr>
            <p:spPr bwMode="auto">
              <a:xfrm>
                <a:off x="3856309" y="4205773"/>
                <a:ext cx="1440157" cy="363894"/>
              </a:xfrm>
              <a:prstGeom prst="round2Diag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cs typeface="Arial" charset="0"/>
                  </a:rPr>
                  <a:t>Полигоны</a:t>
                </a:r>
              </a:p>
            </p:txBody>
          </p:sp>
          <p:sp>
            <p:nvSpPr>
              <p:cNvPr id="85" name="Прямоугольник 84"/>
              <p:cNvSpPr/>
              <p:nvPr/>
            </p:nvSpPr>
            <p:spPr bwMode="auto">
              <a:xfrm>
                <a:off x="4788024" y="4217024"/>
                <a:ext cx="658010" cy="34139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>
                    <a:alpha val="0"/>
                  </a:scheme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&gt;</a:t>
                </a:r>
                <a:r>
                  <a:rPr lang="ru-RU" sz="14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20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1" name="Группа 71"/>
          <p:cNvGrpSpPr/>
          <p:nvPr/>
        </p:nvGrpSpPr>
        <p:grpSpPr>
          <a:xfrm>
            <a:off x="5436096" y="3078293"/>
            <a:ext cx="1650396" cy="1491374"/>
            <a:chOff x="5436096" y="3078293"/>
            <a:chExt cx="1513845" cy="1491374"/>
          </a:xfrm>
        </p:grpSpPr>
        <p:pic>
          <p:nvPicPr>
            <p:cNvPr id="78" name="Picture 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034" y="3078293"/>
              <a:ext cx="1503907" cy="1076678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Прямоугольник с двумя скругленными противолежащими углами 79"/>
            <p:cNvSpPr/>
            <p:nvPr/>
          </p:nvSpPr>
          <p:spPr bwMode="auto">
            <a:xfrm>
              <a:off x="5436096" y="4205773"/>
              <a:ext cx="1508297" cy="363894"/>
            </a:xfrm>
            <a:prstGeom prst="round2Diag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Хранилища</a:t>
              </a:r>
            </a:p>
          </p:txBody>
        </p:sp>
      </p:grpSp>
      <p:grpSp>
        <p:nvGrpSpPr>
          <p:cNvPr id="22" name="Группа 72"/>
          <p:cNvGrpSpPr/>
          <p:nvPr/>
        </p:nvGrpSpPr>
        <p:grpSpPr>
          <a:xfrm>
            <a:off x="611560" y="4734474"/>
            <a:ext cx="1480454" cy="1528238"/>
            <a:chOff x="611560" y="4734474"/>
            <a:chExt cx="1480454" cy="1528238"/>
          </a:xfrm>
        </p:grpSpPr>
        <p:pic>
          <p:nvPicPr>
            <p:cNvPr id="74" name="Picture 1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734474"/>
              <a:ext cx="1478326" cy="1113126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3" name="Группа 74"/>
            <p:cNvGrpSpPr/>
            <p:nvPr/>
          </p:nvGrpSpPr>
          <p:grpSpPr>
            <a:xfrm>
              <a:off x="613689" y="5898818"/>
              <a:ext cx="1478325" cy="363894"/>
              <a:chOff x="613689" y="5898818"/>
              <a:chExt cx="1478325" cy="363894"/>
            </a:xfrm>
          </p:grpSpPr>
          <p:sp>
            <p:nvSpPr>
              <p:cNvPr id="76" name="Прямоугольник с двумя скругленными противолежащими углами 75"/>
              <p:cNvSpPr/>
              <p:nvPr/>
            </p:nvSpPr>
            <p:spPr bwMode="auto">
              <a:xfrm>
                <a:off x="613689" y="5898818"/>
                <a:ext cx="1478325" cy="363894"/>
              </a:xfrm>
              <a:prstGeom prst="round2Diag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vert="horz" wrap="square" lIns="18000" tIns="45720" rIns="1800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2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Объекты</a:t>
                </a: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2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добычи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 bwMode="auto">
              <a:xfrm>
                <a:off x="1778365" y="5921320"/>
                <a:ext cx="286003" cy="34139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>
                    <a:alpha val="0"/>
                  </a:scheme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</p:grpSp>
      <p:sp>
        <p:nvSpPr>
          <p:cNvPr id="118" name="Прямоугольник 117"/>
          <p:cNvSpPr/>
          <p:nvPr/>
        </p:nvSpPr>
        <p:spPr bwMode="auto">
          <a:xfrm>
            <a:off x="6447532" y="4209225"/>
            <a:ext cx="658010" cy="3413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&gt;</a:t>
            </a:r>
            <a:r>
              <a:rPr lang="ru-RU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100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211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9225"/>
            <a:ext cx="8207375" cy="903288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Исходное состояние системы ВЭ</a:t>
            </a:r>
          </a:p>
        </p:txBody>
      </p:sp>
      <p:sp>
        <p:nvSpPr>
          <p:cNvPr id="21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906F1-A46C-4845-8303-616A092F43E1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556792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Отсутствие (неполнота) </a:t>
            </a:r>
            <a:r>
              <a:rPr lang="ru-RU" dirty="0"/>
              <a:t>нормативной правовой базы, регулирующей вывод из </a:t>
            </a:r>
            <a:r>
              <a:rPr lang="ru-RU" dirty="0" smtClean="0"/>
              <a:t>эксплуатации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Отсутствие </a:t>
            </a:r>
            <a:r>
              <a:rPr lang="ru-RU" dirty="0"/>
              <a:t>механизмов заинтересованности предприятий в завершении работ по ВЭ;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Отсутствие долгосрочной (стратегической) программы по выводу </a:t>
            </a:r>
            <a:r>
              <a:rPr lang="ru-RU" dirty="0"/>
              <a:t>из эксплуатации и достоверной оценки </a:t>
            </a:r>
            <a:r>
              <a:rPr lang="ru-RU" dirty="0" smtClean="0"/>
              <a:t>необходимого </a:t>
            </a:r>
            <a:r>
              <a:rPr lang="ru-RU" dirty="0"/>
              <a:t>для </a:t>
            </a:r>
            <a:r>
              <a:rPr lang="ru-RU" dirty="0" smtClean="0"/>
              <a:t>ее реализации объема финансовых </a:t>
            </a:r>
            <a:r>
              <a:rPr lang="ru-RU" dirty="0"/>
              <a:t>средств;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Отсутствие </a:t>
            </a:r>
            <a:r>
              <a:rPr lang="ru-RU" dirty="0"/>
              <a:t>унифицированных подходов к решению проблем вывода из эксплуатации ЯРОО;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Отсутствие </a:t>
            </a:r>
            <a:r>
              <a:rPr lang="ru-RU" dirty="0"/>
              <a:t>современного информационного обеспечения поддержки работ по выводу из эксплуатации ЯРОО</a:t>
            </a:r>
            <a:r>
              <a:rPr lang="ru-RU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Отсутствие инфраструктуры обращения с РАО, образующимися при выводе из эксплуатации;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Практически полное отсутствие специализированных организаций, предоставляющих услуги по выводу из эксплуатации;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1441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8207375" cy="83661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Мероприятия стратегического планирования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idx="1"/>
          </p:nvPr>
        </p:nvSpPr>
        <p:spPr>
          <a:xfrm>
            <a:off x="467544" y="1368058"/>
            <a:ext cx="8208912" cy="4985980"/>
          </a:xfrm>
        </p:spPr>
        <p:txBody>
          <a:bodyPr/>
          <a:lstStyle/>
          <a:p>
            <a:r>
              <a:rPr lang="ru-RU" sz="2000" b="0" dirty="0"/>
              <a:t>Провести инвентаризацию ЯРОО с учетом унификации понятия «Ядерно и радиационно опасный объект», составить реестр ЯРОО</a:t>
            </a:r>
          </a:p>
          <a:p>
            <a:r>
              <a:rPr lang="ru-RU" sz="2000" b="0" dirty="0" smtClean="0"/>
              <a:t>Оценить </a:t>
            </a:r>
            <a:r>
              <a:rPr lang="ru-RU" sz="2000" b="0" dirty="0"/>
              <a:t>(укрупненно) номинальную стоимость работ по выводу из эксплуатации, обращению с образующимися при ВЭ РАО, реабилитации загрязненных территорий ЯРОО.</a:t>
            </a:r>
          </a:p>
          <a:p>
            <a:r>
              <a:rPr lang="ru-RU" sz="2000" b="0" dirty="0"/>
              <a:t>Определить границы ответственности государства за ВЭ «объектов наследия</a:t>
            </a:r>
            <a:r>
              <a:rPr lang="ru-RU" sz="2000" b="0" dirty="0" smtClean="0"/>
              <a:t>» (критерии </a:t>
            </a:r>
            <a:r>
              <a:rPr lang="ru-RU" sz="2000" b="0" dirty="0"/>
              <a:t>отнесения к наследию)</a:t>
            </a:r>
          </a:p>
          <a:p>
            <a:r>
              <a:rPr lang="ru-RU" sz="2000" b="0" dirty="0" smtClean="0"/>
              <a:t>Разработать механизм </a:t>
            </a:r>
            <a:r>
              <a:rPr lang="ru-RU" sz="2000" b="0" dirty="0"/>
              <a:t>реализации Постановлений Правительства РФ об отнесении объектов к «особым» </a:t>
            </a:r>
            <a:r>
              <a:rPr lang="ru-RU" sz="2000" b="0" dirty="0" smtClean="0"/>
              <a:t>РАО, обеспечить разработку обосновывающих документов, ЛОК, Программ ВЭ и Проектов ВЭ</a:t>
            </a:r>
            <a:endParaRPr lang="ru-RU" sz="2000" b="0" dirty="0"/>
          </a:p>
          <a:p>
            <a:r>
              <a:rPr lang="ru-RU" sz="2000" b="0" dirty="0" smtClean="0"/>
              <a:t>Сформировать </a:t>
            </a:r>
            <a:r>
              <a:rPr lang="ru-RU" sz="2000" b="0" dirty="0"/>
              <a:t>стратегический план-график ВЭ ЯРОО с учетом их потенциальной опасности, готовности к ВЭ в части документации и наличия необходимых технологий (критерии приоритетности), а также имеющегося </a:t>
            </a:r>
            <a:r>
              <a:rPr lang="ru-RU" sz="2000" b="0" dirty="0" smtClean="0"/>
              <a:t>финансирования</a:t>
            </a:r>
          </a:p>
          <a:p>
            <a:r>
              <a:rPr lang="ru-RU" sz="2000" b="0" dirty="0" smtClean="0"/>
              <a:t>Учет международного опыта организации работ по ВЭ</a:t>
            </a:r>
            <a:endParaRPr lang="ru-RU" sz="20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E9C05-7861-4801-90BD-D95FFB17FD34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07375" cy="786655"/>
          </a:xfr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 smtClean="0"/>
              <a:t>Укрупненная оценка </a:t>
            </a:r>
            <a:r>
              <a:rPr lang="ru-RU" sz="2800" dirty="0" smtClean="0"/>
              <a:t>стоимости ВЭ объектов</a:t>
            </a:r>
            <a:endParaRPr lang="ru-RU" sz="28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B6B8FB5-CE14-401A-B0F0-8CD7A8FA312A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7174" name="a--sw3tSuYwFh9d4syvsTVb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29840025"/>
              </p:ext>
            </p:extLst>
          </p:nvPr>
        </p:nvGraphicFramePr>
        <p:xfrm>
          <a:off x="683568" y="1340768"/>
          <a:ext cx="78488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Объект 1"/>
          <p:cNvSpPr txBox="1">
            <a:spLocks/>
          </p:cNvSpPr>
          <p:nvPr/>
        </p:nvSpPr>
        <p:spPr>
          <a:xfrm>
            <a:off x="323528" y="5373216"/>
            <a:ext cx="8352160" cy="936104"/>
          </a:xfrm>
          <a:prstGeom prst="rect">
            <a:avLst/>
          </a:prstGeom>
        </p:spPr>
        <p:txBody>
          <a:bodyPr/>
          <a:lstStyle/>
          <a:p>
            <a:pPr marL="180000" indent="-180000" algn="just">
              <a:spcBef>
                <a:spcPts val="600"/>
              </a:spcBef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Особенность используемого подхода</a:t>
            </a:r>
            <a:r>
              <a:rPr lang="ru-RU" sz="1300" dirty="0" smtClean="0">
                <a:latin typeface="+mj-lt"/>
              </a:rPr>
              <a:t>:</a:t>
            </a:r>
          </a:p>
          <a:p>
            <a:pPr marL="180000" indent="-180000" algn="just">
              <a:spcBef>
                <a:spcPts val="600"/>
              </a:spcBef>
            </a:pPr>
            <a:r>
              <a:rPr lang="ru-RU" sz="1300" i="1" dirty="0" smtClean="0">
                <a:latin typeface="+mj-lt"/>
              </a:rPr>
              <a:t>	</a:t>
            </a:r>
            <a:r>
              <a:rPr lang="ru-RU" sz="1300" b="0" i="1" dirty="0" smtClean="0">
                <a:latin typeface="+mj-lt"/>
              </a:rPr>
              <a:t>При оценке обязательств выделяются типовые объекты, для которых рассчитывается стоимости вывода из эксплуатации, для остальных объектов применяются поправочные коэффициенты.</a:t>
            </a: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179512" y="5301208"/>
            <a:ext cx="360040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670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13" y="267384"/>
            <a:ext cx="8207375" cy="641336"/>
          </a:xfrm>
        </p:spPr>
        <p:txBody>
          <a:bodyPr/>
          <a:lstStyle/>
          <a:p>
            <a:pPr algn="ctr"/>
            <a:r>
              <a:rPr lang="ru-RU" dirty="0" smtClean="0"/>
              <a:t>Определение приоритетов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DD50C-7DAB-4754-A975-A7F980BEDF35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13" name="Равно 112"/>
          <p:cNvSpPr/>
          <p:nvPr/>
        </p:nvSpPr>
        <p:spPr bwMode="auto">
          <a:xfrm>
            <a:off x="8456432" y="3569193"/>
            <a:ext cx="282940" cy="307248"/>
          </a:xfrm>
          <a:prstGeom prst="mathEqual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414142"/>
              </a:solidFill>
              <a:cs typeface="Arial" charset="0"/>
            </a:endParaRPr>
          </a:p>
        </p:txBody>
      </p:sp>
      <p:sp>
        <p:nvSpPr>
          <p:cNvPr id="114" name="Прямоугольник 113"/>
          <p:cNvSpPr/>
          <p:nvPr/>
        </p:nvSpPr>
        <p:spPr bwMode="auto">
          <a:xfrm>
            <a:off x="8645036" y="1441741"/>
            <a:ext cx="498964" cy="44089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/>
              </a:rPr>
              <a:t>множество возможных вариантов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grpSp>
        <p:nvGrpSpPr>
          <p:cNvPr id="2" name="Группа 114"/>
          <p:cNvGrpSpPr/>
          <p:nvPr/>
        </p:nvGrpSpPr>
        <p:grpSpPr>
          <a:xfrm>
            <a:off x="5187424" y="2105242"/>
            <a:ext cx="3168352" cy="3182977"/>
            <a:chOff x="5004048" y="2105242"/>
            <a:chExt cx="3168352" cy="3182977"/>
          </a:xfrm>
        </p:grpSpPr>
        <p:sp>
          <p:nvSpPr>
            <p:cNvPr id="116" name="Блок-схема: узел 115"/>
            <p:cNvSpPr/>
            <p:nvPr/>
          </p:nvSpPr>
          <p:spPr bwMode="auto">
            <a:xfrm>
              <a:off x="5036953" y="3615227"/>
              <a:ext cx="222222" cy="216543"/>
            </a:xfrm>
            <a:prstGeom prst="flowChartConnector">
              <a:avLst/>
            </a:prstGeom>
            <a:solidFill>
              <a:srgbClr val="FF7C8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414142"/>
                </a:solidFill>
                <a:cs typeface="Arial" charset="0"/>
              </a:endParaRPr>
            </a:p>
          </p:txBody>
        </p:sp>
        <p:sp>
          <p:nvSpPr>
            <p:cNvPr id="117" name="Блок-схема: узел 116"/>
            <p:cNvSpPr/>
            <p:nvPr/>
          </p:nvSpPr>
          <p:spPr bwMode="auto">
            <a:xfrm>
              <a:off x="5520356" y="3615227"/>
              <a:ext cx="222222" cy="216543"/>
            </a:xfrm>
            <a:prstGeom prst="flowChartConnector">
              <a:avLst/>
            </a:prstGeom>
            <a:solidFill>
              <a:srgbClr val="FF7C8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414142"/>
                </a:solidFill>
                <a:cs typeface="Arial" charset="0"/>
              </a:endParaRPr>
            </a:p>
          </p:txBody>
        </p:sp>
        <p:sp>
          <p:nvSpPr>
            <p:cNvPr id="118" name="Блок-схема: узел 117"/>
            <p:cNvSpPr/>
            <p:nvPr/>
          </p:nvSpPr>
          <p:spPr bwMode="auto">
            <a:xfrm>
              <a:off x="5520356" y="2966675"/>
              <a:ext cx="222222" cy="216543"/>
            </a:xfrm>
            <a:prstGeom prst="flowChartConnector">
              <a:avLst/>
            </a:prstGeom>
            <a:solidFill>
              <a:srgbClr val="FF7C8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414142"/>
                </a:solidFill>
                <a:cs typeface="Arial" charset="0"/>
              </a:endParaRPr>
            </a:p>
          </p:txBody>
        </p:sp>
        <p:sp>
          <p:nvSpPr>
            <p:cNvPr id="119" name="Скругленный прямоугольник 118"/>
            <p:cNvSpPr/>
            <p:nvPr/>
          </p:nvSpPr>
          <p:spPr bwMode="auto">
            <a:xfrm>
              <a:off x="5004048" y="2105242"/>
              <a:ext cx="3168352" cy="3182977"/>
            </a:xfrm>
            <a:prstGeom prst="roundRect">
              <a:avLst/>
            </a:prstGeom>
            <a:noFill/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414142"/>
                </a:solidFill>
                <a:cs typeface="Arial" charset="0"/>
              </a:endParaRPr>
            </a:p>
          </p:txBody>
        </p:sp>
        <p:cxnSp>
          <p:nvCxnSpPr>
            <p:cNvPr id="120" name="Прямая со стрелкой 119"/>
            <p:cNvCxnSpPr>
              <a:stCxn id="116" idx="6"/>
              <a:endCxn id="117" idx="2"/>
            </p:cNvCxnSpPr>
            <p:nvPr/>
          </p:nvCxnSpPr>
          <p:spPr bwMode="auto">
            <a:xfrm>
              <a:off x="5259175" y="3723499"/>
              <a:ext cx="261181" cy="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sp>
          <p:nvSpPr>
            <p:cNvPr id="121" name="Прямоугольник 120"/>
            <p:cNvSpPr/>
            <p:nvPr/>
          </p:nvSpPr>
          <p:spPr bwMode="auto">
            <a:xfrm>
              <a:off x="5579043" y="3414692"/>
              <a:ext cx="327067" cy="23827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414142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123" name="Блок-схема: узел 122"/>
            <p:cNvSpPr/>
            <p:nvPr/>
          </p:nvSpPr>
          <p:spPr bwMode="auto">
            <a:xfrm>
              <a:off x="6048624" y="2967397"/>
              <a:ext cx="222222" cy="216543"/>
            </a:xfrm>
            <a:prstGeom prst="flowChartConnector">
              <a:avLst/>
            </a:prstGeom>
            <a:solidFill>
              <a:srgbClr val="FF7C8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414142"/>
                </a:solidFill>
                <a:cs typeface="Arial" charset="0"/>
              </a:endParaRPr>
            </a:p>
          </p:txBody>
        </p:sp>
        <p:sp>
          <p:nvSpPr>
            <p:cNvPr id="124" name="Блок-схема: узел 123"/>
            <p:cNvSpPr/>
            <p:nvPr/>
          </p:nvSpPr>
          <p:spPr bwMode="auto">
            <a:xfrm>
              <a:off x="6048624" y="3612726"/>
              <a:ext cx="222222" cy="216543"/>
            </a:xfrm>
            <a:prstGeom prst="flowChartConnector">
              <a:avLst/>
            </a:prstGeom>
            <a:solidFill>
              <a:srgbClr val="FF7C8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414142"/>
                </a:solidFill>
                <a:cs typeface="Arial" charset="0"/>
              </a:endParaRPr>
            </a:p>
          </p:txBody>
        </p:sp>
        <p:sp>
          <p:nvSpPr>
            <p:cNvPr id="125" name="Блок-схема: узел 124"/>
            <p:cNvSpPr/>
            <p:nvPr/>
          </p:nvSpPr>
          <p:spPr bwMode="auto">
            <a:xfrm>
              <a:off x="6048624" y="4852759"/>
              <a:ext cx="222222" cy="216543"/>
            </a:xfrm>
            <a:prstGeom prst="flowChartConnector">
              <a:avLst/>
            </a:prstGeom>
            <a:solidFill>
              <a:srgbClr val="FF7C8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414142"/>
                </a:solidFill>
                <a:cs typeface="Arial" charset="0"/>
              </a:endParaRPr>
            </a:p>
          </p:txBody>
        </p:sp>
        <p:sp>
          <p:nvSpPr>
            <p:cNvPr id="127" name="Блок-схема: узел 126"/>
            <p:cNvSpPr/>
            <p:nvPr/>
          </p:nvSpPr>
          <p:spPr bwMode="auto">
            <a:xfrm>
              <a:off x="7164648" y="3612012"/>
              <a:ext cx="222222" cy="216543"/>
            </a:xfrm>
            <a:prstGeom prst="flowChartConnector">
              <a:avLst/>
            </a:prstGeom>
            <a:solidFill>
              <a:srgbClr val="FF7C8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414142"/>
                </a:solidFill>
                <a:cs typeface="Arial" charset="0"/>
              </a:endParaRPr>
            </a:p>
          </p:txBody>
        </p:sp>
        <p:sp>
          <p:nvSpPr>
            <p:cNvPr id="128" name="Блок-схема: узел 127"/>
            <p:cNvSpPr/>
            <p:nvPr/>
          </p:nvSpPr>
          <p:spPr bwMode="auto">
            <a:xfrm>
              <a:off x="6615112" y="3612013"/>
              <a:ext cx="222222" cy="216543"/>
            </a:xfrm>
            <a:prstGeom prst="flowChartConnector">
              <a:avLst/>
            </a:prstGeom>
            <a:solidFill>
              <a:srgbClr val="FF7C8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414142"/>
                </a:solidFill>
                <a:cs typeface="Arial" charset="0"/>
              </a:endParaRPr>
            </a:p>
          </p:txBody>
        </p:sp>
        <p:sp>
          <p:nvSpPr>
            <p:cNvPr id="129" name="Блок-схема: узел 128"/>
            <p:cNvSpPr/>
            <p:nvPr/>
          </p:nvSpPr>
          <p:spPr bwMode="auto">
            <a:xfrm>
              <a:off x="6615112" y="2351926"/>
              <a:ext cx="222222" cy="216543"/>
            </a:xfrm>
            <a:prstGeom prst="flowChartConnector">
              <a:avLst/>
            </a:prstGeom>
            <a:solidFill>
              <a:srgbClr val="FF7C8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414142"/>
                </a:solidFill>
                <a:cs typeface="Arial" charset="0"/>
              </a:endParaRPr>
            </a:p>
          </p:txBody>
        </p:sp>
        <p:sp>
          <p:nvSpPr>
            <p:cNvPr id="130" name="Блок-схема: узел 129"/>
            <p:cNvSpPr/>
            <p:nvPr/>
          </p:nvSpPr>
          <p:spPr bwMode="auto">
            <a:xfrm>
              <a:off x="6047205" y="2351926"/>
              <a:ext cx="222222" cy="216543"/>
            </a:xfrm>
            <a:prstGeom prst="flowChartConnector">
              <a:avLst/>
            </a:prstGeom>
            <a:solidFill>
              <a:srgbClr val="FF7C8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414142"/>
                </a:solidFill>
                <a:cs typeface="Arial" charset="0"/>
              </a:endParaRPr>
            </a:p>
          </p:txBody>
        </p:sp>
        <p:sp>
          <p:nvSpPr>
            <p:cNvPr id="131" name="Блок-схема: узел 130"/>
            <p:cNvSpPr/>
            <p:nvPr/>
          </p:nvSpPr>
          <p:spPr bwMode="auto">
            <a:xfrm>
              <a:off x="6615112" y="2967397"/>
              <a:ext cx="222222" cy="216543"/>
            </a:xfrm>
            <a:prstGeom prst="flowChartConnector">
              <a:avLst/>
            </a:prstGeom>
            <a:solidFill>
              <a:srgbClr val="FF7C8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414142"/>
                </a:solidFill>
                <a:cs typeface="Arial" charset="0"/>
              </a:endParaRPr>
            </a:p>
          </p:txBody>
        </p:sp>
        <p:sp>
          <p:nvSpPr>
            <p:cNvPr id="132" name="Блок-схема: узел 131"/>
            <p:cNvSpPr/>
            <p:nvPr/>
          </p:nvSpPr>
          <p:spPr bwMode="auto">
            <a:xfrm>
              <a:off x="7165515" y="2970921"/>
              <a:ext cx="222222" cy="216543"/>
            </a:xfrm>
            <a:prstGeom prst="flowChartConnector">
              <a:avLst/>
            </a:prstGeom>
            <a:solidFill>
              <a:srgbClr val="FF7C8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414142"/>
                </a:solidFill>
                <a:cs typeface="Arial" charset="0"/>
              </a:endParaRPr>
            </a:p>
          </p:txBody>
        </p:sp>
        <p:sp>
          <p:nvSpPr>
            <p:cNvPr id="133" name="Блок-схема: узел 132"/>
            <p:cNvSpPr/>
            <p:nvPr/>
          </p:nvSpPr>
          <p:spPr bwMode="auto">
            <a:xfrm>
              <a:off x="7164648" y="2351926"/>
              <a:ext cx="222222" cy="216543"/>
            </a:xfrm>
            <a:prstGeom prst="flowChartConnector">
              <a:avLst/>
            </a:prstGeom>
            <a:solidFill>
              <a:srgbClr val="FF7C8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414142"/>
                </a:solidFill>
                <a:cs typeface="Arial" charset="0"/>
              </a:endParaRPr>
            </a:p>
          </p:txBody>
        </p:sp>
        <p:sp>
          <p:nvSpPr>
            <p:cNvPr id="134" name="Блок-схема: узел 133"/>
            <p:cNvSpPr/>
            <p:nvPr/>
          </p:nvSpPr>
          <p:spPr bwMode="auto">
            <a:xfrm>
              <a:off x="7920218" y="3612011"/>
              <a:ext cx="222222" cy="216543"/>
            </a:xfrm>
            <a:prstGeom prst="flowChartConnector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414142"/>
                </a:solidFill>
                <a:cs typeface="Arial" charset="0"/>
              </a:endParaRPr>
            </a:p>
          </p:txBody>
        </p:sp>
        <p:sp>
          <p:nvSpPr>
            <p:cNvPr id="135" name="Блок-схема: узел 134"/>
            <p:cNvSpPr/>
            <p:nvPr/>
          </p:nvSpPr>
          <p:spPr bwMode="auto">
            <a:xfrm>
              <a:off x="6615112" y="4852758"/>
              <a:ext cx="222222" cy="216543"/>
            </a:xfrm>
            <a:prstGeom prst="flowChartConnector">
              <a:avLst/>
            </a:prstGeom>
            <a:solidFill>
              <a:srgbClr val="FF7C8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414142"/>
                </a:solidFill>
                <a:cs typeface="Arial" charset="0"/>
              </a:endParaRPr>
            </a:p>
          </p:txBody>
        </p:sp>
        <p:sp>
          <p:nvSpPr>
            <p:cNvPr id="136" name="Блок-схема: узел 135"/>
            <p:cNvSpPr/>
            <p:nvPr/>
          </p:nvSpPr>
          <p:spPr bwMode="auto">
            <a:xfrm>
              <a:off x="6615112" y="4254061"/>
              <a:ext cx="222222" cy="216543"/>
            </a:xfrm>
            <a:prstGeom prst="flowChartConnector">
              <a:avLst/>
            </a:prstGeom>
            <a:solidFill>
              <a:srgbClr val="FF7C8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414142"/>
                </a:solidFill>
                <a:cs typeface="Arial" charset="0"/>
              </a:endParaRPr>
            </a:p>
          </p:txBody>
        </p:sp>
        <p:cxnSp>
          <p:nvCxnSpPr>
            <p:cNvPr id="137" name="Прямая со стрелкой 136"/>
            <p:cNvCxnSpPr>
              <a:stCxn id="117" idx="0"/>
              <a:endCxn id="118" idx="4"/>
            </p:cNvCxnSpPr>
            <p:nvPr/>
          </p:nvCxnSpPr>
          <p:spPr bwMode="auto">
            <a:xfrm flipV="1">
              <a:off x="5631467" y="3183218"/>
              <a:ext cx="0" cy="43200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cxnSp>
          <p:nvCxnSpPr>
            <p:cNvPr id="138" name="Прямая со стрелкой 137"/>
            <p:cNvCxnSpPr>
              <a:stCxn id="117" idx="6"/>
              <a:endCxn id="124" idx="2"/>
            </p:cNvCxnSpPr>
            <p:nvPr/>
          </p:nvCxnSpPr>
          <p:spPr bwMode="auto">
            <a:xfrm flipV="1">
              <a:off x="5742578" y="3720998"/>
              <a:ext cx="306046" cy="2501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cxnSp>
          <p:nvCxnSpPr>
            <p:cNvPr id="139" name="Прямая со стрелкой 138"/>
            <p:cNvCxnSpPr>
              <a:stCxn id="118" idx="6"/>
              <a:endCxn id="123" idx="2"/>
            </p:cNvCxnSpPr>
            <p:nvPr/>
          </p:nvCxnSpPr>
          <p:spPr bwMode="auto">
            <a:xfrm>
              <a:off x="5742578" y="3074947"/>
              <a:ext cx="306046" cy="72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cxnSp>
          <p:nvCxnSpPr>
            <p:cNvPr id="140" name="Прямая со стрелкой 139"/>
            <p:cNvCxnSpPr>
              <a:stCxn id="123" idx="6"/>
              <a:endCxn id="131" idx="2"/>
            </p:cNvCxnSpPr>
            <p:nvPr/>
          </p:nvCxnSpPr>
          <p:spPr bwMode="auto">
            <a:xfrm>
              <a:off x="6270846" y="3075669"/>
              <a:ext cx="34426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cxnSp>
          <p:nvCxnSpPr>
            <p:cNvPr id="141" name="Прямая со стрелкой 140"/>
            <p:cNvCxnSpPr>
              <a:stCxn id="129" idx="6"/>
              <a:endCxn id="133" idx="2"/>
            </p:cNvCxnSpPr>
            <p:nvPr/>
          </p:nvCxnSpPr>
          <p:spPr bwMode="auto">
            <a:xfrm>
              <a:off x="6837334" y="2460198"/>
              <a:ext cx="327314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cxnSp>
          <p:nvCxnSpPr>
            <p:cNvPr id="142" name="Прямая со стрелкой 141"/>
            <p:cNvCxnSpPr>
              <a:stCxn id="130" idx="6"/>
              <a:endCxn id="129" idx="2"/>
            </p:cNvCxnSpPr>
            <p:nvPr/>
          </p:nvCxnSpPr>
          <p:spPr bwMode="auto">
            <a:xfrm>
              <a:off x="6269427" y="2460198"/>
              <a:ext cx="345685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cxnSp>
          <p:nvCxnSpPr>
            <p:cNvPr id="143" name="Прямая со стрелкой 142"/>
            <p:cNvCxnSpPr>
              <a:stCxn id="128" idx="6"/>
              <a:endCxn id="127" idx="2"/>
            </p:cNvCxnSpPr>
            <p:nvPr/>
          </p:nvCxnSpPr>
          <p:spPr bwMode="auto">
            <a:xfrm flipV="1">
              <a:off x="6837334" y="3720284"/>
              <a:ext cx="327314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cxnSp>
          <p:nvCxnSpPr>
            <p:cNvPr id="144" name="Прямая со стрелкой 143"/>
            <p:cNvCxnSpPr>
              <a:stCxn id="124" idx="6"/>
              <a:endCxn id="128" idx="2"/>
            </p:cNvCxnSpPr>
            <p:nvPr/>
          </p:nvCxnSpPr>
          <p:spPr bwMode="auto">
            <a:xfrm flipV="1">
              <a:off x="6270846" y="3720285"/>
              <a:ext cx="344266" cy="713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cxnSp>
          <p:nvCxnSpPr>
            <p:cNvPr id="145" name="Прямая со стрелкой 144"/>
            <p:cNvCxnSpPr>
              <a:stCxn id="132" idx="6"/>
              <a:endCxn id="134" idx="1"/>
            </p:cNvCxnSpPr>
            <p:nvPr/>
          </p:nvCxnSpPr>
          <p:spPr bwMode="auto">
            <a:xfrm>
              <a:off x="7387737" y="3079193"/>
              <a:ext cx="565025" cy="56453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cxnSp>
          <p:nvCxnSpPr>
            <p:cNvPr id="146" name="Прямая со стрелкой 145"/>
            <p:cNvCxnSpPr>
              <a:stCxn id="131" idx="6"/>
              <a:endCxn id="132" idx="2"/>
            </p:cNvCxnSpPr>
            <p:nvPr/>
          </p:nvCxnSpPr>
          <p:spPr bwMode="auto">
            <a:xfrm>
              <a:off x="6837334" y="3075669"/>
              <a:ext cx="328181" cy="352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cxnSp>
          <p:nvCxnSpPr>
            <p:cNvPr id="147" name="Прямая со стрелкой 146"/>
            <p:cNvCxnSpPr>
              <a:stCxn id="125" idx="6"/>
              <a:endCxn id="135" idx="2"/>
            </p:cNvCxnSpPr>
            <p:nvPr/>
          </p:nvCxnSpPr>
          <p:spPr bwMode="auto">
            <a:xfrm flipV="1">
              <a:off x="6270846" y="4961030"/>
              <a:ext cx="344266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cxnSp>
          <p:nvCxnSpPr>
            <p:cNvPr id="148" name="Прямая со стрелкой 147"/>
            <p:cNvCxnSpPr>
              <a:stCxn id="127" idx="6"/>
              <a:endCxn id="134" idx="2"/>
            </p:cNvCxnSpPr>
            <p:nvPr/>
          </p:nvCxnSpPr>
          <p:spPr bwMode="auto">
            <a:xfrm flipV="1">
              <a:off x="7386870" y="3720283"/>
              <a:ext cx="533348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cxnSp>
          <p:nvCxnSpPr>
            <p:cNvPr id="149" name="Прямая со стрелкой 148"/>
            <p:cNvCxnSpPr>
              <a:stCxn id="151" idx="6"/>
              <a:endCxn id="152" idx="2"/>
            </p:cNvCxnSpPr>
            <p:nvPr/>
          </p:nvCxnSpPr>
          <p:spPr bwMode="auto">
            <a:xfrm flipV="1">
              <a:off x="5742578" y="4362334"/>
              <a:ext cx="306046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cxnSp>
          <p:nvCxnSpPr>
            <p:cNvPr id="150" name="Прямая со стрелкой 149"/>
            <p:cNvCxnSpPr>
              <a:stCxn id="117" idx="4"/>
              <a:endCxn id="151" idx="0"/>
            </p:cNvCxnSpPr>
            <p:nvPr/>
          </p:nvCxnSpPr>
          <p:spPr bwMode="auto">
            <a:xfrm>
              <a:off x="5631467" y="3831770"/>
              <a:ext cx="0" cy="4222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sp>
          <p:nvSpPr>
            <p:cNvPr id="151" name="Блок-схема: узел 150"/>
            <p:cNvSpPr/>
            <p:nvPr/>
          </p:nvSpPr>
          <p:spPr bwMode="auto">
            <a:xfrm>
              <a:off x="5520356" y="4254063"/>
              <a:ext cx="222222" cy="216543"/>
            </a:xfrm>
            <a:prstGeom prst="flowChartConnector">
              <a:avLst/>
            </a:prstGeom>
            <a:solidFill>
              <a:srgbClr val="FF7C8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414142"/>
                </a:solidFill>
                <a:cs typeface="Arial" charset="0"/>
              </a:endParaRPr>
            </a:p>
          </p:txBody>
        </p:sp>
        <p:sp>
          <p:nvSpPr>
            <p:cNvPr id="152" name="Блок-схема: узел 151"/>
            <p:cNvSpPr/>
            <p:nvPr/>
          </p:nvSpPr>
          <p:spPr bwMode="auto">
            <a:xfrm>
              <a:off x="6048624" y="4254062"/>
              <a:ext cx="222222" cy="216543"/>
            </a:xfrm>
            <a:prstGeom prst="flowChartConnector">
              <a:avLst/>
            </a:prstGeom>
            <a:solidFill>
              <a:srgbClr val="FF7C8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414142"/>
                </a:solidFill>
                <a:cs typeface="Arial" charset="0"/>
              </a:endParaRPr>
            </a:p>
          </p:txBody>
        </p:sp>
        <p:cxnSp>
          <p:nvCxnSpPr>
            <p:cNvPr id="153" name="Прямая со стрелкой 152"/>
            <p:cNvCxnSpPr>
              <a:stCxn id="152" idx="6"/>
              <a:endCxn id="136" idx="2"/>
            </p:cNvCxnSpPr>
            <p:nvPr/>
          </p:nvCxnSpPr>
          <p:spPr bwMode="auto">
            <a:xfrm flipV="1">
              <a:off x="6270846" y="4362333"/>
              <a:ext cx="344266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sp>
          <p:nvSpPr>
            <p:cNvPr id="154" name="Прямоугольник 153"/>
            <p:cNvSpPr/>
            <p:nvPr/>
          </p:nvSpPr>
          <p:spPr bwMode="auto">
            <a:xfrm>
              <a:off x="6562688" y="3361767"/>
              <a:ext cx="327067" cy="23827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414142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155" name="Прямоугольник 154"/>
            <p:cNvSpPr/>
            <p:nvPr/>
          </p:nvSpPr>
          <p:spPr bwMode="auto">
            <a:xfrm>
              <a:off x="6562689" y="2105243"/>
              <a:ext cx="327067" cy="23827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414142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156" name="Прямоугольник 155"/>
            <p:cNvSpPr/>
            <p:nvPr/>
          </p:nvSpPr>
          <p:spPr bwMode="auto">
            <a:xfrm>
              <a:off x="6121932" y="2760325"/>
              <a:ext cx="327067" cy="23827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414142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157" name="Прямоугольник 156"/>
            <p:cNvSpPr/>
            <p:nvPr/>
          </p:nvSpPr>
          <p:spPr bwMode="auto">
            <a:xfrm>
              <a:off x="5996201" y="3983160"/>
              <a:ext cx="327067" cy="23827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414142"/>
                  </a:solidFill>
                  <a:cs typeface="Arial" charset="0"/>
                </a:rPr>
                <a:t>?</a:t>
              </a:r>
            </a:p>
          </p:txBody>
        </p:sp>
        <p:cxnSp>
          <p:nvCxnSpPr>
            <p:cNvPr id="158" name="Прямая со стрелкой 157"/>
            <p:cNvCxnSpPr>
              <a:stCxn id="152" idx="4"/>
              <a:endCxn id="125" idx="0"/>
            </p:cNvCxnSpPr>
            <p:nvPr/>
          </p:nvCxnSpPr>
          <p:spPr bwMode="auto">
            <a:xfrm>
              <a:off x="6159735" y="4470605"/>
              <a:ext cx="0" cy="38215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cxnSp>
          <p:nvCxnSpPr>
            <p:cNvPr id="159" name="Прямая со стрелкой 158"/>
            <p:cNvCxnSpPr>
              <a:stCxn id="123" idx="0"/>
              <a:endCxn id="130" idx="4"/>
            </p:cNvCxnSpPr>
            <p:nvPr/>
          </p:nvCxnSpPr>
          <p:spPr bwMode="auto">
            <a:xfrm flipH="1" flipV="1">
              <a:off x="6158316" y="2568469"/>
              <a:ext cx="1419" cy="39892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sp>
          <p:nvSpPr>
            <p:cNvPr id="160" name="Блок-схема: узел 159"/>
            <p:cNvSpPr/>
            <p:nvPr/>
          </p:nvSpPr>
          <p:spPr bwMode="auto">
            <a:xfrm>
              <a:off x="7164648" y="4852759"/>
              <a:ext cx="222222" cy="216543"/>
            </a:xfrm>
            <a:prstGeom prst="flowChartConnector">
              <a:avLst/>
            </a:prstGeom>
            <a:solidFill>
              <a:srgbClr val="FF7C8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414142"/>
                </a:solidFill>
                <a:cs typeface="Arial" charset="0"/>
              </a:endParaRPr>
            </a:p>
          </p:txBody>
        </p:sp>
        <p:sp>
          <p:nvSpPr>
            <p:cNvPr id="161" name="Блок-схема: узел 160"/>
            <p:cNvSpPr/>
            <p:nvPr/>
          </p:nvSpPr>
          <p:spPr bwMode="auto">
            <a:xfrm>
              <a:off x="7165515" y="4254063"/>
              <a:ext cx="222222" cy="216543"/>
            </a:xfrm>
            <a:prstGeom prst="flowChartConnector">
              <a:avLst/>
            </a:prstGeom>
            <a:solidFill>
              <a:srgbClr val="FF7C8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414142"/>
                </a:solidFill>
                <a:cs typeface="Arial" charset="0"/>
              </a:endParaRPr>
            </a:p>
          </p:txBody>
        </p:sp>
        <p:cxnSp>
          <p:nvCxnSpPr>
            <p:cNvPr id="162" name="Прямая со стрелкой 161"/>
            <p:cNvCxnSpPr>
              <a:stCxn id="133" idx="5"/>
              <a:endCxn id="134" idx="0"/>
            </p:cNvCxnSpPr>
            <p:nvPr/>
          </p:nvCxnSpPr>
          <p:spPr bwMode="auto">
            <a:xfrm>
              <a:off x="7354326" y="2536757"/>
              <a:ext cx="677003" cy="107525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cxnSp>
          <p:nvCxnSpPr>
            <p:cNvPr id="163" name="Прямая со стрелкой 162"/>
            <p:cNvCxnSpPr>
              <a:stCxn id="135" idx="6"/>
              <a:endCxn id="160" idx="2"/>
            </p:cNvCxnSpPr>
            <p:nvPr/>
          </p:nvCxnSpPr>
          <p:spPr bwMode="auto">
            <a:xfrm>
              <a:off x="6837334" y="4961030"/>
              <a:ext cx="327314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cxnSp>
          <p:nvCxnSpPr>
            <p:cNvPr id="164" name="Прямая со стрелкой 163"/>
            <p:cNvCxnSpPr>
              <a:stCxn id="136" idx="6"/>
              <a:endCxn id="161" idx="2"/>
            </p:cNvCxnSpPr>
            <p:nvPr/>
          </p:nvCxnSpPr>
          <p:spPr bwMode="auto">
            <a:xfrm>
              <a:off x="6837334" y="4362333"/>
              <a:ext cx="328181" cy="2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cxnSp>
          <p:nvCxnSpPr>
            <p:cNvPr id="166" name="Прямая со стрелкой 165"/>
            <p:cNvCxnSpPr>
              <a:stCxn id="160" idx="7"/>
              <a:endCxn id="134" idx="4"/>
            </p:cNvCxnSpPr>
            <p:nvPr/>
          </p:nvCxnSpPr>
          <p:spPr bwMode="auto">
            <a:xfrm flipV="1">
              <a:off x="7354326" y="3828554"/>
              <a:ext cx="677003" cy="105591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cxnSp>
          <p:nvCxnSpPr>
            <p:cNvPr id="167" name="Прямая со стрелкой 166"/>
            <p:cNvCxnSpPr>
              <a:stCxn id="161" idx="6"/>
              <a:endCxn id="134" idx="3"/>
            </p:cNvCxnSpPr>
            <p:nvPr/>
          </p:nvCxnSpPr>
          <p:spPr bwMode="auto">
            <a:xfrm flipV="1">
              <a:off x="7387737" y="3796842"/>
              <a:ext cx="565025" cy="565493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cxnSp>
          <p:nvCxnSpPr>
            <p:cNvPr id="168" name="Прямая со стрелкой 167"/>
            <p:cNvCxnSpPr>
              <a:stCxn id="129" idx="4"/>
              <a:endCxn id="131" idx="0"/>
            </p:cNvCxnSpPr>
            <p:nvPr/>
          </p:nvCxnSpPr>
          <p:spPr bwMode="auto">
            <a:xfrm>
              <a:off x="6726223" y="2568469"/>
              <a:ext cx="0" cy="39892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  <p:cxnSp>
          <p:nvCxnSpPr>
            <p:cNvPr id="169" name="Прямая со стрелкой 168"/>
            <p:cNvCxnSpPr>
              <a:stCxn id="128" idx="4"/>
              <a:endCxn id="136" idx="0"/>
            </p:cNvCxnSpPr>
            <p:nvPr/>
          </p:nvCxnSpPr>
          <p:spPr bwMode="auto">
            <a:xfrm>
              <a:off x="6726223" y="3828556"/>
              <a:ext cx="0" cy="425505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</p:cxnSp>
      </p:grpSp>
      <p:grpSp>
        <p:nvGrpSpPr>
          <p:cNvPr id="3" name="Группа 169"/>
          <p:cNvGrpSpPr/>
          <p:nvPr/>
        </p:nvGrpSpPr>
        <p:grpSpPr>
          <a:xfrm>
            <a:off x="583576" y="1279787"/>
            <a:ext cx="2535213" cy="2252693"/>
            <a:chOff x="727786" y="952823"/>
            <a:chExt cx="2412218" cy="2245866"/>
          </a:xfrm>
        </p:grpSpPr>
        <p:grpSp>
          <p:nvGrpSpPr>
            <p:cNvPr id="6" name="Группа 170"/>
            <p:cNvGrpSpPr/>
            <p:nvPr/>
          </p:nvGrpSpPr>
          <p:grpSpPr>
            <a:xfrm>
              <a:off x="727786" y="952823"/>
              <a:ext cx="829106" cy="791207"/>
              <a:chOff x="727786" y="952823"/>
              <a:chExt cx="829106" cy="791207"/>
            </a:xfrm>
          </p:grpSpPr>
          <p:pic>
            <p:nvPicPr>
              <p:cNvPr id="184" name="Picture 2" descr="C:\Documents and Settings\konstantinov\Рабочий стол\Рисунки для слайдов\АМБ\Белоярская АЭС 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052" y="952823"/>
                <a:ext cx="827840" cy="587713"/>
              </a:xfrm>
              <a:prstGeom prst="rect">
                <a:avLst/>
              </a:prstGeom>
              <a:noFill/>
              <a:ln cap="rnd">
                <a:solidFill>
                  <a:schemeClr val="tx1">
                    <a:lumMod val="50000"/>
                  </a:schemeClr>
                </a:solidFill>
                <a:round/>
              </a:ln>
              <a:effectLst>
                <a:outerShdw blurRad="50800" dist="50800" dir="5400000" sx="11000" sy="11000" algn="ctr" rotWithShape="0">
                  <a:srgbClr val="000000">
                    <a:alpha val="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5" name="Прямоугольник с двумя скругленными противолежащими углами 184"/>
              <p:cNvSpPr/>
              <p:nvPr/>
            </p:nvSpPr>
            <p:spPr bwMode="auto">
              <a:xfrm>
                <a:off x="727786" y="1540535"/>
                <a:ext cx="827840" cy="203495"/>
              </a:xfrm>
              <a:prstGeom prst="round2Diag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800" dirty="0" smtClean="0">
                    <a:solidFill>
                      <a:srgbClr val="000000"/>
                    </a:solidFill>
                    <a:cs typeface="Arial" charset="0"/>
                  </a:rPr>
                  <a:t>АМБ</a:t>
                </a:r>
                <a:r>
                  <a:rPr lang="ru-RU" sz="800" dirty="0" smtClean="0">
                    <a:solidFill>
                      <a:srgbClr val="414142"/>
                    </a:solidFill>
                    <a:cs typeface="Arial" charset="0"/>
                  </a:rPr>
                  <a:t>          </a:t>
                </a:r>
              </a:p>
            </p:txBody>
          </p:sp>
        </p:grpSp>
        <p:grpSp>
          <p:nvGrpSpPr>
            <p:cNvPr id="7" name="Группа 171"/>
            <p:cNvGrpSpPr/>
            <p:nvPr/>
          </p:nvGrpSpPr>
          <p:grpSpPr>
            <a:xfrm>
              <a:off x="1148055" y="1344911"/>
              <a:ext cx="829107" cy="798239"/>
              <a:chOff x="1613712" y="864768"/>
              <a:chExt cx="1419075" cy="1413473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pic>
            <p:nvPicPr>
              <p:cNvPr id="182" name="Picture 3" descr="C:\Documents and Settings\konstantinov\Рабочий стол\Рисунки для слайдов\ВВЭР\Калининская АЭС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12" y="864768"/>
                <a:ext cx="1419074" cy="1050957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3" name="Прямоугольник с двумя скругленными противолежащими углами 182"/>
              <p:cNvSpPr/>
              <p:nvPr/>
            </p:nvSpPr>
            <p:spPr bwMode="auto">
              <a:xfrm>
                <a:off x="1613712" y="1914346"/>
                <a:ext cx="1419075" cy="363895"/>
              </a:xfrm>
              <a:prstGeom prst="round2Diag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>
                    <a:alpha val="0"/>
                  </a:scheme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800" dirty="0" smtClean="0">
                    <a:solidFill>
                      <a:srgbClr val="000000"/>
                    </a:solidFill>
                    <a:cs typeface="Arial" charset="0"/>
                  </a:rPr>
                  <a:t>ВВЭР</a:t>
                </a:r>
                <a:r>
                  <a:rPr lang="ru-RU" sz="800" dirty="0" smtClean="0">
                    <a:solidFill>
                      <a:srgbClr val="414142"/>
                    </a:solidFill>
                    <a:cs typeface="Arial" charset="0"/>
                  </a:rPr>
                  <a:t>     </a:t>
                </a:r>
              </a:p>
            </p:txBody>
          </p:sp>
        </p:grpSp>
        <p:grpSp>
          <p:nvGrpSpPr>
            <p:cNvPr id="8" name="Группа 172"/>
            <p:cNvGrpSpPr/>
            <p:nvPr/>
          </p:nvGrpSpPr>
          <p:grpSpPr>
            <a:xfrm>
              <a:off x="1524567" y="1697165"/>
              <a:ext cx="829107" cy="798239"/>
              <a:chOff x="4752904" y="855548"/>
              <a:chExt cx="1503908" cy="1435282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pic>
            <p:nvPicPr>
              <p:cNvPr id="180" name="Picture 5" descr="C:\Documents and Settings\konstantinov\Рабочий стол\Рисунки для слайдов\РБМК\Курская АЭС 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904" y="855548"/>
                <a:ext cx="1503906" cy="1087482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1" name="Прямоугольник с двумя скругленными противолежащими углами 180"/>
              <p:cNvSpPr/>
              <p:nvPr/>
            </p:nvSpPr>
            <p:spPr bwMode="auto">
              <a:xfrm>
                <a:off x="4752904" y="1926937"/>
                <a:ext cx="1503908" cy="363893"/>
              </a:xfrm>
              <a:prstGeom prst="round2Diag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>
                    <a:alpha val="0"/>
                  </a:scheme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800" dirty="0" smtClean="0">
                    <a:solidFill>
                      <a:srgbClr val="000000"/>
                    </a:solidFill>
                    <a:cs typeface="Arial" charset="0"/>
                  </a:rPr>
                  <a:t>РБМК</a:t>
                </a:r>
                <a:r>
                  <a:rPr lang="ru-RU" sz="800" dirty="0" smtClean="0">
                    <a:solidFill>
                      <a:srgbClr val="414142"/>
                    </a:solidFill>
                    <a:cs typeface="Arial" charset="0"/>
                  </a:rPr>
                  <a:t>      </a:t>
                </a:r>
              </a:p>
            </p:txBody>
          </p:sp>
        </p:grpSp>
        <p:grpSp>
          <p:nvGrpSpPr>
            <p:cNvPr id="9" name="Группа 173"/>
            <p:cNvGrpSpPr/>
            <p:nvPr/>
          </p:nvGrpSpPr>
          <p:grpSpPr>
            <a:xfrm>
              <a:off x="1939015" y="2059202"/>
              <a:ext cx="827841" cy="798239"/>
              <a:chOff x="3187160" y="864767"/>
              <a:chExt cx="1440155" cy="1413473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pic>
            <p:nvPicPr>
              <p:cNvPr id="178" name="Picture 4" descr="C:\Documents and Settings\konstantinov\Рабочий стол\Рисунки для слайдов\ЭГП\Билибинская АЭС 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7160" y="864767"/>
                <a:ext cx="1440153" cy="1050958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9" name="Прямоугольник с двумя скругленными противолежащими углами 178"/>
              <p:cNvSpPr/>
              <p:nvPr/>
            </p:nvSpPr>
            <p:spPr bwMode="auto">
              <a:xfrm>
                <a:off x="3187160" y="1914345"/>
                <a:ext cx="1440155" cy="363895"/>
              </a:xfrm>
              <a:prstGeom prst="round2Diag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>
                    <a:alpha val="0"/>
                  </a:scheme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800" dirty="0" smtClean="0">
                    <a:solidFill>
                      <a:srgbClr val="000000"/>
                    </a:solidFill>
                    <a:cs typeface="Arial" charset="0"/>
                  </a:rPr>
                  <a:t>ЭГП</a:t>
                </a:r>
                <a:r>
                  <a:rPr lang="ru-RU" sz="800" dirty="0" smtClean="0">
                    <a:solidFill>
                      <a:srgbClr val="414142"/>
                    </a:solidFill>
                    <a:cs typeface="Arial" charset="0"/>
                  </a:rPr>
                  <a:t>          </a:t>
                </a:r>
              </a:p>
            </p:txBody>
          </p:sp>
        </p:grpSp>
        <p:grpSp>
          <p:nvGrpSpPr>
            <p:cNvPr id="10" name="Группа 174"/>
            <p:cNvGrpSpPr/>
            <p:nvPr/>
          </p:nvGrpSpPr>
          <p:grpSpPr>
            <a:xfrm>
              <a:off x="2313431" y="2407481"/>
              <a:ext cx="826573" cy="791208"/>
              <a:chOff x="6390471" y="845712"/>
              <a:chExt cx="1487115" cy="1445703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pic>
            <p:nvPicPr>
              <p:cNvPr id="176" name="Picture 6" descr="C:\Documents and Settings\konstantinov\Рабочий стол\Рисунки для слайдов\ИР\ИР Петербургского Института ядерной физики имени Б.П. Константинова (ПИЯФ)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1268" y="845712"/>
                <a:ext cx="1476318" cy="1081809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7" name="Прямоугольник с двумя скругленными противолежащими углами 176"/>
              <p:cNvSpPr/>
              <p:nvPr/>
            </p:nvSpPr>
            <p:spPr bwMode="auto">
              <a:xfrm>
                <a:off x="6390471" y="1927521"/>
                <a:ext cx="1476320" cy="363894"/>
              </a:xfrm>
              <a:prstGeom prst="round2Diag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>
                    <a:alpha val="0"/>
                  </a:scheme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800" dirty="0" smtClean="0">
                    <a:solidFill>
                      <a:srgbClr val="000000"/>
                    </a:solidFill>
                    <a:cs typeface="Arial" charset="0"/>
                  </a:rPr>
                  <a:t>ИР</a:t>
                </a:r>
                <a:r>
                  <a:rPr lang="ru-RU" sz="800" dirty="0" smtClean="0">
                    <a:solidFill>
                      <a:srgbClr val="414142"/>
                    </a:solidFill>
                    <a:cs typeface="Arial" charset="0"/>
                  </a:rPr>
                  <a:t>              </a:t>
                </a:r>
                <a:r>
                  <a:rPr lang="ru-RU" sz="800" dirty="0" smtClean="0">
                    <a:solidFill>
                      <a:srgbClr val="000000"/>
                    </a:solidFill>
                    <a:cs typeface="Arial" charset="0"/>
                  </a:rPr>
                  <a:t>50</a:t>
                </a:r>
              </a:p>
            </p:txBody>
          </p:sp>
        </p:grpSp>
      </p:grpSp>
      <p:grpSp>
        <p:nvGrpSpPr>
          <p:cNvPr id="11" name="Группа 185"/>
          <p:cNvGrpSpPr/>
          <p:nvPr/>
        </p:nvGrpSpPr>
        <p:grpSpPr>
          <a:xfrm>
            <a:off x="430387" y="2606286"/>
            <a:ext cx="874052" cy="793612"/>
            <a:chOff x="2113190" y="2035932"/>
            <a:chExt cx="1440156" cy="1440572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pic>
          <p:nvPicPr>
            <p:cNvPr id="187" name="Picture 2" descr="C:\Documents and Settings\konstantinov\Рабочий стол\Рисунки для слайдов\Полигоны\Полигон РАО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192" y="2035932"/>
              <a:ext cx="1440152" cy="1076677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8" name="Прямоугольник с двумя скругленными противолежащими углами 187"/>
            <p:cNvSpPr/>
            <p:nvPr/>
          </p:nvSpPr>
          <p:spPr bwMode="auto">
            <a:xfrm>
              <a:off x="2113190" y="3112609"/>
              <a:ext cx="1440156" cy="363895"/>
            </a:xfrm>
            <a:prstGeom prst="round2Diag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00" dirty="0" smtClean="0">
                  <a:solidFill>
                    <a:srgbClr val="000000"/>
                  </a:solidFill>
                  <a:cs typeface="Arial" charset="0"/>
                </a:rPr>
                <a:t>Полигон</a:t>
              </a:r>
            </a:p>
          </p:txBody>
        </p:sp>
      </p:grpSp>
      <p:grpSp>
        <p:nvGrpSpPr>
          <p:cNvPr id="12" name="Группа 188"/>
          <p:cNvGrpSpPr/>
          <p:nvPr/>
        </p:nvGrpSpPr>
        <p:grpSpPr>
          <a:xfrm>
            <a:off x="859135" y="2935916"/>
            <a:ext cx="870051" cy="793612"/>
            <a:chOff x="3612266" y="2035932"/>
            <a:chExt cx="1508300" cy="1440572"/>
          </a:xfrm>
        </p:grpSpPr>
        <p:pic>
          <p:nvPicPr>
            <p:cNvPr id="190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657" y="2035932"/>
              <a:ext cx="1503909" cy="1076677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1" name="Прямоугольник с двумя скругленными противолежащими углами 190"/>
            <p:cNvSpPr/>
            <p:nvPr/>
          </p:nvSpPr>
          <p:spPr bwMode="auto">
            <a:xfrm>
              <a:off x="3612266" y="3112609"/>
              <a:ext cx="1508298" cy="363895"/>
            </a:xfrm>
            <a:prstGeom prst="round2Diag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00" dirty="0" smtClean="0">
                  <a:solidFill>
                    <a:srgbClr val="000000"/>
                  </a:solidFill>
                  <a:cs typeface="Arial" charset="0"/>
                </a:rPr>
                <a:t>Могильн</a:t>
              </a:r>
            </a:p>
          </p:txBody>
        </p:sp>
      </p:grpSp>
      <p:grpSp>
        <p:nvGrpSpPr>
          <p:cNvPr id="13" name="Группа 191"/>
          <p:cNvGrpSpPr/>
          <p:nvPr/>
        </p:nvGrpSpPr>
        <p:grpSpPr>
          <a:xfrm>
            <a:off x="1253845" y="3297528"/>
            <a:ext cx="880056" cy="793617"/>
            <a:chOff x="5286404" y="2035936"/>
            <a:chExt cx="1490929" cy="1440578"/>
          </a:xfrm>
        </p:grpSpPr>
        <p:pic>
          <p:nvPicPr>
            <p:cNvPr id="193" name="Picture 6" descr="C:\Documents and Settings\konstantinov\Рабочий стол\Рисунки для слайдов\Реабилитация территорий\Посадка деревьев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012" y="2035936"/>
              <a:ext cx="1476321" cy="107667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" name="Прямоугольник с двумя скругленными противолежащими углами 193"/>
            <p:cNvSpPr/>
            <p:nvPr/>
          </p:nvSpPr>
          <p:spPr bwMode="auto">
            <a:xfrm>
              <a:off x="5286404" y="3112620"/>
              <a:ext cx="1480130" cy="363894"/>
            </a:xfrm>
            <a:prstGeom prst="round2Diag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dirty="0" smtClean="0">
                  <a:solidFill>
                    <a:srgbClr val="000000"/>
                  </a:solidFill>
                  <a:cs typeface="Arial" charset="0"/>
                </a:rPr>
                <a:t>Реабилитац</a:t>
              </a:r>
            </a:p>
          </p:txBody>
        </p:sp>
      </p:grpSp>
      <p:grpSp>
        <p:nvGrpSpPr>
          <p:cNvPr id="14" name="Группа 194"/>
          <p:cNvGrpSpPr/>
          <p:nvPr/>
        </p:nvGrpSpPr>
        <p:grpSpPr>
          <a:xfrm>
            <a:off x="1566572" y="3679708"/>
            <a:ext cx="874053" cy="793615"/>
            <a:chOff x="3270581" y="4652989"/>
            <a:chExt cx="1419076" cy="1440574"/>
          </a:xfrm>
        </p:grpSpPr>
        <p:sp>
          <p:nvSpPr>
            <p:cNvPr id="196" name="Прямоугольник с двумя скругленными противолежащими углами 195"/>
            <p:cNvSpPr/>
            <p:nvPr/>
          </p:nvSpPr>
          <p:spPr bwMode="auto">
            <a:xfrm>
              <a:off x="3270581" y="5729669"/>
              <a:ext cx="1419074" cy="363894"/>
            </a:xfrm>
            <a:prstGeom prst="round2Diag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00" dirty="0" smtClean="0">
                  <a:solidFill>
                    <a:srgbClr val="000000"/>
                  </a:solidFill>
                  <a:cs typeface="Arial" charset="0"/>
                </a:rPr>
                <a:t>ПХ</a:t>
              </a:r>
              <a:r>
                <a:rPr lang="ru-RU" sz="800" dirty="0" smtClean="0">
                  <a:solidFill>
                    <a:srgbClr val="414142"/>
                  </a:solidFill>
                  <a:cs typeface="Arial" charset="0"/>
                </a:rPr>
                <a:t> ОЯТ</a:t>
              </a:r>
            </a:p>
          </p:txBody>
        </p:sp>
        <p:pic>
          <p:nvPicPr>
            <p:cNvPr id="197" name="Picture 8" descr="C:\Documents and Settings\konstantinov\Рабочий стол\Рисунки для слайдов\ХОЯТ\Сухое Хранилище ОЯТ Железногорск (ГХК)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581" y="4652989"/>
              <a:ext cx="1419076" cy="107667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97"/>
          <p:cNvGrpSpPr/>
          <p:nvPr/>
        </p:nvGrpSpPr>
        <p:grpSpPr>
          <a:xfrm>
            <a:off x="1976401" y="4020377"/>
            <a:ext cx="873775" cy="793613"/>
            <a:chOff x="3094915" y="6003775"/>
            <a:chExt cx="1486930" cy="1444595"/>
          </a:xfrm>
        </p:grpSpPr>
        <p:sp>
          <p:nvSpPr>
            <p:cNvPr id="199" name="Прямоугольник с двумя скругленными противолежащими углами 198"/>
            <p:cNvSpPr/>
            <p:nvPr/>
          </p:nvSpPr>
          <p:spPr bwMode="auto">
            <a:xfrm>
              <a:off x="3094915" y="7084477"/>
              <a:ext cx="1471425" cy="363893"/>
            </a:xfrm>
            <a:prstGeom prst="round2Diag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00" dirty="0" smtClean="0">
                  <a:solidFill>
                    <a:srgbClr val="000000"/>
                  </a:solidFill>
                  <a:cs typeface="Arial" charset="0"/>
                </a:rPr>
                <a:t>ПХ</a:t>
              </a:r>
              <a:r>
                <a:rPr lang="ru-RU" sz="800" dirty="0" smtClean="0">
                  <a:solidFill>
                    <a:srgbClr val="414142"/>
                  </a:solidFill>
                  <a:cs typeface="Arial" charset="0"/>
                </a:rPr>
                <a:t> </a:t>
              </a:r>
              <a:r>
                <a:rPr lang="ru-RU" sz="800" dirty="0" smtClean="0">
                  <a:solidFill>
                    <a:srgbClr val="000000"/>
                  </a:solidFill>
                  <a:cs typeface="Arial" charset="0"/>
                </a:rPr>
                <a:t>РАО</a:t>
              </a:r>
              <a:r>
                <a:rPr lang="ru-RU" sz="800" dirty="0" smtClean="0">
                  <a:solidFill>
                    <a:srgbClr val="414142"/>
                  </a:solidFill>
                  <a:cs typeface="Arial" charset="0"/>
                </a:rPr>
                <a:t>     </a:t>
              </a:r>
              <a:r>
                <a:rPr lang="ru-RU" sz="800" dirty="0" smtClean="0">
                  <a:solidFill>
                    <a:srgbClr val="000000"/>
                  </a:solidFill>
                  <a:cs typeface="Arial" charset="0"/>
                </a:rPr>
                <a:t>40</a:t>
              </a:r>
            </a:p>
          </p:txBody>
        </p:sp>
        <p:pic>
          <p:nvPicPr>
            <p:cNvPr id="201" name="Picture 7" descr="C:\Documents and Settings\konstantinov\Рабочий стол\Рисунки для слайдов\ПХ РАО и ПП\ХРАО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519" y="6003775"/>
              <a:ext cx="1478326" cy="107667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2" name="Скругленный прямоугольник 201"/>
          <p:cNvSpPr/>
          <p:nvPr/>
        </p:nvSpPr>
        <p:spPr bwMode="auto">
          <a:xfrm>
            <a:off x="3748997" y="1314681"/>
            <a:ext cx="763571" cy="48266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cs typeface="Arial" charset="0"/>
              </a:rPr>
              <a:t> Формирование </a:t>
            </a: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стратегического  плана </a:t>
            </a:r>
            <a:r>
              <a:rPr lang="ru-RU" sz="1600" dirty="0">
                <a:solidFill>
                  <a:srgbClr val="000000"/>
                </a:solidFill>
                <a:cs typeface="Arial" charset="0"/>
              </a:rPr>
              <a:t>ВЭ ЯРОО </a:t>
            </a: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ГК «Росатом» в </a:t>
            </a:r>
            <a:r>
              <a:rPr lang="ru-RU" sz="1600" dirty="0">
                <a:solidFill>
                  <a:srgbClr val="000000"/>
                </a:solidFill>
                <a:cs typeface="Arial" charset="0"/>
              </a:rPr>
              <a:t>соответствии с установленными ограничениями</a:t>
            </a:r>
            <a:endParaRPr lang="ru-RU" sz="16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" name="Стрелка вправо 203"/>
          <p:cNvSpPr/>
          <p:nvPr/>
        </p:nvSpPr>
        <p:spPr bwMode="auto">
          <a:xfrm>
            <a:off x="3202707" y="2441677"/>
            <a:ext cx="436240" cy="2505321"/>
          </a:xfrm>
          <a:prstGeom prst="rightArrow">
            <a:avLst>
              <a:gd name="adj1" fmla="val 33715"/>
              <a:gd name="adj2" fmla="val 50000"/>
            </a:avLst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414142"/>
              </a:solidFill>
              <a:cs typeface="Arial" charset="0"/>
            </a:endParaRPr>
          </a:p>
        </p:txBody>
      </p:sp>
      <p:sp>
        <p:nvSpPr>
          <p:cNvPr id="205" name="Стрелка вправо 204"/>
          <p:cNvSpPr/>
          <p:nvPr/>
        </p:nvSpPr>
        <p:spPr bwMode="auto">
          <a:xfrm>
            <a:off x="4644008" y="2469755"/>
            <a:ext cx="419198" cy="2505321"/>
          </a:xfrm>
          <a:prstGeom prst="rightArrow">
            <a:avLst>
              <a:gd name="adj1" fmla="val 33715"/>
              <a:gd name="adj2" fmla="val 50000"/>
            </a:avLst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414142"/>
              </a:solidFill>
              <a:cs typeface="Arial" charset="0"/>
            </a:endParaRPr>
          </a:p>
        </p:txBody>
      </p:sp>
      <p:grpSp>
        <p:nvGrpSpPr>
          <p:cNvPr id="16" name="Группа 205"/>
          <p:cNvGrpSpPr/>
          <p:nvPr/>
        </p:nvGrpSpPr>
        <p:grpSpPr>
          <a:xfrm>
            <a:off x="251520" y="3853693"/>
            <a:ext cx="886415" cy="860341"/>
            <a:chOff x="253979" y="4080845"/>
            <a:chExt cx="843411" cy="857734"/>
          </a:xfrm>
        </p:grpSpPr>
        <p:pic>
          <p:nvPicPr>
            <p:cNvPr id="207" name="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79" y="4080845"/>
              <a:ext cx="842124" cy="617025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8" name="Прямоугольник с двумя скругленными противолежащими углами 207"/>
            <p:cNvSpPr/>
            <p:nvPr/>
          </p:nvSpPr>
          <p:spPr bwMode="auto">
            <a:xfrm>
              <a:off x="253979" y="4704977"/>
              <a:ext cx="843411" cy="233602"/>
            </a:xfrm>
            <a:prstGeom prst="round2Diag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dirty="0" smtClean="0">
                  <a:solidFill>
                    <a:srgbClr val="000000"/>
                  </a:solidFill>
                  <a:cs typeface="Arial" charset="0"/>
                </a:rPr>
                <a:t>Объекты</a:t>
              </a:r>
              <a:r>
                <a:rPr lang="ru-RU" sz="600" dirty="0" smtClean="0">
                  <a:solidFill>
                    <a:srgbClr val="414142"/>
                  </a:solidFill>
                  <a:cs typeface="Arial" charset="0"/>
                </a:rPr>
                <a:t> добычи</a:t>
              </a:r>
            </a:p>
          </p:txBody>
        </p:sp>
      </p:grpSp>
      <p:grpSp>
        <p:nvGrpSpPr>
          <p:cNvPr id="17" name="Группа 208"/>
          <p:cNvGrpSpPr/>
          <p:nvPr/>
        </p:nvGrpSpPr>
        <p:grpSpPr>
          <a:xfrm>
            <a:off x="567211" y="4214175"/>
            <a:ext cx="886415" cy="840839"/>
            <a:chOff x="2225756" y="5720167"/>
            <a:chExt cx="1419076" cy="1523766"/>
          </a:xfrm>
        </p:grpSpPr>
        <p:pic>
          <p:nvPicPr>
            <p:cNvPr id="210" name="Picture 15" descr="C:\Documents and Settings\konstantinov\Рабочий стол\Рисунки для слайдов\Металлургическое производство\Уран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758" y="5720167"/>
              <a:ext cx="1419074" cy="1113127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1" name="Прямоугольник с двумя скругленными противолежащими углами 210"/>
            <p:cNvSpPr/>
            <p:nvPr/>
          </p:nvSpPr>
          <p:spPr bwMode="auto">
            <a:xfrm>
              <a:off x="2225756" y="6833294"/>
              <a:ext cx="1419076" cy="410639"/>
            </a:xfrm>
            <a:prstGeom prst="round2Diag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dirty="0" smtClean="0">
                  <a:solidFill>
                    <a:srgbClr val="000000"/>
                  </a:solidFill>
                  <a:cs typeface="Arial" charset="0"/>
                </a:rPr>
                <a:t>Металлургия</a:t>
              </a:r>
            </a:p>
          </p:txBody>
        </p:sp>
      </p:grpSp>
      <p:grpSp>
        <p:nvGrpSpPr>
          <p:cNvPr id="18" name="Группа 211"/>
          <p:cNvGrpSpPr/>
          <p:nvPr/>
        </p:nvGrpSpPr>
        <p:grpSpPr>
          <a:xfrm>
            <a:off x="978453" y="4616921"/>
            <a:ext cx="885062" cy="815045"/>
            <a:chOff x="3791098" y="5720167"/>
            <a:chExt cx="1457780" cy="1477022"/>
          </a:xfrm>
        </p:grpSpPr>
        <p:pic>
          <p:nvPicPr>
            <p:cNvPr id="213" name="Picture 14" descr="C:\Documents and Settings\konstantinov\Рабочий стол\Рисунки для слайдов\Радиохимия\Операторы на радиохимическом производстве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724" y="5720167"/>
              <a:ext cx="1440153" cy="1113127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" name="Прямоугольник с двумя скругленными противолежащими углами 213"/>
            <p:cNvSpPr/>
            <p:nvPr/>
          </p:nvSpPr>
          <p:spPr bwMode="auto">
            <a:xfrm>
              <a:off x="3791098" y="6833296"/>
              <a:ext cx="1457780" cy="363893"/>
            </a:xfrm>
            <a:prstGeom prst="round2Diag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dirty="0" smtClean="0">
                  <a:solidFill>
                    <a:srgbClr val="000000"/>
                  </a:solidFill>
                  <a:cs typeface="Arial" charset="0"/>
                </a:rPr>
                <a:t>Радиохими</a:t>
              </a:r>
            </a:p>
          </p:txBody>
        </p:sp>
      </p:grpSp>
      <p:grpSp>
        <p:nvGrpSpPr>
          <p:cNvPr id="19" name="Группа 214"/>
          <p:cNvGrpSpPr/>
          <p:nvPr/>
        </p:nvGrpSpPr>
        <p:grpSpPr>
          <a:xfrm>
            <a:off x="1380664" y="4943115"/>
            <a:ext cx="875713" cy="815045"/>
            <a:chOff x="5396474" y="5718049"/>
            <a:chExt cx="1508297" cy="1473978"/>
          </a:xfrm>
        </p:grpSpPr>
        <p:pic>
          <p:nvPicPr>
            <p:cNvPr id="216" name="Picture 1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96474" y="5718049"/>
              <a:ext cx="1443381" cy="1113127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7" name="Прямоугольник с двумя скругленными противолежащими углами 216"/>
            <p:cNvSpPr/>
            <p:nvPr/>
          </p:nvSpPr>
          <p:spPr bwMode="auto">
            <a:xfrm>
              <a:off x="5396474" y="6828134"/>
              <a:ext cx="1508297" cy="363893"/>
            </a:xfrm>
            <a:prstGeom prst="round2Diag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00" dirty="0" smtClean="0">
                  <a:solidFill>
                    <a:srgbClr val="000000"/>
                  </a:solidFill>
                  <a:cs typeface="Arial" charset="0"/>
                </a:rPr>
                <a:t>ПУГР</a:t>
              </a:r>
            </a:p>
          </p:txBody>
        </p:sp>
      </p:grpSp>
      <p:grpSp>
        <p:nvGrpSpPr>
          <p:cNvPr id="20" name="Группа 217"/>
          <p:cNvGrpSpPr/>
          <p:nvPr/>
        </p:nvGrpSpPr>
        <p:grpSpPr>
          <a:xfrm>
            <a:off x="1753897" y="5288219"/>
            <a:ext cx="899960" cy="843913"/>
            <a:chOff x="1759771" y="5350638"/>
            <a:chExt cx="899960" cy="843913"/>
          </a:xfrm>
        </p:grpSpPr>
        <p:grpSp>
          <p:nvGrpSpPr>
            <p:cNvPr id="21" name="Группа 218"/>
            <p:cNvGrpSpPr/>
            <p:nvPr/>
          </p:nvGrpSpPr>
          <p:grpSpPr>
            <a:xfrm>
              <a:off x="1759771" y="5350638"/>
              <a:ext cx="899960" cy="843913"/>
              <a:chOff x="7024053" y="5711669"/>
              <a:chExt cx="1490926" cy="1516692"/>
            </a:xfrm>
          </p:grpSpPr>
          <p:pic>
            <p:nvPicPr>
              <p:cNvPr id="221" name="Picture 16" descr="C:\Documents and Settings\konstantinov\Рабочий стол\Рисунки для слайдов\Научные и лабораторные Объекты\Pacific_Northwest_National_Laboratory_800_MHz_NMR_Spectrometer.jp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5311" y="5711669"/>
                <a:ext cx="1465523" cy="1113127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2" name="Прямоугольник с двумя скругленными противолежащими углами 221"/>
              <p:cNvSpPr/>
              <p:nvPr/>
            </p:nvSpPr>
            <p:spPr bwMode="auto">
              <a:xfrm>
                <a:off x="7024053" y="6808196"/>
                <a:ext cx="1490926" cy="420165"/>
              </a:xfrm>
              <a:prstGeom prst="round2Diag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>
                    <a:alpha val="0"/>
                  </a:scheme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dirty="0" smtClean="0">
                    <a:solidFill>
                      <a:srgbClr val="000000"/>
                    </a:solidFill>
                    <a:cs typeface="Arial" charset="0"/>
                  </a:rPr>
                  <a:t>Научные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dirty="0" smtClean="0">
                    <a:solidFill>
                      <a:srgbClr val="000000"/>
                    </a:solidFill>
                    <a:cs typeface="Arial" charset="0"/>
                  </a:rPr>
                  <a:t>объекты</a:t>
                </a:r>
              </a:p>
            </p:txBody>
          </p:sp>
        </p:grpSp>
        <p:sp>
          <p:nvSpPr>
            <p:cNvPr id="220" name="Прямоугольник 219"/>
            <p:cNvSpPr/>
            <p:nvPr/>
          </p:nvSpPr>
          <p:spPr bwMode="auto">
            <a:xfrm>
              <a:off x="2440624" y="5958026"/>
              <a:ext cx="216605" cy="22804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7</a:t>
              </a:r>
            </a:p>
          </p:txBody>
        </p:sp>
      </p:grpSp>
      <p:sp>
        <p:nvSpPr>
          <p:cNvPr id="227" name="Скругленный прямоугольник 226"/>
          <p:cNvSpPr/>
          <p:nvPr/>
        </p:nvSpPr>
        <p:spPr bwMode="auto">
          <a:xfrm>
            <a:off x="7051450" y="1708511"/>
            <a:ext cx="1252684" cy="3127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0000"/>
                </a:solidFill>
              </a:rPr>
              <a:t>Другие</a:t>
            </a:r>
            <a:endParaRPr lang="ru-RU" sz="1100" dirty="0" smtClean="0">
              <a:solidFill>
                <a:srgbClr val="414142"/>
              </a:solidFill>
              <a:cs typeface="Arial" charset="0"/>
            </a:endParaRPr>
          </a:p>
        </p:txBody>
      </p:sp>
      <p:sp>
        <p:nvSpPr>
          <p:cNvPr id="229" name="Скругленный прямоугольник 228"/>
          <p:cNvSpPr/>
          <p:nvPr/>
        </p:nvSpPr>
        <p:spPr bwMode="auto">
          <a:xfrm>
            <a:off x="6108337" y="1267056"/>
            <a:ext cx="1252684" cy="3127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0000"/>
                </a:solidFill>
              </a:rPr>
              <a:t>Финансовые</a:t>
            </a:r>
            <a:endParaRPr lang="ru-RU" sz="1100" b="1" dirty="0">
              <a:solidFill>
                <a:srgbClr val="000000"/>
              </a:solidFill>
            </a:endParaRPr>
          </a:p>
        </p:txBody>
      </p:sp>
      <p:sp>
        <p:nvSpPr>
          <p:cNvPr id="231" name="Скругленный прямоугольник 230"/>
          <p:cNvSpPr/>
          <p:nvPr/>
        </p:nvSpPr>
        <p:spPr bwMode="auto">
          <a:xfrm>
            <a:off x="5153524" y="1708511"/>
            <a:ext cx="1252684" cy="3127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0000"/>
                </a:solidFill>
              </a:rPr>
              <a:t>Технические</a:t>
            </a:r>
            <a:endParaRPr lang="ru-RU"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758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91581"/>
            <a:ext cx="8207375" cy="418576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Основные результаты 2012 года</a:t>
            </a:r>
          </a:p>
        </p:txBody>
      </p:sp>
      <p:sp>
        <p:nvSpPr>
          <p:cNvPr id="21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906F1-A46C-4845-8303-616A092F43E1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25689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Актуализированы методические рекомендации по укрупненной оценке стоимости работ по ВЭ, обращению с РАО и реабилитации загрязненных территорий (РЗТ).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Проведена оценка номинальной и текущей стоимости ВЭ, обращению с РАО и РЗТ всех предприятий Госкорпорации, определены предварительные  сроки останова ЯРОО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Сформированы предложения по глубокой корректировке ФЦП ЯРБ 2008-215 и предложения в раздел ВЭ Госпрограммы 2016-2025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 этой основе начата разработка стратегического плана-графика ВЭ.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Разработан проект актуализованной отраслевой концепции ВЭ… и проекты МР по разработке локальных концепций и программ ВЭ.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Запущен проект создания корпоративного уровня ОИС, в разработке проекты интеграционного уровня и ряда локальных уровней.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Начата </a:t>
            </a:r>
            <a:r>
              <a:rPr lang="ru-RU" dirty="0"/>
              <a:t>реализация </a:t>
            </a:r>
            <a:r>
              <a:rPr lang="ru-RU" dirty="0" smtClean="0"/>
              <a:t>пилотных проектов ВЭ ПУГР ЭИ-2 и корпуса «Б» ОАО «ВНИИНМ</a:t>
            </a:r>
            <a:r>
              <a:rPr lang="ru-RU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Разработаны базовые требования к выводу из эксплуатации для разработки закона «О выводе из эксплуатации (о внесении изменений)»</a:t>
            </a:r>
            <a:endParaRPr lang="ru-RU" dirty="0" smtClean="0"/>
          </a:p>
          <a:p>
            <a:pPr marL="342900" indent="-34290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088783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9225"/>
            <a:ext cx="8207375" cy="903288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Планы на 201</a:t>
            </a:r>
            <a:r>
              <a:rPr lang="en-US" dirty="0" smtClean="0"/>
              <a:t>3</a:t>
            </a:r>
            <a:r>
              <a:rPr lang="ru-RU" dirty="0" smtClean="0"/>
              <a:t> год</a:t>
            </a:r>
          </a:p>
        </p:txBody>
      </p:sp>
      <p:sp>
        <p:nvSpPr>
          <p:cNvPr id="21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906F1-A46C-4845-8303-616A092F43E1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7412" name="Line 42"/>
          <p:cNvSpPr>
            <a:spLocks noChangeShapeType="1"/>
          </p:cNvSpPr>
          <p:nvPr/>
        </p:nvSpPr>
        <p:spPr bwMode="auto">
          <a:xfrm>
            <a:off x="1312562" y="2379362"/>
            <a:ext cx="7277441" cy="3175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square"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17414" name="Line 45"/>
          <p:cNvSpPr>
            <a:spLocks noChangeShapeType="1"/>
          </p:cNvSpPr>
          <p:nvPr/>
        </p:nvSpPr>
        <p:spPr bwMode="auto">
          <a:xfrm>
            <a:off x="1361529" y="3052558"/>
            <a:ext cx="7247157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square"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17416" name="Line 56"/>
          <p:cNvSpPr>
            <a:spLocks noChangeShapeType="1"/>
          </p:cNvSpPr>
          <p:nvPr/>
        </p:nvSpPr>
        <p:spPr bwMode="auto">
          <a:xfrm>
            <a:off x="1331708" y="3833969"/>
            <a:ext cx="7276977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square"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17418" name="Line 59"/>
          <p:cNvSpPr>
            <a:spLocks noChangeShapeType="1"/>
          </p:cNvSpPr>
          <p:nvPr/>
        </p:nvSpPr>
        <p:spPr bwMode="auto">
          <a:xfrm flipV="1">
            <a:off x="1403648" y="4509120"/>
            <a:ext cx="7296125" cy="59486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square"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17420" name="Line 70"/>
          <p:cNvSpPr>
            <a:spLocks noChangeShapeType="1"/>
          </p:cNvSpPr>
          <p:nvPr/>
        </p:nvSpPr>
        <p:spPr bwMode="auto">
          <a:xfrm>
            <a:off x="1452618" y="5445224"/>
            <a:ext cx="7247155" cy="1588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square"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17422" name="Oval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8618" y="1671329"/>
            <a:ext cx="431800" cy="431800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423" name="Oval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78618" y="2513492"/>
            <a:ext cx="431800" cy="4318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424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8618" y="3294902"/>
            <a:ext cx="431800" cy="4318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425" name="Oval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78618" y="4037400"/>
            <a:ext cx="431800" cy="4318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426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8618" y="4789062"/>
            <a:ext cx="431800" cy="4318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57290" y="1207087"/>
            <a:ext cx="7607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Разработка базовых требований для проекта ФЗ «О совершенствовании правового регулирования отношений, связанных с выводом из эксплуатации ядерно и радиационно опасных объектов»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312562" y="2406227"/>
            <a:ext cx="778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Пересмотр </a:t>
            </a:r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ru-RU" dirty="0" smtClean="0"/>
              <a:t>обсуждение отраслевой Концепции ВЭ ОИАЭ от 2008 года с учетом опыта реализации ФЦП ЯРБ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21954" y="3187637"/>
            <a:ext cx="7674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Разработка методических рекомендаций  по разработке локальных объектовых концепций и программ ВЭ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3933056"/>
            <a:ext cx="7674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Корректировка Положения о </a:t>
            </a:r>
            <a:r>
              <a:rPr lang="ru-RU" b="1" dirty="0" smtClean="0"/>
              <a:t>временном</a:t>
            </a:r>
            <a:r>
              <a:rPr lang="ru-RU" dirty="0" smtClean="0"/>
              <a:t> порядке организации работ по ВЭ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653136"/>
            <a:ext cx="7634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Формирование Перечня объектов использования атомной энергии для включения их в реестр ЯРОО. </a:t>
            </a:r>
            <a:endParaRPr lang="ru-RU" dirty="0"/>
          </a:p>
        </p:txBody>
      </p:sp>
      <p:sp>
        <p:nvSpPr>
          <p:cNvPr id="22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8618" y="5682400"/>
            <a:ext cx="431800" cy="4318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" name="Line 59"/>
          <p:cNvSpPr>
            <a:spLocks noChangeShapeType="1"/>
          </p:cNvSpPr>
          <p:nvPr/>
        </p:nvSpPr>
        <p:spPr bwMode="auto">
          <a:xfrm flipV="1">
            <a:off x="1357290" y="6309320"/>
            <a:ext cx="7296125" cy="59486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square"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03648" y="5575134"/>
            <a:ext cx="7232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Проведение корректировки ФЦП 2008-2015, формирование предложений в программу 2016-2025.  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О состоянии и направлениях развития деятельности по обеспечению ядерной&amp;#x0D;&amp;#x0A;и радиационной безопасности&amp;quot;&quot;/&gt;&lt;property id=&quot;20307&quot; value=&quot;256&quot;/&gt;&lt;/object&gt;&lt;object type=&quot;3&quot; unique_id=&quot;10004&quot;&gt;&lt;property id=&quot;20148&quot; value=&quot;5&quot;/&gt;&lt;property id=&quot;20300&quot; value=&quot;Slide 4 - &amp;quot;Функции блока ЯРБ в обеспечении &amp;#x0D;&amp;#x0A;деятельности ГК «Росатом»&amp;quot;&quot;/&gt;&lt;property id=&quot;20307&quot; value=&quot;400&quot;/&gt;&lt;/object&gt;&lt;object type=&quot;3&quot; unique_id=&quot;10006&quot;&gt;&lt;property id=&quot;20148&quot; value=&quot;5&quot;/&gt;&lt;property id=&quot;20300&quot; value=&quot;Slide 9 - &amp;quot;Основные виды деятельности&amp;#x0D;&amp;#x0A;блока ЯРБ&amp;quot;&quot;/&gt;&lt;property id=&quot;20307&quot; value=&quot;401&quot;/&gt;&lt;/object&gt;&lt;object type=&quot;3&quot; unique_id=&quot;10007&quot;&gt;&lt;property id=&quot;20148&quot; value=&quot;5&quot;/&gt;&lt;property id=&quot;20300&quot; value=&quot;Slide 11 - &amp;quot;Итоги деятельности в 2008 г.&amp;quot;&quot;/&gt;&lt;property id=&quot;20307&quot; value=&quot;411&quot;/&gt;&lt;/object&gt;&lt;object type=&quot;3&quot; unique_id=&quot;10012&quot;&gt;&lt;property id=&quot;20148&quot; value=&quot;5&quot;/&gt;&lt;property id=&quot;20300&quot; value=&quot;Slide 18 - &amp;quot;Создание системы обращения с ОЯТ&amp;quot;&quot;/&gt;&lt;property id=&quot;20307&quot; value=&quot;405&quot;/&gt;&lt;/object&gt;&lt;object type=&quot;3&quot; unique_id=&quot;10014&quot;&gt;&lt;property id=&quot;20148&quot; value=&quot;5&quot;/&gt;&lt;property id=&quot;20300&quot; value=&quot;Slide 24 - &amp;quot;Совершенствование ресурсного обеспечения&amp;quot;&quot;/&gt;&lt;property id=&quot;20307&quot; value=&quot;407&quot;/&gt;&lt;/object&gt;&lt;object type=&quot;3&quot; unique_id=&quot;10017&quot;&gt;&lt;property id=&quot;20148&quot; value=&quot;5&quot;/&gt;&lt;property id=&quot;20300&quot; value=&quot;Slide 30 - &amp;quot;Предложения по решению правления&amp;quot;&quot;/&gt;&lt;property id=&quot;20307&quot; value=&quot;410&quot;/&gt;&lt;/object&gt;&lt;object type=&quot;3&quot; unique_id=&quot;11296&quot;&gt;&lt;property id=&quot;20148&quot; value=&quot;5&quot;/&gt;&lt;property id=&quot;20300&quot; value=&quot;Slide 5 - &amp;quot;Организационный состав блока ЯРБ&amp;#x0D;&amp;#x0A;и управление им&amp;quot;&quot;/&gt;&lt;property id=&quot;20307&quot; value=&quot;419&quot;/&gt;&lt;/object&gt;&lt;object type=&quot;3&quot; unique_id=&quot;11298&quot;&gt;&lt;property id=&quot;20148&quot; value=&quot;5&quot;/&gt;&lt;property id=&quot;20300&quot; value=&quot;Slide 23 - &amp;quot;Финансовое обеспечение &amp;#x0D;&amp;#x0A;работ по ЯРБ (млн руб.)&amp;quot;&quot;/&gt;&lt;property id=&quot;20307&quot; value=&quot;420&quot;/&gt;&lt;/object&gt;&lt;object type=&quot;3&quot; unique_id=&quot;11301&quot;&gt;&lt;property id=&quot;20148&quot; value=&quot;5&quot;/&gt;&lt;property id=&quot;20300&quot; value=&quot;Slide 17 - &amp;quot;Создание Единой государственной системы обращения с РАО&amp;quot;&quot;/&gt;&lt;property id=&quot;20307&quot; value=&quot;417&quot;/&gt;&lt;/object&gt;&lt;object type=&quot;3&quot; unique_id=&quot;11302&quot;&gt;&lt;property id=&quot;20148&quot; value=&quot;5&quot;/&gt;&lt;property id=&quot;20300&quot; value=&quot;Slide 19 - &amp;quot;Создание корпоративной системы вывода из эксплуатации ЯРОО&amp;quot;&quot;/&gt;&lt;property id=&quot;20307&quot; value=&quot;416&quot;/&gt;&lt;/object&gt;&lt;object type=&quot;3&quot; unique_id=&quot;11303&quot;&gt;&lt;property id=&quot;20148&quot; value=&quot;5&quot;/&gt;&lt;property id=&quot;20300&quot; value=&quot;Slide 16 - &amp;quot;Обеспечение безопасного функционирования отрасли&amp;quot;&quot;/&gt;&lt;property id=&quot;20307&quot; value=&quot;415&quot;/&gt;&lt;/object&gt;&lt;object type=&quot;3&quot; unique_id=&quot;11662&quot;&gt;&lt;property id=&quot;20148&quot; value=&quot;5&quot;/&gt;&lt;property id=&quot;20300&quot; value=&quot;Slide 12 - &amp;quot;Состояние безопасности&amp;quot;&quot;/&gt;&lt;property id=&quot;20307&quot; value=&quot;430&quot;/&gt;&lt;/object&gt;&lt;object type=&quot;3&quot; unique_id=&quot;11663&quot;&gt;&lt;property id=&quot;20148&quot; value=&quot;5&quot;/&gt;&lt;property id=&quot;20300&quot; value=&quot;Slide 13 - &amp;quot;Производственный травматизм &amp;#x0D;&amp;#x0A;в Российской Федерации и атомной отрасли&amp;quot;&quot;/&gt;&lt;property id=&quot;20307&quot; value=&quot;431&quot;/&gt;&lt;/object&gt;&lt;object type=&quot;3&quot; unique_id=&quot;11664&quot;&gt;&lt;property id=&quot;20148&quot; value=&quot;5&quot;/&gt;&lt;property id=&quot;20300&quot; value=&quot;Slide 21 - &amp;quot;План-график акционирования предприятий блока ЯРБ&amp;quot;&quot;/&gt;&lt;property id=&quot;20307&quot; value=&quot;435&quot;/&gt;&lt;/object&gt;&lt;object type=&quot;3&quot; unique_id=&quot;11933&quot;&gt;&lt;property id=&quot;20148&quot; value=&quot;5&quot;/&gt;&lt;property id=&quot;20300&quot; value=&quot;Slide 26 - &amp;quot;Основные направления на 2009 г.  &amp;#x0D;&amp;#x0A;(15 целей и 42 задачи)&amp;quot;&quot;/&gt;&lt;property id=&quot;20307&quot; value=&quot;442&quot;/&gt;&lt;/object&gt;&lt;object type=&quot;3&quot; unique_id=&quot;11935&quot;&gt;&lt;property id=&quot;20148&quot; value=&quot;5&quot;/&gt;&lt;property id=&quot;20300&quot; value=&quot;Slide 10 - &amp;quot;Пример: организационно-технические системы в сфере аварийного реагирования&amp;quot;&quot;/&gt;&lt;property id=&quot;20307&quot; value=&quot;441&quot;/&gt;&lt;/object&gt;&lt;object type=&quot;3&quot; unique_id=&quot;11936&quot;&gt;&lt;property id=&quot;20148&quot; value=&quot;5&quot;/&gt;&lt;property id=&quot;20300&quot; value=&quot;Slide 15 - &amp;quot;Основные направления развития:&amp;quot;&quot;/&gt;&lt;property id=&quot;20307&quot; value=&quot;438&quot;/&gt;&lt;/object&gt;&lt;object type=&quot;3&quot; unique_id=&quot;11937&quot;&gt;&lt;property id=&quot;20148&quot; value=&quot;5&quot;/&gt;&lt;property id=&quot;20300&quot; value=&quot;Slide 20 - &amp;quot;Планируемый облик блока&amp;quot;&quot;/&gt;&lt;property id=&quot;20307&quot; value=&quot;444&quot;/&gt;&lt;/object&gt;&lt;object type=&quot;3&quot; unique_id=&quot;11938&quot;&gt;&lt;property id=&quot;20148&quot; value=&quot;5&quot;/&gt;&lt;property id=&quot;20300&quot; value=&quot;Slide 28 - &amp;quot;Основные этапы и цели &amp;#x0D;&amp;#x0A;деятельности блока ЯРБ&amp;quot;&quot;/&gt;&lt;property id=&quot;20307&quot; value=&quot;443&quot;/&gt;&lt;/object&gt;&lt;object type=&quot;3&quot; unique_id=&quot;12060&quot;&gt;&lt;property id=&quot;20148&quot; value=&quot;5&quot;/&gt;&lt;property id=&quot;20300&quot; value=&quot;Slide 3 - &amp;quot;Состав, функции и принципы ведения деятельности блока ЯРБ &amp;quot;&quot;/&gt;&lt;property id=&quot;20307&quot; value=&quot;445&quot;/&gt;&lt;/object&gt;&lt;object type=&quot;3&quot; unique_id=&quot;12061&quot;&gt;&lt;property id=&quot;20148&quot; value=&quot;5&quot;/&gt;&lt;property id=&quot;20300&quot; value=&quot;Slide 8 - &amp;quot;Основные виды деятельности и их итоги&amp;quot;&quot;/&gt;&lt;property id=&quot;20307&quot; value=&quot;446&quot;/&gt;&lt;/object&gt;&lt;object type=&quot;3&quot; unique_id=&quot;12062&quot;&gt;&lt;property id=&quot;20148&quot; value=&quot;5&quot;/&gt;&lt;property id=&quot;20300&quot; value=&quot;Slide 14 - &amp;quot;Развитие и ключевые проекты&amp;quot;&quot;/&gt;&lt;property id=&quot;20307&quot; value=&quot;447&quot;/&gt;&lt;/object&gt;&lt;object type=&quot;3&quot; unique_id=&quot;12063&quot;&gt;&lt;property id=&quot;20148&quot; value=&quot;5&quot;/&gt;&lt;property id=&quot;20300&quot; value=&quot;Slide 22 - &amp;quot;Финансовые ресурсы&amp;quot;&quot;/&gt;&lt;property id=&quot;20307&quot; value=&quot;448&quot;/&gt;&lt;/object&gt;&lt;object type=&quot;3&quot; unique_id=&quot;12064&quot;&gt;&lt;property id=&quot;20148&quot; value=&quot;5&quot;/&gt;&lt;property id=&quot;20300&quot; value=&quot;Slide 25 - &amp;quot;Показатели эффективности&amp;#x0D;&amp;#x0A;и долгосрочные цели &amp;quot;&quot;/&gt;&lt;property id=&quot;20307&quot; value=&quot;449&quot;/&gt;&lt;/object&gt;&lt;object type=&quot;3&quot; unique_id=&quot;12094&quot;&gt;&lt;property id=&quot;20148&quot; value=&quot;5&quot;/&gt;&lt;property id=&quot;20300&quot; value=&quot;Slide 2 - &amp;quot;Содержание доклада&amp;quot;&quot;/&gt;&lt;property id=&quot;20307&quot; value=&quot;450&quot;/&gt;&lt;/object&gt;&lt;object type=&quot;3&quot; unique_id=&quot;12095&quot;&gt;&lt;property id=&quot;20148&quot; value=&quot;5&quot;/&gt;&lt;property id=&quot;20300&quot; value=&quot;Slide 6 - &amp;quot;Принципы деятельности&amp;quot;&quot;/&gt;&lt;property id=&quot;20307&quot; value=&quot;452&quot;/&gt;&lt;/object&gt;&lt;object type=&quot;3&quot; unique_id=&quot;12096&quot;&gt;&lt;property id=&quot;20148&quot; value=&quot;5&quot;/&gt;&lt;property id=&quot;20300&quot; value=&quot;Slide 7 - &amp;quot;Рынки и объемы работ&amp;quot;&quot;/&gt;&lt;property id=&quot;20307&quot; value=&quot;453&quot;/&gt;&lt;/object&gt;&lt;object type=&quot;3&quot; unique_id=&quot;12098&quot;&gt;&lt;property id=&quot;20148&quot; value=&quot;5&quot;/&gt;&lt;property id=&quot;20300&quot; value=&quot;Slide 27 - &amp;quot;КПЭ блока ЯРБ на 2009 год&amp;quot;&quot;/&gt;&lt;property id=&quot;20307&quot; value=&quot;455&quot;/&gt;&lt;/object&gt;&lt;object type=&quot;3&quot; unique_id=&quot;12100&quot;&gt;&lt;property id=&quot;20148&quot; value=&quot;5&quot;/&gt;&lt;property id=&quot;20300&quot; value=&quot;Slide 29 - &amp;quot;Предложения по решению правления&amp;quot;&quot;/&gt;&lt;property id=&quot;20307&quot; value=&quot;456&quot;/&gt;&lt;/object&gt;&lt;/object&gt;&lt;object type=&quot;8&quot; unique_id=&quot;1020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4_Оформление по умолчанию">
  <a:themeElements>
    <a:clrScheme name="14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4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Оформление по умолчанию">
  <a:themeElements>
    <a:clrScheme name="11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Оформление по умолчанию">
  <a:themeElements>
    <a:clrScheme name="5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Оформление по умолчанию">
  <a:themeElements>
    <a:clrScheme name="12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Оформление по умолчанию">
  <a:themeElements>
    <a:clrScheme name="6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Оформление по умолчанию">
  <a:themeElements>
    <a:clrScheme name="13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Оформление по умолчанию">
  <a:themeElements>
    <a:clrScheme name="7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1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Оформление по умолчанию">
  <a:themeElements>
    <a:clrScheme name="8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Оформление по умолчанию">
  <a:themeElements>
    <a:clrScheme name="2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Оформление по умолчанию">
  <a:themeElements>
    <a:clrScheme name="9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9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9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Оформление по умолчанию">
  <a:themeElements>
    <a:clrScheme name="3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Оформление по умолчанию">
  <a:themeElements>
    <a:clrScheme name="10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0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0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Оформление по умолчанию">
  <a:themeElements>
    <a:clrScheme name="4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4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3_Оформление по умолчанию 6">
    <a:dk1>
      <a:srgbClr val="414142"/>
    </a:dk1>
    <a:lt1>
      <a:srgbClr val="FFFFFF"/>
    </a:lt1>
    <a:dk2>
      <a:srgbClr val="FFFFFF"/>
    </a:dk2>
    <a:lt2>
      <a:srgbClr val="808080"/>
    </a:lt2>
    <a:accent1>
      <a:srgbClr val="F37D07"/>
    </a:accent1>
    <a:accent2>
      <a:srgbClr val="4596D1"/>
    </a:accent2>
    <a:accent3>
      <a:srgbClr val="FFFFFF"/>
    </a:accent3>
    <a:accent4>
      <a:srgbClr val="363637"/>
    </a:accent4>
    <a:accent5>
      <a:srgbClr val="F8BFAA"/>
    </a:accent5>
    <a:accent6>
      <a:srgbClr val="3E87BD"/>
    </a:accent6>
    <a:hlink>
      <a:srgbClr val="003274"/>
    </a:hlink>
    <a:folHlink>
      <a:srgbClr val="025EA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11016</TotalTime>
  <Words>730</Words>
  <Application>Microsoft Office PowerPoint</Application>
  <PresentationFormat>Экран (4:3)</PresentationFormat>
  <Paragraphs>135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14_Оформление по умолчанию</vt:lpstr>
      <vt:lpstr>7_Оформление по умолчанию</vt:lpstr>
      <vt:lpstr>1_Оформление по умолчанию</vt:lpstr>
      <vt:lpstr>8_Оформление по умолчанию</vt:lpstr>
      <vt:lpstr>2_Оформление по умолчанию</vt:lpstr>
      <vt:lpstr>9_Оформление по умолчанию</vt:lpstr>
      <vt:lpstr>3_Оформление по умолчанию</vt:lpstr>
      <vt:lpstr>10_Оформление по умолчанию</vt:lpstr>
      <vt:lpstr>4_Оформление по умолчанию</vt:lpstr>
      <vt:lpstr>11_Оформление по умолчанию</vt:lpstr>
      <vt:lpstr>5_Оформление по умолчанию</vt:lpstr>
      <vt:lpstr>12_Оформление по умолчанию</vt:lpstr>
      <vt:lpstr>6_Оформление по умолчанию</vt:lpstr>
      <vt:lpstr>13_Оформление по умолчанию</vt:lpstr>
      <vt:lpstr>Система ВЭ ЯРОО в России – основные задачи на ближайшую перспективу </vt:lpstr>
      <vt:lpstr>Отраслевая концепция ВЭ </vt:lpstr>
      <vt:lpstr>Типы ЯРОО, подлежащие выводу из эксплуатации</vt:lpstr>
      <vt:lpstr>Исходное состояние системы ВЭ</vt:lpstr>
      <vt:lpstr>Мероприятия стратегического планирования</vt:lpstr>
      <vt:lpstr>Укрупненная оценка стоимости ВЭ объектов</vt:lpstr>
      <vt:lpstr>Определение приоритетов</vt:lpstr>
      <vt:lpstr>Основные результаты 2012 года</vt:lpstr>
      <vt:lpstr>Планы на 2013 год</vt:lpstr>
      <vt:lpstr>Специализированные организации выводу из эксплуатации</vt:lpstr>
      <vt:lpstr>СПАСИБО ЗА ВНИМАНИЕ!</vt:lpstr>
    </vt:vector>
  </TitlesOfParts>
  <Company>IBRAE RAS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Tolstopyatov V.I.</dc:creator>
  <cp:lastModifiedBy>Komarov</cp:lastModifiedBy>
  <cp:revision>566</cp:revision>
  <dcterms:created xsi:type="dcterms:W3CDTF">2008-04-14T11:53:08Z</dcterms:created>
  <dcterms:modified xsi:type="dcterms:W3CDTF">2012-10-15T14:54:58Z</dcterms:modified>
</cp:coreProperties>
</file>