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3" r:id="rId2"/>
    <p:sldId id="313" r:id="rId3"/>
    <p:sldId id="322" r:id="rId4"/>
    <p:sldId id="323" r:id="rId5"/>
    <p:sldId id="325" r:id="rId6"/>
    <p:sldId id="326" r:id="rId7"/>
    <p:sldId id="324" r:id="rId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B9B8"/>
    <a:srgbClr val="EBB9B8"/>
    <a:srgbClr val="E6B9B8"/>
    <a:srgbClr val="99CCFF"/>
    <a:srgbClr val="C8E336"/>
    <a:srgbClr val="AAC7C8"/>
    <a:srgbClr val="AABCC8"/>
    <a:srgbClr val="FFFF00"/>
    <a:srgbClr val="FFFF66"/>
    <a:srgbClr val="F7ABA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03" autoAdjust="0"/>
  </p:normalViewPr>
  <p:slideViewPr>
    <p:cSldViewPr>
      <p:cViewPr>
        <p:scale>
          <a:sx n="100" d="100"/>
          <a:sy n="100" d="100"/>
        </p:scale>
        <p:origin x="-2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E0691D6-2BB7-4557-9AC6-328EBE49CD34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76819B5-CF0C-4ACA-ADC4-244F50C556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0A0EC580-804A-469D-AB65-FBE9B0C2FB67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8D14F50-CFDD-4A8C-844D-68C4090EF8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8CB267-6A67-4BED-A788-3DB676EFE2E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8CB267-6A67-4BED-A788-3DB676EFE2E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8CB267-6A67-4BED-A788-3DB676EFE2E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8CB267-6A67-4BED-A788-3DB676EFE2E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18CB267-6A67-4BED-A788-3DB676EFE2E3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BC3AF-6CE0-4ABE-95FF-71FBE665ECA2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23C3A-F843-404A-83C8-AFBEEDD536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949C9-64D6-4CB7-B118-7C718EE396C3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8549AC-6CFA-4034-A36E-CCAB06BF7D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065F4-6331-4C61-B0A6-7A0BEDB0647F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7B2A0-3B24-4B68-ACF1-3950F61111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13B154-B7AE-4551-967D-08600E12C620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719EC-C25E-46F3-8618-5BC69EF7AF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4EDB6C-3161-4725-845E-5CBBD188EE1A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C9089-A523-4F63-BDFB-91802F13E7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C65A7-1E1D-4BF9-B7C5-B7B25941AC0D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43B49B-982A-4450-8DDC-DB5D647B5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CFC29-72EE-43E2-9E7E-D18562513E95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1464B-BB72-4014-897C-6A5A71508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AF6AC2-3C27-401D-ABE9-3E41CB8BFA16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6F369-60F5-44A2-9A60-254CD7186E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9EC31-285E-48B0-AB0C-CFBBB2DF7056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90708-A119-43A2-A5F7-69F40E46A1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50395-CF95-4BE3-ADB7-AC7D5F3B9502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A04B-B5AE-4D98-B3DB-3DE50B3FB1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EFD6A-6FBD-402D-B918-A19297757C4C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18FBC-FA79-4719-BE98-B6782CC3A6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87222CD-00E4-4707-B156-716020230AEC}" type="datetimeFigureOut">
              <a:rPr lang="ru-RU"/>
              <a:pPr>
                <a:defRPr/>
              </a:pPr>
              <a:t>17.10.2012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0FE66F-CC66-4B2C-A089-E99991F971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presentation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483767" y="764706"/>
            <a:ext cx="6256317" cy="546980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3" name="Прямоугольник 12"/>
          <p:cNvSpPr/>
          <p:nvPr/>
        </p:nvSpPr>
        <p:spPr>
          <a:xfrm>
            <a:off x="0" y="0"/>
            <a:ext cx="9144000" cy="6877050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5832648"/>
            <a:ext cx="9144000" cy="1052736"/>
          </a:xfrm>
          <a:prstGeom prst="rect">
            <a:avLst/>
          </a:prstGeom>
          <a:gradFill flip="none" rotWithShape="1">
            <a:gsLst>
              <a:gs pos="0">
                <a:srgbClr val="5677D4">
                  <a:alpha val="41000"/>
                </a:srgb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gradFill flip="none" rotWithShape="1">
            <a:gsLst>
              <a:gs pos="0">
                <a:srgbClr val="5677D4">
                  <a:alpha val="41000"/>
                </a:srgb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303371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319713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237288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331640" y="116632"/>
            <a:ext cx="74168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природных ресурсов и экологии Российской Федерации</a:t>
            </a:r>
            <a:endParaRPr lang="ru-RU" dirty="0">
              <a:ln>
                <a:solidFill>
                  <a:schemeClr val="accent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Рисунок 16" descr="0000000000777777.jpg"/>
          <p:cNvPicPr>
            <a:picLocks noChangeAspect="1"/>
          </p:cNvPicPr>
          <p:nvPr/>
        </p:nvPicPr>
        <p:blipFill>
          <a:blip r:embed="rId3" cstate="print"/>
          <a:srcRect l="5966"/>
          <a:stretch>
            <a:fillRect/>
          </a:stretch>
        </p:blipFill>
        <p:spPr>
          <a:xfrm>
            <a:off x="468313" y="68263"/>
            <a:ext cx="863600" cy="623887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Прямоугольник 17"/>
          <p:cNvSpPr/>
          <p:nvPr/>
        </p:nvSpPr>
        <p:spPr>
          <a:xfrm>
            <a:off x="467544" y="2381979"/>
            <a:ext cx="8136904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ru-RU" sz="2400" b="1" dirty="0" smtClean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Государственное регулирование в области охраны окружающей среды при обращении с РАО</a:t>
            </a:r>
            <a:endParaRPr lang="ru-RU" sz="2400" b="1" dirty="0">
              <a:ln>
                <a:solidFill>
                  <a:schemeClr val="tx2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4553833"/>
            <a:ext cx="8280920" cy="1107996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</a:t>
            </a:r>
            <a:r>
              <a:rPr lang="ru-RU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Международная выставка и конференция «АтомЭко-2012»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17 </a:t>
            </a:r>
            <a:r>
              <a:rPr lang="ru-RU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октября 2012 г.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n w="3175">
                <a:solidFill>
                  <a:schemeClr val="tx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Курындина</a:t>
            </a:r>
            <a:r>
              <a:rPr lang="ru-RU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Л.А.,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начальник отдела Минприроды России</a:t>
            </a:r>
            <a:endParaRPr lang="ru-RU" sz="1400" dirty="0">
              <a:ln w="3175">
                <a:solidFill>
                  <a:schemeClr val="tx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Объект 26"/>
          <p:cNvGraphicFramePr>
            <a:graphicFrameLocks noChangeAspect="1"/>
          </p:cNvGraphicFramePr>
          <p:nvPr/>
        </p:nvGraphicFramePr>
        <p:xfrm>
          <a:off x="467544" y="2897257"/>
          <a:ext cx="2016224" cy="819775"/>
        </p:xfrm>
        <a:graphic>
          <a:graphicData uri="http://schemas.openxmlformats.org/presentationml/2006/ole">
            <p:oleObj spid="_x0000_s3090" name="Формула" r:id="rId4" imgW="1002960" imgH="469800" progId="Equation.3">
              <p:embed/>
            </p:oleObj>
          </a:graphicData>
        </a:graphic>
      </p:graphicFrame>
      <p:sp>
        <p:nvSpPr>
          <p:cNvPr id="28" name="Прямоугольник 27"/>
          <p:cNvSpPr/>
          <p:nvPr/>
        </p:nvSpPr>
        <p:spPr>
          <a:xfrm>
            <a:off x="4677916" y="1484785"/>
            <a:ext cx="144463" cy="5241384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763" y="0"/>
            <a:ext cx="395287" cy="6921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2</a:t>
            </a: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150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850" y="0"/>
            <a:ext cx="8208590" cy="692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Проект постановления Правительства Российской Федерации «О критериях отнесения твердых, жидких и газообразных отходов к РАО, критериях отнесения РАО к особым РАО и к удаляемым РАО, критериях классификации удаляемых РАО (1/3)</a:t>
            </a:r>
            <a:endParaRPr lang="ru-RU" sz="15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7544" y="1052736"/>
            <a:ext cx="8568952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Критерии отнесения твердых, жидких и газообразных отходов к РАО</a:t>
            </a:r>
            <a:endParaRPr lang="ru-RU" sz="1400" b="1" i="1" dirty="0">
              <a:solidFill>
                <a:schemeClr val="tx2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67544" y="1484784"/>
            <a:ext cx="4104456" cy="1292662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Отходы, </a:t>
            </a:r>
            <a:r>
              <a:rPr lang="ru-RU" sz="1300" b="1" i="1" dirty="0" smtClean="0">
                <a:solidFill>
                  <a:srgbClr val="FF0000"/>
                </a:solidFill>
              </a:rPr>
              <a:t>за исключением</a:t>
            </a:r>
            <a:r>
              <a:rPr lang="ru-RU" sz="1300" b="1" i="1" dirty="0" smtClean="0">
                <a:solidFill>
                  <a:schemeClr val="tx2"/>
                </a:solidFill>
              </a:rPr>
              <a:t> отходов, </a:t>
            </a:r>
            <a:br>
              <a:rPr lang="ru-RU" sz="1300" b="1" i="1" dirty="0" smtClean="0">
                <a:solidFill>
                  <a:schemeClr val="tx2"/>
                </a:solidFill>
              </a:rPr>
            </a:br>
            <a:r>
              <a:rPr lang="ru-RU" sz="1300" b="1" i="1" dirty="0" smtClean="0">
                <a:solidFill>
                  <a:schemeClr val="tx2"/>
                </a:solidFill>
              </a:rPr>
              <a:t>образующихся при осуществлении не связанных </a:t>
            </a:r>
            <a:br>
              <a:rPr lang="ru-RU" sz="1300" b="1" i="1" dirty="0" smtClean="0">
                <a:solidFill>
                  <a:schemeClr val="tx2"/>
                </a:solidFill>
              </a:rPr>
            </a:br>
            <a:r>
              <a:rPr lang="ru-RU" sz="1300" b="1" i="1" dirty="0" smtClean="0">
                <a:solidFill>
                  <a:schemeClr val="tx2"/>
                </a:solidFill>
              </a:rPr>
              <a:t>с использованием атомной энергии видов деятельности по добыче и переработке минерального и органического сырья с повышенным содержанием природных радионуклидов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3760584"/>
            <a:ext cx="2016224" cy="892552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u="sng" dirty="0" smtClean="0">
                <a:solidFill>
                  <a:schemeClr val="tx2"/>
                </a:solidFill>
              </a:rPr>
              <a:t>Твердые</a:t>
            </a:r>
          </a:p>
          <a:p>
            <a:pPr algn="ctr">
              <a:defRPr/>
            </a:pPr>
            <a:endParaRPr lang="ru-RU" sz="1300" b="1" i="1" u="sng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                        - </a:t>
            </a:r>
            <a:r>
              <a:rPr lang="ru-RU" sz="1300" b="1" i="1" dirty="0" err="1" smtClean="0">
                <a:solidFill>
                  <a:schemeClr val="tx2"/>
                </a:solidFill>
              </a:rPr>
              <a:t>МЗУА</a:t>
            </a:r>
            <a:endParaRPr lang="ru-RU" sz="13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932040" y="1484784"/>
            <a:ext cx="4104456" cy="1292662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Отходы, </a:t>
            </a:r>
            <a:br>
              <a:rPr lang="ru-RU" sz="1300" b="1" i="1" dirty="0" smtClean="0">
                <a:solidFill>
                  <a:schemeClr val="tx2"/>
                </a:solidFill>
              </a:rPr>
            </a:br>
            <a:r>
              <a:rPr lang="ru-RU" sz="1300" b="1" i="1" dirty="0" smtClean="0">
                <a:solidFill>
                  <a:schemeClr val="tx2"/>
                </a:solidFill>
              </a:rPr>
              <a:t>образующиеся при осуществлении не связанных </a:t>
            </a:r>
            <a:br>
              <a:rPr lang="ru-RU" sz="1300" b="1" i="1" dirty="0" smtClean="0">
                <a:solidFill>
                  <a:schemeClr val="tx2"/>
                </a:solidFill>
              </a:rPr>
            </a:br>
            <a:r>
              <a:rPr lang="ru-RU" sz="1300" b="1" i="1" dirty="0" smtClean="0">
                <a:solidFill>
                  <a:schemeClr val="tx2"/>
                </a:solidFill>
              </a:rPr>
              <a:t>с использованием атомной энергии видов деятельности по добыче и переработке минерального и органического сырья с повышенным содержанием природных радионуклидов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67544" y="4725144"/>
            <a:ext cx="2016224" cy="1092607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u="sng" dirty="0" smtClean="0">
                <a:solidFill>
                  <a:schemeClr val="tx2"/>
                </a:solidFill>
              </a:rPr>
              <a:t>Жидкие</a:t>
            </a:r>
          </a:p>
          <a:p>
            <a:pPr algn="ctr">
              <a:defRPr/>
            </a:pPr>
            <a:endParaRPr lang="ru-RU" sz="1300" b="1" i="1" u="sng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                          - 100 </a:t>
            </a:r>
            <a:r>
              <a:rPr lang="ru-RU" sz="1300" b="1" i="1" dirty="0" err="1" smtClean="0">
                <a:solidFill>
                  <a:schemeClr val="tx2"/>
                </a:solidFill>
              </a:rPr>
              <a:t>УВ</a:t>
            </a:r>
            <a:endParaRPr lang="ru-RU" sz="13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endParaRPr lang="en-US" sz="13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en-US" sz="1300" b="1" i="1" dirty="0" smtClean="0">
                <a:solidFill>
                  <a:schemeClr val="tx2"/>
                </a:solidFill>
              </a:rPr>
              <a:t>            </a:t>
            </a:r>
            <a:r>
              <a:rPr lang="ru-RU" sz="1300" b="1" i="1" dirty="0" smtClean="0">
                <a:solidFill>
                  <a:schemeClr val="tx2"/>
                </a:solidFill>
              </a:rPr>
              <a:t>              </a:t>
            </a:r>
            <a:r>
              <a:rPr lang="en-US" sz="1300" b="1" i="1" dirty="0" smtClean="0">
                <a:solidFill>
                  <a:schemeClr val="tx2"/>
                </a:solidFill>
              </a:rPr>
              <a:t>- 1000 </a:t>
            </a:r>
            <a:r>
              <a:rPr lang="ru-RU" sz="1300" b="1" i="1" dirty="0" smtClean="0">
                <a:solidFill>
                  <a:schemeClr val="tx2"/>
                </a:solidFill>
              </a:rPr>
              <a:t>Бк/г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467544" y="5896451"/>
            <a:ext cx="2016224" cy="825867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u="sng" dirty="0" smtClean="0">
                <a:solidFill>
                  <a:schemeClr val="tx2"/>
                </a:solidFill>
              </a:rPr>
              <a:t>Газообразные</a:t>
            </a:r>
          </a:p>
          <a:p>
            <a:pPr algn="ctr">
              <a:defRPr/>
            </a:pPr>
            <a:endParaRPr lang="ru-RU" sz="1300" b="1" i="1" u="sng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                          - </a:t>
            </a:r>
            <a:r>
              <a:rPr lang="ru-RU" sz="1300" b="1" i="1" dirty="0" err="1" smtClean="0">
                <a:solidFill>
                  <a:schemeClr val="tx2"/>
                </a:solidFill>
              </a:rPr>
              <a:t>ДОА</a:t>
            </a:r>
            <a:r>
              <a:rPr lang="ru-RU" sz="1300" b="1" i="1" baseline="-25000" dirty="0" err="1" smtClean="0">
                <a:solidFill>
                  <a:schemeClr val="tx2"/>
                </a:solidFill>
              </a:rPr>
              <a:t>нас</a:t>
            </a:r>
            <a:endParaRPr lang="ru-RU" sz="1300" b="1" i="1" baseline="-25000" dirty="0" smtClean="0">
              <a:solidFill>
                <a:schemeClr val="tx2"/>
              </a:solidFill>
            </a:endParaRPr>
          </a:p>
          <a:p>
            <a:pPr algn="ctr">
              <a:defRPr/>
            </a:pPr>
            <a:endParaRPr lang="ru-RU" sz="1300" b="1" i="1" baseline="-25000" dirty="0">
              <a:solidFill>
                <a:schemeClr val="tx2"/>
              </a:solidFill>
            </a:endParaRPr>
          </a:p>
        </p:txBody>
      </p:sp>
      <p:graphicFrame>
        <p:nvGraphicFramePr>
          <p:cNvPr id="3091" name="Object 19"/>
          <p:cNvGraphicFramePr>
            <a:graphicFrameLocks noChangeAspect="1"/>
          </p:cNvGraphicFramePr>
          <p:nvPr/>
        </p:nvGraphicFramePr>
        <p:xfrm>
          <a:off x="2568575" y="2896488"/>
          <a:ext cx="1990725" cy="821375"/>
        </p:xfrm>
        <a:graphic>
          <a:graphicData uri="http://schemas.openxmlformats.org/presentationml/2006/ole">
            <p:oleObj spid="_x0000_s3091" name="Формула" r:id="rId5" imgW="990360" imgH="469800" progId="Equation.3">
              <p:embed/>
            </p:oleObj>
          </a:graphicData>
        </a:graphic>
      </p:graphicFrame>
      <p:graphicFrame>
        <p:nvGraphicFramePr>
          <p:cNvPr id="31" name="Объект 30"/>
          <p:cNvGraphicFramePr>
            <a:graphicFrameLocks noChangeAspect="1"/>
          </p:cNvGraphicFramePr>
          <p:nvPr/>
        </p:nvGraphicFramePr>
        <p:xfrm>
          <a:off x="755576" y="4120043"/>
          <a:ext cx="1008112" cy="378043"/>
        </p:xfrm>
        <a:graphic>
          <a:graphicData uri="http://schemas.openxmlformats.org/presentationml/2006/ole">
            <p:oleObj spid="_x0000_s3092" name="Формула" r:id="rId6" imgW="583920" imgH="253800" progId="Equation.3">
              <p:embed/>
            </p:oleObj>
          </a:graphicData>
        </a:graphic>
      </p:graphicFrame>
      <p:graphicFrame>
        <p:nvGraphicFramePr>
          <p:cNvPr id="3093" name="Object 21"/>
          <p:cNvGraphicFramePr>
            <a:graphicFrameLocks noChangeAspect="1"/>
          </p:cNvGraphicFramePr>
          <p:nvPr/>
        </p:nvGraphicFramePr>
        <p:xfrm>
          <a:off x="755625" y="5085184"/>
          <a:ext cx="1008063" cy="377825"/>
        </p:xfrm>
        <a:graphic>
          <a:graphicData uri="http://schemas.openxmlformats.org/presentationml/2006/ole">
            <p:oleObj spid="_x0000_s3093" name="Формула" r:id="rId7" imgW="583920" imgH="253800" progId="Equation.3">
              <p:embed/>
            </p:oleObj>
          </a:graphicData>
        </a:graphic>
      </p:graphicFrame>
      <p:graphicFrame>
        <p:nvGraphicFramePr>
          <p:cNvPr id="3094" name="Object 22"/>
          <p:cNvGraphicFramePr>
            <a:graphicFrameLocks noChangeAspect="1"/>
          </p:cNvGraphicFramePr>
          <p:nvPr/>
        </p:nvGraphicFramePr>
        <p:xfrm>
          <a:off x="755576" y="6237312"/>
          <a:ext cx="1008063" cy="377825"/>
        </p:xfrm>
        <a:graphic>
          <a:graphicData uri="http://schemas.openxmlformats.org/presentationml/2006/ole">
            <p:oleObj spid="_x0000_s3094" name="Формула" r:id="rId8" imgW="583920" imgH="253800" progId="Equation.3">
              <p:embed/>
            </p:oleObj>
          </a:graphicData>
        </a:graphic>
      </p:graphicFrame>
      <p:sp>
        <p:nvSpPr>
          <p:cNvPr id="32" name="Прямоугольник 31"/>
          <p:cNvSpPr/>
          <p:nvPr/>
        </p:nvSpPr>
        <p:spPr>
          <a:xfrm>
            <a:off x="2571750" y="3760584"/>
            <a:ext cx="2000250" cy="892552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u="sng" dirty="0" smtClean="0">
                <a:solidFill>
                  <a:schemeClr val="tx2"/>
                </a:solidFill>
              </a:rPr>
              <a:t>Твердые</a:t>
            </a:r>
          </a:p>
          <a:p>
            <a:pPr algn="ctr">
              <a:defRPr/>
            </a:pPr>
            <a:endParaRPr lang="ru-RU" sz="1300" b="1" i="1" u="sng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1 Бк/г – </a:t>
            </a:r>
            <a:r>
              <a:rPr lang="el-GR" sz="1300" b="1" dirty="0" smtClean="0">
                <a:solidFill>
                  <a:schemeClr val="tx2"/>
                </a:solidFill>
              </a:rPr>
              <a:t>α</a:t>
            </a:r>
            <a:endParaRPr lang="ru-RU" sz="1300" b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100 Бк/г – </a:t>
            </a:r>
            <a:r>
              <a:rPr lang="el-GR" sz="1300" b="1" dirty="0" smtClean="0">
                <a:solidFill>
                  <a:schemeClr val="tx2"/>
                </a:solidFill>
              </a:rPr>
              <a:t>β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578199" y="4725144"/>
            <a:ext cx="1993801" cy="892552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u="sng" dirty="0" smtClean="0">
                <a:solidFill>
                  <a:schemeClr val="tx2"/>
                </a:solidFill>
              </a:rPr>
              <a:t>Жидкие</a:t>
            </a:r>
          </a:p>
          <a:p>
            <a:pPr algn="ctr">
              <a:defRPr/>
            </a:pPr>
            <a:endParaRPr lang="ru-RU" sz="1300" b="1" i="1" u="sng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0,05 Бк/г – </a:t>
            </a:r>
            <a:r>
              <a:rPr lang="el-GR" sz="1300" b="1" dirty="0" smtClean="0">
                <a:solidFill>
                  <a:schemeClr val="tx2"/>
                </a:solidFill>
              </a:rPr>
              <a:t>α</a:t>
            </a:r>
            <a:endParaRPr lang="ru-RU" sz="1300" b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0,5 Бк/г – </a:t>
            </a:r>
            <a:r>
              <a:rPr lang="el-GR" sz="1300" b="1" dirty="0" smtClean="0">
                <a:solidFill>
                  <a:schemeClr val="tx2"/>
                </a:solidFill>
              </a:rPr>
              <a:t>β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932040" y="2920588"/>
            <a:ext cx="2135510" cy="292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u="sng" dirty="0" smtClean="0">
                <a:solidFill>
                  <a:schemeClr val="tx2"/>
                </a:solidFill>
              </a:rPr>
              <a:t>Твердые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164288" y="2920588"/>
            <a:ext cx="1872208" cy="2923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u="sng" dirty="0">
                <a:solidFill>
                  <a:schemeClr val="tx2"/>
                </a:solidFill>
              </a:rPr>
              <a:t>Жидкие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932040" y="3304034"/>
            <a:ext cx="2135510" cy="292388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300" b="1" i="1" dirty="0" smtClean="0">
                <a:solidFill>
                  <a:schemeClr val="tx1"/>
                </a:solidFill>
              </a:rPr>
              <a:t>A</a:t>
            </a:r>
            <a:r>
              <a:rPr lang="en-US" sz="1300" b="1" i="1" baseline="-25000" dirty="0" smtClean="0">
                <a:solidFill>
                  <a:schemeClr val="tx1"/>
                </a:solidFill>
              </a:rPr>
              <a:t>Ra</a:t>
            </a:r>
            <a:r>
              <a:rPr lang="en-US" sz="1300" b="1" i="1" dirty="0" smtClean="0">
                <a:solidFill>
                  <a:schemeClr val="tx1"/>
                </a:solidFill>
              </a:rPr>
              <a:t>+1,3A</a:t>
            </a:r>
            <a:r>
              <a:rPr lang="en-US" sz="1300" b="1" i="1" baseline="-25000" dirty="0" smtClean="0">
                <a:solidFill>
                  <a:schemeClr val="tx1"/>
                </a:solidFill>
              </a:rPr>
              <a:t>Th</a:t>
            </a:r>
            <a:r>
              <a:rPr lang="en-US" sz="1300" b="1" i="1" dirty="0" smtClean="0">
                <a:solidFill>
                  <a:schemeClr val="tx1"/>
                </a:solidFill>
              </a:rPr>
              <a:t>+0,09A</a:t>
            </a:r>
            <a:r>
              <a:rPr lang="en-US" sz="1300" b="1" i="1" baseline="-25000" dirty="0" smtClean="0">
                <a:solidFill>
                  <a:schemeClr val="tx1"/>
                </a:solidFill>
              </a:rPr>
              <a:t>K</a:t>
            </a:r>
            <a:r>
              <a:rPr lang="en-US" sz="1300" b="1" i="1" dirty="0" smtClean="0">
                <a:solidFill>
                  <a:schemeClr val="tx1"/>
                </a:solidFill>
              </a:rPr>
              <a:t>&gt;10 </a:t>
            </a:r>
            <a:r>
              <a:rPr lang="ru-RU" sz="1300" b="1" i="1" dirty="0">
                <a:solidFill>
                  <a:schemeClr val="tx1"/>
                </a:solidFill>
              </a:rPr>
              <a:t>Бк</a:t>
            </a:r>
            <a:r>
              <a:rPr lang="en-US" sz="1300" b="1" i="1" dirty="0">
                <a:solidFill>
                  <a:schemeClr val="tx1"/>
                </a:solidFill>
              </a:rPr>
              <a:t>/</a:t>
            </a:r>
            <a:r>
              <a:rPr lang="ru-RU" sz="1300" b="1" i="1" dirty="0">
                <a:solidFill>
                  <a:schemeClr val="tx1"/>
                </a:solidFill>
              </a:rPr>
              <a:t>г</a:t>
            </a:r>
            <a:endParaRPr lang="ru-RU" sz="1300" b="1" i="1" u="sng" dirty="0" smtClean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164288" y="3304034"/>
            <a:ext cx="1872208" cy="292388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300" b="1" i="1" dirty="0" smtClean="0">
                <a:solidFill>
                  <a:schemeClr val="tx1"/>
                </a:solidFill>
              </a:rPr>
              <a:t>A</a:t>
            </a:r>
            <a:r>
              <a:rPr lang="en-US" sz="1300" b="1" i="1" baseline="-25000" dirty="0" smtClean="0">
                <a:solidFill>
                  <a:schemeClr val="tx1"/>
                </a:solidFill>
              </a:rPr>
              <a:t>U</a:t>
            </a:r>
            <a:r>
              <a:rPr lang="ru-RU" sz="1300" b="1" i="1" dirty="0" smtClean="0">
                <a:solidFill>
                  <a:schemeClr val="tx1"/>
                </a:solidFill>
              </a:rPr>
              <a:t>+2,14</a:t>
            </a:r>
            <a:r>
              <a:rPr lang="en-US" sz="1300" b="1" i="1" dirty="0" err="1" smtClean="0">
                <a:solidFill>
                  <a:schemeClr val="tx1"/>
                </a:solidFill>
              </a:rPr>
              <a:t>A</a:t>
            </a:r>
            <a:r>
              <a:rPr lang="en-US" sz="1300" b="1" i="1" baseline="-25000" dirty="0" err="1" smtClean="0">
                <a:solidFill>
                  <a:schemeClr val="tx1"/>
                </a:solidFill>
              </a:rPr>
              <a:t>Th</a:t>
            </a:r>
            <a:r>
              <a:rPr lang="ru-RU" sz="1300" b="1" i="1" dirty="0" smtClean="0">
                <a:solidFill>
                  <a:schemeClr val="tx1"/>
                </a:solidFill>
              </a:rPr>
              <a:t>&gt;0,13 </a:t>
            </a:r>
            <a:r>
              <a:rPr lang="ru-RU" sz="1300" b="1" i="1" dirty="0">
                <a:solidFill>
                  <a:schemeClr val="tx1"/>
                </a:solidFill>
              </a:rPr>
              <a:t>Бк/г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4948014" y="3697982"/>
            <a:ext cx="2119536" cy="3022578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pPr>
              <a:defRPr/>
            </a:pPr>
            <a:r>
              <a:rPr lang="en-US" sz="1200" b="1" i="1" dirty="0" err="1">
                <a:solidFill>
                  <a:schemeClr val="tx1"/>
                </a:solidFill>
              </a:rPr>
              <a:t>A</a:t>
            </a:r>
            <a:r>
              <a:rPr lang="en-US" sz="1200" b="1" i="1" baseline="-25000" dirty="0" err="1">
                <a:solidFill>
                  <a:schemeClr val="tx1"/>
                </a:solidFill>
              </a:rPr>
              <a:t>Ra</a:t>
            </a:r>
            <a:r>
              <a:rPr lang="en-US" sz="1200" b="1" i="1" dirty="0">
                <a:solidFill>
                  <a:schemeClr val="tx2"/>
                </a:solidFill>
              </a:rPr>
              <a:t> </a:t>
            </a:r>
            <a:r>
              <a:rPr lang="ru-RU" sz="1200" b="1" i="1" dirty="0">
                <a:solidFill>
                  <a:schemeClr val="tx2"/>
                </a:solidFill>
              </a:rPr>
              <a:t>-</a:t>
            </a:r>
            <a:r>
              <a:rPr lang="x-none" sz="1200" b="1" i="1" dirty="0">
                <a:solidFill>
                  <a:schemeClr val="tx2"/>
                </a:solidFill>
              </a:rPr>
              <a:t> удельная активность радия-226, находящегося в равновесии с радионуклидами уранового ряда</a:t>
            </a:r>
            <a:r>
              <a:rPr lang="x-none" sz="1200" b="1" i="1">
                <a:solidFill>
                  <a:schemeClr val="tx2"/>
                </a:solidFill>
              </a:rPr>
              <a:t>, </a:t>
            </a:r>
            <a:r>
              <a:rPr lang="x-none" sz="1200" b="1" i="1" smtClean="0">
                <a:solidFill>
                  <a:schemeClr val="tx2"/>
                </a:solidFill>
              </a:rPr>
              <a:t>Бк/г</a:t>
            </a:r>
            <a:endParaRPr lang="ru-RU" sz="1200" b="1" i="1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ru-RU" sz="12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200" b="1" i="1" dirty="0" err="1">
                <a:solidFill>
                  <a:schemeClr val="tx1"/>
                </a:solidFill>
              </a:rPr>
              <a:t>A</a:t>
            </a:r>
            <a:r>
              <a:rPr lang="en-US" sz="1200" b="1" i="1" baseline="-25000" dirty="0" err="1">
                <a:solidFill>
                  <a:schemeClr val="tx1"/>
                </a:solidFill>
              </a:rPr>
              <a:t>Th</a:t>
            </a:r>
            <a:r>
              <a:rPr lang="en-US" sz="1200" b="1" i="1" dirty="0">
                <a:solidFill>
                  <a:schemeClr val="tx2"/>
                </a:solidFill>
              </a:rPr>
              <a:t> </a:t>
            </a:r>
            <a:r>
              <a:rPr lang="ru-RU" sz="1200" b="1" i="1" dirty="0">
                <a:solidFill>
                  <a:schemeClr val="tx2"/>
                </a:solidFill>
              </a:rPr>
              <a:t>-</a:t>
            </a:r>
            <a:r>
              <a:rPr lang="x-none" sz="1200" b="1" i="1" dirty="0">
                <a:solidFill>
                  <a:schemeClr val="tx2"/>
                </a:solidFill>
              </a:rPr>
              <a:t> удельная активность тория-232, находящегося в равновесии </a:t>
            </a:r>
            <a:br>
              <a:rPr lang="x-none" sz="1200" b="1" i="1" dirty="0">
                <a:solidFill>
                  <a:schemeClr val="tx2"/>
                </a:solidFill>
              </a:rPr>
            </a:br>
            <a:r>
              <a:rPr lang="x-none" sz="1200" b="1" i="1" dirty="0">
                <a:solidFill>
                  <a:schemeClr val="tx2"/>
                </a:solidFill>
              </a:rPr>
              <a:t>с радионуклидами ториевого ряда</a:t>
            </a:r>
            <a:r>
              <a:rPr lang="x-none" sz="1200" b="1" i="1">
                <a:solidFill>
                  <a:schemeClr val="tx2"/>
                </a:solidFill>
              </a:rPr>
              <a:t>, </a:t>
            </a:r>
            <a:r>
              <a:rPr lang="x-none" sz="1200" b="1" i="1" smtClean="0">
                <a:solidFill>
                  <a:schemeClr val="tx2"/>
                </a:solidFill>
              </a:rPr>
              <a:t>Бк/г</a:t>
            </a:r>
            <a:endParaRPr lang="ru-RU" sz="1200" b="1" i="1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ru-RU" sz="12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200" b="1" i="1" dirty="0">
                <a:solidFill>
                  <a:schemeClr val="tx1"/>
                </a:solidFill>
              </a:rPr>
              <a:t>A</a:t>
            </a:r>
            <a:r>
              <a:rPr lang="en-US" sz="1200" b="1" i="1" baseline="-25000" dirty="0">
                <a:solidFill>
                  <a:schemeClr val="tx1"/>
                </a:solidFill>
              </a:rPr>
              <a:t>K</a:t>
            </a:r>
            <a:r>
              <a:rPr lang="en-US" sz="1200" b="1" i="1" dirty="0">
                <a:solidFill>
                  <a:schemeClr val="tx2"/>
                </a:solidFill>
              </a:rPr>
              <a:t> </a:t>
            </a:r>
            <a:r>
              <a:rPr lang="ru-RU" sz="1200" b="1" i="1" dirty="0">
                <a:solidFill>
                  <a:schemeClr val="tx2"/>
                </a:solidFill>
              </a:rPr>
              <a:t>- удельная активность калия-40, Бк/г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153274" y="3697982"/>
            <a:ext cx="1883221" cy="3022578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noAutofit/>
          </a:bodyPr>
          <a:lstStyle/>
          <a:p>
            <a:pPr>
              <a:defRPr/>
            </a:pPr>
            <a:r>
              <a:rPr lang="en-US" sz="1200" b="1" i="1" dirty="0" smtClean="0">
                <a:solidFill>
                  <a:schemeClr val="tx1"/>
                </a:solidFill>
              </a:rPr>
              <a:t>A</a:t>
            </a:r>
            <a:r>
              <a:rPr lang="en-US" sz="1200" b="1" i="1" baseline="-25000" dirty="0" smtClean="0">
                <a:solidFill>
                  <a:schemeClr val="tx1"/>
                </a:solidFill>
              </a:rPr>
              <a:t>U</a:t>
            </a:r>
            <a:r>
              <a:rPr lang="en-US" sz="1200" b="1" i="1" dirty="0" smtClean="0">
                <a:solidFill>
                  <a:schemeClr val="tx2"/>
                </a:solidFill>
              </a:rPr>
              <a:t> </a:t>
            </a:r>
            <a:r>
              <a:rPr lang="ru-RU" sz="1200" b="1" i="1" dirty="0">
                <a:solidFill>
                  <a:schemeClr val="tx2"/>
                </a:solidFill>
              </a:rPr>
              <a:t>-</a:t>
            </a:r>
            <a:r>
              <a:rPr lang="x-none" sz="1200" b="1" i="1" dirty="0">
                <a:solidFill>
                  <a:schemeClr val="tx2"/>
                </a:solidFill>
              </a:rPr>
              <a:t> удельная </a:t>
            </a:r>
            <a:r>
              <a:rPr lang="x-none" sz="1200" b="1" i="1">
                <a:solidFill>
                  <a:schemeClr val="tx2"/>
                </a:solidFill>
              </a:rPr>
              <a:t>активность </a:t>
            </a:r>
            <a:r>
              <a:rPr lang="ru-RU" sz="1200" b="1" i="1" dirty="0" smtClean="0">
                <a:solidFill>
                  <a:schemeClr val="tx2"/>
                </a:solidFill>
              </a:rPr>
              <a:t>урана</a:t>
            </a:r>
            <a:r>
              <a:rPr lang="x-none" sz="1200" b="1" i="1" smtClean="0">
                <a:solidFill>
                  <a:schemeClr val="tx2"/>
                </a:solidFill>
              </a:rPr>
              <a:t>-22</a:t>
            </a:r>
            <a:r>
              <a:rPr lang="ru-RU" sz="1200" b="1" i="1" dirty="0" smtClean="0">
                <a:solidFill>
                  <a:schemeClr val="tx2"/>
                </a:solidFill>
              </a:rPr>
              <a:t>8</a:t>
            </a:r>
            <a:r>
              <a:rPr lang="x-none" sz="1200" b="1" i="1" smtClean="0">
                <a:solidFill>
                  <a:schemeClr val="tx2"/>
                </a:solidFill>
              </a:rPr>
              <a:t>, </a:t>
            </a:r>
            <a:r>
              <a:rPr lang="x-none" sz="1200" b="1" i="1" dirty="0">
                <a:solidFill>
                  <a:schemeClr val="tx2"/>
                </a:solidFill>
              </a:rPr>
              <a:t>находящегося в равновесии с радионуклидами уранового ряда</a:t>
            </a:r>
            <a:r>
              <a:rPr lang="x-none" sz="1200" b="1" i="1">
                <a:solidFill>
                  <a:schemeClr val="tx2"/>
                </a:solidFill>
              </a:rPr>
              <a:t>, </a:t>
            </a:r>
            <a:r>
              <a:rPr lang="x-none" sz="1200" b="1" i="1" smtClean="0">
                <a:solidFill>
                  <a:schemeClr val="tx2"/>
                </a:solidFill>
              </a:rPr>
              <a:t>Бк/г</a:t>
            </a:r>
            <a:endParaRPr lang="ru-RU" sz="1200" b="1" i="1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ru-RU" sz="12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200" b="1" i="1" dirty="0" err="1">
                <a:solidFill>
                  <a:schemeClr val="tx1"/>
                </a:solidFill>
              </a:rPr>
              <a:t>A</a:t>
            </a:r>
            <a:r>
              <a:rPr lang="en-US" sz="1200" b="1" i="1" baseline="-25000" dirty="0" err="1">
                <a:solidFill>
                  <a:schemeClr val="tx1"/>
                </a:solidFill>
              </a:rPr>
              <a:t>Th</a:t>
            </a:r>
            <a:r>
              <a:rPr lang="en-US" sz="1200" b="1" i="1" dirty="0">
                <a:solidFill>
                  <a:schemeClr val="tx2"/>
                </a:solidFill>
              </a:rPr>
              <a:t> </a:t>
            </a:r>
            <a:r>
              <a:rPr lang="ru-RU" sz="1200" b="1" i="1" dirty="0">
                <a:solidFill>
                  <a:schemeClr val="tx2"/>
                </a:solidFill>
              </a:rPr>
              <a:t>-</a:t>
            </a:r>
            <a:r>
              <a:rPr lang="x-none" sz="1200" b="1" i="1" dirty="0">
                <a:solidFill>
                  <a:schemeClr val="tx2"/>
                </a:solidFill>
              </a:rPr>
              <a:t> удельная активность тория-232, находящегося в равновесии </a:t>
            </a:r>
            <a:br>
              <a:rPr lang="x-none" sz="1200" b="1" i="1" dirty="0">
                <a:solidFill>
                  <a:schemeClr val="tx2"/>
                </a:solidFill>
              </a:rPr>
            </a:br>
            <a:r>
              <a:rPr lang="x-none" sz="1200" b="1" i="1" dirty="0">
                <a:solidFill>
                  <a:schemeClr val="tx2"/>
                </a:solidFill>
              </a:rPr>
              <a:t>с радионуклидами ториевого ряда</a:t>
            </a:r>
            <a:r>
              <a:rPr lang="x-none" sz="1200" b="1" i="1">
                <a:solidFill>
                  <a:schemeClr val="tx2"/>
                </a:solidFill>
              </a:rPr>
              <a:t>, </a:t>
            </a:r>
            <a:r>
              <a:rPr lang="x-none" sz="1200" b="1" i="1" smtClean="0">
                <a:solidFill>
                  <a:schemeClr val="tx2"/>
                </a:solidFill>
              </a:rPr>
              <a:t>Бк/г</a:t>
            </a:r>
            <a:endParaRPr lang="ru-RU" sz="1200" b="1" i="1" dirty="0" smtClean="0">
              <a:solidFill>
                <a:schemeClr val="tx2"/>
              </a:solidFill>
            </a:endParaRPr>
          </a:p>
          <a:p>
            <a:pPr>
              <a:defRPr/>
            </a:pPr>
            <a:endParaRPr lang="ru-RU" sz="1200" b="1" i="1" dirty="0" smtClean="0">
              <a:solidFill>
                <a:schemeClr val="tx2"/>
              </a:solidFill>
            </a:endParaRPr>
          </a:p>
        </p:txBody>
      </p:sp>
      <p:graphicFrame>
        <p:nvGraphicFramePr>
          <p:cNvPr id="3095" name="Object 23"/>
          <p:cNvGraphicFramePr>
            <a:graphicFrameLocks noChangeAspect="1"/>
          </p:cNvGraphicFramePr>
          <p:nvPr/>
        </p:nvGraphicFramePr>
        <p:xfrm>
          <a:off x="640135" y="5427439"/>
          <a:ext cx="1008063" cy="377825"/>
        </p:xfrm>
        <a:graphic>
          <a:graphicData uri="http://schemas.openxmlformats.org/presentationml/2006/ole">
            <p:oleObj spid="_x0000_s3095" name="Формула" r:id="rId9" imgW="5839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7192863" y="1484784"/>
            <a:ext cx="138774" cy="3303256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763" y="0"/>
            <a:ext cx="395287" cy="6921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3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150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850" y="0"/>
            <a:ext cx="8208590" cy="692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Проект постановления Правительства Российской Федерации «О критериях отнесения твердых, жидких и газообразных отходов к РАО, критериях отнесения РАО к особым РАО и к удаляемым РАО, критериях классификации удаляемых РАО (2/3)</a:t>
            </a:r>
            <a:endParaRPr lang="ru-RU" sz="15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7544" y="1052736"/>
            <a:ext cx="8568952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Критерии отнесения РАО к особым РАО и к удаляемым РАО</a:t>
            </a:r>
            <a:endParaRPr lang="ru-RU" sz="1400" b="1" i="1" dirty="0">
              <a:solidFill>
                <a:schemeClr val="tx2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67544" y="1484784"/>
            <a:ext cx="6600006" cy="292388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Особые РАО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7584" y="4149199"/>
            <a:ext cx="3384376" cy="64633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Коллективная </a:t>
            </a:r>
            <a:r>
              <a:rPr lang="ru-RU" sz="1200" b="1" i="1" dirty="0">
                <a:solidFill>
                  <a:schemeClr val="tx2"/>
                </a:solidFill>
              </a:rPr>
              <a:t>эффективная доза облучения за весь период потенциальной </a:t>
            </a:r>
            <a:r>
              <a:rPr lang="ru-RU" sz="1200" b="1" i="1" dirty="0" smtClean="0">
                <a:solidFill>
                  <a:schemeClr val="tx2"/>
                </a:solidFill>
              </a:rPr>
              <a:t>опасности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Риск </a:t>
            </a:r>
            <a:r>
              <a:rPr lang="ru-RU" sz="1200" b="1" i="1" dirty="0">
                <a:solidFill>
                  <a:schemeClr val="tx2"/>
                </a:solidFill>
              </a:rPr>
              <a:t>потенциального </a:t>
            </a:r>
            <a:r>
              <a:rPr lang="ru-RU" sz="1200" b="1" i="1" dirty="0" smtClean="0">
                <a:solidFill>
                  <a:schemeClr val="tx2"/>
                </a:solidFill>
              </a:rPr>
              <a:t>облучения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7452320" y="1484784"/>
            <a:ext cx="1584176" cy="292388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Удаляемые РАО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67544" y="1912764"/>
            <a:ext cx="6600006" cy="212365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РАО, </a:t>
            </a:r>
            <a:r>
              <a:rPr lang="ru-RU" sz="1200" b="1" i="1" dirty="0">
                <a:solidFill>
                  <a:schemeClr val="tx2"/>
                </a:solidFill>
              </a:rPr>
              <a:t>в том </a:t>
            </a:r>
            <a:r>
              <a:rPr lang="ru-RU" sz="1200" b="1" i="1" dirty="0" smtClean="0">
                <a:solidFill>
                  <a:schemeClr val="tx2"/>
                </a:solidFill>
              </a:rPr>
              <a:t>числе:</a:t>
            </a:r>
          </a:p>
          <a:p>
            <a:pPr marL="18097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РАО, образовавшиеся:</a:t>
            </a:r>
          </a:p>
          <a:p>
            <a:pPr marL="361950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в результате выполнения </a:t>
            </a:r>
            <a:r>
              <a:rPr lang="ru-RU" sz="1200" b="1" i="1" dirty="0">
                <a:solidFill>
                  <a:schemeClr val="tx2"/>
                </a:solidFill>
              </a:rPr>
              <a:t>государственной программы вооружения </a:t>
            </a:r>
            <a:r>
              <a:rPr lang="ru-RU" sz="1200" b="1" i="1" dirty="0" smtClean="0">
                <a:solidFill>
                  <a:schemeClr val="tx2"/>
                </a:solidFill>
              </a:rPr>
              <a:t/>
            </a:r>
            <a:br>
              <a:rPr lang="ru-RU" sz="1200" b="1" i="1" dirty="0" smtClean="0">
                <a:solidFill>
                  <a:schemeClr val="tx2"/>
                </a:solidFill>
              </a:rPr>
            </a:br>
            <a:r>
              <a:rPr lang="ru-RU" sz="1200" b="1" i="1" dirty="0" smtClean="0">
                <a:solidFill>
                  <a:schemeClr val="tx2"/>
                </a:solidFill>
              </a:rPr>
              <a:t>и </a:t>
            </a:r>
            <a:r>
              <a:rPr lang="ru-RU" sz="1200" b="1" i="1" dirty="0">
                <a:solidFill>
                  <a:schemeClr val="tx2"/>
                </a:solidFill>
              </a:rPr>
              <a:t>государственного оборонного </a:t>
            </a:r>
            <a:r>
              <a:rPr lang="ru-RU" sz="1200" b="1" i="1" dirty="0" smtClean="0">
                <a:solidFill>
                  <a:schemeClr val="tx2"/>
                </a:solidFill>
              </a:rPr>
              <a:t>заказа</a:t>
            </a:r>
          </a:p>
          <a:p>
            <a:pPr marL="361950" indent="-85725">
              <a:buFont typeface="Arial" pitchFamily="34" charset="0"/>
              <a:buChar char="•"/>
              <a:defRPr/>
            </a:pPr>
            <a:r>
              <a:rPr lang="ru-RU" sz="1200" b="1" i="1" dirty="0">
                <a:solidFill>
                  <a:schemeClr val="tx2"/>
                </a:solidFill>
              </a:rPr>
              <a:t>в результате </a:t>
            </a:r>
            <a:r>
              <a:rPr lang="ru-RU" sz="1200" b="1" i="1" dirty="0" smtClean="0">
                <a:solidFill>
                  <a:schemeClr val="tx2"/>
                </a:solidFill>
              </a:rPr>
              <a:t>использования </a:t>
            </a:r>
            <a:r>
              <a:rPr lang="ru-RU" sz="1200" b="1" i="1" dirty="0">
                <a:solidFill>
                  <a:schemeClr val="tx2"/>
                </a:solidFill>
              </a:rPr>
              <a:t>ядерных зарядов в мирных </a:t>
            </a:r>
            <a:r>
              <a:rPr lang="ru-RU" sz="1200" b="1" i="1" dirty="0" smtClean="0">
                <a:solidFill>
                  <a:schemeClr val="tx2"/>
                </a:solidFill>
              </a:rPr>
              <a:t>целях</a:t>
            </a:r>
          </a:p>
          <a:p>
            <a:pPr marL="361950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вследствие </a:t>
            </a:r>
            <a:r>
              <a:rPr lang="ru-RU" sz="1200" b="1" i="1" dirty="0">
                <a:solidFill>
                  <a:schemeClr val="tx2"/>
                </a:solidFill>
              </a:rPr>
              <a:t>ядерной и (или) радиационной аварии на объекте использования атомной </a:t>
            </a:r>
            <a:r>
              <a:rPr lang="ru-RU" sz="1200" b="1" i="1" dirty="0" smtClean="0">
                <a:solidFill>
                  <a:schemeClr val="tx2"/>
                </a:solidFill>
              </a:rPr>
              <a:t>энергии</a:t>
            </a:r>
          </a:p>
          <a:p>
            <a:pPr marL="18097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жидкие РАО, </a:t>
            </a:r>
            <a:r>
              <a:rPr lang="ru-RU" sz="1200" b="1" i="1" dirty="0">
                <a:solidFill>
                  <a:schemeClr val="tx2"/>
                </a:solidFill>
              </a:rPr>
              <a:t>размещенные в поверхностных водоемах-хранилищах </a:t>
            </a:r>
            <a:r>
              <a:rPr lang="ru-RU" sz="1200" b="1" i="1" dirty="0" smtClean="0">
                <a:solidFill>
                  <a:schemeClr val="tx2"/>
                </a:solidFill>
              </a:rPr>
              <a:t>РАО </a:t>
            </a:r>
            <a:r>
              <a:rPr lang="ru-RU" sz="1200" b="1" i="1" dirty="0">
                <a:solidFill>
                  <a:schemeClr val="tx2"/>
                </a:solidFill>
              </a:rPr>
              <a:t>общим объемом более 25000 </a:t>
            </a:r>
            <a:r>
              <a:rPr lang="ru-RU" sz="1200" b="1" i="1" dirty="0" smtClean="0">
                <a:solidFill>
                  <a:schemeClr val="tx2"/>
                </a:solidFill>
              </a:rPr>
              <a:t>м</a:t>
            </a:r>
            <a:r>
              <a:rPr lang="ru-RU" sz="1200" b="1" i="1" baseline="30000" dirty="0" smtClean="0">
                <a:solidFill>
                  <a:schemeClr val="tx2"/>
                </a:solidFill>
              </a:rPr>
              <a:t>3</a:t>
            </a:r>
            <a:r>
              <a:rPr lang="ru-RU" sz="1200" b="1" i="1" dirty="0" smtClean="0">
                <a:solidFill>
                  <a:schemeClr val="tx2"/>
                </a:solidFill>
              </a:rPr>
              <a:t>, </a:t>
            </a:r>
            <a:r>
              <a:rPr lang="ru-RU" sz="1200" b="1" i="1" dirty="0">
                <a:solidFill>
                  <a:schemeClr val="tx2"/>
                </a:solidFill>
              </a:rPr>
              <a:t>введенных в эксплуатацию до вступления в силу Федерального закона </a:t>
            </a:r>
            <a:r>
              <a:rPr lang="ru-RU" sz="1200" b="1" i="1" dirty="0" smtClean="0">
                <a:solidFill>
                  <a:schemeClr val="tx2"/>
                </a:solidFill>
              </a:rPr>
              <a:t/>
            </a:r>
            <a:br>
              <a:rPr lang="ru-RU" sz="1200" b="1" i="1" dirty="0" smtClean="0">
                <a:solidFill>
                  <a:schemeClr val="tx2"/>
                </a:solidFill>
              </a:rPr>
            </a:br>
            <a:r>
              <a:rPr lang="ru-RU" sz="1200" b="1" i="1" dirty="0" smtClean="0">
                <a:solidFill>
                  <a:schemeClr val="tx2"/>
                </a:solidFill>
              </a:rPr>
              <a:t>"</a:t>
            </a:r>
            <a:r>
              <a:rPr lang="ru-RU" sz="1200" b="1" i="1" dirty="0">
                <a:solidFill>
                  <a:schemeClr val="tx2"/>
                </a:solidFill>
              </a:rPr>
              <a:t>Об обращении с </a:t>
            </a:r>
            <a:r>
              <a:rPr lang="ru-RU" sz="1200" b="1" i="1" dirty="0" smtClean="0">
                <a:solidFill>
                  <a:schemeClr val="tx2"/>
                </a:solidFill>
              </a:rPr>
              <a:t>РАО…", </a:t>
            </a:r>
            <a:r>
              <a:rPr lang="ru-RU" sz="1200" b="1" i="1" dirty="0">
                <a:solidFill>
                  <a:schemeClr val="tx2"/>
                </a:solidFill>
              </a:rPr>
              <a:t>а также донные отложения таких </a:t>
            </a:r>
            <a:r>
              <a:rPr lang="ru-RU" sz="1200" b="1" i="1" dirty="0" smtClean="0">
                <a:solidFill>
                  <a:schemeClr val="tx2"/>
                </a:solidFill>
              </a:rPr>
              <a:t>водоемов-хранилищ</a:t>
            </a:r>
          </a:p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соответствующие </a:t>
            </a:r>
            <a:r>
              <a:rPr lang="ru-RU" sz="1200" b="1" i="1" dirty="0">
                <a:solidFill>
                  <a:schemeClr val="tx2"/>
                </a:solidFill>
              </a:rPr>
              <a:t>следующим </a:t>
            </a:r>
            <a:r>
              <a:rPr lang="ru-RU" sz="1200" b="1" i="1" dirty="0" smtClean="0">
                <a:solidFill>
                  <a:schemeClr val="tx2"/>
                </a:solidFill>
              </a:rPr>
              <a:t>критериям:</a:t>
            </a:r>
            <a:endParaRPr lang="ru-RU" sz="1200" b="1" i="1" u="sng" dirty="0" smtClean="0">
              <a:solidFill>
                <a:schemeClr val="tx2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259632" y="4910275"/>
            <a:ext cx="2448272" cy="1014826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Расходы </a:t>
            </a:r>
            <a:r>
              <a:rPr lang="ru-RU" sz="1200" b="1" i="1" dirty="0">
                <a:solidFill>
                  <a:schemeClr val="tx2"/>
                </a:solidFill>
              </a:rPr>
              <a:t>на </a:t>
            </a:r>
            <a:r>
              <a:rPr lang="ru-RU" sz="1200" b="1" i="1" dirty="0" smtClean="0">
                <a:solidFill>
                  <a:schemeClr val="tx2"/>
                </a:solidFill>
              </a:rPr>
              <a:t>извлечение</a:t>
            </a:r>
            <a:r>
              <a:rPr lang="ru-RU" sz="1200" b="1" i="1" dirty="0">
                <a:solidFill>
                  <a:schemeClr val="tx2"/>
                </a:solidFill>
              </a:rPr>
              <a:t>, переработку, кондиционирование, перевозку к пункту захоронения и </a:t>
            </a:r>
            <a:r>
              <a:rPr lang="ru-RU" sz="1200" b="1" i="1" dirty="0" smtClean="0">
                <a:solidFill>
                  <a:schemeClr val="tx2"/>
                </a:solidFill>
              </a:rPr>
              <a:t>захоронение РАО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355976" y="4149080"/>
            <a:ext cx="1080120" cy="650199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anchor="ctr">
            <a:no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Удаление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012161" y="4149079"/>
            <a:ext cx="1080119" cy="650199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anchor="ctr">
            <a:no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Захоронение на месте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818292" y="4899704"/>
            <a:ext cx="369332" cy="1025397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 anchor="ctr">
            <a:sp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Удаление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283968" y="4915561"/>
            <a:ext cx="553998" cy="1016887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wrap="square">
            <a:sp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Захоронение на месте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932040" y="4916785"/>
            <a:ext cx="4104456" cy="1015663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Размер </a:t>
            </a:r>
            <a:r>
              <a:rPr lang="ru-RU" sz="1200" b="1" i="1" dirty="0">
                <a:solidFill>
                  <a:schemeClr val="tx2"/>
                </a:solidFill>
              </a:rPr>
              <a:t>возможного вреда окружающей </a:t>
            </a:r>
            <a:r>
              <a:rPr lang="ru-RU" sz="1200" b="1" i="1" dirty="0" smtClean="0">
                <a:solidFill>
                  <a:schemeClr val="tx2"/>
                </a:solidFill>
              </a:rPr>
              <a:t>среде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>
                <a:solidFill>
                  <a:schemeClr val="tx2"/>
                </a:solidFill>
              </a:rPr>
              <a:t>Р</a:t>
            </a:r>
            <a:r>
              <a:rPr lang="ru-RU" sz="1200" b="1" i="1" dirty="0" smtClean="0">
                <a:solidFill>
                  <a:schemeClr val="tx2"/>
                </a:solidFill>
              </a:rPr>
              <a:t>асходы </a:t>
            </a:r>
            <a:r>
              <a:rPr lang="ru-RU" sz="1200" b="1" i="1" dirty="0">
                <a:solidFill>
                  <a:schemeClr val="tx2"/>
                </a:solidFill>
              </a:rPr>
              <a:t>на захоронение </a:t>
            </a:r>
            <a:r>
              <a:rPr lang="ru-RU" sz="1200" b="1" i="1" dirty="0" smtClean="0">
                <a:solidFill>
                  <a:schemeClr val="tx2"/>
                </a:solidFill>
              </a:rPr>
              <a:t>РАО, в т.ч. на </a:t>
            </a:r>
            <a:r>
              <a:rPr lang="ru-RU" sz="1200" b="1" i="1" dirty="0">
                <a:solidFill>
                  <a:schemeClr val="tx2"/>
                </a:solidFill>
              </a:rPr>
              <a:t>перевод </a:t>
            </a:r>
            <a:r>
              <a:rPr lang="ru-RU" sz="1200" b="1" i="1" dirty="0" err="1" smtClean="0">
                <a:solidFill>
                  <a:schemeClr val="tx2"/>
                </a:solidFill>
              </a:rPr>
              <a:t>ПХ</a:t>
            </a:r>
            <a:r>
              <a:rPr lang="ru-RU" sz="1200" b="1" i="1" dirty="0" smtClean="0">
                <a:solidFill>
                  <a:schemeClr val="tx2"/>
                </a:solidFill>
              </a:rPr>
              <a:t> РАО </a:t>
            </a:r>
            <a:br>
              <a:rPr lang="ru-RU" sz="1200" b="1" i="1" dirty="0" smtClean="0">
                <a:solidFill>
                  <a:schemeClr val="tx2"/>
                </a:solidFill>
              </a:rPr>
            </a:br>
            <a:r>
              <a:rPr lang="ru-RU" sz="1200" b="1" i="1" dirty="0" smtClean="0">
                <a:solidFill>
                  <a:schemeClr val="tx2"/>
                </a:solidFill>
              </a:rPr>
              <a:t>в </a:t>
            </a:r>
            <a:r>
              <a:rPr lang="ru-RU" sz="1200" b="1" i="1" dirty="0" err="1" smtClean="0">
                <a:solidFill>
                  <a:schemeClr val="tx2"/>
                </a:solidFill>
              </a:rPr>
              <a:t>ПЗ</a:t>
            </a:r>
            <a:r>
              <a:rPr lang="ru-RU" sz="1200" b="1" i="1" dirty="0" smtClean="0">
                <a:solidFill>
                  <a:schemeClr val="tx2"/>
                </a:solidFill>
              </a:rPr>
              <a:t> РАО, </a:t>
            </a:r>
            <a:r>
              <a:rPr lang="ru-RU" sz="1200" b="1" i="1" dirty="0">
                <a:solidFill>
                  <a:schemeClr val="tx2"/>
                </a:solidFill>
              </a:rPr>
              <a:t>его эксплуатацию и закрытие, на обеспечение безопасности в течение всего периода потенциальной </a:t>
            </a:r>
            <a:r>
              <a:rPr lang="ru-RU" sz="1200" b="1" i="1" dirty="0" smtClean="0">
                <a:solidFill>
                  <a:schemeClr val="tx2"/>
                </a:solidFill>
              </a:rPr>
              <a:t>опасности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827584" y="6040338"/>
            <a:ext cx="8208912" cy="461665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i="1" dirty="0" err="1" smtClean="0">
                <a:solidFill>
                  <a:schemeClr val="tx2"/>
                </a:solidFill>
              </a:rPr>
              <a:t>ПХ</a:t>
            </a:r>
            <a:r>
              <a:rPr lang="ru-RU" sz="1200" b="1" i="1" dirty="0" smtClean="0">
                <a:solidFill>
                  <a:schemeClr val="tx2"/>
                </a:solidFill>
              </a:rPr>
              <a:t> РАО и </a:t>
            </a:r>
            <a:r>
              <a:rPr lang="ru-RU" sz="1200" b="1" i="1" dirty="0">
                <a:solidFill>
                  <a:schemeClr val="tx2"/>
                </a:solidFill>
              </a:rPr>
              <a:t>его </a:t>
            </a:r>
            <a:r>
              <a:rPr lang="ru-RU" sz="1200" b="1" i="1" dirty="0" err="1" smtClean="0">
                <a:solidFill>
                  <a:schemeClr val="tx2"/>
                </a:solidFill>
              </a:rPr>
              <a:t>СЗЗ</a:t>
            </a:r>
            <a:r>
              <a:rPr lang="ru-RU" sz="1200" b="1" i="1" dirty="0" smtClean="0">
                <a:solidFill>
                  <a:schemeClr val="tx2"/>
                </a:solidFill>
              </a:rPr>
              <a:t> размещены </a:t>
            </a:r>
            <a:r>
              <a:rPr lang="ru-RU" sz="1200" b="1" i="1" dirty="0">
                <a:solidFill>
                  <a:schemeClr val="tx2"/>
                </a:solidFill>
              </a:rPr>
              <a:t>вне границ населенных пунктов, особо охраняемых природных территорий, прибрежных защитных полос и</a:t>
            </a:r>
            <a:r>
              <a:rPr lang="en-US" sz="1200" b="1" i="1" dirty="0">
                <a:solidFill>
                  <a:schemeClr val="tx2"/>
                </a:solidFill>
              </a:rPr>
              <a:t> </a:t>
            </a:r>
            <a:r>
              <a:rPr lang="ru-RU" sz="1200" b="1" i="1" dirty="0" err="1">
                <a:solidFill>
                  <a:schemeClr val="tx2"/>
                </a:solidFill>
              </a:rPr>
              <a:t>водоохранных</a:t>
            </a:r>
            <a:r>
              <a:rPr lang="ru-RU" sz="1200" b="1" i="1" dirty="0">
                <a:solidFill>
                  <a:schemeClr val="tx2"/>
                </a:solidFill>
              </a:rPr>
              <a:t> зон водных объектов, других охранных и защитных </a:t>
            </a:r>
            <a:r>
              <a:rPr lang="ru-RU" sz="1200" b="1" i="1" dirty="0" smtClean="0">
                <a:solidFill>
                  <a:schemeClr val="tx2"/>
                </a:solidFill>
              </a:rPr>
              <a:t>зон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452321" y="4634705"/>
            <a:ext cx="1584176" cy="152399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5536" y="4149080"/>
            <a:ext cx="288032" cy="648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ru-RU" sz="24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5536" y="4869160"/>
            <a:ext cx="288032" cy="108012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ru-RU" sz="2400" b="1" i="1" dirty="0">
                <a:solidFill>
                  <a:srgbClr val="FF0000"/>
                </a:solidFill>
                <a:latin typeface="+mn-lt"/>
              </a:rPr>
              <a:t>2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95536" y="6021288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+mn-lt"/>
              </a:rPr>
              <a:t>3</a:t>
            </a:r>
            <a:endParaRPr lang="ru-RU" sz="24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452320" y="1909981"/>
            <a:ext cx="1584176" cy="211909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РАО, не отнесенные к особым РАО</a:t>
            </a:r>
            <a:endParaRPr lang="ru-RU" sz="1200" b="1" i="1" u="sng" dirty="0" smtClean="0">
              <a:solidFill>
                <a:schemeClr val="tx2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508104" y="4149080"/>
            <a:ext cx="288032" cy="64807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+mn-lt"/>
              </a:rPr>
              <a:t>&gt;</a:t>
            </a:r>
            <a:endParaRPr lang="ru-RU" sz="40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779912" y="4869160"/>
            <a:ext cx="288032" cy="108012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en-US" sz="4000" b="1" i="1" dirty="0" smtClean="0">
                <a:solidFill>
                  <a:srgbClr val="FF0000"/>
                </a:solidFill>
                <a:latin typeface="+mn-lt"/>
              </a:rPr>
              <a:t>&gt;</a:t>
            </a:r>
            <a:endParaRPr lang="ru-RU" sz="4000" b="1" i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763" y="0"/>
            <a:ext cx="395287" cy="6921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4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150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850" y="0"/>
            <a:ext cx="8208590" cy="692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Проект постановления Правительства Российской Федерации «О критериях отнесения твердых, жидких и газообразных отходов к РАО, критериях отнесения РАО к особым РАО и к удаляемым РАО, критериях классификации удаляемых РАО (3/3)</a:t>
            </a:r>
            <a:endParaRPr lang="ru-RU" sz="15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7544" y="1052736"/>
            <a:ext cx="8568952" cy="307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Критерии классификации удаляемых РАО</a:t>
            </a:r>
            <a:endParaRPr lang="ru-RU" sz="1400" b="1" i="1" dirty="0">
              <a:solidFill>
                <a:schemeClr val="tx2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67544" y="1484784"/>
            <a:ext cx="1342206" cy="292388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Класс 1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1916832"/>
            <a:ext cx="1342206" cy="1107996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ТРО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материалы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оборудование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изделия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err="1" smtClean="0">
                <a:solidFill>
                  <a:schemeClr val="tx2"/>
                </a:solidFill>
              </a:rPr>
              <a:t>отвержденные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 err="1" smtClean="0">
                <a:solidFill>
                  <a:schemeClr val="tx2"/>
                </a:solidFill>
              </a:rPr>
              <a:t>ЖРО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47664" y="6310481"/>
            <a:ext cx="5131618" cy="430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РАО, образующиеся </a:t>
            </a:r>
            <a:r>
              <a:rPr lang="ru-RU" sz="1100" b="1" i="1" dirty="0">
                <a:solidFill>
                  <a:schemeClr val="tx2"/>
                </a:solidFill>
              </a:rPr>
              <a:t>при добыче и переработке урановых </a:t>
            </a:r>
            <a:r>
              <a:rPr lang="ru-RU" sz="1100" b="1" i="1" dirty="0" smtClean="0">
                <a:solidFill>
                  <a:schemeClr val="tx2"/>
                </a:solidFill>
              </a:rPr>
              <a:t>руд и минерального </a:t>
            </a:r>
            <a:r>
              <a:rPr lang="ru-RU" sz="1100" b="1" i="1" dirty="0">
                <a:solidFill>
                  <a:schemeClr val="tx2"/>
                </a:solidFill>
              </a:rPr>
              <a:t>и органического </a:t>
            </a:r>
            <a:r>
              <a:rPr lang="ru-RU" sz="1100" b="1" i="1" dirty="0" smtClean="0">
                <a:solidFill>
                  <a:schemeClr val="tx2"/>
                </a:solidFill>
              </a:rPr>
              <a:t>сырья с повышенным содержанием природных радионуклидов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857375" y="1484784"/>
            <a:ext cx="1752600" cy="292388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Класс 2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654354" y="1484784"/>
            <a:ext cx="1715672" cy="292388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Класс 3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414641" y="1484784"/>
            <a:ext cx="1825495" cy="292388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Класс 4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7285115" y="1484784"/>
            <a:ext cx="1751382" cy="292388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Класс 5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467544" y="6304964"/>
            <a:ext cx="1018356" cy="436404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Класс 6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467544" y="3068960"/>
            <a:ext cx="1342206" cy="1277273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ВАО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&gt;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11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n-US" sz="1100" b="1" dirty="0" smtClean="0">
                <a:solidFill>
                  <a:schemeClr val="tx2"/>
                </a:solidFill>
              </a:rPr>
              <a:t>T</a:t>
            </a:r>
            <a:endParaRPr lang="ru-RU" sz="11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&gt;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7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 smtClean="0">
                <a:solidFill>
                  <a:schemeClr val="tx2"/>
                </a:solidFill>
              </a:rPr>
              <a:t>β</a:t>
            </a:r>
            <a:r>
              <a:rPr lang="ru-RU" sz="1100" b="1" i="1" dirty="0" smtClean="0">
                <a:solidFill>
                  <a:schemeClr val="tx2"/>
                </a:solidFill>
              </a:rPr>
              <a:t> (кроме </a:t>
            </a:r>
            <a:r>
              <a:rPr lang="en-US" sz="1100" b="1" dirty="0" smtClean="0">
                <a:solidFill>
                  <a:schemeClr val="tx2"/>
                </a:solidFill>
              </a:rPr>
              <a:t>T</a:t>
            </a:r>
            <a:r>
              <a:rPr lang="ru-RU" sz="1100" b="1" i="1" dirty="0" smtClean="0">
                <a:solidFill>
                  <a:schemeClr val="tx2"/>
                </a:solidFill>
              </a:rPr>
              <a:t>)</a:t>
            </a:r>
            <a:endParaRPr lang="ru-RU" sz="11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&gt;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6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 smtClean="0">
                <a:solidFill>
                  <a:schemeClr val="tx2"/>
                </a:solidFill>
              </a:rPr>
              <a:t>α</a:t>
            </a:r>
            <a:r>
              <a:rPr lang="ru-RU" sz="1100" b="1" i="1" dirty="0" smtClean="0">
                <a:solidFill>
                  <a:schemeClr val="tx2"/>
                </a:solidFill>
              </a:rPr>
              <a:t> (кроме </a:t>
            </a:r>
            <a:r>
              <a:rPr lang="ru-RU" sz="1100" b="1" i="1" dirty="0">
                <a:solidFill>
                  <a:schemeClr val="tx2"/>
                </a:solidFill>
              </a:rPr>
              <a:t>т/у</a:t>
            </a:r>
            <a:r>
              <a:rPr lang="ru-RU" sz="1100" b="1" i="1" dirty="0" smtClean="0">
                <a:solidFill>
                  <a:schemeClr val="tx2"/>
                </a:solidFill>
              </a:rPr>
              <a:t>)</a:t>
            </a:r>
            <a:endParaRPr lang="ru-RU" sz="11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&gt;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5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т/у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467544" y="4390799"/>
            <a:ext cx="1342206" cy="1107996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Захоронение в пунктах глубинного захоронения с предварительной выдержкой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1857375" y="1916832"/>
            <a:ext cx="1752600" cy="1277273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ТРО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материалы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оборудование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изделия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грунт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err="1" smtClean="0">
                <a:solidFill>
                  <a:schemeClr val="tx2"/>
                </a:solidFill>
              </a:rPr>
              <a:t>отвержденные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 err="1" smtClean="0">
                <a:solidFill>
                  <a:schemeClr val="tx2"/>
                </a:solidFill>
              </a:rPr>
              <a:t>ЖРО</a:t>
            </a:r>
            <a:endParaRPr lang="ru-RU" sz="1100" b="1" i="1" dirty="0" smtClean="0">
              <a:solidFill>
                <a:schemeClr val="tx2"/>
              </a:solidFill>
            </a:endParaRP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err="1" smtClean="0">
                <a:solidFill>
                  <a:schemeClr val="tx2"/>
                </a:solidFill>
              </a:rPr>
              <a:t>ОИИИ</a:t>
            </a:r>
            <a:r>
              <a:rPr lang="ru-RU" sz="1100" b="1" i="1" dirty="0" smtClean="0">
                <a:solidFill>
                  <a:schemeClr val="tx2"/>
                </a:solidFill>
              </a:rPr>
              <a:t> 1 и 2 категорий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857375" y="3238850"/>
            <a:ext cx="1752600" cy="195438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ВАО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&gt;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11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n-US" sz="1100" b="1" dirty="0" smtClean="0">
                <a:solidFill>
                  <a:schemeClr val="tx2"/>
                </a:solidFill>
              </a:rPr>
              <a:t>T</a:t>
            </a:r>
            <a:endParaRPr lang="ru-RU" sz="11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&gt;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7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 smtClean="0">
                <a:solidFill>
                  <a:schemeClr val="tx2"/>
                </a:solidFill>
              </a:rPr>
              <a:t>β</a:t>
            </a:r>
            <a:r>
              <a:rPr lang="ru-RU" sz="1100" b="1" i="1" dirty="0" smtClean="0">
                <a:solidFill>
                  <a:schemeClr val="tx2"/>
                </a:solidFill>
              </a:rPr>
              <a:t> (кроме </a:t>
            </a:r>
            <a:r>
              <a:rPr lang="en-US" sz="1100" b="1" dirty="0" smtClean="0">
                <a:solidFill>
                  <a:schemeClr val="tx2"/>
                </a:solidFill>
              </a:rPr>
              <a:t>T</a:t>
            </a:r>
            <a:r>
              <a:rPr lang="ru-RU" sz="1100" b="1" i="1" dirty="0" smtClean="0">
                <a:solidFill>
                  <a:schemeClr val="tx2"/>
                </a:solidFill>
              </a:rPr>
              <a:t>)</a:t>
            </a:r>
            <a:endParaRPr lang="ru-RU" sz="11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&gt;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6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 smtClean="0">
                <a:solidFill>
                  <a:schemeClr val="tx2"/>
                </a:solidFill>
              </a:rPr>
              <a:t>α</a:t>
            </a:r>
            <a:r>
              <a:rPr lang="ru-RU" sz="1100" b="1" i="1" dirty="0" smtClean="0">
                <a:solidFill>
                  <a:schemeClr val="tx2"/>
                </a:solidFill>
              </a:rPr>
              <a:t> (кроме т/у)</a:t>
            </a:r>
            <a:endParaRPr lang="ru-RU" sz="11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&gt;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5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</a:t>
            </a:r>
            <a:r>
              <a:rPr lang="ru-RU" sz="1100" b="1" i="1" dirty="0" smtClean="0">
                <a:solidFill>
                  <a:schemeClr val="tx2"/>
                </a:solidFill>
              </a:rPr>
              <a:t>– т/у</a:t>
            </a:r>
          </a:p>
          <a:p>
            <a:pPr>
              <a:defRPr/>
            </a:pPr>
            <a:r>
              <a:rPr lang="ru-RU" sz="1100" b="1" i="1" u="sng" dirty="0" smtClean="0">
                <a:solidFill>
                  <a:schemeClr val="tx2"/>
                </a:solidFill>
              </a:rPr>
              <a:t>Долгоживущие </a:t>
            </a:r>
            <a:r>
              <a:rPr lang="ru-RU" sz="1100" b="1" i="1" u="sng" dirty="0" err="1" smtClean="0">
                <a:solidFill>
                  <a:schemeClr val="tx2"/>
                </a:solidFill>
              </a:rPr>
              <a:t>САО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defRPr/>
            </a:pP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8</a:t>
            </a:r>
            <a:r>
              <a:rPr lang="ru-RU" sz="1100" b="1" i="1" dirty="0">
                <a:solidFill>
                  <a:schemeClr val="tx2"/>
                </a:solidFill>
              </a:rPr>
              <a:t>÷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11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endParaRPr lang="ru-RU" sz="11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4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7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>
                <a:solidFill>
                  <a:schemeClr val="tx2"/>
                </a:solidFill>
              </a:rPr>
              <a:t>β</a:t>
            </a:r>
            <a:r>
              <a:rPr lang="ru-RU" sz="1100" b="1" i="1" dirty="0">
                <a:solidFill>
                  <a:schemeClr val="tx2"/>
                </a:solidFill>
              </a:rPr>
              <a:t> (кроме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r>
              <a:rPr lang="ru-RU" sz="1100" b="1" i="1" dirty="0">
                <a:solidFill>
                  <a:schemeClr val="tx2"/>
                </a:solidFill>
              </a:rPr>
              <a:t>)</a:t>
            </a: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3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6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>
                <a:solidFill>
                  <a:schemeClr val="tx2"/>
                </a:solidFill>
              </a:rPr>
              <a:t>α</a:t>
            </a:r>
            <a:r>
              <a:rPr lang="ru-RU" sz="1100" b="1" i="1" dirty="0">
                <a:solidFill>
                  <a:schemeClr val="tx2"/>
                </a:solidFill>
              </a:rPr>
              <a:t> (кроме т/у</a:t>
            </a:r>
            <a:r>
              <a:rPr lang="ru-RU" sz="1100" b="1" i="1" dirty="0" smtClean="0">
                <a:solidFill>
                  <a:schemeClr val="tx2"/>
                </a:solidFill>
              </a:rPr>
              <a:t>)</a:t>
            </a:r>
            <a:endParaRPr lang="ru-RU" sz="11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2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5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– т/у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857375" y="5236024"/>
            <a:ext cx="1752600" cy="76944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Захоронение в пунктах глубинного захоронения без предварительной выдержки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654013" y="1916832"/>
            <a:ext cx="1725539" cy="1277273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ТРО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материалы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оборудование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изделия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грунт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err="1" smtClean="0">
                <a:solidFill>
                  <a:schemeClr val="tx2"/>
                </a:solidFill>
              </a:rPr>
              <a:t>отвержденные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 err="1" smtClean="0">
                <a:solidFill>
                  <a:schemeClr val="tx2"/>
                </a:solidFill>
              </a:rPr>
              <a:t>ЖРО</a:t>
            </a:r>
            <a:endParaRPr lang="ru-RU" sz="1100" b="1" i="1" dirty="0" smtClean="0">
              <a:solidFill>
                <a:schemeClr val="tx2"/>
              </a:solidFill>
            </a:endParaRP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err="1" smtClean="0">
                <a:solidFill>
                  <a:schemeClr val="tx2"/>
                </a:solidFill>
              </a:rPr>
              <a:t>ОИИИ</a:t>
            </a:r>
            <a:r>
              <a:rPr lang="ru-RU" sz="1100" b="1" i="1" dirty="0" smtClean="0">
                <a:solidFill>
                  <a:schemeClr val="tx2"/>
                </a:solidFill>
              </a:rPr>
              <a:t> 3 категории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654013" y="3235644"/>
            <a:ext cx="1725539" cy="2123658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САО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defRPr/>
            </a:pP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8</a:t>
            </a:r>
            <a:r>
              <a:rPr lang="ru-RU" sz="1100" b="1" i="1" dirty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>
                <a:solidFill>
                  <a:schemeClr val="tx2"/>
                </a:solidFill>
              </a:rPr>
              <a:t>11</a:t>
            </a:r>
            <a:r>
              <a:rPr lang="ru-RU" sz="1100" b="1" i="1" dirty="0">
                <a:solidFill>
                  <a:schemeClr val="tx2"/>
                </a:solidFill>
              </a:rPr>
              <a:t> Бк/г -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endParaRPr lang="ru-RU" sz="11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4</a:t>
            </a:r>
            <a:r>
              <a:rPr lang="ru-RU" sz="1100" b="1" i="1" dirty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>
                <a:solidFill>
                  <a:schemeClr val="tx2"/>
                </a:solidFill>
              </a:rPr>
              <a:t>7</a:t>
            </a:r>
            <a:r>
              <a:rPr lang="ru-RU" sz="1100" b="1" i="1" dirty="0">
                <a:solidFill>
                  <a:schemeClr val="tx2"/>
                </a:solidFill>
              </a:rPr>
              <a:t> Бк/г - </a:t>
            </a:r>
            <a:r>
              <a:rPr lang="el-GR" sz="1100" b="1" dirty="0">
                <a:solidFill>
                  <a:schemeClr val="tx2"/>
                </a:solidFill>
              </a:rPr>
              <a:t>β</a:t>
            </a:r>
            <a:r>
              <a:rPr lang="ru-RU" sz="1100" b="1" i="1" dirty="0">
                <a:solidFill>
                  <a:schemeClr val="tx2"/>
                </a:solidFill>
              </a:rPr>
              <a:t> (кроме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r>
              <a:rPr lang="ru-RU" sz="1100" b="1" i="1" dirty="0">
                <a:solidFill>
                  <a:schemeClr val="tx2"/>
                </a:solidFill>
              </a:rPr>
              <a:t>)</a:t>
            </a:r>
          </a:p>
          <a:p>
            <a:pPr>
              <a:defRPr/>
            </a:pP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3</a:t>
            </a:r>
            <a:r>
              <a:rPr lang="ru-RU" sz="1100" b="1" i="1" dirty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>
                <a:solidFill>
                  <a:schemeClr val="tx2"/>
                </a:solidFill>
              </a:rPr>
              <a:t>6</a:t>
            </a:r>
            <a:r>
              <a:rPr lang="ru-RU" sz="1100" b="1" i="1" dirty="0">
                <a:solidFill>
                  <a:schemeClr val="tx2"/>
                </a:solidFill>
              </a:rPr>
              <a:t> Бк/г - </a:t>
            </a:r>
            <a:r>
              <a:rPr lang="el-GR" sz="1100" b="1" dirty="0">
                <a:solidFill>
                  <a:schemeClr val="tx2"/>
                </a:solidFill>
              </a:rPr>
              <a:t>α</a:t>
            </a:r>
            <a:r>
              <a:rPr lang="ru-RU" sz="1100" b="1" i="1" dirty="0">
                <a:solidFill>
                  <a:schemeClr val="tx2"/>
                </a:solidFill>
              </a:rPr>
              <a:t> (кроме т/у)</a:t>
            </a:r>
          </a:p>
          <a:p>
            <a:pPr>
              <a:defRPr/>
            </a:pP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2</a:t>
            </a:r>
            <a:r>
              <a:rPr lang="ru-RU" sz="1100" b="1" i="1" dirty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>
                <a:solidFill>
                  <a:schemeClr val="tx2"/>
                </a:solidFill>
              </a:rPr>
              <a:t>5</a:t>
            </a:r>
            <a:r>
              <a:rPr lang="ru-RU" sz="1100" b="1" i="1" dirty="0">
                <a:solidFill>
                  <a:schemeClr val="tx2"/>
                </a:solidFill>
              </a:rPr>
              <a:t> Бк/г – т/у</a:t>
            </a:r>
          </a:p>
          <a:p>
            <a:pPr>
              <a:defRPr/>
            </a:pPr>
            <a:r>
              <a:rPr lang="ru-RU" sz="1100" b="1" i="1" u="sng" dirty="0" smtClean="0">
                <a:solidFill>
                  <a:schemeClr val="tx2"/>
                </a:solidFill>
              </a:rPr>
              <a:t>Долгоживущие </a:t>
            </a:r>
            <a:r>
              <a:rPr lang="ru-RU" sz="1100" b="1" i="1" u="sng" dirty="0" err="1" smtClean="0">
                <a:solidFill>
                  <a:schemeClr val="tx2"/>
                </a:solidFill>
              </a:rPr>
              <a:t>НАО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7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8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endParaRPr lang="ru-RU" sz="11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3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4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>
                <a:solidFill>
                  <a:schemeClr val="tx2"/>
                </a:solidFill>
              </a:rPr>
              <a:t>β</a:t>
            </a:r>
            <a:r>
              <a:rPr lang="ru-RU" sz="1100" b="1" i="1" dirty="0">
                <a:solidFill>
                  <a:schemeClr val="tx2"/>
                </a:solidFill>
              </a:rPr>
              <a:t> (кроме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r>
              <a:rPr lang="ru-RU" sz="1100" b="1" i="1" dirty="0">
                <a:solidFill>
                  <a:schemeClr val="tx2"/>
                </a:solidFill>
              </a:rPr>
              <a:t>)</a:t>
            </a: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2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3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>
                <a:solidFill>
                  <a:schemeClr val="tx2"/>
                </a:solidFill>
              </a:rPr>
              <a:t>α</a:t>
            </a:r>
            <a:r>
              <a:rPr lang="ru-RU" sz="1100" b="1" i="1" dirty="0">
                <a:solidFill>
                  <a:schemeClr val="tx2"/>
                </a:solidFill>
              </a:rPr>
              <a:t> (кроме т/у</a:t>
            </a:r>
            <a:r>
              <a:rPr lang="ru-RU" sz="1100" b="1" i="1" dirty="0" smtClean="0">
                <a:solidFill>
                  <a:schemeClr val="tx2"/>
                </a:solidFill>
              </a:rPr>
              <a:t>)</a:t>
            </a:r>
            <a:endParaRPr lang="ru-RU" sz="11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1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2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– т/у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3654013" y="5402687"/>
            <a:ext cx="1725539" cy="76944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Захоронение в пунктах приповерхностного захоронения на глубине до 100 м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5421466" y="1913909"/>
            <a:ext cx="1820582" cy="1446550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ТРО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материалы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оборудование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изделия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биологические объекты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грунт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err="1" smtClean="0">
                <a:solidFill>
                  <a:schemeClr val="tx2"/>
                </a:solidFill>
              </a:rPr>
              <a:t>отвержденные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 err="1" smtClean="0">
                <a:solidFill>
                  <a:schemeClr val="tx2"/>
                </a:solidFill>
              </a:rPr>
              <a:t>ЖРО</a:t>
            </a:r>
            <a:endParaRPr lang="ru-RU" sz="1100" b="1" i="1" dirty="0" smtClean="0">
              <a:solidFill>
                <a:schemeClr val="tx2"/>
              </a:solidFill>
            </a:endParaRP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100" b="1" i="1" dirty="0" err="1" smtClean="0">
                <a:solidFill>
                  <a:schemeClr val="tx2"/>
                </a:solidFill>
              </a:rPr>
              <a:t>ОИИИ</a:t>
            </a:r>
            <a:r>
              <a:rPr lang="ru-RU" sz="1100" b="1" i="1" dirty="0" smtClean="0">
                <a:solidFill>
                  <a:schemeClr val="tx2"/>
                </a:solidFill>
              </a:rPr>
              <a:t> 4 и 5 категорий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421466" y="3402421"/>
            <a:ext cx="1820582" cy="195438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НАО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defRPr/>
            </a:pP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7</a:t>
            </a:r>
            <a:r>
              <a:rPr lang="ru-RU" sz="1100" b="1" i="1" dirty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>
                <a:solidFill>
                  <a:schemeClr val="tx2"/>
                </a:solidFill>
              </a:rPr>
              <a:t>8</a:t>
            </a:r>
            <a:r>
              <a:rPr lang="ru-RU" sz="1100" b="1" i="1" dirty="0">
                <a:solidFill>
                  <a:schemeClr val="tx2"/>
                </a:solidFill>
              </a:rPr>
              <a:t> Бк/г -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endParaRPr lang="ru-RU" sz="11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3</a:t>
            </a:r>
            <a:r>
              <a:rPr lang="ru-RU" sz="1100" b="1" i="1" dirty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>
                <a:solidFill>
                  <a:schemeClr val="tx2"/>
                </a:solidFill>
              </a:rPr>
              <a:t>4</a:t>
            </a:r>
            <a:r>
              <a:rPr lang="ru-RU" sz="1100" b="1" i="1" dirty="0">
                <a:solidFill>
                  <a:schemeClr val="tx2"/>
                </a:solidFill>
              </a:rPr>
              <a:t> Бк/г - </a:t>
            </a:r>
            <a:r>
              <a:rPr lang="el-GR" sz="1100" b="1" dirty="0">
                <a:solidFill>
                  <a:schemeClr val="tx2"/>
                </a:solidFill>
              </a:rPr>
              <a:t>β</a:t>
            </a:r>
            <a:r>
              <a:rPr lang="ru-RU" sz="1100" b="1" i="1" dirty="0">
                <a:solidFill>
                  <a:schemeClr val="tx2"/>
                </a:solidFill>
              </a:rPr>
              <a:t> (кроме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r>
              <a:rPr lang="ru-RU" sz="1100" b="1" i="1" dirty="0">
                <a:solidFill>
                  <a:schemeClr val="tx2"/>
                </a:solidFill>
              </a:rPr>
              <a:t>)</a:t>
            </a:r>
          </a:p>
          <a:p>
            <a:pPr>
              <a:defRPr/>
            </a:pP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2</a:t>
            </a:r>
            <a:r>
              <a:rPr lang="ru-RU" sz="1100" b="1" i="1" dirty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>
                <a:solidFill>
                  <a:schemeClr val="tx2"/>
                </a:solidFill>
              </a:rPr>
              <a:t>3</a:t>
            </a:r>
            <a:r>
              <a:rPr lang="ru-RU" sz="1100" b="1" i="1" dirty="0">
                <a:solidFill>
                  <a:schemeClr val="tx2"/>
                </a:solidFill>
              </a:rPr>
              <a:t> Бк/г - </a:t>
            </a:r>
            <a:r>
              <a:rPr lang="el-GR" sz="1100" b="1" dirty="0">
                <a:solidFill>
                  <a:schemeClr val="tx2"/>
                </a:solidFill>
              </a:rPr>
              <a:t>α</a:t>
            </a:r>
            <a:r>
              <a:rPr lang="ru-RU" sz="1100" b="1" i="1" dirty="0">
                <a:solidFill>
                  <a:schemeClr val="tx2"/>
                </a:solidFill>
              </a:rPr>
              <a:t> (кроме т/у)</a:t>
            </a:r>
          </a:p>
          <a:p>
            <a:pPr>
              <a:defRPr/>
            </a:pP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1</a:t>
            </a:r>
            <a:r>
              <a:rPr lang="ru-RU" sz="1100" b="1" i="1" dirty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>
                <a:solidFill>
                  <a:schemeClr val="tx2"/>
                </a:solidFill>
              </a:rPr>
              <a:t>2</a:t>
            </a:r>
            <a:r>
              <a:rPr lang="ru-RU" sz="1100" b="1" i="1" dirty="0">
                <a:solidFill>
                  <a:schemeClr val="tx2"/>
                </a:solidFill>
              </a:rPr>
              <a:t> Бк/г – т/у</a:t>
            </a:r>
          </a:p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ОНАО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&lt;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7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endParaRPr lang="ru-RU" sz="11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&lt;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3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>
                <a:solidFill>
                  <a:schemeClr val="tx2"/>
                </a:solidFill>
              </a:rPr>
              <a:t>β</a:t>
            </a:r>
            <a:r>
              <a:rPr lang="ru-RU" sz="1100" b="1" i="1" dirty="0">
                <a:solidFill>
                  <a:schemeClr val="tx2"/>
                </a:solidFill>
              </a:rPr>
              <a:t> (кроме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r>
              <a:rPr lang="ru-RU" sz="1100" b="1" i="1" dirty="0">
                <a:solidFill>
                  <a:schemeClr val="tx2"/>
                </a:solidFill>
              </a:rPr>
              <a:t>)</a:t>
            </a: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&lt;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2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>
                <a:solidFill>
                  <a:schemeClr val="tx2"/>
                </a:solidFill>
              </a:rPr>
              <a:t>α</a:t>
            </a:r>
            <a:r>
              <a:rPr lang="ru-RU" sz="1100" b="1" i="1" dirty="0">
                <a:solidFill>
                  <a:schemeClr val="tx2"/>
                </a:solidFill>
              </a:rPr>
              <a:t> (кроме т/у</a:t>
            </a:r>
            <a:r>
              <a:rPr lang="ru-RU" sz="1100" b="1" i="1" dirty="0" smtClean="0">
                <a:solidFill>
                  <a:schemeClr val="tx2"/>
                </a:solidFill>
              </a:rPr>
              <a:t>)</a:t>
            </a:r>
            <a:endParaRPr lang="ru-RU" sz="1100" b="1" i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100" b="1" i="1" dirty="0" smtClean="0">
                <a:solidFill>
                  <a:schemeClr val="tx2"/>
                </a:solidFill>
              </a:rPr>
              <a:t>&lt;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1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– т/у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5421466" y="5403087"/>
            <a:ext cx="1820582" cy="76944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Захоронение в пунктах </a:t>
            </a:r>
            <a:r>
              <a:rPr lang="ru-RU" sz="1100" b="1" i="1" dirty="0">
                <a:solidFill>
                  <a:schemeClr val="tx2"/>
                </a:solidFill>
              </a:rPr>
              <a:t>приповерхностного</a:t>
            </a:r>
            <a:r>
              <a:rPr lang="ru-RU" sz="1100" b="1" i="1" dirty="0" smtClean="0">
                <a:solidFill>
                  <a:schemeClr val="tx2"/>
                </a:solidFill>
              </a:rPr>
              <a:t> захоронения на уровне земли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7285115" y="1918537"/>
            <a:ext cx="1751382" cy="1107996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>
                <a:solidFill>
                  <a:schemeClr val="tx2"/>
                </a:solidFill>
              </a:rPr>
              <a:t>Ж</a:t>
            </a:r>
            <a:r>
              <a:rPr lang="ru-RU" sz="1100" b="1" i="1" u="sng" dirty="0" err="1" smtClean="0">
                <a:solidFill>
                  <a:schemeClr val="tx2"/>
                </a:solidFill>
              </a:rPr>
              <a:t>РО</a:t>
            </a:r>
            <a:r>
              <a:rPr lang="ru-RU" sz="1100" b="1" i="1" u="sng" dirty="0" smtClean="0">
                <a:solidFill>
                  <a:schemeClr val="tx2"/>
                </a:solidFill>
              </a:rPr>
              <a:t>:</a:t>
            </a:r>
          </a:p>
          <a:p>
            <a:pPr marL="180975" indent="-180975"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органические </a:t>
            </a:r>
            <a:r>
              <a:rPr lang="ru-RU" sz="1100" b="1" i="1" dirty="0">
                <a:solidFill>
                  <a:schemeClr val="tx2"/>
                </a:solidFill>
              </a:rPr>
              <a:t>и </a:t>
            </a:r>
            <a:r>
              <a:rPr lang="ru-RU" sz="1100" b="1" i="1" dirty="0" smtClean="0">
                <a:solidFill>
                  <a:schemeClr val="tx2"/>
                </a:solidFill>
              </a:rPr>
              <a:t>неорганические жидкости</a:t>
            </a: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пульпы</a:t>
            </a: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шламы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7285115" y="3068960"/>
            <a:ext cx="1751382" cy="195438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u="sng" dirty="0" err="1">
                <a:solidFill>
                  <a:schemeClr val="tx2"/>
                </a:solidFill>
              </a:rPr>
              <a:t>САО</a:t>
            </a:r>
            <a:r>
              <a:rPr lang="ru-RU" sz="1100" b="1" i="1" u="sng" dirty="0">
                <a:solidFill>
                  <a:schemeClr val="tx2"/>
                </a:solidFill>
              </a:rPr>
              <a:t>:</a:t>
            </a: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4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8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endParaRPr lang="ru-RU" sz="11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3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7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>
                <a:solidFill>
                  <a:schemeClr val="tx2"/>
                </a:solidFill>
              </a:rPr>
              <a:t>β</a:t>
            </a:r>
            <a:r>
              <a:rPr lang="ru-RU" sz="1100" b="1" i="1" dirty="0">
                <a:solidFill>
                  <a:schemeClr val="tx2"/>
                </a:solidFill>
              </a:rPr>
              <a:t> (кроме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r>
              <a:rPr lang="ru-RU" sz="1100" b="1" i="1" dirty="0">
                <a:solidFill>
                  <a:schemeClr val="tx2"/>
                </a:solidFill>
              </a:rPr>
              <a:t>)</a:t>
            </a: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2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6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l-GR" sz="1100" b="1" dirty="0">
                <a:solidFill>
                  <a:schemeClr val="tx2"/>
                </a:solidFill>
              </a:rPr>
              <a:t>α</a:t>
            </a:r>
            <a:r>
              <a:rPr lang="ru-RU" sz="1100" b="1" i="1" dirty="0">
                <a:solidFill>
                  <a:schemeClr val="tx2"/>
                </a:solidFill>
              </a:rPr>
              <a:t> (кроме т/у)</a:t>
            </a:r>
          </a:p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1</a:t>
            </a:r>
            <a:r>
              <a:rPr lang="ru-RU" sz="1100" b="1" i="1" dirty="0" smtClean="0">
                <a:solidFill>
                  <a:schemeClr val="tx2"/>
                </a:solidFill>
              </a:rPr>
              <a:t>÷10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5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– т/у</a:t>
            </a:r>
          </a:p>
          <a:p>
            <a:pPr>
              <a:defRPr/>
            </a:pPr>
            <a:r>
              <a:rPr lang="ru-RU" sz="1100" b="1" i="1" u="sng" dirty="0" err="1" smtClean="0">
                <a:solidFill>
                  <a:schemeClr val="tx2"/>
                </a:solidFill>
              </a:rPr>
              <a:t>НАО</a:t>
            </a:r>
            <a:r>
              <a:rPr lang="ru-RU" sz="1100" b="1" i="1" u="sng" dirty="0">
                <a:solidFill>
                  <a:schemeClr val="tx2"/>
                </a:solidFill>
              </a:rPr>
              <a:t>:</a:t>
            </a:r>
          </a:p>
          <a:p>
            <a:pPr>
              <a:defRPr/>
            </a:pPr>
            <a:r>
              <a:rPr lang="en-US" sz="1100" b="1" i="1" dirty="0">
                <a:solidFill>
                  <a:schemeClr val="tx2"/>
                </a:solidFill>
              </a:rPr>
              <a:t>&lt;</a:t>
            </a:r>
            <a:r>
              <a:rPr lang="ru-RU" sz="1100" b="1" i="1" dirty="0" smtClean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 smtClean="0">
                <a:solidFill>
                  <a:schemeClr val="tx2"/>
                </a:solidFill>
              </a:rPr>
              <a:t>4</a:t>
            </a:r>
            <a:r>
              <a:rPr lang="ru-RU" sz="1100" b="1" i="1" dirty="0" smtClean="0">
                <a:solidFill>
                  <a:schemeClr val="tx2"/>
                </a:solidFill>
              </a:rPr>
              <a:t> </a:t>
            </a:r>
            <a:r>
              <a:rPr lang="ru-RU" sz="1100" b="1" i="1" dirty="0">
                <a:solidFill>
                  <a:schemeClr val="tx2"/>
                </a:solidFill>
              </a:rPr>
              <a:t>Бк/г -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endParaRPr lang="ru-RU" sz="11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sz="1100" b="1" i="1" dirty="0">
                <a:solidFill>
                  <a:schemeClr val="tx2"/>
                </a:solidFill>
              </a:rPr>
              <a:t>&lt;</a:t>
            </a: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3</a:t>
            </a:r>
            <a:r>
              <a:rPr lang="ru-RU" sz="1100" b="1" i="1" dirty="0">
                <a:solidFill>
                  <a:schemeClr val="tx2"/>
                </a:solidFill>
              </a:rPr>
              <a:t> Бк/г - </a:t>
            </a:r>
            <a:r>
              <a:rPr lang="el-GR" sz="1100" b="1" dirty="0">
                <a:solidFill>
                  <a:schemeClr val="tx2"/>
                </a:solidFill>
              </a:rPr>
              <a:t>β</a:t>
            </a:r>
            <a:r>
              <a:rPr lang="ru-RU" sz="1100" b="1" i="1" dirty="0">
                <a:solidFill>
                  <a:schemeClr val="tx2"/>
                </a:solidFill>
              </a:rPr>
              <a:t> (кроме </a:t>
            </a:r>
            <a:r>
              <a:rPr lang="en-US" sz="1100" b="1" dirty="0">
                <a:solidFill>
                  <a:schemeClr val="tx2"/>
                </a:solidFill>
              </a:rPr>
              <a:t>T</a:t>
            </a:r>
            <a:r>
              <a:rPr lang="ru-RU" sz="1100" b="1" i="1" dirty="0">
                <a:solidFill>
                  <a:schemeClr val="tx2"/>
                </a:solidFill>
              </a:rPr>
              <a:t>)</a:t>
            </a:r>
          </a:p>
          <a:p>
            <a:pPr>
              <a:defRPr/>
            </a:pPr>
            <a:r>
              <a:rPr lang="en-US" sz="1100" b="1" i="1" dirty="0">
                <a:solidFill>
                  <a:schemeClr val="tx2"/>
                </a:solidFill>
              </a:rPr>
              <a:t>&lt;</a:t>
            </a: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2</a:t>
            </a:r>
            <a:r>
              <a:rPr lang="ru-RU" sz="1100" b="1" i="1" dirty="0">
                <a:solidFill>
                  <a:schemeClr val="tx2"/>
                </a:solidFill>
              </a:rPr>
              <a:t> Бк/г - </a:t>
            </a:r>
            <a:r>
              <a:rPr lang="el-GR" sz="1100" b="1" dirty="0">
                <a:solidFill>
                  <a:schemeClr val="tx2"/>
                </a:solidFill>
              </a:rPr>
              <a:t>α</a:t>
            </a:r>
            <a:r>
              <a:rPr lang="ru-RU" sz="1100" b="1" i="1" dirty="0">
                <a:solidFill>
                  <a:schemeClr val="tx2"/>
                </a:solidFill>
              </a:rPr>
              <a:t> (кроме т/у)</a:t>
            </a:r>
          </a:p>
          <a:p>
            <a:pPr>
              <a:defRPr/>
            </a:pPr>
            <a:r>
              <a:rPr lang="en-US" sz="1100" b="1" i="1" dirty="0">
                <a:solidFill>
                  <a:schemeClr val="tx2"/>
                </a:solidFill>
              </a:rPr>
              <a:t>&lt;</a:t>
            </a:r>
            <a:r>
              <a:rPr lang="ru-RU" sz="1100" b="1" i="1" dirty="0">
                <a:solidFill>
                  <a:schemeClr val="tx2"/>
                </a:solidFill>
              </a:rPr>
              <a:t>10</a:t>
            </a:r>
            <a:r>
              <a:rPr lang="ru-RU" sz="1100" b="1" i="1" baseline="30000" dirty="0">
                <a:solidFill>
                  <a:schemeClr val="tx2"/>
                </a:solidFill>
              </a:rPr>
              <a:t>1</a:t>
            </a:r>
            <a:r>
              <a:rPr lang="ru-RU" sz="1100" b="1" i="1" dirty="0">
                <a:solidFill>
                  <a:schemeClr val="tx2"/>
                </a:solidFill>
              </a:rPr>
              <a:t> Бк/г – </a:t>
            </a:r>
            <a:r>
              <a:rPr lang="ru-RU" sz="1100" b="1" i="1" dirty="0" smtClean="0">
                <a:solidFill>
                  <a:schemeClr val="tx2"/>
                </a:solidFill>
              </a:rPr>
              <a:t>т/у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285115" y="5068835"/>
            <a:ext cx="1751382" cy="600164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Захоронение в существующих пунктах глубинного захоронения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6732240" y="6309320"/>
            <a:ext cx="2304256" cy="43088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Захоронение в пунктах приповерхностного захоронения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284720" y="6084913"/>
            <a:ext cx="1751776" cy="152399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108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465615" y="6084913"/>
            <a:ext cx="3147105" cy="152399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3995489" y="1706483"/>
            <a:ext cx="144463" cy="4962877"/>
          </a:xfrm>
          <a:prstGeom prst="rect">
            <a:avLst/>
          </a:prstGeom>
          <a:gradFill flip="none" rotWithShape="1">
            <a:gsLst>
              <a:gs pos="80000">
                <a:srgbClr val="C8E336">
                  <a:alpha val="50000"/>
                </a:srgbClr>
              </a:gs>
              <a:gs pos="20000">
                <a:srgbClr val="AAC7C8">
                  <a:alpha val="50000"/>
                </a:srgbClr>
              </a:gs>
              <a:gs pos="0">
                <a:schemeClr val="tx2">
                  <a:lumMod val="60000"/>
                  <a:lumOff val="40000"/>
                  <a:alpha val="50000"/>
                </a:schemeClr>
              </a:gs>
              <a:gs pos="100000">
                <a:srgbClr val="FFFF00">
                  <a:alpha val="50000"/>
                </a:srgb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763" y="0"/>
            <a:ext cx="395287" cy="6921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5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150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850" y="0"/>
            <a:ext cx="8208590" cy="692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Федеральный закон «Об обращении с РАО</a:t>
            </a: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…». </a:t>
            </a: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Пять </a:t>
            </a: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ключевых моментов с точки зрения охраны </a:t>
            </a: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окружающей </a:t>
            </a: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среды</a:t>
            </a:r>
            <a:endParaRPr lang="ru-RU" sz="15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67544" y="1043097"/>
            <a:ext cx="856895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i="1" dirty="0" smtClean="0">
                <a:solidFill>
                  <a:schemeClr val="tx2"/>
                </a:solidFill>
              </a:rPr>
              <a:t>Федеральный закон от 11.07.2011 № 190-ФЗ «Об обращении с радиоактивными отходами </a:t>
            </a:r>
            <a:br>
              <a:rPr lang="ru-RU" sz="1400" b="1" i="1" dirty="0" smtClean="0">
                <a:solidFill>
                  <a:schemeClr val="tx2"/>
                </a:solidFill>
              </a:rPr>
            </a:br>
            <a:r>
              <a:rPr lang="ru-RU" sz="1400" b="1" i="1" dirty="0" smtClean="0">
                <a:solidFill>
                  <a:schemeClr val="tx2"/>
                </a:solidFill>
              </a:rPr>
              <a:t>и о внесении изменений в отдельные законодательные акты Российской Федерации»</a:t>
            </a:r>
            <a:endParaRPr lang="ru-RU" sz="1400" b="1" i="1" dirty="0">
              <a:solidFill>
                <a:schemeClr val="tx2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899592" y="2414790"/>
            <a:ext cx="2952328" cy="653142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Переход от политики отложенных решений к </a:t>
            </a:r>
            <a:r>
              <a:rPr lang="ru-RU" sz="1300" b="1" i="1" dirty="0" smtClean="0">
                <a:solidFill>
                  <a:schemeClr val="tx2"/>
                </a:solidFill>
              </a:rPr>
              <a:t>действиям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3968" y="2422629"/>
            <a:ext cx="4752528" cy="64633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Предусмотрены механизмы, позволяющие обеспечить: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решение проблем накопленных РАО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п</a:t>
            </a:r>
            <a:r>
              <a:rPr lang="ru-RU" sz="1200" b="1" i="1" dirty="0" smtClean="0">
                <a:solidFill>
                  <a:schemeClr val="tx2"/>
                </a:solidFill>
              </a:rPr>
              <a:t>редотвращение возникновения таких проблем в будущем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899592" y="3133247"/>
            <a:ext cx="2952328" cy="1389413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Доведение дела до конца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99592" y="1698968"/>
            <a:ext cx="2952328" cy="644570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Конечная цель - захоронение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4283968" y="1700808"/>
            <a:ext cx="4752528" cy="64633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Поставлена конечная цель деятельности по обращению с РАО </a:t>
            </a:r>
            <a:r>
              <a:rPr lang="ru-RU" sz="1200" b="1" i="1" dirty="0" smtClean="0">
                <a:solidFill>
                  <a:schemeClr val="tx2"/>
                </a:solidFill>
              </a:rPr>
              <a:t>- </a:t>
            </a:r>
            <a:r>
              <a:rPr lang="ru-RU" sz="1200" b="1" i="1" dirty="0" smtClean="0">
                <a:solidFill>
                  <a:srgbClr val="FF0000"/>
                </a:solidFill>
              </a:rPr>
              <a:t>безопасное</a:t>
            </a:r>
            <a:r>
              <a:rPr lang="ru-RU" sz="1200" b="1" i="1" dirty="0" smtClean="0">
                <a:solidFill>
                  <a:schemeClr val="tx2"/>
                </a:solidFill>
              </a:rPr>
              <a:t> размещение </a:t>
            </a:r>
            <a:r>
              <a:rPr lang="ru-RU" sz="1200" b="1" i="1" dirty="0" smtClean="0">
                <a:solidFill>
                  <a:schemeClr val="tx2"/>
                </a:solidFill>
              </a:rPr>
              <a:t>в </a:t>
            </a:r>
            <a:r>
              <a:rPr lang="ru-RU" sz="1200" b="1" i="1" dirty="0" smtClean="0">
                <a:solidFill>
                  <a:schemeClr val="tx2"/>
                </a:solidFill>
              </a:rPr>
              <a:t>пункте захоронения </a:t>
            </a:r>
            <a:r>
              <a:rPr lang="ru-RU" sz="1200" b="1" i="1" dirty="0" smtClean="0">
                <a:solidFill>
                  <a:schemeClr val="tx2"/>
                </a:solidFill>
              </a:rPr>
              <a:t>без </a:t>
            </a:r>
            <a:r>
              <a:rPr lang="ru-RU" sz="1200" b="1" i="1" dirty="0" smtClean="0">
                <a:solidFill>
                  <a:schemeClr val="tx2"/>
                </a:solidFill>
              </a:rPr>
              <a:t>намерения их последующего </a:t>
            </a:r>
            <a:r>
              <a:rPr lang="ru-RU" sz="1200" b="1" i="1" dirty="0" smtClean="0">
                <a:solidFill>
                  <a:schemeClr val="tx2"/>
                </a:solidFill>
              </a:rPr>
              <a:t>извлечения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4283968" y="3140968"/>
            <a:ext cx="4752528" cy="1384995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Определены ответственные лица и их обязанности: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с</a:t>
            </a:r>
            <a:r>
              <a:rPr lang="ru-RU" sz="1200" b="1" i="1" dirty="0" smtClean="0">
                <a:solidFill>
                  <a:schemeClr val="tx2"/>
                </a:solidFill>
              </a:rPr>
              <a:t>обственники РАО – обязаны обеспечить безопасное обращение с РАО, включая приведение их в состояние, пригодное для захоронения, передать РАО на захоронение и оплатить захоронение</a:t>
            </a:r>
          </a:p>
          <a:p>
            <a:pPr marL="85725" indent="-85725">
              <a:buFont typeface="Arial" pitchFamily="34" charset="0"/>
              <a:buChar char="•"/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национальный оператор – обязан принимать РАО на захоронение и осуществлять захоронение</a:t>
            </a:r>
            <a:endParaRPr lang="ru-RU" sz="1200" b="1" i="1" dirty="0">
              <a:solidFill>
                <a:schemeClr val="tx2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899592" y="4587974"/>
            <a:ext cx="2952328" cy="843148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Государственное регулирование тарифов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283968" y="4600178"/>
            <a:ext cx="4752528" cy="830997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Заложена возможность с помощью государственного регулирования тарифов на захоронение РАО обеспечить финансовую доступность данных услуг для «малых» производителей РАО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899592" y="5502374"/>
            <a:ext cx="2952328" cy="641251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no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РАО ввозить нельзя!</a:t>
            </a:r>
          </a:p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Почти нельзя.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283968" y="5498182"/>
            <a:ext cx="4752528" cy="646331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Сохранен запрет на ввоз РАО в Российскую Федерацию</a:t>
            </a:r>
          </a:p>
          <a:p>
            <a:pPr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Разрешен возврат отработавших закрытых источников ионизирующего излучения</a:t>
            </a:r>
            <a:endParaRPr lang="ru-RU" sz="1200" b="1" i="1" dirty="0" smtClean="0">
              <a:solidFill>
                <a:schemeClr val="tx2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95536" y="1698172"/>
            <a:ext cx="288032" cy="647206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+mn-lt"/>
              </a:rPr>
              <a:t>1</a:t>
            </a:r>
            <a:endParaRPr lang="ru-RU" sz="24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95536" y="2416629"/>
            <a:ext cx="288032" cy="653142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+mn-lt"/>
              </a:rPr>
              <a:t>2</a:t>
            </a:r>
            <a:endParaRPr lang="ru-RU" sz="24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95536" y="3135086"/>
            <a:ext cx="288032" cy="1379764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+mn-lt"/>
              </a:rPr>
              <a:t>3</a:t>
            </a:r>
            <a:endParaRPr lang="ru-RU" sz="24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5536" y="4583874"/>
            <a:ext cx="288032" cy="843149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+mn-lt"/>
              </a:rPr>
              <a:t>4</a:t>
            </a:r>
            <a:endParaRPr lang="ru-RU" sz="2400" b="1" i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95536" y="5498275"/>
            <a:ext cx="288032" cy="665019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+mn-lt"/>
              </a:rPr>
              <a:t>5</a:t>
            </a:r>
            <a:endParaRPr lang="ru-RU" sz="2400" b="1" i="1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Рисунок 7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="" xmlns:a14="http://schemas.microsoft.com/office/drawing/2010/main">
                  <a14:imgLayer r:embed="rId4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0505"/>
            <a:ext cx="9396536" cy="633782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softEdge rad="635000"/>
          </a:effectLst>
        </p:spPr>
      </p:pic>
      <p:sp>
        <p:nvSpPr>
          <p:cNvPr id="16" name="Прямоугольник 15"/>
          <p:cNvSpPr/>
          <p:nvPr/>
        </p:nvSpPr>
        <p:spPr>
          <a:xfrm>
            <a:off x="0" y="0"/>
            <a:ext cx="9144000" cy="908050"/>
          </a:xfrm>
          <a:prstGeom prst="rect">
            <a:avLst/>
          </a:prstGeom>
          <a:gradFill flip="none" rotWithShape="1">
            <a:gsLst>
              <a:gs pos="0">
                <a:srgbClr val="5677D4"/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640763" y="0"/>
            <a:ext cx="395287" cy="692150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  <a:cs typeface="Tahoma" pitchFamily="34" charset="0"/>
              </a:rPr>
              <a:t>6</a:t>
            </a:r>
            <a:endParaRPr lang="ru-RU" sz="24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-3105150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92150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23850" y="0"/>
            <a:ext cx="8208590" cy="6921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Радиоактивные отходы, нерадиоактивные отходы и отходы, загрязненные радионуклидами</a:t>
            </a:r>
            <a:endParaRPr lang="ru-RU" sz="150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477069" y="3064604"/>
            <a:ext cx="1862683" cy="2923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Жидкие отходы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477069" y="1052736"/>
            <a:ext cx="1862683" cy="29238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300" b="1" i="1" dirty="0" smtClean="0">
                <a:solidFill>
                  <a:schemeClr val="tx2"/>
                </a:solidFill>
              </a:rPr>
              <a:t>Твердые отходы</a:t>
            </a:r>
            <a:endParaRPr lang="ru-RU" sz="1300" b="1" i="1" dirty="0">
              <a:solidFill>
                <a:schemeClr val="tx2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724128" y="1556792"/>
            <a:ext cx="576064" cy="276999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err="1" smtClean="0">
                <a:solidFill>
                  <a:schemeClr val="tx2"/>
                </a:solidFill>
              </a:rPr>
              <a:t>МЗУА</a:t>
            </a:r>
            <a:endParaRPr lang="ru-RU" sz="1200" b="1" i="1" dirty="0" smtClean="0">
              <a:solidFill>
                <a:schemeClr val="tx2"/>
              </a:solidFill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971600" y="1988840"/>
            <a:ext cx="2160240" cy="0"/>
          </a:xfrm>
          <a:prstGeom prst="line">
            <a:avLst/>
          </a:prstGeom>
          <a:ln w="63500" cap="flat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3131840" y="1988840"/>
            <a:ext cx="2880320" cy="0"/>
          </a:xfrm>
          <a:prstGeom prst="line">
            <a:avLst/>
          </a:prstGeom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012160" y="1988840"/>
            <a:ext cx="2160240" cy="0"/>
          </a:xfrm>
          <a:prstGeom prst="line">
            <a:avLst/>
          </a:prstGeom>
          <a:ln w="635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Овал 35"/>
          <p:cNvSpPr/>
          <p:nvPr/>
        </p:nvSpPr>
        <p:spPr>
          <a:xfrm>
            <a:off x="3069357" y="1935881"/>
            <a:ext cx="124966" cy="11544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7" name="Овал 36"/>
          <p:cNvSpPr/>
          <p:nvPr/>
        </p:nvSpPr>
        <p:spPr>
          <a:xfrm>
            <a:off x="5940152" y="1935882"/>
            <a:ext cx="124966" cy="11544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6012160" y="2132856"/>
            <a:ext cx="2160240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РАО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971600" y="2132856"/>
            <a:ext cx="2160240" cy="261610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i="1" dirty="0" err="1" smtClean="0">
                <a:solidFill>
                  <a:schemeClr val="tx2"/>
                </a:solidFill>
              </a:rPr>
              <a:t>неРАО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3203848" y="2132856"/>
            <a:ext cx="2736304" cy="2616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Отходы, загрязненные радионуклидами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5359896" y="3399383"/>
            <a:ext cx="1300336" cy="461665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100 </a:t>
            </a:r>
            <a:r>
              <a:rPr lang="ru-RU" sz="1200" b="1" i="1" dirty="0" err="1" smtClean="0">
                <a:solidFill>
                  <a:schemeClr val="tx2"/>
                </a:solidFill>
              </a:rPr>
              <a:t>УВ</a:t>
            </a:r>
            <a:endParaRPr lang="ru-RU" sz="1200" b="1" i="1" dirty="0" smtClean="0">
              <a:solidFill>
                <a:schemeClr val="tx2"/>
              </a:solidFill>
            </a:endParaRPr>
          </a:p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1000 Бк/г для </a:t>
            </a:r>
            <a:r>
              <a:rPr lang="en-US" sz="1200" b="1" i="1" dirty="0" smtClean="0">
                <a:solidFill>
                  <a:schemeClr val="tx2"/>
                </a:solidFill>
              </a:rPr>
              <a:t>T</a:t>
            </a:r>
            <a:endParaRPr lang="ru-RU" sz="1200" b="1" i="1" dirty="0" smtClean="0">
              <a:solidFill>
                <a:schemeClr val="tx2"/>
              </a:solidFill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>
            <a:off x="971600" y="4031486"/>
            <a:ext cx="2160240" cy="0"/>
          </a:xfrm>
          <a:prstGeom prst="line">
            <a:avLst/>
          </a:prstGeom>
          <a:ln w="63500" cap="flat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3131840" y="4031486"/>
            <a:ext cx="2880320" cy="0"/>
          </a:xfrm>
          <a:prstGeom prst="line">
            <a:avLst/>
          </a:prstGeom>
          <a:ln w="635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6012160" y="4031486"/>
            <a:ext cx="2160240" cy="0"/>
          </a:xfrm>
          <a:prstGeom prst="line">
            <a:avLst/>
          </a:prstGeom>
          <a:ln w="635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Овал 59"/>
          <p:cNvSpPr/>
          <p:nvPr/>
        </p:nvSpPr>
        <p:spPr>
          <a:xfrm>
            <a:off x="3069357" y="3978527"/>
            <a:ext cx="124966" cy="11544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5940152" y="3978528"/>
            <a:ext cx="124966" cy="115441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ru-RU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012160" y="4175502"/>
            <a:ext cx="2160240" cy="26161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РАО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971600" y="4175502"/>
            <a:ext cx="2160240" cy="261610"/>
          </a:xfrm>
          <a:prstGeom prst="rect">
            <a:avLst/>
          </a:prstGeom>
          <a:solidFill>
            <a:srgbClr val="92D05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сбросы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3203848" y="4175502"/>
            <a:ext cx="2736304" cy="2616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100" b="1" i="1" dirty="0" smtClean="0">
                <a:solidFill>
                  <a:schemeClr val="tx2"/>
                </a:solidFill>
              </a:rPr>
              <a:t>Отходы, загрязненные радионуклидами</a:t>
            </a:r>
            <a:endParaRPr lang="ru-RU" sz="1100" b="1" i="1" dirty="0">
              <a:solidFill>
                <a:schemeClr val="tx2"/>
              </a:solidFill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1619672" y="1556792"/>
            <a:ext cx="3024336" cy="276999"/>
          </a:xfrm>
          <a:prstGeom prst="rect">
            <a:avLst/>
          </a:prstGeom>
          <a:solidFill>
            <a:srgbClr val="FFFF00"/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Уровни неограниченного использования</a:t>
            </a:r>
          </a:p>
        </p:txBody>
      </p:sp>
      <p:sp>
        <p:nvSpPr>
          <p:cNvPr id="78" name="Прямоугольник 77"/>
          <p:cNvSpPr/>
          <p:nvPr/>
        </p:nvSpPr>
        <p:spPr>
          <a:xfrm>
            <a:off x="3203848" y="4797152"/>
            <a:ext cx="2736304" cy="175432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Отходы, загрязненные радионуклидами, следует направлять на специально выделенные  участки объектов размещения производственных отходов в соответствии с законодательством в сфере обращения с отходами производства и потребления</a:t>
            </a:r>
          </a:p>
        </p:txBody>
      </p:sp>
      <p:sp>
        <p:nvSpPr>
          <p:cNvPr id="79" name="Прямоугольник 78"/>
          <p:cNvSpPr/>
          <p:nvPr/>
        </p:nvSpPr>
        <p:spPr>
          <a:xfrm>
            <a:off x="1619672" y="3584049"/>
            <a:ext cx="3024336" cy="276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0" h="7620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200" b="1" i="1" dirty="0" smtClean="0">
                <a:solidFill>
                  <a:schemeClr val="tx2"/>
                </a:solidFill>
              </a:rPr>
              <a:t>Уровни неограниченного использования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 descr="presentation.jp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483767" y="764706"/>
            <a:ext cx="6256317" cy="546980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3" name="Прямоугольник 12"/>
          <p:cNvSpPr/>
          <p:nvPr/>
        </p:nvSpPr>
        <p:spPr>
          <a:xfrm>
            <a:off x="0" y="0"/>
            <a:ext cx="9144000" cy="6877050"/>
          </a:xfrm>
          <a:prstGeom prst="rect">
            <a:avLst/>
          </a:prstGeom>
          <a:solidFill>
            <a:schemeClr val="tx2">
              <a:lumMod val="60000"/>
              <a:lumOff val="4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5832648"/>
            <a:ext cx="9144000" cy="1052736"/>
          </a:xfrm>
          <a:prstGeom prst="rect">
            <a:avLst/>
          </a:prstGeom>
          <a:gradFill flip="none" rotWithShape="1">
            <a:gsLst>
              <a:gs pos="0">
                <a:srgbClr val="5677D4">
                  <a:alpha val="41000"/>
                </a:srgb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54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0"/>
            <a:ext cx="9144000" cy="1196752"/>
          </a:xfrm>
          <a:prstGeom prst="rect">
            <a:avLst/>
          </a:prstGeom>
          <a:gradFill flip="none" rotWithShape="1">
            <a:gsLst>
              <a:gs pos="0">
                <a:srgbClr val="5677D4">
                  <a:alpha val="41000"/>
                </a:srgb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lin ang="16200000" scaled="0"/>
            <a:tileRect/>
          </a:gradFill>
          <a:ln>
            <a:noFill/>
          </a:ln>
          <a:effectLst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-3033712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0" y="765175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5319713" y="3429000"/>
            <a:ext cx="6858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0" y="6237288"/>
            <a:ext cx="9144000" cy="0"/>
          </a:xfrm>
          <a:prstGeom prst="line">
            <a:avLst/>
          </a:prstGeom>
          <a:ln w="28575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331640" y="116632"/>
            <a:ext cx="7416824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n>
                  <a:solidFill>
                    <a:schemeClr val="accent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Министерство природных ресурсов и экологии Российской Федерации</a:t>
            </a:r>
            <a:endParaRPr lang="ru-RU" dirty="0">
              <a:ln>
                <a:solidFill>
                  <a:schemeClr val="accent1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Рисунок 16" descr="0000000000777777.jpg"/>
          <p:cNvPicPr>
            <a:picLocks noChangeAspect="1"/>
          </p:cNvPicPr>
          <p:nvPr/>
        </p:nvPicPr>
        <p:blipFill>
          <a:blip r:embed="rId3" cstate="print"/>
          <a:srcRect l="5966"/>
          <a:stretch>
            <a:fillRect/>
          </a:stretch>
        </p:blipFill>
        <p:spPr>
          <a:xfrm>
            <a:off x="468313" y="68263"/>
            <a:ext cx="863600" cy="623887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8" name="Прямоугольник 17"/>
          <p:cNvSpPr/>
          <p:nvPr/>
        </p:nvSpPr>
        <p:spPr>
          <a:xfrm>
            <a:off x="467544" y="2381979"/>
            <a:ext cx="8136904" cy="46166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ln>
                  <a:solidFill>
                    <a:schemeClr val="tx2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67544" y="4553833"/>
            <a:ext cx="8280920" cy="1323439"/>
          </a:xfrm>
          <a:prstGeom prst="rect">
            <a:avLst/>
          </a:prstGeom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VI</a:t>
            </a:r>
            <a:r>
              <a:rPr lang="ru-RU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Международная выставка и конференция «АтомЭко-2012»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17 </a:t>
            </a:r>
            <a:r>
              <a:rPr lang="ru-RU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октября 2012 г.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000" b="1" dirty="0">
              <a:ln w="3175">
                <a:solidFill>
                  <a:schemeClr val="tx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 err="1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Курындина</a:t>
            </a:r>
            <a:r>
              <a:rPr lang="ru-RU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Л.А.,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начальник отдела Минприроды </a:t>
            </a:r>
            <a:r>
              <a:rPr lang="ru-RU" sz="1400" b="1" dirty="0" smtClean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России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lidia@mnr.gov.ru</a:t>
            </a:r>
            <a:r>
              <a:rPr lang="ru-RU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;</a:t>
            </a:r>
            <a:r>
              <a:rPr lang="en-US" sz="1400" b="1" dirty="0">
                <a:ln w="3175">
                  <a:solidFill>
                    <a:schemeClr val="tx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(499) 254 78 23</a:t>
            </a:r>
            <a:endParaRPr lang="ru-RU" sz="1400" b="1" dirty="0">
              <a:ln w="3175">
                <a:solidFill>
                  <a:schemeClr val="tx2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rgbClr val="557DED"/>
            </a:gs>
            <a:gs pos="80000">
              <a:schemeClr val="accent5">
                <a:shade val="93000"/>
                <a:satMod val="130000"/>
              </a:schemeClr>
            </a:gs>
            <a:gs pos="100000">
              <a:schemeClr val="accent5">
                <a:shade val="94000"/>
                <a:satMod val="135000"/>
              </a:schemeClr>
            </a:gs>
          </a:gsLst>
          <a:lin ang="16800000" scaled="0"/>
          <a:tileRect/>
        </a:gradFill>
        <a:ln>
          <a:noFill/>
        </a:ln>
        <a:effectLst/>
      </a:spPr>
      <a:bodyPr anchor="ctr"/>
      <a:lstStyle>
        <a:defPPr algn="ctr" fontAlgn="auto">
          <a:spcBef>
            <a:spcPts val="0"/>
          </a:spcBef>
          <a:spcAft>
            <a:spcPts val="0"/>
          </a:spcAft>
          <a:defRPr dirty="0" smtClean="0">
            <a:latin typeface="Tahoma" pitchFamily="34" charset="0"/>
            <a:cs typeface="Tahoma" pitchFamily="34" charset="0"/>
          </a:defRPr>
        </a:defPPr>
      </a:lstStyle>
      <a:style>
        <a:lnRef idx="1">
          <a:schemeClr val="accent5"/>
        </a:lnRef>
        <a:fillRef idx="3">
          <a:schemeClr val="accent5"/>
        </a:fillRef>
        <a:effectRef idx="2">
          <a:schemeClr val="accent5"/>
        </a:effectRef>
        <a:fontRef idx="minor">
          <a:schemeClr val="lt1"/>
        </a:fontRef>
      </a:style>
    </a:spDef>
    <a:lnDef>
      <a:spPr>
        <a:ln w="28575">
          <a:solidFill>
            <a:schemeClr val="accent5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6082</TotalTime>
  <Words>1036</Words>
  <Application>Microsoft Office PowerPoint</Application>
  <PresentationFormat>Экран (4:3)</PresentationFormat>
  <Paragraphs>216</Paragraphs>
  <Slides>7</Slides>
  <Notes>5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Тема Office</vt:lpstr>
      <vt:lpstr>Формула</vt:lpstr>
      <vt:lpstr>Microsoft Equation 3.0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Kraftway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GEG</dc:creator>
  <cp:lastModifiedBy>SD</cp:lastModifiedBy>
  <cp:revision>678</cp:revision>
  <dcterms:created xsi:type="dcterms:W3CDTF">2011-01-31T07:53:19Z</dcterms:created>
  <dcterms:modified xsi:type="dcterms:W3CDTF">2012-10-17T05:26:28Z</dcterms:modified>
</cp:coreProperties>
</file>