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3" r:id="rId2"/>
    <p:sldId id="313" r:id="rId3"/>
    <p:sldId id="314" r:id="rId4"/>
    <p:sldId id="315" r:id="rId5"/>
    <p:sldId id="312" r:id="rId6"/>
    <p:sldId id="291" r:id="rId7"/>
    <p:sldId id="317" r:id="rId8"/>
    <p:sldId id="318" r:id="rId9"/>
    <p:sldId id="319" r:id="rId10"/>
    <p:sldId id="320" r:id="rId11"/>
    <p:sldId id="32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8E336"/>
    <a:srgbClr val="AAC7C8"/>
    <a:srgbClr val="AABCC8"/>
    <a:srgbClr val="FFFF00"/>
    <a:srgbClr val="FFFF66"/>
    <a:srgbClr val="F7ABAB"/>
    <a:srgbClr val="37AB3D"/>
    <a:srgbClr val="F45E69"/>
    <a:srgbClr val="FCFCB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03" autoAdjust="0"/>
  </p:normalViewPr>
  <p:slideViewPr>
    <p:cSldViewPr>
      <p:cViewPr>
        <p:scale>
          <a:sx n="100" d="100"/>
          <a:sy n="100" d="100"/>
        </p:scale>
        <p:origin x="-21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1;&#1080;&#1076;&#1080;&#1103;%20&#1050;&#1091;&#1088;&#1099;&#1085;&#1076;&#1080;&#1085;&#1072;\&#1040;&#1090;&#1086;&#1084;&#1069;&#1082;&#1086;-2012\&#1040;&#1069;&#105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5179729352565167E-2"/>
          <c:y val="3.3874964714078949E-2"/>
          <c:w val="0.89868503770583752"/>
          <c:h val="0.78458928559566488"/>
        </c:manualLayout>
      </c:layout>
      <c:lineChart>
        <c:grouping val="stacked"/>
        <c:ser>
          <c:idx val="0"/>
          <c:order val="0"/>
          <c:tx>
            <c:strRef>
              <c:f>Лист1!$A$73</c:f>
              <c:strCache>
                <c:ptCount val="1"/>
                <c:pt idx="0">
                  <c:v>Количество блоков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ln>
                <a:solidFill>
                  <a:schemeClr val="accent5"/>
                </a:solidFill>
              </a:ln>
            </c:spPr>
          </c:marker>
          <c:cat>
            <c:numRef>
              <c:f>Лист1!$B$1:$CB$1</c:f>
              <c:numCache>
                <c:formatCode>General</c:formatCode>
                <c:ptCount val="79"/>
                <c:pt idx="0">
                  <c:v>1964</c:v>
                </c:pt>
                <c:pt idx="1">
                  <c:v>1965</c:v>
                </c:pt>
                <c:pt idx="2">
                  <c:v>1966</c:v>
                </c:pt>
                <c:pt idx="3">
                  <c:v>1967</c:v>
                </c:pt>
                <c:pt idx="4">
                  <c:v>1968</c:v>
                </c:pt>
                <c:pt idx="5">
                  <c:v>1969</c:v>
                </c:pt>
                <c:pt idx="6">
                  <c:v>1970</c:v>
                </c:pt>
                <c:pt idx="7">
                  <c:v>1971</c:v>
                </c:pt>
                <c:pt idx="8">
                  <c:v>1972</c:v>
                </c:pt>
                <c:pt idx="9">
                  <c:v>1973</c:v>
                </c:pt>
                <c:pt idx="10">
                  <c:v>1974</c:v>
                </c:pt>
                <c:pt idx="11">
                  <c:v>1975</c:v>
                </c:pt>
                <c:pt idx="12">
                  <c:v>1976</c:v>
                </c:pt>
                <c:pt idx="13">
                  <c:v>1977</c:v>
                </c:pt>
                <c:pt idx="14">
                  <c:v>1978</c:v>
                </c:pt>
                <c:pt idx="15">
                  <c:v>1979</c:v>
                </c:pt>
                <c:pt idx="16">
                  <c:v>1980</c:v>
                </c:pt>
                <c:pt idx="17">
                  <c:v>1981</c:v>
                </c:pt>
                <c:pt idx="18">
                  <c:v>1982</c:v>
                </c:pt>
                <c:pt idx="19">
                  <c:v>1983</c:v>
                </c:pt>
                <c:pt idx="20">
                  <c:v>1984</c:v>
                </c:pt>
                <c:pt idx="21">
                  <c:v>1985</c:v>
                </c:pt>
                <c:pt idx="22">
                  <c:v>1986</c:v>
                </c:pt>
                <c:pt idx="23">
                  <c:v>1987</c:v>
                </c:pt>
                <c:pt idx="24">
                  <c:v>1988</c:v>
                </c:pt>
                <c:pt idx="25">
                  <c:v>1989</c:v>
                </c:pt>
                <c:pt idx="26">
                  <c:v>1990</c:v>
                </c:pt>
                <c:pt idx="27">
                  <c:v>1991</c:v>
                </c:pt>
                <c:pt idx="28">
                  <c:v>1992</c:v>
                </c:pt>
                <c:pt idx="29">
                  <c:v>1993</c:v>
                </c:pt>
                <c:pt idx="30">
                  <c:v>1994</c:v>
                </c:pt>
                <c:pt idx="31">
                  <c:v>1995</c:v>
                </c:pt>
                <c:pt idx="32">
                  <c:v>1996</c:v>
                </c:pt>
                <c:pt idx="33">
                  <c:v>1997</c:v>
                </c:pt>
                <c:pt idx="34">
                  <c:v>1998</c:v>
                </c:pt>
                <c:pt idx="35">
                  <c:v>1999</c:v>
                </c:pt>
                <c:pt idx="36">
                  <c:v>2000</c:v>
                </c:pt>
                <c:pt idx="37">
                  <c:v>2001</c:v>
                </c:pt>
                <c:pt idx="38">
                  <c:v>2002</c:v>
                </c:pt>
                <c:pt idx="39">
                  <c:v>2003</c:v>
                </c:pt>
                <c:pt idx="40">
                  <c:v>2004</c:v>
                </c:pt>
                <c:pt idx="41">
                  <c:v>2005</c:v>
                </c:pt>
                <c:pt idx="42">
                  <c:v>2006</c:v>
                </c:pt>
                <c:pt idx="43">
                  <c:v>2007</c:v>
                </c:pt>
                <c:pt idx="44">
                  <c:v>2008</c:v>
                </c:pt>
                <c:pt idx="45">
                  <c:v>2009</c:v>
                </c:pt>
                <c:pt idx="46">
                  <c:v>2010</c:v>
                </c:pt>
                <c:pt idx="47">
                  <c:v>2011</c:v>
                </c:pt>
                <c:pt idx="48">
                  <c:v>2012</c:v>
                </c:pt>
                <c:pt idx="49">
                  <c:v>2013</c:v>
                </c:pt>
                <c:pt idx="50">
                  <c:v>2014</c:v>
                </c:pt>
                <c:pt idx="51">
                  <c:v>2015</c:v>
                </c:pt>
                <c:pt idx="52">
                  <c:v>2016</c:v>
                </c:pt>
                <c:pt idx="53">
                  <c:v>2017</c:v>
                </c:pt>
                <c:pt idx="54">
                  <c:v>2018</c:v>
                </c:pt>
                <c:pt idx="55">
                  <c:v>2019</c:v>
                </c:pt>
                <c:pt idx="56">
                  <c:v>2020</c:v>
                </c:pt>
                <c:pt idx="57">
                  <c:v>2021</c:v>
                </c:pt>
                <c:pt idx="58">
                  <c:v>2022</c:v>
                </c:pt>
                <c:pt idx="59">
                  <c:v>2023</c:v>
                </c:pt>
                <c:pt idx="60">
                  <c:v>2024</c:v>
                </c:pt>
                <c:pt idx="61">
                  <c:v>2025</c:v>
                </c:pt>
                <c:pt idx="62">
                  <c:v>2026</c:v>
                </c:pt>
                <c:pt idx="63">
                  <c:v>2027</c:v>
                </c:pt>
                <c:pt idx="64">
                  <c:v>2028</c:v>
                </c:pt>
                <c:pt idx="65">
                  <c:v>2029</c:v>
                </c:pt>
                <c:pt idx="66">
                  <c:v>2030</c:v>
                </c:pt>
                <c:pt idx="67">
                  <c:v>2031</c:v>
                </c:pt>
                <c:pt idx="68">
                  <c:v>2032</c:v>
                </c:pt>
                <c:pt idx="69">
                  <c:v>2033</c:v>
                </c:pt>
                <c:pt idx="70">
                  <c:v>2034</c:v>
                </c:pt>
                <c:pt idx="71">
                  <c:v>2035</c:v>
                </c:pt>
                <c:pt idx="72">
                  <c:v>2036</c:v>
                </c:pt>
                <c:pt idx="73">
                  <c:v>2037</c:v>
                </c:pt>
                <c:pt idx="74">
                  <c:v>2038</c:v>
                </c:pt>
                <c:pt idx="75">
                  <c:v>2039</c:v>
                </c:pt>
                <c:pt idx="76">
                  <c:v>2040</c:v>
                </c:pt>
                <c:pt idx="77">
                  <c:v>2041</c:v>
                </c:pt>
                <c:pt idx="78">
                  <c:v>2042</c:v>
                </c:pt>
              </c:numCache>
            </c:numRef>
          </c:cat>
          <c:val>
            <c:numRef>
              <c:f>Лист1!$B$73:$CB$73</c:f>
              <c:numCache>
                <c:formatCode>General</c:formatCode>
                <c:ptCount val="79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8</c:v>
                </c:pt>
                <c:pt idx="10">
                  <c:v>11</c:v>
                </c:pt>
                <c:pt idx="11">
                  <c:v>13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17</c:v>
                </c:pt>
                <c:pt idx="16">
                  <c:v>19</c:v>
                </c:pt>
                <c:pt idx="17">
                  <c:v>21</c:v>
                </c:pt>
                <c:pt idx="18">
                  <c:v>21</c:v>
                </c:pt>
                <c:pt idx="19">
                  <c:v>22</c:v>
                </c:pt>
                <c:pt idx="20">
                  <c:v>24</c:v>
                </c:pt>
                <c:pt idx="21">
                  <c:v>26</c:v>
                </c:pt>
                <c:pt idx="22">
                  <c:v>27</c:v>
                </c:pt>
                <c:pt idx="23">
                  <c:v>28</c:v>
                </c:pt>
                <c:pt idx="24">
                  <c:v>29</c:v>
                </c:pt>
                <c:pt idx="25">
                  <c:v>29</c:v>
                </c:pt>
                <c:pt idx="26">
                  <c:v>28</c:v>
                </c:pt>
                <c:pt idx="27">
                  <c:v>28</c:v>
                </c:pt>
                <c:pt idx="28">
                  <c:v>28</c:v>
                </c:pt>
                <c:pt idx="29">
                  <c:v>29</c:v>
                </c:pt>
                <c:pt idx="30">
                  <c:v>29</c:v>
                </c:pt>
                <c:pt idx="31">
                  <c:v>29</c:v>
                </c:pt>
                <c:pt idx="32">
                  <c:v>29</c:v>
                </c:pt>
                <c:pt idx="33">
                  <c:v>29</c:v>
                </c:pt>
                <c:pt idx="34">
                  <c:v>29</c:v>
                </c:pt>
                <c:pt idx="35">
                  <c:v>29</c:v>
                </c:pt>
                <c:pt idx="36">
                  <c:v>29</c:v>
                </c:pt>
                <c:pt idx="37">
                  <c:v>30</c:v>
                </c:pt>
                <c:pt idx="38">
                  <c:v>30</c:v>
                </c:pt>
                <c:pt idx="39">
                  <c:v>30</c:v>
                </c:pt>
                <c:pt idx="40">
                  <c:v>31</c:v>
                </c:pt>
                <c:pt idx="41">
                  <c:v>31</c:v>
                </c:pt>
                <c:pt idx="42">
                  <c:v>31</c:v>
                </c:pt>
                <c:pt idx="43">
                  <c:v>31</c:v>
                </c:pt>
                <c:pt idx="44">
                  <c:v>31</c:v>
                </c:pt>
                <c:pt idx="45">
                  <c:v>31</c:v>
                </c:pt>
                <c:pt idx="46">
                  <c:v>32</c:v>
                </c:pt>
                <c:pt idx="47">
                  <c:v>33</c:v>
                </c:pt>
                <c:pt idx="48">
                  <c:v>33</c:v>
                </c:pt>
                <c:pt idx="49">
                  <c:v>33</c:v>
                </c:pt>
                <c:pt idx="50">
                  <c:v>36</c:v>
                </c:pt>
                <c:pt idx="51">
                  <c:v>38</c:v>
                </c:pt>
                <c:pt idx="52">
                  <c:v>39</c:v>
                </c:pt>
                <c:pt idx="53">
                  <c:v>41</c:v>
                </c:pt>
                <c:pt idx="54">
                  <c:v>41</c:v>
                </c:pt>
                <c:pt idx="55">
                  <c:v>40</c:v>
                </c:pt>
                <c:pt idx="56">
                  <c:v>38</c:v>
                </c:pt>
                <c:pt idx="57">
                  <c:v>37</c:v>
                </c:pt>
                <c:pt idx="58">
                  <c:v>36</c:v>
                </c:pt>
                <c:pt idx="59">
                  <c:v>37</c:v>
                </c:pt>
                <c:pt idx="60">
                  <c:v>38</c:v>
                </c:pt>
                <c:pt idx="61">
                  <c:v>38</c:v>
                </c:pt>
                <c:pt idx="62">
                  <c:v>38</c:v>
                </c:pt>
                <c:pt idx="63">
                  <c:v>39</c:v>
                </c:pt>
                <c:pt idx="64">
                  <c:v>40</c:v>
                </c:pt>
                <c:pt idx="65">
                  <c:v>41</c:v>
                </c:pt>
                <c:pt idx="66">
                  <c:v>40</c:v>
                </c:pt>
                <c:pt idx="67">
                  <c:v>41</c:v>
                </c:pt>
                <c:pt idx="68">
                  <c:v>42</c:v>
                </c:pt>
                <c:pt idx="69">
                  <c:v>42</c:v>
                </c:pt>
                <c:pt idx="70">
                  <c:v>42</c:v>
                </c:pt>
                <c:pt idx="71">
                  <c:v>43</c:v>
                </c:pt>
                <c:pt idx="72">
                  <c:v>42</c:v>
                </c:pt>
                <c:pt idx="73">
                  <c:v>43</c:v>
                </c:pt>
                <c:pt idx="74">
                  <c:v>43</c:v>
                </c:pt>
                <c:pt idx="75">
                  <c:v>44</c:v>
                </c:pt>
                <c:pt idx="76">
                  <c:v>45</c:v>
                </c:pt>
                <c:pt idx="77">
                  <c:v>45</c:v>
                </c:pt>
                <c:pt idx="78">
                  <c:v>44</c:v>
                </c:pt>
              </c:numCache>
            </c:numRef>
          </c:val>
        </c:ser>
        <c:dropLines>
          <c:spPr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</c:dropLines>
        <c:marker val="1"/>
        <c:axId val="55068544"/>
        <c:axId val="55316864"/>
      </c:lineChart>
      <c:catAx>
        <c:axId val="55068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Год</a:t>
                </a:r>
              </a:p>
            </c:rich>
          </c:tx>
          <c:layout>
            <c:manualLayout>
              <c:xMode val="edge"/>
              <c:yMode val="edge"/>
              <c:x val="0.51071195308507256"/>
              <c:y val="0.9353011765977769"/>
            </c:manualLayout>
          </c:layout>
        </c:title>
        <c:numFmt formatCode="General" sourceLinked="1"/>
        <c:majorTickMark val="none"/>
        <c:tickLblPos val="nextTo"/>
        <c:crossAx val="55316864"/>
        <c:crosses val="autoZero"/>
        <c:auto val="1"/>
        <c:lblAlgn val="ctr"/>
        <c:lblOffset val="100"/>
      </c:catAx>
      <c:valAx>
        <c:axId val="55316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</a:t>
                </a:r>
                <a:r>
                  <a:rPr lang="ru-RU" baseline="0"/>
                  <a:t> энергоблоков АЭС</a:t>
                </a:r>
                <a:r>
                  <a:rPr lang="en-US" baseline="0"/>
                  <a:t> </a:t>
                </a:r>
                <a:r>
                  <a:rPr lang="ru-RU" baseline="0"/>
                  <a:t>в эксплуатации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5.8672533920058707E-3"/>
              <c:y val="0.11888766764566325"/>
            </c:manualLayout>
          </c:layout>
        </c:title>
        <c:numFmt formatCode="General" sourceLinked="1"/>
        <c:tickLblPos val="nextTo"/>
        <c:crossAx val="5506854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85902-910D-4743-BAC8-34EB55C1C615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B9183-7B7C-4BBA-8C50-AEB8E4C7DC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D629-C64B-4E22-9035-FFF3406F8935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FC5AD-5F9A-4E53-88EF-1A4655D41C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024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FC5AD-5F9A-4E53-88EF-1A4655D41CC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655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66E49-D071-42A7-8D97-2C176E0E07C1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670D-EE69-4F52-96D9-FD8BAB820E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aes-008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6363"/>
          <a:stretch>
            <a:fillRect/>
          </a:stretch>
        </p:blipFill>
        <p:spPr>
          <a:xfrm>
            <a:off x="0" y="764704"/>
            <a:ext cx="9144000" cy="568314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45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3033465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319464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5832648"/>
            <a:ext cx="9144000" cy="1052736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116632"/>
            <a:ext cx="74168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природных ресурсов и экологии Российской Федерации</a:t>
            </a:r>
            <a:endParaRPr lang="ru-RU" dirty="0">
              <a:ln>
                <a:solidFill>
                  <a:schemeClr val="accent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2348880"/>
            <a:ext cx="820891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Государственное регулирование в области охраны окружающей среды при обращении с </a:t>
            </a:r>
            <a:r>
              <a:rPr lang="ru-RU" sz="2400" b="1" dirty="0" err="1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ОЯТ</a:t>
            </a:r>
            <a:endParaRPr lang="ru-RU" sz="2400" b="1" dirty="0" smtClean="0">
              <a:ln>
                <a:solidFill>
                  <a:schemeClr val="tx2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0000000000777777.jp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5966"/>
          <a:stretch>
            <a:fillRect/>
          </a:stretch>
        </p:blipFill>
        <p:spPr>
          <a:xfrm>
            <a:off x="467544" y="68563"/>
            <a:ext cx="864096" cy="624133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67544" y="4553833"/>
            <a:ext cx="8280920" cy="11079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Международная выставка и конференция «АтомЭко-2012»</a:t>
            </a:r>
          </a:p>
          <a:p>
            <a:pPr algn="r"/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октября 2012 г.</a:t>
            </a:r>
          </a:p>
          <a:p>
            <a:pPr algn="r"/>
            <a:endParaRPr lang="ru-RU" sz="1000" b="1" dirty="0" smtClean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400" b="1" dirty="0" err="1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Курындина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Л.А.,</a:t>
            </a:r>
          </a:p>
          <a:p>
            <a:pPr algn="r"/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начальник отдела Минприроды России</a:t>
            </a:r>
            <a:endParaRPr lang="ru-RU" sz="1400" dirty="0" smtClean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275856" y="1458650"/>
            <a:ext cx="5544616" cy="1754326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Ввоз в Российскую Федерацию из иностранных государств облученных тепловыделяющих сборок ядерных реакторов для осуществления временного технологического хранения и (или) их переработки разрешается в случае, если проведены государственная экологическая экспертиза и иные государственные экспертизы соответствующего проекта, предусмотренные законодательством Российской Федерации, обоснованы общее снижение риска радиационного воздействия и повышение уровня экологической безопасности в результате реализации соответствующего </a:t>
            </a:r>
            <a:r>
              <a:rPr lang="ru-RU" sz="1200" b="1" i="1" dirty="0" smtClean="0">
                <a:solidFill>
                  <a:schemeClr val="tx2"/>
                </a:solidFill>
              </a:rPr>
              <a:t>проекта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0432" y="0"/>
            <a:ext cx="576064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10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Ввоз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Российскую Федерацию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491880" y="1052736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Регулирование ввозов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400" b="1" i="1" dirty="0" smtClean="0">
                <a:solidFill>
                  <a:schemeClr val="tx2"/>
                </a:solidFill>
              </a:rPr>
              <a:t> в Российскую Федерацию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75856" y="3349441"/>
            <a:ext cx="5544616" cy="101566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Специальная </a:t>
            </a:r>
            <a:r>
              <a:rPr lang="ru-RU" sz="1200" b="1" i="1" dirty="0" smtClean="0">
                <a:solidFill>
                  <a:schemeClr val="tx2"/>
                </a:solidFill>
              </a:rPr>
              <a:t>экологическая программа реабилитации </a:t>
            </a:r>
            <a:r>
              <a:rPr lang="ru-RU" sz="1200" b="1" i="1" dirty="0" err="1" smtClean="0">
                <a:solidFill>
                  <a:schemeClr val="tx2"/>
                </a:solidFill>
              </a:rPr>
              <a:t>радиационно</a:t>
            </a:r>
            <a:r>
              <a:rPr lang="ru-RU" sz="1200" b="1" i="1" dirty="0" smtClean="0">
                <a:solidFill>
                  <a:schemeClr val="tx2"/>
                </a:solidFill>
              </a:rPr>
              <a:t> загрязненных участков территории </a:t>
            </a:r>
            <a:r>
              <a:rPr lang="ru-RU" sz="1200" b="1" i="1" dirty="0" smtClean="0">
                <a:solidFill>
                  <a:schemeClr val="tx2"/>
                </a:solidFill>
              </a:rPr>
              <a:t>– программа </a:t>
            </a:r>
            <a:r>
              <a:rPr lang="ru-RU" sz="1200" b="1" i="1" dirty="0" smtClean="0">
                <a:solidFill>
                  <a:schemeClr val="tx2"/>
                </a:solidFill>
              </a:rPr>
              <a:t>реабилитации </a:t>
            </a:r>
            <a:r>
              <a:rPr lang="ru-RU" sz="1200" b="1" i="1" dirty="0" err="1" smtClean="0">
                <a:solidFill>
                  <a:schemeClr val="tx2"/>
                </a:solidFill>
              </a:rPr>
              <a:t>радиационно</a:t>
            </a:r>
            <a:r>
              <a:rPr lang="ru-RU" sz="1200" b="1" i="1" dirty="0" smtClean="0">
                <a:solidFill>
                  <a:schemeClr val="tx2"/>
                </a:solidFill>
              </a:rPr>
              <a:t> загрязненных участков территории, финансируемая за счет поступлений от внешнеторговых операций с облученными тепловыделяющими сборками ядерных реакторов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4509700"/>
            <a:ext cx="2592288" cy="492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исследовательских реакторов</a:t>
            </a:r>
            <a:endParaRPr lang="ru-RU" sz="1300" b="1" i="1" dirty="0" smtClean="0">
              <a:solidFill>
                <a:schemeClr val="tx2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88224" y="4509120"/>
            <a:ext cx="2448272" cy="492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энергетических реакторов</a:t>
            </a:r>
            <a:endParaRPr lang="ru-RU" sz="1300" b="1" i="1" dirty="0" smtClean="0">
              <a:solidFill>
                <a:schemeClr val="tx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75856" y="5150295"/>
            <a:ext cx="2520280" cy="1384995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2" rtlCol="0" anchor="ctr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Беларусь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Болгария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Венгрия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Вьетнам</a:t>
            </a:r>
            <a:endParaRPr lang="ru-RU" sz="1200" b="1" i="1" dirty="0" smtClean="0">
              <a:solidFill>
                <a:srgbClr val="00B050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Германия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Казахстан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Латвия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Ливия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Польша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Румыния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Сербия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Узбекистан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Украина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Чехия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5120024"/>
            <a:ext cx="2520280" cy="141641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2" rtlCol="0" anchor="t">
            <a:no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Болгария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Венгрия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Украина</a:t>
            </a:r>
          </a:p>
          <a:p>
            <a:pPr algn="ctr"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Армения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Бангладеш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Вьетнам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Беларусь</a:t>
            </a:r>
            <a:endParaRPr lang="ru-RU" sz="1200" b="1" i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Индия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Турция</a:t>
            </a:r>
          </a:p>
        </p:txBody>
      </p:sp>
      <p:pic>
        <p:nvPicPr>
          <p:cNvPr id="29" name="Рисунок 28" descr="1305465104_zhd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9005"/>
          <a:stretch>
            <a:fillRect/>
          </a:stretch>
        </p:blipFill>
        <p:spPr>
          <a:xfrm>
            <a:off x="395536" y="1052735"/>
            <a:ext cx="2520280" cy="1512169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30" name="Прямоугольник 29"/>
          <p:cNvSpPr/>
          <p:nvPr/>
        </p:nvSpPr>
        <p:spPr>
          <a:xfrm>
            <a:off x="467544" y="3349441"/>
            <a:ext cx="2376264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закон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«О специальных экологических программах реабилитации </a:t>
            </a:r>
            <a:r>
              <a:rPr lang="ru-RU" sz="1200" b="1" i="1" dirty="0" err="1" smtClean="0">
                <a:solidFill>
                  <a:srgbClr val="00B050"/>
                </a:solidFill>
              </a:rPr>
              <a:t>радиационно</a:t>
            </a:r>
            <a:r>
              <a:rPr lang="ru-RU" sz="1200" b="1" i="1" dirty="0" smtClean="0">
                <a:solidFill>
                  <a:srgbClr val="00B050"/>
                </a:solidFill>
              </a:rPr>
              <a:t> загрязненных участков территории»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7544" y="2564904"/>
            <a:ext cx="2376264" cy="6450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закон</a:t>
            </a:r>
            <a:endParaRPr lang="ru-RU" sz="1200" b="1" i="1" dirty="0" smtClean="0">
              <a:solidFill>
                <a:srgbClr val="00B050"/>
              </a:solidFill>
            </a:endParaRPr>
          </a:p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охране окружающей среды»</a:t>
            </a:r>
          </a:p>
        </p:txBody>
      </p:sp>
      <p:pic>
        <p:nvPicPr>
          <p:cNvPr id="33" name="Рисунок 32" descr="environmental-protection.jpg"/>
          <p:cNvPicPr>
            <a:picLocks noChangeAspect="1"/>
          </p:cNvPicPr>
          <p:nvPr/>
        </p:nvPicPr>
        <p:blipFill>
          <a:blip r:embed="rId4" cstate="print"/>
          <a:srcRect l="11940" t="6754" r="16418" b="8050"/>
          <a:stretch>
            <a:fillRect/>
          </a:stretch>
        </p:blipFill>
        <p:spPr>
          <a:xfrm>
            <a:off x="395536" y="4581128"/>
            <a:ext cx="2520280" cy="2016224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aes-0086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6363"/>
          <a:stretch>
            <a:fillRect/>
          </a:stretch>
        </p:blipFill>
        <p:spPr>
          <a:xfrm>
            <a:off x="0" y="764704"/>
            <a:ext cx="9144000" cy="568314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45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3033465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319464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5832648"/>
            <a:ext cx="9144000" cy="1052736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116632"/>
            <a:ext cx="74168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природных ресурсов и экологии Российской Федерации</a:t>
            </a:r>
            <a:endParaRPr lang="ru-RU" dirty="0">
              <a:ln>
                <a:solidFill>
                  <a:schemeClr val="accent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2348880"/>
            <a:ext cx="8208912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2400" b="1" dirty="0" smtClean="0">
              <a:ln>
                <a:solidFill>
                  <a:schemeClr val="tx2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0000000000777777.jp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5966"/>
          <a:stretch>
            <a:fillRect/>
          </a:stretch>
        </p:blipFill>
        <p:spPr>
          <a:xfrm>
            <a:off x="467544" y="68563"/>
            <a:ext cx="864096" cy="624133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67544" y="4553833"/>
            <a:ext cx="8280920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Международная выставка и конференция «АтомЭко-2012»</a:t>
            </a:r>
          </a:p>
          <a:p>
            <a:pPr algn="r"/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октября 2012 г.</a:t>
            </a:r>
          </a:p>
          <a:p>
            <a:pPr algn="r"/>
            <a:endParaRPr lang="ru-RU" sz="1000" b="1" dirty="0" smtClean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400" b="1" dirty="0" err="1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Курындина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Л.А.,</a:t>
            </a:r>
          </a:p>
          <a:p>
            <a:pPr algn="r"/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начальник отдела Минприроды 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России</a:t>
            </a:r>
          </a:p>
          <a:p>
            <a:pPr algn="r"/>
            <a:r>
              <a:rPr lang="en-US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lidia@mnr.gov.ru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en-US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(499) 254 78 23</a:t>
            </a:r>
            <a:endParaRPr lang="ru-RU" sz="1400" b="1" dirty="0" smtClean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6372200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2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Требования законодательства в области охраны окружающей среды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 обращении с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(1/3)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1052736"/>
            <a:ext cx="5544616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Объединенная конвенция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о безопасности обращения с отработавшим топливом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и о безопасности обращения с радиоактивными отходами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83568" y="1935991"/>
            <a:ext cx="5544616" cy="429348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Каждая Договаривающаяся Сторона принимает соответствующие меры для обеспечения того, чтобы:</a:t>
            </a:r>
          </a:p>
          <a:p>
            <a:pPr algn="just">
              <a:defRPr/>
            </a:pPr>
            <a:endParaRPr lang="ru-RU" sz="13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на всех стадиях обращения с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осуществлялась надлежащая защита отдельных лиц, общества в целом и </a:t>
            </a:r>
            <a:r>
              <a:rPr lang="ru-RU" sz="1300" b="1" i="1" dirty="0" smtClean="0">
                <a:solidFill>
                  <a:srgbClr val="00B050"/>
                </a:solidFill>
              </a:rPr>
              <a:t>окружающей среды </a:t>
            </a:r>
            <a:br>
              <a:rPr lang="ru-RU" sz="1300" b="1" i="1" dirty="0" smtClean="0">
                <a:solidFill>
                  <a:srgbClr val="00B050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от радиологических рисков</a:t>
            </a:r>
          </a:p>
          <a:p>
            <a:pPr marL="85725" indent="-85725" algn="just">
              <a:buFont typeface="Arial" pitchFamily="34" charset="0"/>
              <a:buChar char="•"/>
              <a:defRPr/>
            </a:pPr>
            <a:endParaRPr lang="ru-RU" sz="13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при выборе площадки для установки по обращению с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осуществлялась оценка вероятного воздействия такой установки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на безопасность отдельных лиц, общества в целом и </a:t>
            </a:r>
            <a:r>
              <a:rPr lang="ru-RU" sz="1300" b="1" i="1" dirty="0" smtClean="0">
                <a:solidFill>
                  <a:srgbClr val="00B050"/>
                </a:solidFill>
              </a:rPr>
              <a:t>окружающей среды</a:t>
            </a:r>
          </a:p>
          <a:p>
            <a:pPr marL="85725" indent="-85725" algn="just">
              <a:buFont typeface="Arial" pitchFamily="34" charset="0"/>
              <a:buChar char="•"/>
              <a:defRPr/>
            </a:pPr>
            <a:endParaRPr lang="ru-RU" sz="13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при проектировании и сооружении установки для обращения с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ограничивалось возможное радиологическое воздействие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на отдельных лиц, общество в целом и </a:t>
            </a:r>
            <a:r>
              <a:rPr lang="ru-RU" sz="1300" b="1" i="1" dirty="0" smtClean="0">
                <a:solidFill>
                  <a:srgbClr val="00B050"/>
                </a:solidFill>
              </a:rPr>
              <a:t>окружающую среду</a:t>
            </a:r>
            <a:r>
              <a:rPr lang="ru-RU" sz="1300" b="1" i="1" dirty="0" smtClean="0">
                <a:solidFill>
                  <a:schemeClr val="tx2"/>
                </a:solidFill>
              </a:rPr>
              <a:t>, в том числе в результате сбросов или неконтролируемых выбросов</a:t>
            </a:r>
          </a:p>
          <a:p>
            <a:pPr marL="85725" indent="-85725">
              <a:buFont typeface="Arial" pitchFamily="34" charset="0"/>
              <a:buChar char="•"/>
            </a:pPr>
            <a:endParaRPr lang="ru-RU" sz="13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300" b="1" i="1" dirty="0" smtClean="0">
                <a:solidFill>
                  <a:schemeClr val="tx2"/>
                </a:solidFill>
              </a:rPr>
              <a:t>в течение срока эксплуатации установки для обращения с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предотвращались незапланированные и неконтролируемые выбросы радиоактивных материалов в </a:t>
            </a:r>
            <a:r>
              <a:rPr lang="ru-RU" sz="1300" b="1" i="1" dirty="0" smtClean="0">
                <a:solidFill>
                  <a:srgbClr val="00B050"/>
                </a:solidFill>
              </a:rPr>
              <a:t>окружающую среду</a:t>
            </a:r>
          </a:p>
          <a:p>
            <a:pPr marL="85725" indent="-85725">
              <a:buFont typeface="Arial" pitchFamily="34" charset="0"/>
              <a:buChar char="•"/>
            </a:pPr>
            <a:endParaRPr lang="ru-RU" sz="1300" b="1" i="1" dirty="0" smtClean="0">
              <a:solidFill>
                <a:srgbClr val="00B05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2564904"/>
            <a:ext cx="2376264" cy="36724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Федеральные законы</a:t>
            </a:r>
            <a:r>
              <a:rPr lang="ru-RU" sz="1200" b="1" i="1" dirty="0" smtClean="0">
                <a:solidFill>
                  <a:srgbClr val="00B050"/>
                </a:solidFill>
              </a:rPr>
              <a:t>:</a:t>
            </a:r>
          </a:p>
          <a:p>
            <a:pPr>
              <a:defRPr/>
            </a:pPr>
            <a:endParaRPr lang="ru-RU" sz="1200" b="1" i="1" dirty="0" smtClean="0">
              <a:solidFill>
                <a:srgbClr val="00B050"/>
              </a:solidFill>
            </a:endParaRP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от </a:t>
            </a:r>
            <a:r>
              <a:rPr lang="ru-RU" sz="1200" b="1" i="1" dirty="0" smtClean="0">
                <a:solidFill>
                  <a:srgbClr val="00B050"/>
                </a:solidFill>
              </a:rPr>
              <a:t>21.11.1995 № 170-ФЗ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«Об использовании атомной энергии»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от </a:t>
            </a:r>
            <a:r>
              <a:rPr lang="ru-RU" sz="1200" b="1" i="1" dirty="0" smtClean="0">
                <a:solidFill>
                  <a:srgbClr val="00B050"/>
                </a:solidFill>
              </a:rPr>
              <a:t>10.01.2002 № 7-ФЗ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«Об охране окружающей среды»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от </a:t>
            </a:r>
            <a:r>
              <a:rPr lang="ru-RU" sz="1200" b="1" i="1" dirty="0" smtClean="0">
                <a:solidFill>
                  <a:srgbClr val="00B050"/>
                </a:solidFill>
              </a:rPr>
              <a:t>04.05.1999 № 96-ФЗ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«Об охране атмосферного воздуха»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от </a:t>
            </a:r>
            <a:r>
              <a:rPr lang="ru-RU" sz="1200" b="1" i="1" dirty="0" smtClean="0">
                <a:solidFill>
                  <a:srgbClr val="00B050"/>
                </a:solidFill>
              </a:rPr>
              <a:t>23.11.1995 № 174-ФЗ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«Об экологической экспертизе</a:t>
            </a:r>
            <a:r>
              <a:rPr lang="ru-RU" sz="1200" b="1" i="1" dirty="0" smtClean="0">
                <a:solidFill>
                  <a:srgbClr val="00B050"/>
                </a:solidFill>
              </a:rPr>
              <a:t>»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от </a:t>
            </a:r>
            <a:r>
              <a:rPr lang="ru-RU" sz="1200" b="1" i="1" dirty="0" smtClean="0">
                <a:solidFill>
                  <a:srgbClr val="00B050"/>
                </a:solidFill>
              </a:rPr>
              <a:t>11.07.2001 № 92-ФЗ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«О специальных экологических программах реабилитации </a:t>
            </a:r>
            <a:r>
              <a:rPr lang="ru-RU" sz="1200" b="1" i="1" dirty="0" err="1" smtClean="0">
                <a:solidFill>
                  <a:srgbClr val="00B050"/>
                </a:solidFill>
              </a:rPr>
              <a:t>радиационно</a:t>
            </a:r>
            <a:r>
              <a:rPr lang="ru-RU" sz="1200" b="1" i="1" dirty="0" smtClean="0">
                <a:solidFill>
                  <a:srgbClr val="00B050"/>
                </a:solidFill>
              </a:rPr>
              <a:t> загрязненных участков территории»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pic>
        <p:nvPicPr>
          <p:cNvPr id="19" name="Рисунок 18" descr="e6da657ac924.jpg"/>
          <p:cNvPicPr>
            <a:picLocks noChangeAspect="1"/>
          </p:cNvPicPr>
          <p:nvPr/>
        </p:nvPicPr>
        <p:blipFill>
          <a:blip r:embed="rId3" cstate="print"/>
          <a:srcRect t="4609" b="11291"/>
          <a:stretch>
            <a:fillRect/>
          </a:stretch>
        </p:blipFill>
        <p:spPr>
          <a:xfrm>
            <a:off x="6588225" y="1052735"/>
            <a:ext cx="2462834" cy="1440161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3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Требования законодательства в области охраны окружающей среды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 обращении с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(2/3)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491880" y="1052736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Защита окружающей среды от радиологических рисков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1484784"/>
            <a:ext cx="5544616" cy="2308324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направлен </a:t>
            </a:r>
            <a:r>
              <a:rPr lang="ru-RU" sz="1200" b="1" i="1" dirty="0" smtClean="0">
                <a:solidFill>
                  <a:schemeClr val="tx2"/>
                </a:solidFill>
              </a:rPr>
              <a:t>на защиту здоровья и жизни людей, </a:t>
            </a:r>
            <a:r>
              <a:rPr lang="ru-RU" sz="1200" b="1" i="1" dirty="0" smtClean="0">
                <a:solidFill>
                  <a:srgbClr val="00B050"/>
                </a:solidFill>
              </a:rPr>
              <a:t>охрану окружающей среды</a:t>
            </a:r>
            <a:r>
              <a:rPr lang="ru-RU" sz="1200" b="1" i="1" dirty="0" smtClean="0">
                <a:solidFill>
                  <a:schemeClr val="tx2"/>
                </a:solidFill>
              </a:rPr>
              <a:t>, защиту собственности при использовании атомной </a:t>
            </a:r>
            <a:r>
              <a:rPr lang="ru-RU" sz="1200" b="1" i="1" dirty="0" smtClean="0">
                <a:solidFill>
                  <a:schemeClr val="tx2"/>
                </a:solidFill>
              </a:rPr>
              <a:t>энергии</a:t>
            </a:r>
          </a:p>
          <a:p>
            <a:pPr marL="85725" indent="-85725" algn="just">
              <a:buFont typeface="Arial" pitchFamily="34" charset="0"/>
              <a:buChar char="•"/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первый из основных </a:t>
            </a:r>
            <a:r>
              <a:rPr lang="ru-RU" sz="1200" b="1" i="1" dirty="0" smtClean="0">
                <a:solidFill>
                  <a:schemeClr val="tx2"/>
                </a:solidFill>
              </a:rPr>
              <a:t>принципов правового регулирования в области использования атомной энергии: обеспечение безопасности при использовании атомной энергии - защита отдельных лиц, населения и </a:t>
            </a:r>
            <a:r>
              <a:rPr lang="ru-RU" sz="1200" b="1" i="1" dirty="0" smtClean="0">
                <a:solidFill>
                  <a:srgbClr val="00B050"/>
                </a:solidFill>
              </a:rPr>
              <a:t>окружающей среды </a:t>
            </a:r>
            <a:r>
              <a:rPr lang="ru-RU" sz="1200" b="1" i="1" dirty="0" smtClean="0">
                <a:solidFill>
                  <a:schemeClr val="tx2"/>
                </a:solidFill>
              </a:rPr>
              <a:t>от радиационной опасности</a:t>
            </a:r>
          </a:p>
          <a:p>
            <a:pPr marL="85725" indent="-85725" algn="just">
              <a:buFont typeface="Arial" pitchFamily="34" charset="0"/>
              <a:buChar char="•"/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полномочие органов государственного регулирования </a:t>
            </a:r>
            <a:r>
              <a:rPr lang="ru-RU" sz="1200" b="1" i="1" dirty="0" smtClean="0">
                <a:solidFill>
                  <a:schemeClr val="tx2"/>
                </a:solidFill>
              </a:rPr>
              <a:t>безопасности при использовании атомной энергии </a:t>
            </a:r>
            <a:r>
              <a:rPr lang="ru-RU" sz="1200" b="1" i="1" dirty="0" smtClean="0">
                <a:solidFill>
                  <a:schemeClr val="tx2"/>
                </a:solidFill>
              </a:rPr>
              <a:t>– осуществлять </a:t>
            </a:r>
            <a:r>
              <a:rPr lang="ru-RU" sz="1200" b="1" i="1" dirty="0" smtClean="0">
                <a:solidFill>
                  <a:srgbClr val="00B050"/>
                </a:solidFill>
              </a:rPr>
              <a:t>контроль в области охраны окружающей среды и пользования природными ресурсами</a:t>
            </a:r>
            <a:r>
              <a:rPr lang="ru-RU" sz="1200" b="1" i="1" dirty="0" smtClean="0">
                <a:solidFill>
                  <a:schemeClr val="tx2"/>
                </a:solidFill>
              </a:rPr>
              <a:t> при использовании атомной </a:t>
            </a:r>
            <a:r>
              <a:rPr lang="ru-RU" sz="1200" b="1" i="1" dirty="0" smtClean="0">
                <a:solidFill>
                  <a:schemeClr val="tx2"/>
                </a:solidFill>
              </a:rPr>
              <a:t>энергии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2564904"/>
            <a:ext cx="2376264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закон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использовании атомной энергии</a:t>
            </a:r>
            <a:r>
              <a:rPr lang="ru-RU" sz="1200" b="1" i="1" dirty="0" smtClean="0">
                <a:solidFill>
                  <a:srgbClr val="00B050"/>
                </a:solidFill>
              </a:rPr>
              <a:t>»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pic>
        <p:nvPicPr>
          <p:cNvPr id="19" name="Рисунок 18" descr="e6da657ac924.jpg"/>
          <p:cNvPicPr>
            <a:picLocks noChangeAspect="1"/>
          </p:cNvPicPr>
          <p:nvPr/>
        </p:nvPicPr>
        <p:blipFill>
          <a:blip r:embed="rId3" cstate="print"/>
          <a:srcRect t="4609" b="11291"/>
          <a:stretch>
            <a:fillRect/>
          </a:stretch>
        </p:blipFill>
        <p:spPr>
          <a:xfrm>
            <a:off x="467545" y="1052735"/>
            <a:ext cx="2448271" cy="144016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3491880" y="3913311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Оценка воздействия на окружающую среду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4366845"/>
            <a:ext cx="5544616" cy="64633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решения о размещении и сооружении ядерных установок, </a:t>
            </a:r>
            <a:r>
              <a:rPr lang="ru-RU" sz="1200" b="1" i="1" dirty="0" smtClean="0">
                <a:solidFill>
                  <a:schemeClr val="tx2"/>
                </a:solidFill>
              </a:rPr>
              <a:t>пунктов </a:t>
            </a:r>
            <a:r>
              <a:rPr lang="ru-RU" sz="1200" b="1" i="1" dirty="0" smtClean="0">
                <a:solidFill>
                  <a:schemeClr val="tx2"/>
                </a:solidFill>
              </a:rPr>
              <a:t>хранения принимаются в соответствии с законодательством об </a:t>
            </a:r>
            <a:r>
              <a:rPr lang="ru-RU" sz="1200" b="1" i="1" dirty="0" smtClean="0">
                <a:solidFill>
                  <a:srgbClr val="00B050"/>
                </a:solidFill>
              </a:rPr>
              <a:t>охране окружающей </a:t>
            </a:r>
            <a:r>
              <a:rPr lang="ru-RU" sz="1200" b="1" i="1" dirty="0" smtClean="0">
                <a:solidFill>
                  <a:srgbClr val="00B050"/>
                </a:solidFill>
              </a:rPr>
              <a:t>среды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4365104"/>
            <a:ext cx="2376264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закон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использовании атомной энергии</a:t>
            </a:r>
            <a:r>
              <a:rPr lang="ru-RU" sz="1200" b="1" i="1" dirty="0" smtClean="0">
                <a:solidFill>
                  <a:srgbClr val="00B050"/>
                </a:solidFill>
              </a:rPr>
              <a:t>»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5085184"/>
            <a:ext cx="2376264" cy="15601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</a:t>
            </a:r>
            <a:r>
              <a:rPr lang="ru-RU" sz="1200" b="1" i="1" dirty="0" smtClean="0">
                <a:solidFill>
                  <a:srgbClr val="00B050"/>
                </a:solidFill>
              </a:rPr>
              <a:t>закон </a:t>
            </a:r>
            <a:r>
              <a:rPr lang="ru-RU" sz="1200" b="1" i="1" dirty="0" smtClean="0">
                <a:solidFill>
                  <a:srgbClr val="00B050"/>
                </a:solidFill>
              </a:rPr>
              <a:t/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охране окружающей среды»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5085184"/>
            <a:ext cx="5544616" cy="1569660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оценка </a:t>
            </a:r>
            <a:r>
              <a:rPr lang="ru-RU" sz="1200" b="1" i="1" dirty="0" smtClean="0">
                <a:solidFill>
                  <a:srgbClr val="00B050"/>
                </a:solidFill>
              </a:rPr>
              <a:t>воздействия на окружающую среду</a:t>
            </a:r>
            <a:r>
              <a:rPr lang="ru-RU" sz="1200" b="1" i="1" dirty="0" smtClean="0">
                <a:solidFill>
                  <a:schemeClr val="tx2"/>
                </a:solidFill>
              </a:rPr>
              <a:t> проводится в отношении планируемой хозяйственной и иной деятельности, которая может оказать прямое или косвенное воздействие на окружающую </a:t>
            </a:r>
            <a:r>
              <a:rPr lang="ru-RU" sz="1200" b="1" i="1" dirty="0" smtClean="0">
                <a:solidFill>
                  <a:schemeClr val="tx2"/>
                </a:solidFill>
              </a:rPr>
              <a:t>среду</a:t>
            </a:r>
          </a:p>
          <a:p>
            <a:pPr marL="85725" indent="-85725" algn="just">
              <a:buFont typeface="Arial" pitchFamily="34" charset="0"/>
              <a:buChar char="•"/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экологическая </a:t>
            </a:r>
            <a:r>
              <a:rPr lang="ru-RU" sz="1200" b="1" i="1" dirty="0" smtClean="0">
                <a:solidFill>
                  <a:srgbClr val="00B050"/>
                </a:solidFill>
              </a:rPr>
              <a:t>экспертиза</a:t>
            </a:r>
            <a:r>
              <a:rPr lang="ru-RU" sz="1200" b="1" i="1" dirty="0" smtClean="0">
                <a:solidFill>
                  <a:schemeClr val="tx2"/>
                </a:solidFill>
              </a:rPr>
              <a:t> проводится в целях установления соответствия документов и (или) документации, обосновывающих планируемую хозяйственную и иную деятельность, требованиям в области охраны окружающей </a:t>
            </a:r>
            <a:r>
              <a:rPr lang="ru-RU" sz="1200" b="1" i="1" dirty="0" smtClean="0">
                <a:solidFill>
                  <a:schemeClr val="tx2"/>
                </a:solidFill>
              </a:rPr>
              <a:t>среды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4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Требования законодательства в области охраны окружающей среды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 обращении с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(3/3)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491880" y="1052736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Нормирование выбросов и сбросов 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1484784"/>
            <a:ext cx="5544616" cy="2308324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нормирование </a:t>
            </a:r>
            <a:r>
              <a:rPr lang="ru-RU" sz="1200" b="1" i="1" dirty="0" smtClean="0">
                <a:solidFill>
                  <a:schemeClr val="tx2"/>
                </a:solidFill>
              </a:rPr>
              <a:t>в области охраны окружающей среды осуществляется в целях государственного регулирования воздействия хозяйственной и иной деятельности на окружающую среду, гарантирующего сохранение благоприятной окружающей среды и обеспечение экологической </a:t>
            </a:r>
            <a:r>
              <a:rPr lang="ru-RU" sz="1200" b="1" i="1" dirty="0" smtClean="0">
                <a:solidFill>
                  <a:schemeClr val="tx2"/>
                </a:solidFill>
              </a:rPr>
              <a:t>безопасности</a:t>
            </a:r>
          </a:p>
          <a:p>
            <a:pPr marL="85725" indent="-85725" algn="just">
              <a:buFont typeface="Arial" pitchFamily="34" charset="0"/>
              <a:buChar char="•"/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нормирование </a:t>
            </a:r>
            <a:r>
              <a:rPr lang="ru-RU" sz="1200" b="1" i="1" dirty="0" smtClean="0">
                <a:solidFill>
                  <a:schemeClr val="tx2"/>
                </a:solidFill>
              </a:rPr>
              <a:t>в области охраны окружающей среды заключается в установлении нормативов качества окружающей среды, </a:t>
            </a:r>
            <a:r>
              <a:rPr lang="ru-RU" sz="1200" b="1" i="1" dirty="0" smtClean="0">
                <a:solidFill>
                  <a:srgbClr val="00B050"/>
                </a:solidFill>
              </a:rPr>
              <a:t>нормативов допустимого воздействия на окружающую среду</a:t>
            </a:r>
            <a:r>
              <a:rPr lang="ru-RU" sz="1200" b="1" i="1" dirty="0" smtClean="0">
                <a:solidFill>
                  <a:schemeClr val="tx2"/>
                </a:solidFill>
              </a:rPr>
              <a:t> при осуществлении хозяйственной и иной деятельности, иных нормативов в области охраны окружающей среды, а также нормативных документов в области охраны окружающей </a:t>
            </a:r>
            <a:r>
              <a:rPr lang="ru-RU" sz="1200" b="1" i="1" dirty="0" smtClean="0">
                <a:solidFill>
                  <a:schemeClr val="tx2"/>
                </a:solidFill>
              </a:rPr>
              <a:t>среды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2564904"/>
            <a:ext cx="2376264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закон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</a:t>
            </a:r>
            <a:r>
              <a:rPr lang="ru-RU" sz="1200" b="1" i="1" dirty="0" smtClean="0">
                <a:solidFill>
                  <a:srgbClr val="00B050"/>
                </a:solidFill>
              </a:rPr>
              <a:t>охране окружающей среды»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pic>
        <p:nvPicPr>
          <p:cNvPr id="19" name="Рисунок 18" descr="e6da657ac924.jpg"/>
          <p:cNvPicPr>
            <a:picLocks noChangeAspect="1"/>
          </p:cNvPicPr>
          <p:nvPr/>
        </p:nvPicPr>
        <p:blipFill>
          <a:blip r:embed="rId3" cstate="print"/>
          <a:srcRect t="4609" b="11291"/>
          <a:stretch>
            <a:fillRect/>
          </a:stretch>
        </p:blipFill>
        <p:spPr>
          <a:xfrm>
            <a:off x="467545" y="1052735"/>
            <a:ext cx="2448271" cy="144016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3491880" y="3913311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Предотвращение неконтролируемых выбросов и сбросов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4366845"/>
            <a:ext cx="5544616" cy="830997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необоснованный или преднамеренный выброс или сброс радиоактивных веществ в атмосферу, водную среду и недра в количествах, превышающих предельно допустимые </a:t>
            </a:r>
            <a:r>
              <a:rPr lang="ru-RU" sz="1200" b="1" i="1" dirty="0" smtClean="0">
                <a:solidFill>
                  <a:schemeClr val="tx2"/>
                </a:solidFill>
              </a:rPr>
              <a:t>уровни – нарушение законодательства в области использования атомной энергии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4365104"/>
            <a:ext cx="2376264" cy="8342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закон </a:t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использовании атомной энергии</a:t>
            </a:r>
            <a:r>
              <a:rPr lang="ru-RU" sz="1200" b="1" i="1" dirty="0" smtClean="0">
                <a:solidFill>
                  <a:srgbClr val="00B050"/>
                </a:solidFill>
              </a:rPr>
              <a:t>»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5301207"/>
            <a:ext cx="2376264" cy="11952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rgbClr val="00B050"/>
                </a:solidFill>
              </a:rPr>
              <a:t>Федеральный </a:t>
            </a:r>
            <a:r>
              <a:rPr lang="ru-RU" sz="1200" b="1" i="1" dirty="0" smtClean="0">
                <a:solidFill>
                  <a:srgbClr val="00B050"/>
                </a:solidFill>
              </a:rPr>
              <a:t>закон </a:t>
            </a:r>
            <a:r>
              <a:rPr lang="ru-RU" sz="1200" b="1" i="1" dirty="0" smtClean="0">
                <a:solidFill>
                  <a:srgbClr val="00B050"/>
                </a:solidFill>
              </a:rPr>
              <a:t/>
            </a:r>
            <a:br>
              <a:rPr lang="ru-RU" sz="1200" b="1" i="1" dirty="0" smtClean="0">
                <a:solidFill>
                  <a:srgbClr val="00B050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Об охране окружающей среды»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5301208"/>
            <a:ext cx="5544616" cy="1200329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85725" indent="-85725" algn="just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юридические </a:t>
            </a:r>
            <a:r>
              <a:rPr lang="ru-RU" sz="1200" b="1" i="1" dirty="0" smtClean="0">
                <a:solidFill>
                  <a:schemeClr val="tx2"/>
                </a:solidFill>
              </a:rPr>
              <a:t>и физические лица, осуществляющие эксплуатацию зданий, строений, сооружений и иных объектов, обеспечивают соблюдение нормативов качества окружающей среды на основе применения технических средств и технологий </a:t>
            </a:r>
            <a:r>
              <a:rPr lang="ru-RU" sz="1200" b="1" i="1" dirty="0" smtClean="0">
                <a:solidFill>
                  <a:schemeClr val="tx2"/>
                </a:solidFill>
              </a:rPr>
              <a:t>обезвреживания </a:t>
            </a:r>
            <a:r>
              <a:rPr lang="ru-RU" sz="1200" b="1" i="1" dirty="0" smtClean="0">
                <a:solidFill>
                  <a:schemeClr val="tx2"/>
                </a:solidFill>
              </a:rPr>
              <a:t>выбросов и сбросов загрязняющих веществ, </a:t>
            </a:r>
            <a:r>
              <a:rPr lang="ru-RU" sz="1200" b="1" i="1" dirty="0" smtClean="0">
                <a:solidFill>
                  <a:schemeClr val="tx2"/>
                </a:solidFill>
              </a:rPr>
              <a:t>обеспечивающих </a:t>
            </a:r>
            <a:r>
              <a:rPr lang="ru-RU" sz="1200" b="1" i="1" dirty="0" smtClean="0">
                <a:solidFill>
                  <a:schemeClr val="tx2"/>
                </a:solidFill>
              </a:rPr>
              <a:t>выполнение требований в области охраны окружающей среды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6372200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5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Факторы, влияющие на обеспечение экологической безопасности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 обращении с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1052736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Технологический блок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83568" y="1538208"/>
            <a:ext cx="5544616" cy="116955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ru-RU" sz="1400" b="1" i="1" dirty="0" smtClean="0">
                <a:solidFill>
                  <a:schemeClr val="tx2"/>
                </a:solidFill>
              </a:rPr>
              <a:t>Ядерная опасность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Радиационная опасность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Остаточное </a:t>
            </a:r>
            <a:r>
              <a:rPr lang="ru-RU" sz="1400" b="1" i="1" dirty="0" smtClean="0">
                <a:solidFill>
                  <a:schemeClr val="tx2"/>
                </a:solidFill>
              </a:rPr>
              <a:t>тепловыделение</a:t>
            </a: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…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Имеющаяся инфраструктура обращения с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3212976"/>
            <a:ext cx="2376264" cy="2880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>
              <a:defRPr/>
            </a:pPr>
            <a:r>
              <a:rPr lang="ru-RU" sz="1300" b="1" i="1" dirty="0" smtClean="0">
                <a:solidFill>
                  <a:srgbClr val="FF0000"/>
                </a:solidFill>
              </a:rPr>
              <a:t>Законопроект </a:t>
            </a:r>
            <a:br>
              <a:rPr lang="ru-RU" sz="1300" b="1" i="1" dirty="0" smtClean="0">
                <a:solidFill>
                  <a:srgbClr val="FF0000"/>
                </a:solidFill>
              </a:rPr>
            </a:br>
            <a:r>
              <a:rPr lang="ru-RU" sz="1300" b="1" i="1" dirty="0" smtClean="0">
                <a:solidFill>
                  <a:srgbClr val="FF0000"/>
                </a:solidFill>
              </a:rPr>
              <a:t>«Об обращении с </a:t>
            </a:r>
            <a:r>
              <a:rPr lang="ru-RU" sz="1300" b="1" i="1" dirty="0" err="1" smtClean="0">
                <a:solidFill>
                  <a:srgbClr val="FF0000"/>
                </a:solidFill>
              </a:rPr>
              <a:t>ОЯТ</a:t>
            </a:r>
            <a:r>
              <a:rPr lang="ru-RU" sz="1300" b="1" i="1" dirty="0" smtClean="0">
                <a:solidFill>
                  <a:srgbClr val="FF0000"/>
                </a:solidFill>
              </a:rPr>
              <a:t>» </a:t>
            </a:r>
          </a:p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/>
            </a:r>
            <a:br>
              <a:rPr lang="ru-RU" sz="1200" b="1" i="1" dirty="0" smtClean="0">
                <a:solidFill>
                  <a:schemeClr val="tx2"/>
                </a:solidFill>
              </a:rPr>
            </a:br>
            <a:r>
              <a:rPr lang="ru-RU" sz="1200" b="1" i="1" dirty="0" smtClean="0">
                <a:solidFill>
                  <a:srgbClr val="00B050"/>
                </a:solidFill>
              </a:rPr>
              <a:t>(План выполнения в 2012-2015 годах первоочередных мероприятий по реализации Основ государственной политики в области обеспечения ядерной и радиационной безопасности Российской Федерации на период до 2025 года, утвержденных Президентом Российской Федерации 01.03.2012 № Пр-539)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2852936"/>
            <a:ext cx="554461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Стратегический блок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83568" y="3358153"/>
            <a:ext cx="5544616" cy="2893100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ru-RU" sz="1400" b="1" i="1" dirty="0" smtClean="0">
                <a:solidFill>
                  <a:schemeClr val="tx2"/>
                </a:solidFill>
              </a:rPr>
              <a:t>Введение определения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400" b="1" i="1" dirty="0" smtClean="0">
                <a:solidFill>
                  <a:schemeClr val="tx2"/>
                </a:solidFill>
              </a:rPr>
              <a:t> в национальное законодательство – устранение правовых неопределенностей, гармонизация с международными нормами</a:t>
            </a:r>
          </a:p>
          <a:p>
            <a:endParaRPr lang="ru-RU" sz="1400" b="1" i="1" dirty="0" smtClean="0">
              <a:solidFill>
                <a:schemeClr val="tx2"/>
              </a:solidFill>
            </a:endParaRP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Законодательное разделение понятий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400" b="1" i="1" dirty="0" smtClean="0">
                <a:solidFill>
                  <a:schemeClr val="tx2"/>
                </a:solidFill>
              </a:rPr>
              <a:t> и РАО – различные стратегии заключительных стадий обращения</a:t>
            </a:r>
          </a:p>
          <a:p>
            <a:endParaRPr lang="ru-RU" sz="1400" b="1" i="1" dirty="0" smtClean="0">
              <a:solidFill>
                <a:schemeClr val="tx2"/>
              </a:solidFill>
            </a:endParaRP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Количество накопленного и ежегодно образующегося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400" b="1" i="1" dirty="0" smtClean="0">
                <a:solidFill>
                  <a:schemeClr val="tx2"/>
                </a:solidFill>
              </a:rPr>
              <a:t> –  необходимость развития инфраструктуры обращения с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endParaRPr lang="ru-RU" sz="1400" b="1" i="1" dirty="0" smtClean="0">
              <a:solidFill>
                <a:schemeClr val="tx2"/>
              </a:solidFill>
            </a:endParaRPr>
          </a:p>
          <a:p>
            <a:r>
              <a:rPr lang="ru-RU" sz="1400" b="1" i="1" dirty="0" smtClean="0">
                <a:solidFill>
                  <a:schemeClr val="tx2"/>
                </a:solidFill>
              </a:rPr>
              <a:t>Внешнеполитический аспект – возврат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400" b="1" i="1" dirty="0" smtClean="0">
                <a:solidFill>
                  <a:schemeClr val="tx2"/>
                </a:solidFill>
              </a:rPr>
              <a:t> российского производства, услуги полного жизненного цикла на мировом рынке</a:t>
            </a:r>
          </a:p>
        </p:txBody>
      </p:sp>
      <p:pic>
        <p:nvPicPr>
          <p:cNvPr id="26" name="Рисунок 25" descr="smi02000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660232" y="1052736"/>
            <a:ext cx="2376263" cy="16435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 descr="169588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8704" r="24826"/>
          <a:stretch>
            <a:fillRect/>
          </a:stretch>
        </p:blipFill>
        <p:spPr>
          <a:xfrm>
            <a:off x="0" y="923618"/>
            <a:ext cx="3275856" cy="593438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6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Терминология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(1/2)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491880" y="1052736"/>
            <a:ext cx="554461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Венская конвенция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о гражданской ответственности за ядерный ущерб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275856" y="1700808"/>
            <a:ext cx="5544616" cy="49244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300" b="1" i="1" dirty="0" smtClean="0">
                <a:solidFill>
                  <a:srgbClr val="00B050"/>
                </a:solidFill>
              </a:rPr>
              <a:t>Ядерное топливо</a:t>
            </a:r>
            <a:r>
              <a:rPr lang="ru-RU" sz="1300" b="1" i="1" dirty="0" smtClean="0">
                <a:solidFill>
                  <a:schemeClr val="tx2"/>
                </a:solidFill>
              </a:rPr>
              <a:t> </a:t>
            </a:r>
            <a:r>
              <a:rPr lang="ru-RU" sz="1300" b="1" i="1" dirty="0" smtClean="0">
                <a:solidFill>
                  <a:schemeClr val="tx2"/>
                </a:solidFill>
              </a:rPr>
              <a:t>– любой </a:t>
            </a:r>
            <a:r>
              <a:rPr lang="ru-RU" sz="1300" b="1" i="1" dirty="0" smtClean="0">
                <a:solidFill>
                  <a:schemeClr val="tx2"/>
                </a:solidFill>
              </a:rPr>
              <a:t>материал, способный производить энергию путем самоподдерживающегося цепного процесса ядерного деления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491880" y="2330296"/>
            <a:ext cx="5544616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Объединенная конвенция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о безопасности обращения с отработавшим топливом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и о безопасности обращения с радиоактивными отходами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3212976"/>
            <a:ext cx="5544616" cy="49244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300" b="1" i="1" dirty="0" smtClean="0">
                <a:solidFill>
                  <a:srgbClr val="00B050"/>
                </a:solidFill>
              </a:rPr>
              <a:t>Отработавшее (ядерное) топливо</a:t>
            </a:r>
            <a:r>
              <a:rPr lang="ru-RU" sz="1300" b="1" i="1" dirty="0" smtClean="0">
                <a:solidFill>
                  <a:schemeClr val="tx2"/>
                </a:solidFill>
              </a:rPr>
              <a:t> </a:t>
            </a:r>
            <a:r>
              <a:rPr lang="ru-RU" sz="1300" b="1" i="1" dirty="0" smtClean="0">
                <a:solidFill>
                  <a:schemeClr val="tx2"/>
                </a:solidFill>
              </a:rPr>
              <a:t>– ядерное </a:t>
            </a:r>
            <a:r>
              <a:rPr lang="ru-RU" sz="1300" b="1" i="1" dirty="0" smtClean="0">
                <a:solidFill>
                  <a:schemeClr val="tx2"/>
                </a:solidFill>
              </a:rPr>
              <a:t>топливо, облученное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в активной зоне реактора и окончательно удаленное из нее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491880" y="3861048"/>
            <a:ext cx="554461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Федеральный закон от 21.11.1995 № 170-ФЗ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«Об использовании атомной энергии»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275856" y="4509120"/>
            <a:ext cx="5544616" cy="1892826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300" b="1" i="1" dirty="0" smtClean="0">
                <a:solidFill>
                  <a:srgbClr val="FF0000"/>
                </a:solidFill>
              </a:rPr>
              <a:t>Тепловыделяющая сборка ядерного реактора</a:t>
            </a:r>
            <a:r>
              <a:rPr lang="ru-RU" sz="1300" b="1" i="1" dirty="0" smtClean="0">
                <a:solidFill>
                  <a:schemeClr val="tx2"/>
                </a:solidFill>
              </a:rPr>
              <a:t> </a:t>
            </a:r>
            <a:r>
              <a:rPr lang="ru-RU" sz="1300" b="1" i="1" dirty="0" smtClean="0">
                <a:solidFill>
                  <a:schemeClr val="tx2"/>
                </a:solidFill>
              </a:rPr>
              <a:t>– машиностроительное </a:t>
            </a:r>
            <a:r>
              <a:rPr lang="ru-RU" sz="1300" b="1" i="1" dirty="0" smtClean="0">
                <a:solidFill>
                  <a:schemeClr val="tx2"/>
                </a:solidFill>
              </a:rPr>
              <a:t>изделие, содержащее ядерные материалы и предназначенное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для получения тепловой энергии в ядерном реакторе за счет осуществления контролируемой ядерной реакции</a:t>
            </a:r>
          </a:p>
          <a:p>
            <a:pPr algn="just">
              <a:defRPr/>
            </a:pPr>
            <a:endParaRPr lang="ru-RU" sz="1300" b="1" i="1" dirty="0" smtClean="0">
              <a:solidFill>
                <a:schemeClr val="tx2"/>
              </a:solidFill>
            </a:endParaRPr>
          </a:p>
          <a:p>
            <a:pPr algn="just">
              <a:defRPr/>
            </a:pPr>
            <a:r>
              <a:rPr lang="ru-RU" sz="1300" b="1" i="1" dirty="0" smtClean="0">
                <a:solidFill>
                  <a:srgbClr val="FF0000"/>
                </a:solidFill>
              </a:rPr>
              <a:t>Облученные тепловыделяющие сборки ядерного реактора</a:t>
            </a:r>
            <a:r>
              <a:rPr lang="ru-RU" sz="1300" b="1" i="1" dirty="0" smtClean="0">
                <a:solidFill>
                  <a:schemeClr val="tx2"/>
                </a:solidFill>
              </a:rPr>
              <a:t> </a:t>
            </a:r>
            <a:r>
              <a:rPr lang="ru-RU" sz="1300" b="1" i="1" dirty="0" smtClean="0">
                <a:solidFill>
                  <a:schemeClr val="tx2"/>
                </a:solidFill>
              </a:rPr>
              <a:t>– облученные </a:t>
            </a:r>
            <a:r>
              <a:rPr lang="ru-RU" sz="1300" b="1" i="1" dirty="0" smtClean="0">
                <a:solidFill>
                  <a:schemeClr val="tx2"/>
                </a:solidFill>
              </a:rPr>
              <a:t>в ядерном реакторе и извлеченные из него тепловыделяющие сборки, содержащие </a:t>
            </a:r>
            <a:r>
              <a:rPr lang="ru-RU" sz="1300" b="1" i="1" dirty="0" smtClean="0">
                <a:solidFill>
                  <a:srgbClr val="00B050"/>
                </a:solidFill>
              </a:rPr>
              <a:t>отработавшее ядерное топливо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3275856" y="1719972"/>
            <a:ext cx="5544616" cy="2308324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Ядерный </a:t>
            </a:r>
            <a:r>
              <a:rPr lang="ru-RU" sz="1200" b="1" i="1" dirty="0" smtClean="0">
                <a:solidFill>
                  <a:srgbClr val="FF0000"/>
                </a:solidFill>
              </a:rPr>
              <a:t>материал </a:t>
            </a:r>
            <a:r>
              <a:rPr lang="ru-RU" sz="1200" b="1" i="1" dirty="0" smtClean="0">
                <a:solidFill>
                  <a:schemeClr val="tx2"/>
                </a:solidFill>
              </a:rPr>
              <a:t>– </a:t>
            </a:r>
            <a:r>
              <a:rPr lang="ru-RU" sz="1200" b="1" i="1" dirty="0" smtClean="0">
                <a:solidFill>
                  <a:srgbClr val="00B050"/>
                </a:solidFill>
              </a:rPr>
              <a:t>ядерное </a:t>
            </a:r>
            <a:r>
              <a:rPr lang="ru-RU" sz="1200" b="1" i="1" dirty="0" smtClean="0">
                <a:solidFill>
                  <a:srgbClr val="00B050"/>
                </a:solidFill>
              </a:rPr>
              <a:t>топливо</a:t>
            </a:r>
            <a:r>
              <a:rPr lang="ru-RU" sz="1200" b="1" i="1" dirty="0" smtClean="0">
                <a:solidFill>
                  <a:schemeClr val="tx2"/>
                </a:solidFill>
              </a:rPr>
              <a:t>, за исключением природного урана и обедненного урана, способное производить энергию путем самоподдерживающегося цепного процесса ядерного деления вне ядерного реактора самостоятельно или в комбинации с каким-либо другим </a:t>
            </a:r>
            <a:r>
              <a:rPr lang="ru-RU" sz="1200" b="1" i="1" dirty="0" smtClean="0">
                <a:solidFill>
                  <a:schemeClr val="tx2"/>
                </a:solidFill>
              </a:rPr>
              <a:t>материалом, </a:t>
            </a:r>
            <a:r>
              <a:rPr lang="ru-RU" sz="1200" b="1" i="1" dirty="0" smtClean="0">
                <a:solidFill>
                  <a:srgbClr val="FF0000"/>
                </a:solidFill>
              </a:rPr>
              <a:t>и радиоактивные </a:t>
            </a:r>
            <a:r>
              <a:rPr lang="ru-RU" sz="1200" b="1" i="1" dirty="0" smtClean="0">
                <a:solidFill>
                  <a:srgbClr val="FF0000"/>
                </a:solidFill>
              </a:rPr>
              <a:t>продукты или </a:t>
            </a:r>
            <a:r>
              <a:rPr lang="ru-RU" sz="1200" b="1" i="1" dirty="0" smtClean="0">
                <a:solidFill>
                  <a:srgbClr val="FF0000"/>
                </a:solidFill>
              </a:rPr>
              <a:t>отходы</a:t>
            </a:r>
          </a:p>
          <a:p>
            <a:pPr algn="just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Радиоактивные </a:t>
            </a:r>
            <a:r>
              <a:rPr lang="ru-RU" sz="1200" b="1" i="1" dirty="0" smtClean="0">
                <a:solidFill>
                  <a:srgbClr val="FF0000"/>
                </a:solidFill>
              </a:rPr>
              <a:t>продукты или </a:t>
            </a:r>
            <a:r>
              <a:rPr lang="ru-RU" sz="1200" b="1" i="1" dirty="0" smtClean="0">
                <a:solidFill>
                  <a:srgbClr val="FF0000"/>
                </a:solidFill>
              </a:rPr>
              <a:t>отходы </a:t>
            </a:r>
            <a:r>
              <a:rPr lang="ru-RU" sz="1200" b="1" i="1" dirty="0" smtClean="0">
                <a:solidFill>
                  <a:schemeClr val="tx2"/>
                </a:solidFill>
              </a:rPr>
              <a:t>– любой </a:t>
            </a:r>
            <a:r>
              <a:rPr lang="ru-RU" sz="1200" b="1" i="1" dirty="0" smtClean="0">
                <a:solidFill>
                  <a:schemeClr val="tx2"/>
                </a:solidFill>
              </a:rPr>
              <a:t>радиоактивный материал, произведенный в процессе производства или использования </a:t>
            </a:r>
            <a:r>
              <a:rPr lang="ru-RU" sz="1200" b="1" i="1" dirty="0" smtClean="0">
                <a:solidFill>
                  <a:srgbClr val="00B050"/>
                </a:solidFill>
              </a:rPr>
              <a:t>ядерного топлива</a:t>
            </a:r>
            <a:r>
              <a:rPr lang="ru-RU" sz="1200" b="1" i="1" dirty="0" smtClean="0">
                <a:solidFill>
                  <a:schemeClr val="tx2"/>
                </a:solidFill>
              </a:rPr>
              <a:t>, или любой материал, ставший радиоактивным под действием облучения в результате производства или использования </a:t>
            </a:r>
            <a:r>
              <a:rPr lang="ru-RU" sz="1200" b="1" i="1" dirty="0" smtClean="0">
                <a:solidFill>
                  <a:srgbClr val="00B050"/>
                </a:solidFill>
              </a:rPr>
              <a:t>ядерного топлива</a:t>
            </a:r>
            <a:r>
              <a:rPr lang="ru-RU" sz="1200" b="1" i="1" dirty="0" smtClean="0">
                <a:solidFill>
                  <a:schemeClr val="tx2"/>
                </a:solidFill>
              </a:rPr>
              <a:t>, но не включают радиоизотопы, </a:t>
            </a:r>
            <a:r>
              <a:rPr lang="ru-RU" sz="1200" b="1" i="1" dirty="0" smtClean="0">
                <a:solidFill>
                  <a:schemeClr val="tx2"/>
                </a:solidFill>
              </a:rPr>
              <a:t>пригодные </a:t>
            </a:r>
            <a:r>
              <a:rPr lang="ru-RU" sz="1200" b="1" i="1" dirty="0" smtClean="0">
                <a:solidFill>
                  <a:schemeClr val="tx2"/>
                </a:solidFill>
              </a:rPr>
              <a:t>для использования в любых научных, медицинских, сельскохозяйственных, коммерческих </a:t>
            </a:r>
            <a:r>
              <a:rPr lang="ru-RU" sz="1200" b="1" i="1" dirty="0" smtClean="0">
                <a:solidFill>
                  <a:schemeClr val="tx2"/>
                </a:solidFill>
              </a:rPr>
              <a:t>или промышленных целях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75856" y="4797152"/>
            <a:ext cx="5544616" cy="193899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Ядерные </a:t>
            </a:r>
            <a:r>
              <a:rPr lang="ru-RU" sz="1200" b="1" i="1" dirty="0" smtClean="0">
                <a:solidFill>
                  <a:srgbClr val="FF0000"/>
                </a:solidFill>
              </a:rPr>
              <a:t>материалы</a:t>
            </a:r>
            <a:r>
              <a:rPr lang="ru-RU" sz="1200" b="1" i="1" dirty="0" smtClean="0">
                <a:solidFill>
                  <a:schemeClr val="tx2"/>
                </a:solidFill>
              </a:rPr>
              <a:t> </a:t>
            </a:r>
            <a:r>
              <a:rPr lang="ru-RU" sz="1200" b="1" i="1" dirty="0" smtClean="0">
                <a:solidFill>
                  <a:schemeClr val="tx2"/>
                </a:solidFill>
              </a:rPr>
              <a:t>– </a:t>
            </a:r>
            <a:r>
              <a:rPr lang="ru-RU" sz="1200" b="1" i="1" dirty="0" err="1" smtClean="0">
                <a:solidFill>
                  <a:schemeClr val="tx2"/>
                </a:solidFill>
              </a:rPr>
              <a:t>материалы</a:t>
            </a:r>
            <a:r>
              <a:rPr lang="ru-RU" sz="1200" b="1" i="1" dirty="0" smtClean="0">
                <a:solidFill>
                  <a:schemeClr val="tx2"/>
                </a:solidFill>
              </a:rPr>
              <a:t>, содержащие или способные воспроизвести делящиеся (расщепляющиеся) </a:t>
            </a:r>
            <a:r>
              <a:rPr lang="ru-RU" sz="1200" b="1" i="1" dirty="0" smtClean="0">
                <a:solidFill>
                  <a:srgbClr val="FF0000"/>
                </a:solidFill>
              </a:rPr>
              <a:t>ядерные </a:t>
            </a:r>
            <a:r>
              <a:rPr lang="ru-RU" sz="1200" b="1" i="1" dirty="0" smtClean="0">
                <a:solidFill>
                  <a:srgbClr val="FF0000"/>
                </a:solidFill>
              </a:rPr>
              <a:t>вещества</a:t>
            </a:r>
          </a:p>
          <a:p>
            <a:pPr algn="just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Радиоактивные </a:t>
            </a:r>
            <a:r>
              <a:rPr lang="ru-RU" sz="1200" b="1" i="1" dirty="0" smtClean="0">
                <a:solidFill>
                  <a:srgbClr val="FF0000"/>
                </a:solidFill>
              </a:rPr>
              <a:t>вещества </a:t>
            </a:r>
            <a:r>
              <a:rPr lang="ru-RU" sz="1200" b="1" i="1" dirty="0" smtClean="0">
                <a:solidFill>
                  <a:schemeClr val="tx2"/>
                </a:solidFill>
              </a:rPr>
              <a:t>– не </a:t>
            </a:r>
            <a:r>
              <a:rPr lang="ru-RU" sz="1200" b="1" i="1" dirty="0" smtClean="0">
                <a:solidFill>
                  <a:schemeClr val="tx2"/>
                </a:solidFill>
              </a:rPr>
              <a:t>относящиеся к </a:t>
            </a:r>
            <a:r>
              <a:rPr lang="ru-RU" sz="1200" b="1" i="1" dirty="0" smtClean="0">
                <a:solidFill>
                  <a:srgbClr val="00B050"/>
                </a:solidFill>
              </a:rPr>
              <a:t>ядерным материалам </a:t>
            </a:r>
            <a:r>
              <a:rPr lang="ru-RU" sz="1200" b="1" i="1" dirty="0" smtClean="0">
                <a:solidFill>
                  <a:schemeClr val="tx2"/>
                </a:solidFill>
              </a:rPr>
              <a:t>вещества, испускающие ионизирующее </a:t>
            </a:r>
            <a:r>
              <a:rPr lang="ru-RU" sz="1200" b="1" i="1" dirty="0" smtClean="0">
                <a:solidFill>
                  <a:schemeClr val="tx2"/>
                </a:solidFill>
              </a:rPr>
              <a:t>излучение</a:t>
            </a:r>
          </a:p>
          <a:p>
            <a:pPr algn="just">
              <a:defRPr/>
            </a:pPr>
            <a:r>
              <a:rPr lang="ru-RU" sz="1200" b="1" i="1" dirty="0" smtClean="0">
                <a:solidFill>
                  <a:srgbClr val="FF0000"/>
                </a:solidFill>
              </a:rPr>
              <a:t>Радиоактивные </a:t>
            </a:r>
            <a:r>
              <a:rPr lang="ru-RU" sz="1200" b="1" i="1" dirty="0" smtClean="0">
                <a:solidFill>
                  <a:srgbClr val="FF0000"/>
                </a:solidFill>
              </a:rPr>
              <a:t>отходы </a:t>
            </a:r>
            <a:r>
              <a:rPr lang="ru-RU" sz="1200" b="1" i="1" dirty="0" smtClean="0">
                <a:solidFill>
                  <a:schemeClr val="tx2"/>
                </a:solidFill>
              </a:rPr>
              <a:t>– не </a:t>
            </a:r>
            <a:r>
              <a:rPr lang="ru-RU" sz="1200" b="1" i="1" dirty="0" smtClean="0">
                <a:solidFill>
                  <a:schemeClr val="tx2"/>
                </a:solidFill>
              </a:rPr>
              <a:t>подлежащие дальнейшему использованию </a:t>
            </a:r>
            <a:r>
              <a:rPr lang="ru-RU" sz="1200" b="1" i="1" dirty="0" smtClean="0">
                <a:solidFill>
                  <a:srgbClr val="00B050"/>
                </a:solidFill>
              </a:rPr>
              <a:t>материалы и вещества</a:t>
            </a:r>
            <a:r>
              <a:rPr lang="ru-RU" sz="1200" b="1" i="1" dirty="0" smtClean="0">
                <a:solidFill>
                  <a:schemeClr val="tx2"/>
                </a:solidFill>
              </a:rPr>
              <a:t>, а также оборудование, изделия (в том числе отработавшие источники ионизирующего излучения), содержание радионуклидов в которых превышает уровни, установленные в соответствии с критериями, установленными Правительством Российской </a:t>
            </a:r>
            <a:r>
              <a:rPr lang="ru-RU" sz="1200" b="1" i="1" dirty="0" smtClean="0">
                <a:solidFill>
                  <a:schemeClr val="tx2"/>
                </a:solidFill>
              </a:rPr>
              <a:t>Федерации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491880" y="4149080"/>
            <a:ext cx="554461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Федеральный закон от 21.11.1995 № 170-ФЗ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«Об использовании атомной энергии»</a:t>
            </a:r>
          </a:p>
        </p:txBody>
      </p:sp>
      <p:pic>
        <p:nvPicPr>
          <p:cNvPr id="34" name="Рисунок 33" descr="169588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8704" r="24826"/>
          <a:stretch>
            <a:fillRect/>
          </a:stretch>
        </p:blipFill>
        <p:spPr>
          <a:xfrm>
            <a:off x="0" y="923618"/>
            <a:ext cx="3275856" cy="593438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7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Терминология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(2/2)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491880" y="1052736"/>
            <a:ext cx="554461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Венская конвенция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о гражданской ответственности за ядерный ущерб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8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и РАО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491880" y="1052736"/>
            <a:ext cx="5544616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Федеральный закон от 11.07.2011 № 190-ФЗ «Об обращении с радиоактивными отходами и о внесении изменений в отдельные законодательные акты Российской Федерации»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75856" y="1928445"/>
            <a:ext cx="5544616" cy="89255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just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Статья 1.</a:t>
            </a:r>
          </a:p>
          <a:p>
            <a:pPr algn="just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2. Положения </a:t>
            </a:r>
            <a:r>
              <a:rPr lang="ru-RU" sz="1300" b="1" i="1" dirty="0" smtClean="0">
                <a:solidFill>
                  <a:schemeClr val="tx2"/>
                </a:solidFill>
              </a:rPr>
              <a:t>настоящего Федерального закона не применяются к отношениям в области обращения с </a:t>
            </a:r>
            <a:r>
              <a:rPr lang="ru-RU" sz="1300" b="1" i="1" dirty="0" smtClean="0">
                <a:solidFill>
                  <a:srgbClr val="00B050"/>
                </a:solidFill>
              </a:rPr>
              <a:t>отработавшим ядерным </a:t>
            </a:r>
            <a:r>
              <a:rPr lang="ru-RU" sz="1300" b="1" i="1" dirty="0" smtClean="0">
                <a:solidFill>
                  <a:srgbClr val="00B050"/>
                </a:solidFill>
              </a:rPr>
              <a:t>топливом</a:t>
            </a:r>
            <a:endParaRPr lang="ru-RU" sz="1300" b="1" i="1" dirty="0" smtClean="0">
              <a:solidFill>
                <a:srgbClr val="00B050"/>
              </a:solidFill>
            </a:endParaRPr>
          </a:p>
        </p:txBody>
      </p:sp>
      <p:pic>
        <p:nvPicPr>
          <p:cNvPr id="17" name="Рисунок 16" descr="6-150x122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067" t="2500" r="26800"/>
          <a:stretch>
            <a:fillRect/>
          </a:stretch>
        </p:blipFill>
        <p:spPr>
          <a:xfrm>
            <a:off x="467544" y="1052736"/>
            <a:ext cx="2448272" cy="280831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8" name="Рисунок 17" descr="presentation.jpg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7567" t="4851"/>
          <a:stretch>
            <a:fillRect/>
          </a:stretch>
        </p:blipFill>
        <p:spPr>
          <a:xfrm>
            <a:off x="467544" y="3861048"/>
            <a:ext cx="2459660" cy="2824852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9" name="Прямоугольник 18"/>
          <p:cNvSpPr/>
          <p:nvPr/>
        </p:nvSpPr>
        <p:spPr>
          <a:xfrm>
            <a:off x="3491880" y="3121223"/>
            <a:ext cx="2592288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РАО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88224" y="3120643"/>
            <a:ext cx="244827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75856" y="3544560"/>
            <a:ext cx="2520280" cy="68719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Не подлежат дальнейшему использованию</a:t>
            </a:r>
            <a:endParaRPr lang="ru-RU" sz="1300" b="1" i="1" dirty="0" smtClean="0">
              <a:solidFill>
                <a:srgbClr val="00B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3544520"/>
            <a:ext cx="2520280" cy="692497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Возможно извлечение полезных компонентов (ядерных материалов)</a:t>
            </a:r>
            <a:endParaRPr lang="ru-RU" sz="1300" b="1" i="1" dirty="0" smtClean="0">
              <a:solidFill>
                <a:srgbClr val="00B05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75856" y="4365144"/>
            <a:ext cx="2520280" cy="68719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В результате переработки РАО остаются РАО</a:t>
            </a:r>
            <a:endParaRPr lang="ru-RU" sz="1300" b="1" i="1" dirty="0" smtClean="0">
              <a:solidFill>
                <a:srgbClr val="00B05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00192" y="4365104"/>
            <a:ext cx="2520280" cy="692497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В результате переработки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ОЯТ</a:t>
            </a:r>
            <a:r>
              <a:rPr lang="ru-RU" sz="1300" b="1" i="1" dirty="0" smtClean="0">
                <a:solidFill>
                  <a:schemeClr val="tx2"/>
                </a:solidFill>
              </a:rPr>
              <a:t> образуются ядерные материалы и РАО</a:t>
            </a:r>
            <a:endParaRPr lang="ru-RU" sz="1300" b="1" i="1" dirty="0" smtClean="0">
              <a:solidFill>
                <a:srgbClr val="00B05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75856" y="5179763"/>
            <a:ext cx="2520280" cy="1295465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Заключительная стадия обращения – </a:t>
            </a:r>
            <a:r>
              <a:rPr lang="ru-RU" sz="1300" b="1" i="1" dirty="0" smtClean="0">
                <a:solidFill>
                  <a:srgbClr val="00B050"/>
                </a:solidFill>
              </a:rPr>
              <a:t>захоронение</a:t>
            </a:r>
            <a:endParaRPr lang="ru-RU" sz="1300" b="1" i="1" dirty="0" smtClean="0">
              <a:solidFill>
                <a:srgbClr val="00B05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00192" y="5184775"/>
            <a:ext cx="2520280" cy="129266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Заключительная стадия обращения – </a:t>
            </a:r>
            <a:r>
              <a:rPr lang="ru-RU" sz="1300" b="1" i="1" dirty="0" smtClean="0">
                <a:solidFill>
                  <a:srgbClr val="FF0000"/>
                </a:solidFill>
              </a:rPr>
              <a:t>законодательно не определена.</a:t>
            </a: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Осуществляются </a:t>
            </a:r>
            <a:r>
              <a:rPr lang="ru-RU" sz="1300" b="1" i="1" dirty="0" smtClean="0">
                <a:solidFill>
                  <a:srgbClr val="FF0000"/>
                </a:solidFill>
              </a:rPr>
              <a:t>переработка и </a:t>
            </a:r>
            <a:r>
              <a:rPr lang="ru-RU" sz="1300" b="1" i="1" dirty="0" smtClean="0">
                <a:solidFill>
                  <a:srgbClr val="FF0000"/>
                </a:solidFill>
              </a:rPr>
              <a:t>временное хранение</a:t>
            </a:r>
            <a:endParaRPr lang="ru-RU" sz="13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6868973" y="1181100"/>
            <a:ext cx="2095515" cy="29908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0" name="Диаграмма 29"/>
          <p:cNvGraphicFramePr/>
          <p:nvPr/>
        </p:nvGraphicFramePr>
        <p:xfrm>
          <a:off x="3131840" y="1052736"/>
          <a:ext cx="590465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2987824" y="1052736"/>
            <a:ext cx="144016" cy="5616625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960" y="0"/>
            <a:ext cx="395536" cy="692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9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47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528" y="0"/>
            <a:ext cx="8820472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Количество </a:t>
            </a:r>
            <a:r>
              <a:rPr lang="ru-RU" sz="20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ОЯТ</a:t>
            </a:r>
            <a:endParaRPr lang="ru-RU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32040" y="3193812"/>
            <a:ext cx="1656184" cy="523220"/>
          </a:xfrm>
          <a:prstGeom prst="rect">
            <a:avLst/>
          </a:prstGeom>
          <a:noFill/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rgbClr val="FF0000"/>
                </a:solidFill>
              </a:rPr>
              <a:t>Накоплено</a:t>
            </a:r>
          </a:p>
          <a:p>
            <a:pPr algn="ctr">
              <a:defRPr/>
            </a:pPr>
            <a:r>
              <a:rPr lang="en-US" sz="1400" b="1" i="1" dirty="0" smtClean="0">
                <a:solidFill>
                  <a:srgbClr val="FF0000"/>
                </a:solidFill>
              </a:rPr>
              <a:t>&gt;</a:t>
            </a:r>
            <a:r>
              <a:rPr lang="ru-RU" sz="1400" b="1" i="1" dirty="0" smtClean="0">
                <a:solidFill>
                  <a:srgbClr val="FF0000"/>
                </a:solidFill>
              </a:rPr>
              <a:t>20000 тонн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ОЯТ</a:t>
            </a:r>
            <a:endParaRPr lang="ru-RU" sz="1400" b="1" i="1" dirty="0" smtClean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91880" y="5230941"/>
            <a:ext cx="244827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Переработка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75856" y="5662989"/>
            <a:ext cx="2520280" cy="64633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ВВЭР-440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Исследовательские реакторы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Ядерные установки судов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5662989"/>
            <a:ext cx="2520280" cy="64239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ВВЭР-1000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РБМК-1000</a:t>
            </a:r>
            <a:endParaRPr lang="ru-RU" sz="1200" b="1" i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467544" y="1052736"/>
          <a:ext cx="2376264" cy="561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950593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>
                          <a:solidFill>
                            <a:schemeClr val="tx2"/>
                          </a:solidFill>
                        </a:rPr>
                        <a:t>Тип реактора / топливный цикл</a:t>
                      </a:r>
                      <a:endParaRPr lang="ru-RU" sz="13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>
                          <a:solidFill>
                            <a:schemeClr val="tx2"/>
                          </a:solidFill>
                        </a:rPr>
                        <a:t>Количество </a:t>
                      </a:r>
                      <a:r>
                        <a:rPr lang="ru-RU" sz="1300" b="1" i="1" dirty="0" err="1" smtClean="0">
                          <a:solidFill>
                            <a:schemeClr val="tx2"/>
                          </a:solidFill>
                        </a:rPr>
                        <a:t>ОЯТ</a:t>
                      </a:r>
                      <a:r>
                        <a:rPr lang="ru-RU" sz="1300" b="1" i="1" dirty="0" smtClean="0">
                          <a:solidFill>
                            <a:schemeClr val="tx2"/>
                          </a:solidFill>
                        </a:rPr>
                        <a:t> в год, т</a:t>
                      </a:r>
                      <a:endParaRPr lang="ru-RU" sz="13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>
                          <a:solidFill>
                            <a:schemeClr val="tx2"/>
                          </a:solidFill>
                        </a:rPr>
                        <a:t>ВВЭР-1000:</a:t>
                      </a:r>
                      <a:endParaRPr lang="ru-RU" sz="13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1" i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/>
                        <a:t>3-годичный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>
                          <a:latin typeface="Calibri"/>
                        </a:rPr>
                        <a:t>~25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/>
                        <a:t>4-годичный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dirty="0" smtClean="0">
                          <a:latin typeface="+mn-lt"/>
                        </a:rPr>
                        <a:t>~21</a:t>
                      </a:r>
                      <a:endParaRPr lang="ru-RU" sz="1300" b="1" i="1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/>
                        <a:t>5-годичный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dirty="0" smtClean="0">
                          <a:latin typeface="+mn-lt"/>
                        </a:rPr>
                        <a:t>~20</a:t>
                      </a:r>
                      <a:endParaRPr lang="ru-RU" sz="1300" b="1" i="1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>
                          <a:solidFill>
                            <a:schemeClr val="tx2"/>
                          </a:solidFill>
                        </a:rPr>
                        <a:t>ВВЭР-440:</a:t>
                      </a:r>
                      <a:endParaRPr lang="ru-RU" sz="13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b="1" i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/>
                        <a:t>3-годичный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dirty="0" smtClean="0">
                          <a:latin typeface="+mn-lt"/>
                        </a:rPr>
                        <a:t>~16</a:t>
                      </a:r>
                      <a:endParaRPr lang="ru-RU" sz="1300" b="1" i="1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/>
                        <a:t>4-годичный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dirty="0" smtClean="0">
                          <a:latin typeface="+mn-lt"/>
                        </a:rPr>
                        <a:t>~12</a:t>
                      </a:r>
                      <a:endParaRPr lang="ru-RU" sz="1300" b="1" i="1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/>
                        <a:t>5-годичный</a:t>
                      </a:r>
                      <a:endParaRPr lang="ru-RU" sz="1300" b="1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dirty="0" smtClean="0">
                          <a:latin typeface="+mn-lt"/>
                        </a:rPr>
                        <a:t>~11</a:t>
                      </a:r>
                      <a:endParaRPr lang="ru-RU" sz="1300" b="1" i="1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8448">
                <a:tc>
                  <a:txBody>
                    <a:bodyPr/>
                    <a:lstStyle/>
                    <a:p>
                      <a:pPr algn="ctr"/>
                      <a:r>
                        <a:rPr lang="ru-RU" sz="1300" b="1" i="1" dirty="0" smtClean="0">
                          <a:solidFill>
                            <a:schemeClr val="tx2"/>
                          </a:solidFill>
                        </a:rPr>
                        <a:t>РБМК-1000</a:t>
                      </a:r>
                      <a:endParaRPr lang="ru-RU" sz="1300" b="1" i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1" dirty="0" smtClean="0">
                          <a:latin typeface="+mn-lt"/>
                        </a:rPr>
                        <a:t>~45</a:t>
                      </a:r>
                      <a:endParaRPr lang="ru-RU" sz="1300" b="1" i="1" dirty="0" smtClean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3" name="Прямая соединительная линия 32"/>
          <p:cNvCxnSpPr/>
          <p:nvPr/>
        </p:nvCxnSpPr>
        <p:spPr>
          <a:xfrm flipH="1" flipV="1">
            <a:off x="6876256" y="1149350"/>
            <a:ext cx="6350" cy="30321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6588224" y="5230941"/>
            <a:ext cx="244827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Хранение </a:t>
            </a:r>
            <a:r>
              <a:rPr lang="ru-RU" sz="1400" b="1" i="1" dirty="0" err="1" smtClean="0">
                <a:solidFill>
                  <a:schemeClr val="tx2"/>
                </a:solidFill>
              </a:rPr>
              <a:t>ОЯТ</a:t>
            </a:r>
            <a:endParaRPr lang="ru-RU" sz="1400" b="1" i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557DED"/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800000" scaled="0"/>
          <a:tileRect/>
        </a:gra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 smtClean="0">
            <a:latin typeface="Tahoma" pitchFamily="34" charset="0"/>
            <a:cs typeface="Tahoma" pitchFamily="34" charset="0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>
        <a:ln w="28575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1080</Words>
  <Application>Microsoft Office PowerPoint</Application>
  <PresentationFormat>Экран (4:3)</PresentationFormat>
  <Paragraphs>190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SD</cp:lastModifiedBy>
  <cp:revision>624</cp:revision>
  <dcterms:created xsi:type="dcterms:W3CDTF">2011-01-31T07:53:19Z</dcterms:created>
  <dcterms:modified xsi:type="dcterms:W3CDTF">2012-10-16T06:35:07Z</dcterms:modified>
</cp:coreProperties>
</file>