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5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6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7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28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29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30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76" r:id="rId1"/>
    <p:sldMasterId id="2147483781" r:id="rId2"/>
    <p:sldMasterId id="2147483793" r:id="rId3"/>
    <p:sldMasterId id="2147483805" r:id="rId4"/>
    <p:sldMasterId id="2147483817" r:id="rId5"/>
    <p:sldMasterId id="2147483829" r:id="rId6"/>
    <p:sldMasterId id="2147483841" r:id="rId7"/>
    <p:sldMasterId id="2147483853" r:id="rId8"/>
    <p:sldMasterId id="2147483865" r:id="rId9"/>
    <p:sldMasterId id="2147483877" r:id="rId10"/>
    <p:sldMasterId id="2147483889" r:id="rId11"/>
    <p:sldMasterId id="2147483901" r:id="rId12"/>
    <p:sldMasterId id="2147483913" r:id="rId13"/>
    <p:sldMasterId id="2147483925" r:id="rId14"/>
    <p:sldMasterId id="2147483937" r:id="rId15"/>
    <p:sldMasterId id="2147483949" r:id="rId16"/>
    <p:sldMasterId id="2147483961" r:id="rId17"/>
    <p:sldMasterId id="2147483973" r:id="rId18"/>
    <p:sldMasterId id="2147483985" r:id="rId19"/>
    <p:sldMasterId id="2147483997" r:id="rId20"/>
    <p:sldMasterId id="2147484009" r:id="rId21"/>
    <p:sldMasterId id="2147484021" r:id="rId22"/>
    <p:sldMasterId id="2147484033" r:id="rId23"/>
    <p:sldMasterId id="2147484045" r:id="rId24"/>
    <p:sldMasterId id="2147484057" r:id="rId25"/>
    <p:sldMasterId id="2147484061" r:id="rId26"/>
    <p:sldMasterId id="2147484075" r:id="rId27"/>
    <p:sldMasterId id="2147484087" r:id="rId28"/>
    <p:sldMasterId id="2147484099" r:id="rId29"/>
    <p:sldMasterId id="2147484125" r:id="rId30"/>
    <p:sldMasterId id="2147484137" r:id="rId31"/>
  </p:sldMasterIdLst>
  <p:notesMasterIdLst>
    <p:notesMasterId r:id="rId40"/>
  </p:notesMasterIdLst>
  <p:handoutMasterIdLst>
    <p:handoutMasterId r:id="rId41"/>
  </p:handoutMasterIdLst>
  <p:sldIdLst>
    <p:sldId id="737" r:id="rId32"/>
    <p:sldId id="747" r:id="rId33"/>
    <p:sldId id="752" r:id="rId34"/>
    <p:sldId id="748" r:id="rId35"/>
    <p:sldId id="751" r:id="rId36"/>
    <p:sldId id="750" r:id="rId37"/>
    <p:sldId id="744" r:id="rId38"/>
    <p:sldId id="738" r:id="rId39"/>
  </p:sldIdLst>
  <p:sldSz cx="9906000" cy="6858000" type="A4"/>
  <p:notesSz cx="6797675" cy="9926638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931"/>
    <a:srgbClr val="000000"/>
    <a:srgbClr val="A6E1F4"/>
    <a:srgbClr val="FFE79B"/>
    <a:srgbClr val="0066CC"/>
    <a:srgbClr val="FF0000"/>
    <a:srgbClr val="33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87011" autoAdjust="0"/>
  </p:normalViewPr>
  <p:slideViewPr>
    <p:cSldViewPr snapToGrid="0" snapToObjects="1" showGuides="1">
      <p:cViewPr>
        <p:scale>
          <a:sx n="90" d="100"/>
          <a:sy n="90" d="100"/>
        </p:scale>
        <p:origin x="-1884" y="-26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>
            <a:lvl1pPr defTabSz="919163">
              <a:defRPr sz="12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b" anchorCtr="0" compatLnSpc="1">
            <a:prstTxWarp prst="textNoShape">
              <a:avLst/>
            </a:prstTxWarp>
          </a:bodyPr>
          <a:lstStyle>
            <a:lvl1pPr defTabSz="919163">
              <a:defRPr sz="12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2343AE-B5D1-47D3-AC5D-56D815DF8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4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5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89" tIns="45194" rIns="90389" bIns="45194" numCol="1" anchor="t" anchorCtr="0" compatLnSpc="1">
            <a:prstTxWarp prst="textNoShape">
              <a:avLst/>
            </a:prstTxWarp>
          </a:bodyPr>
          <a:lstStyle>
            <a:lvl1pPr defTabSz="903288">
              <a:defRPr sz="12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65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89" tIns="45194" rIns="90389" bIns="45194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8338" y="733425"/>
            <a:ext cx="5413375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4725988"/>
            <a:ext cx="4967287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89" tIns="45194" rIns="90389" bIns="451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654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89" tIns="45194" rIns="90389" bIns="45194" numCol="1" anchor="b" anchorCtr="0" compatLnSpc="1">
            <a:prstTxWarp prst="textNoShape">
              <a:avLst/>
            </a:prstTxWarp>
          </a:bodyPr>
          <a:lstStyle>
            <a:lvl1pPr defTabSz="903288">
              <a:defRPr sz="12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50388"/>
            <a:ext cx="29654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89" tIns="45194" rIns="90389" bIns="45194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63FFE5-929E-4939-9CD9-C35FE7F96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57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36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Попробую резюмировать достигнутые нами результаты. </a:t>
            </a:r>
            <a:endParaRPr lang="ru-RU" dirty="0" smtClean="0"/>
          </a:p>
          <a:p>
            <a:r>
              <a:rPr lang="ru-RU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В области обращения с ОЯТ – это развертывание на ГХК кластера из централизованных хранилищ,  опытно-демонстрационного центра по переработке ОЯТ, в перспективе промышленного заводы и пункта захоронения высокоактивных РАО.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356" indent="-285521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086" indent="-22841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8920" indent="-22841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5754" indent="-22841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24F90D-9179-491D-9103-87C0085249CD}" type="slidenum">
              <a:rPr lang="ru-RU" sz="1200">
                <a:solidFill>
                  <a:prstClr val="black"/>
                </a:solidFill>
              </a:rPr>
              <a:pPr eaLnBrk="1" hangingPunct="1"/>
              <a:t>1</a:t>
            </a:fld>
            <a:endParaRPr lang="ru-RU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36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 захоронении РАО. Нам необходимо провести сложный цикл работ по обоснованию безопасности пунктов захоронения. Кроме этого нам необходимо решить не менее сложную задачу - убедить региональные власти и население в безопасности выбранных решений. С этой проблемой сталкиваются все страны. Нам, например, уже на начальной стадии работ пришлось отказаться от создания пункта захоронения НАО в Саратовской области из-за противодействия общественности. По другим регионам, там, где накоплены значительные объемы РАО, региональные власти готовы обсуждать такое строительство, но не готовы принимать РАО из других мест. Так что нам предстоит длинный и непростой путь.</a:t>
            </a:r>
          </a:p>
          <a:p>
            <a:r>
              <a:rPr lang="ru-RU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На слайде представлена последовательность этапов по сооружению пунктов захоронения РАО – от начальных изысканий по обоснованию безопасности до начала эксплуатации. Это – обязательная цепочка, которую требуется пройти и по работам, и по документам. С возможными поворотами на второй круг для доработки тех или иных моментов. С прохождением ключевых решений, который отмечены флажками. И это не быстрый процесс, таково действующее законодательство.</a:t>
            </a:r>
          </a:p>
          <a:p>
            <a:r>
              <a:rPr lang="ru-RU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По пункту захоронения на Северо-Западе мы находимся на втором сегменте этого пути, он на схеме выделен зеленым цветом. По пункту захоронения </a:t>
            </a:r>
            <a:r>
              <a:rPr lang="ru-RU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высокоактивых</a:t>
            </a:r>
            <a:r>
              <a:rPr lang="ru-RU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отходов – мы на начальной стадии. </a:t>
            </a:r>
          </a:p>
          <a:p>
            <a:endParaRPr lang="ru-RU" dirty="0" smtClean="0">
              <a:ea typeface="ＭＳ Ｐゴシック" pitchFamily="34" charset="-128"/>
            </a:endParaRPr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356" indent="-285521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086" indent="-22841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8920" indent="-22841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5754" indent="-22841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F27FF4-5CE4-4DC1-B1CA-A143D9654AA6}" type="slidenum">
              <a:rPr lang="ru-RU" sz="1200">
                <a:solidFill>
                  <a:prstClr val="black"/>
                </a:solidFill>
              </a:rPr>
              <a:pPr eaLnBrk="1" hangingPunct="1"/>
              <a:t>3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30E65-91B7-4657-90B6-F28347A0643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8338" y="733425"/>
            <a:ext cx="5413375" cy="3748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63FFE5-929E-4939-9CD9-C35FE7F96D0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0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www.rosatom.ru/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www.rosatom.ru/" TargetMode="Externa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www.rosatom.ru/" TargetMode="Externa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41"/>
            <a:ext cx="84201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40011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B2961-66B4-4F0A-B997-AC4DE8373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2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-12555702" y="1557338"/>
            <a:ext cx="21953702" cy="8493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EACC-E487-4AF9-BCC0-E0C94A87D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656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6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5EE37F-3ACF-4FD6-98AB-A33F0259A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71630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EA250C-8573-4F84-99FD-569AED3F0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85786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3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B7E448-719C-41FE-876C-3A70B6399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07959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9E69F-5A29-4949-B2C0-5CC9AAAAE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90585"/>
      </p:ext>
    </p:extLst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D2657F-9315-42EB-AED9-BE4E3B9A6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80840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A52E7-46C9-4232-B67C-E69B30F02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77138"/>
      </p:ext>
    </p:extLst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ED33C4-83D6-417B-9CEA-07BD1CFEB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27338"/>
      </p:ext>
    </p:extLst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243C24-3809-46A0-85D4-7808EFAD3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30148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142D4-D30A-4083-89D8-8134B7942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34888"/>
      </p:ext>
    </p:extLst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D912DF-D10C-4F4C-B5C4-037DDBCAA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1424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5500" y="77788"/>
            <a:ext cx="2222500" cy="60071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20985" y="77788"/>
            <a:ext cx="2102114" cy="60071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2EE7D-6E45-460E-B178-34265D1ED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4177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AE4117-5758-48C9-BC66-85223D370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48223"/>
      </p:ext>
    </p:extLst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6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D96B64-39C0-4EEA-A904-C4D119333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86820"/>
      </p:ext>
    </p:extLst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8AA021-77ED-4E0C-8329-78799EC9F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807"/>
      </p:ext>
    </p:extLst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3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84CCFA-CB69-48AD-A9BF-EC2D2770E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01409"/>
      </p:ext>
    </p:extLst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66F52D-C04F-4FD2-B9E1-A62E7E594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23844"/>
      </p:ext>
    </p:extLst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71504-C1FA-4535-BB9C-BDAC131D2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540452"/>
      </p:ext>
    </p:extLst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BF2F6B-68F9-4421-886E-7012CA26B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807451"/>
      </p:ext>
    </p:extLst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620F74-8506-461C-8779-138907893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66224"/>
      </p:ext>
    </p:extLst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CF5550-89C3-4925-9E02-A21AB44CA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35501"/>
      </p:ext>
    </p:extLst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BFF918-33CD-4F7D-9A81-0FC7B3511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03925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164" y="2181342"/>
            <a:ext cx="8521567" cy="1223963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64" y="3789363"/>
            <a:ext cx="7207646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2190307" y="1424766"/>
            <a:ext cx="7715693" cy="627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D1B924-E2B0-44D0-8697-AED783F2C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15249"/>
      </p:ext>
    </p:extLst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D9406B-DD86-4362-AB68-963C27C10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084566"/>
      </p:ext>
    </p:extLst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6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159BCB-305D-4CF7-AEF4-32538360A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47781"/>
      </p:ext>
    </p:extLst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0B480F-8E73-472B-A0EE-8773E2D51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25308"/>
      </p:ext>
    </p:extLst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3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67230B-C5E8-4E5B-8B7A-2957E864F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11664"/>
      </p:ext>
    </p:extLst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57D1DE-1541-4009-8029-92AECDBEB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46211"/>
      </p:ext>
    </p:extLst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59761E-246E-4424-AB9D-E4D9227D0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82805"/>
      </p:ext>
    </p:extLst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431FFA-D15E-4D06-A4BA-855BCA85E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59592"/>
      </p:ext>
    </p:extLst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171041-41CA-4B16-827A-8B6D214B0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355491"/>
      </p:ext>
    </p:extLst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995AF6-3439-4D67-A0A5-A52A0DABE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8176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2FA49-7397-4E99-A8CF-184287460B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00881"/>
      </p:ext>
    </p:extLst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38215D-4EB6-4212-AD3E-1D6CD950A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53101"/>
      </p:ext>
    </p:extLst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162C8C-F7E3-4AAD-A0CB-7EF0F1236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76863"/>
      </p:ext>
    </p:extLst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767432-4C99-4698-A9E2-96D6D86D6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43559"/>
      </p:ext>
    </p:extLst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6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32F47-9518-4A70-A145-EFBBEA632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78569"/>
      </p:ext>
    </p:extLst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0056AB-AF3A-46AF-93C8-A91237BE3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07915"/>
      </p:ext>
    </p:extLst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4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3E61C5-972C-467B-9C03-3183A8B52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8143"/>
      </p:ext>
    </p:extLst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BCA72D-DEC6-4443-B099-CD5437A3C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62984"/>
      </p:ext>
    </p:extLst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5B5E9A-4614-40F4-AA2C-6414DEE37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88199"/>
      </p:ext>
    </p:extLst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A28A34-7CC6-4A62-AB6C-12BDA8FA4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85361"/>
      </p:ext>
    </p:extLst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FD02A7-0A83-469C-80CD-339BD7588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259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1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FA0F7-B4D3-4085-A968-22FEE0E464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78853"/>
      </p:ext>
    </p:extLst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EC18FA-FCC7-4CA4-AB4B-BD682C643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89888"/>
      </p:ext>
    </p:extLst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AB5058-4D31-420F-8F86-DA9B9D0E6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28104"/>
      </p:ext>
    </p:extLst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A0C2B3-F312-4DE6-9283-DEC4AE221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05547"/>
      </p:ext>
    </p:extLst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7CCC53-5824-41E9-A6FE-710B4471E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08734"/>
      </p:ext>
    </p:extLst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6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0D95BB-C175-4AC6-BCA2-D8EB0CC26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69174"/>
      </p:ext>
    </p:extLst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C3B19C-7342-4503-8734-21A1A214B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52852"/>
      </p:ext>
    </p:extLst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4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200DB7-AB66-4502-A0BF-21E6B0478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183548"/>
      </p:ext>
    </p:extLst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DC08BB-6F86-4EFF-80A0-FF90816D4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88543"/>
      </p:ext>
    </p:extLst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43C40A-9C7F-407C-AE7C-CBC68D5F1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282389"/>
      </p:ext>
    </p:extLst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77333D-0562-41E8-BCB8-7E8D84A07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64220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78F2-5070-4552-A62C-141C30193E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0741"/>
      </p:ext>
    </p:extLst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D4320C-B0F6-4B60-A6FF-437CB1827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95884"/>
      </p:ext>
    </p:extLst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662CB4-835A-4E11-89ED-266CCF741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87699"/>
      </p:ext>
    </p:extLst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94F41E-85A5-4F45-9B26-5F87DDF5A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34046"/>
      </p:ext>
    </p:extLst>
  </p:cSld>
  <p:clrMapOvr>
    <a:masterClrMapping/>
  </p:clrMapOvr>
  <p:transition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F657A3-F32A-4557-9E5E-7E9633D90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666"/>
      </p:ext>
    </p:extLst>
  </p:cSld>
  <p:clrMapOvr>
    <a:masterClrMapping/>
  </p:clrMapOvr>
  <p:transition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55D8B4-C19B-47EA-8A00-FE1265DCC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245357"/>
      </p:ext>
    </p:extLst>
  </p:cSld>
  <p:clrMapOvr>
    <a:masterClrMapping/>
  </p:clrMapOvr>
  <p:transition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7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456573-9299-4738-88C8-C02214DB3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72569"/>
      </p:ext>
    </p:extLst>
  </p:cSld>
  <p:clrMapOvr>
    <a:masterClrMapping/>
  </p:clrMapOvr>
  <p:transition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B716EB-0362-45BE-B794-2704D9856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74664"/>
      </p:ext>
    </p:extLst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4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1F64B7-4004-4E21-B43E-B64143D31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52165"/>
      </p:ext>
    </p:extLst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979191-6B3D-4518-A18B-7B3DDBE0A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312180"/>
      </p:ext>
    </p:extLst>
  </p:cSld>
  <p:clrMapOvr>
    <a:masterClrMapping/>
  </p:clrMapOvr>
  <p:transition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7CB4CC-527F-48EC-89B5-B98835F34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800747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885C6-1470-44C3-B92E-C73019AF2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11103"/>
      </p:ext>
    </p:extLst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71955C-CBD1-4F1D-A5DB-C8EC6A250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04043"/>
      </p:ext>
    </p:extLst>
  </p:cSld>
  <p:clrMapOvr>
    <a:masterClrMapping/>
  </p:clrMapOvr>
  <p:transition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54BE0C-0B7E-4154-AB8B-F04D8F2AF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12664"/>
      </p:ext>
    </p:extLst>
  </p:cSld>
  <p:clrMapOvr>
    <a:masterClrMapping/>
  </p:clrMapOvr>
  <p:transition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E067FE-B74C-4373-A69B-59B32D006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30088"/>
      </p:ext>
    </p:extLst>
  </p:cSld>
  <p:clrMapOvr>
    <a:masterClrMapping/>
  </p:clrMapOvr>
  <p:transition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C690EC-3D89-4938-820D-33EEBB38A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28882"/>
      </p:ext>
    </p:extLst>
  </p:cSld>
  <p:clrMapOvr>
    <a:masterClrMapping/>
  </p:clrMapOvr>
  <p:transition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BBD687-1E82-44D3-89B4-95DA45716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02522"/>
      </p:ext>
    </p:extLst>
  </p:cSld>
  <p:clrMapOvr>
    <a:masterClrMapping/>
  </p:clrMapOvr>
  <p:transition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62A6B0-535A-4736-922D-E8F54F9D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140688"/>
      </p:ext>
    </p:extLst>
  </p:cSld>
  <p:clrMapOvr>
    <a:masterClrMapping/>
  </p:clrMapOvr>
  <p:transition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7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B05971-E496-42D3-898B-F9DC5CF56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11278"/>
      </p:ext>
    </p:extLst>
  </p:cSld>
  <p:clrMapOvr>
    <a:masterClrMapping/>
  </p:clrMapOvr>
  <p:transition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950FDD-2571-4728-92B2-77C590EDC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06836"/>
      </p:ext>
    </p:extLst>
  </p:cSld>
  <p:clrMapOvr>
    <a:masterClrMapping/>
  </p:clrMapOvr>
  <p:transition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4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2B316-2B9E-47AB-B9CD-3645FFC68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14927"/>
      </p:ext>
    </p:extLst>
  </p:cSld>
  <p:clrMapOvr>
    <a:masterClrMapping/>
  </p:clrMapOvr>
  <p:transition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511BEC-917C-4139-A0B0-FD43F6A35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62421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F05A8-E1CB-46E4-BBD6-BF9F98DA8C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22966"/>
      </p:ext>
    </p:extLst>
  </p:cSld>
  <p:clrMapOvr>
    <a:masterClrMapping/>
  </p:clrMapOvr>
  <p:transition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1C6E75-1753-4B8C-88A3-C71FD41AB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1691"/>
      </p:ext>
    </p:extLst>
  </p:cSld>
  <p:clrMapOvr>
    <a:masterClrMapping/>
  </p:clrMapOvr>
  <p:transition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FD5096-F2C2-4713-A48B-367DA48B3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62606"/>
      </p:ext>
    </p:extLst>
  </p:cSld>
  <p:clrMapOvr>
    <a:masterClrMapping/>
  </p:clrMapOvr>
  <p:transition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BF98CE-B3D0-4336-9686-7BD084CB5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41380"/>
      </p:ext>
    </p:extLst>
  </p:cSld>
  <p:clrMapOvr>
    <a:masterClrMapping/>
  </p:clrMapOvr>
  <p:transition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C37DAB-445B-4AB7-ADE6-1B07D7D20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56520"/>
      </p:ext>
    </p:extLst>
  </p:cSld>
  <p:clrMapOvr>
    <a:masterClrMapping/>
  </p:clrMapOvr>
  <p:transition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6DD705-901C-4F21-B5C7-C7FC71CEE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55173"/>
      </p:ext>
    </p:extLst>
  </p:cSld>
  <p:clrMapOvr>
    <a:masterClrMapping/>
  </p:clrMapOvr>
  <p:transition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EE48F9-EB2E-4769-BEF7-C68F0D689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204816"/>
      </p:ext>
    </p:extLst>
  </p:cSld>
  <p:clrMapOvr>
    <a:masterClrMapping/>
  </p:clrMapOvr>
  <p:transition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F36C95-037E-478C-8A6F-D456F156A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909387"/>
      </p:ext>
    </p:extLst>
  </p:cSld>
  <p:clrMapOvr>
    <a:masterClrMapping/>
  </p:clrMapOvr>
  <p:transition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7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007D43-F162-4DBF-B112-0B16B8A19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7808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7A86C9-6900-462D-B259-177D38485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6149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4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DBB803-EE3D-45AC-A6BE-23C0D1DE0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74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FF1FF-8700-43E8-9562-B2A3686393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47864"/>
      </p:ext>
    </p:extLst>
  </p:cSld>
  <p:clrMapOvr>
    <a:masterClrMapping/>
  </p:clrMapOvr>
  <p:transition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502" y="2084388"/>
            <a:ext cx="4605602" cy="386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7206" y="2084388"/>
            <a:ext cx="4607321" cy="386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9C20E4-0129-44CE-A0F8-FA50B48D7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1699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88EB60-43A1-4A02-AD3C-71DB7E601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533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ADE00-3BF5-4409-815B-BD8A2DDEA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6758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4C9270-F842-432B-95F9-33C8E6A80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8910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BF05F5-3EEE-4C74-AD66-093730B27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593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A538DC-BAF9-4BE9-BF2C-8B68106DF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070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B8A0FF-1877-4AE1-84F3-6DDF6FBEB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7699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0449" y="115888"/>
            <a:ext cx="2344076" cy="5834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502" y="115888"/>
            <a:ext cx="6868848" cy="5834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F008C-049D-462D-B42B-881A06859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361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7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993274"/>
      </p:ext>
    </p:extLst>
  </p:cSld>
  <p:clrMapOvr>
    <a:masterClrMapping/>
  </p:clrMapOvr>
  <p:transition>
    <p:split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80966"/>
      </p:ext>
    </p:extLst>
  </p:cSld>
  <p:clrMapOvr>
    <a:masterClrMapping/>
  </p:clrMapOvr>
  <p:transition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BDB0-BB84-464C-8262-D6DB64A70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23514"/>
      </p:ext>
    </p:extLst>
  </p:cSld>
  <p:clrMapOvr>
    <a:masterClrMapping/>
  </p:clrMapOvr>
  <p:transition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5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46115392"/>
      </p:ext>
    </p:extLst>
  </p:cSld>
  <p:clrMapOvr>
    <a:masterClrMapping/>
  </p:clrMapOvr>
  <p:transition>
    <p:split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346353"/>
      </p:ext>
    </p:extLst>
  </p:cSld>
  <p:clrMapOvr>
    <a:masterClrMapping/>
  </p:clrMapOvr>
  <p:transition>
    <p:split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75180"/>
      </p:ext>
    </p:extLst>
  </p:cSld>
  <p:clrMapOvr>
    <a:masterClrMapping/>
  </p:clrMapOvr>
  <p:transition>
    <p:split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54082"/>
      </p:ext>
    </p:extLst>
  </p:cSld>
  <p:clrMapOvr>
    <a:masterClrMapping/>
  </p:clrMapOvr>
  <p:transition>
    <p:split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178860"/>
      </p:ext>
    </p:extLst>
  </p:cSld>
  <p:clrMapOvr>
    <a:masterClrMapping/>
  </p:clrMapOvr>
  <p:transition>
    <p:split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5083313"/>
      </p:ext>
    </p:extLst>
  </p:cSld>
  <p:clrMapOvr>
    <a:masterClrMapping/>
  </p:clrMapOvr>
  <p:transition>
    <p:split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4475090"/>
      </p:ext>
    </p:extLst>
  </p:cSld>
  <p:clrMapOvr>
    <a:masterClrMapping/>
  </p:clrMapOvr>
  <p:transition>
    <p:split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28251"/>
      </p:ext>
    </p:extLst>
  </p:cSld>
  <p:clrMapOvr>
    <a:masterClrMapping/>
  </p:clrMapOvr>
  <p:transition>
    <p:split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542287"/>
      </p:ext>
    </p:extLst>
  </p:cSld>
  <p:clrMapOvr>
    <a:masterClrMapping/>
  </p:clrMapOvr>
  <p:transition>
    <p:split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7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246769"/>
      </p:ext>
    </p:extLst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0" y="1557338"/>
            <a:ext cx="8890000" cy="2102114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2FA49-7397-4E99-A8CF-184287460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03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7421D-9050-48C6-946C-D297A28CEA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90284"/>
      </p:ext>
    </p:extLst>
  </p:cSld>
  <p:clrMapOvr>
    <a:masterClrMapping/>
  </p:clrMapOvr>
  <p:transition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10976"/>
      </p:ext>
    </p:extLst>
  </p:cSld>
  <p:clrMapOvr>
    <a:masterClrMapping/>
  </p:clrMapOvr>
  <p:transition>
    <p:split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5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32285038"/>
      </p:ext>
    </p:extLst>
  </p:cSld>
  <p:clrMapOvr>
    <a:masterClrMapping/>
  </p:clrMapOvr>
  <p:transition>
    <p:split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92244"/>
      </p:ext>
    </p:extLst>
  </p:cSld>
  <p:clrMapOvr>
    <a:masterClrMapping/>
  </p:clrMapOvr>
  <p:transition>
    <p:split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62789"/>
      </p:ext>
    </p:extLst>
  </p:cSld>
  <p:clrMapOvr>
    <a:masterClrMapping/>
  </p:clrMapOvr>
  <p:transition>
    <p:split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65966"/>
      </p:ext>
    </p:extLst>
  </p:cSld>
  <p:clrMapOvr>
    <a:masterClrMapping/>
  </p:clrMapOvr>
  <p:transition>
    <p:split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596496"/>
      </p:ext>
    </p:extLst>
  </p:cSld>
  <p:clrMapOvr>
    <a:masterClrMapping/>
  </p:clrMapOvr>
  <p:transition>
    <p:split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2050530"/>
      </p:ext>
    </p:extLst>
  </p:cSld>
  <p:clrMapOvr>
    <a:masterClrMapping/>
  </p:clrMapOvr>
  <p:transition>
    <p:split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8888965"/>
      </p:ext>
    </p:extLst>
  </p:cSld>
  <p:clrMapOvr>
    <a:masterClrMapping/>
  </p:clrMapOvr>
  <p:transition>
    <p:split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6781"/>
      </p:ext>
    </p:extLst>
  </p:cSld>
  <p:clrMapOvr>
    <a:masterClrMapping/>
  </p:clrMapOvr>
  <p:transition>
    <p:split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19287"/>
      </p:ext>
    </p:extLst>
  </p:cSld>
  <p:clrMapOvr>
    <a:masterClrMapping/>
  </p:clrMapOvr>
  <p:transition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EACC-E487-4AF9-BCC0-E0C94A87D8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15775"/>
      </p:ext>
    </p:extLst>
  </p:cSld>
  <p:clrMapOvr>
    <a:masterClrMapping/>
  </p:clrMapOvr>
  <p:transition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8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248873"/>
      </p:ext>
    </p:extLst>
  </p:cSld>
  <p:clrMapOvr>
    <a:masterClrMapping/>
  </p:clrMapOvr>
  <p:transition>
    <p:split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91929"/>
      </p:ext>
    </p:extLst>
  </p:cSld>
  <p:clrMapOvr>
    <a:masterClrMapping/>
  </p:clrMapOvr>
  <p:transition>
    <p:split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5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0425133"/>
      </p:ext>
    </p:extLst>
  </p:cSld>
  <p:clrMapOvr>
    <a:masterClrMapping/>
  </p:clrMapOvr>
  <p:transition>
    <p:split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12252"/>
      </p:ext>
    </p:extLst>
  </p:cSld>
  <p:clrMapOvr>
    <a:masterClrMapping/>
  </p:clrMapOvr>
  <p:transition>
    <p:split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88276"/>
      </p:ext>
    </p:extLst>
  </p:cSld>
  <p:clrMapOvr>
    <a:masterClrMapping/>
  </p:clrMapOvr>
  <p:transition>
    <p:split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826238"/>
      </p:ext>
    </p:extLst>
  </p:cSld>
  <p:clrMapOvr>
    <a:masterClrMapping/>
  </p:clrMapOvr>
  <p:transition>
    <p:split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742509"/>
      </p:ext>
    </p:extLst>
  </p:cSld>
  <p:clrMapOvr>
    <a:masterClrMapping/>
  </p:clrMapOvr>
  <p:transition>
    <p:split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7350553"/>
      </p:ext>
    </p:extLst>
  </p:cSld>
  <p:clrMapOvr>
    <a:masterClrMapping/>
  </p:clrMapOvr>
  <p:transition>
    <p:split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991674"/>
      </p:ext>
    </p:extLst>
  </p:cSld>
  <p:clrMapOvr>
    <a:masterClrMapping/>
  </p:clrMapOvr>
  <p:transition>
    <p:split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81373"/>
      </p:ext>
    </p:extLst>
  </p:cSld>
  <p:clrMapOvr>
    <a:masterClrMapping/>
  </p:clrMapOvr>
  <p:transition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2EE7D-6E45-460E-B178-34265D1ED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32684"/>
      </p:ext>
    </p:extLst>
  </p:cSld>
  <p:clrMapOvr>
    <a:masterClrMapping/>
  </p:clrMapOvr>
  <p:transition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143858"/>
      </p:ext>
    </p:extLst>
  </p:cSld>
  <p:clrMapOvr>
    <a:masterClrMapping/>
  </p:clrMapOvr>
  <p:transition>
    <p:split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8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09355"/>
      </p:ext>
    </p:extLst>
  </p:cSld>
  <p:clrMapOvr>
    <a:masterClrMapping/>
  </p:clrMapOvr>
  <p:transition>
    <p:split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92797"/>
      </p:ext>
    </p:extLst>
  </p:cSld>
  <p:clrMapOvr>
    <a:masterClrMapping/>
  </p:clrMapOvr>
  <p:transition>
    <p:split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5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2484752"/>
      </p:ext>
    </p:extLst>
  </p:cSld>
  <p:clrMapOvr>
    <a:masterClrMapping/>
  </p:clrMapOvr>
  <p:transition>
    <p:split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60305"/>
      </p:ext>
    </p:extLst>
  </p:cSld>
  <p:clrMapOvr>
    <a:masterClrMapping/>
  </p:clrMapOvr>
  <p:transition>
    <p:split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674748"/>
      </p:ext>
    </p:extLst>
  </p:cSld>
  <p:clrMapOvr>
    <a:masterClrMapping/>
  </p:clrMapOvr>
  <p:transition>
    <p:split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61519"/>
      </p:ext>
    </p:extLst>
  </p:cSld>
  <p:clrMapOvr>
    <a:masterClrMapping/>
  </p:clrMapOvr>
  <p:transition>
    <p:split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434147"/>
      </p:ext>
    </p:extLst>
  </p:cSld>
  <p:clrMapOvr>
    <a:masterClrMapping/>
  </p:clrMapOvr>
  <p:transition>
    <p:split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58577457"/>
      </p:ext>
    </p:extLst>
  </p:cSld>
  <p:clrMapOvr>
    <a:masterClrMapping/>
  </p:clrMapOvr>
  <p:transition>
    <p:split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0791110"/>
      </p:ext>
    </p:extLst>
  </p:cSld>
  <p:clrMapOvr>
    <a:masterClrMapping/>
  </p:clrMapOvr>
  <p:transition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164" y="2181346"/>
            <a:ext cx="8521567" cy="1223963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72" y="3644903"/>
            <a:ext cx="7245482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7172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8" y="293688"/>
            <a:ext cx="1814381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32615"/>
      </p:ext>
    </p:extLst>
  </p:cSld>
  <p:clrMapOvr>
    <a:masterClrMapping/>
  </p:clrMapOvr>
  <p:transition>
    <p:split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98459"/>
      </p:ext>
    </p:extLst>
  </p:cSld>
  <p:clrMapOvr>
    <a:masterClrMapping/>
  </p:clrMapOvr>
  <p:transition>
    <p:split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8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86642"/>
      </p:ext>
    </p:extLst>
  </p:cSld>
  <p:clrMapOvr>
    <a:masterClrMapping/>
  </p:clrMapOvr>
  <p:transition>
    <p:split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46202"/>
      </p:ext>
    </p:extLst>
  </p:cSld>
  <p:clrMapOvr>
    <a:masterClrMapping/>
  </p:clrMapOvr>
  <p:transition>
    <p:split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5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8016581"/>
      </p:ext>
    </p:extLst>
  </p:cSld>
  <p:clrMapOvr>
    <a:masterClrMapping/>
  </p:clrMapOvr>
  <p:transition>
    <p:split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51109"/>
      </p:ext>
    </p:extLst>
  </p:cSld>
  <p:clrMapOvr>
    <a:masterClrMapping/>
  </p:clrMapOvr>
  <p:transition>
    <p:split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21308"/>
      </p:ext>
    </p:extLst>
  </p:cSld>
  <p:clrMapOvr>
    <a:masterClrMapping/>
  </p:clrMapOvr>
  <p:transition>
    <p:split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747386"/>
      </p:ext>
    </p:extLst>
  </p:cSld>
  <p:clrMapOvr>
    <a:masterClrMapping/>
  </p:clrMapOvr>
  <p:transition>
    <p:split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814476"/>
      </p:ext>
    </p:extLst>
  </p:cSld>
  <p:clrMapOvr>
    <a:masterClrMapping/>
  </p:clrMapOvr>
  <p:transition>
    <p:split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3258912"/>
      </p:ext>
    </p:extLst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13274F-3983-435F-A06C-E5811E41A1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2846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8390067"/>
      </p:ext>
    </p:extLst>
  </p:cSld>
  <p:clrMapOvr>
    <a:masterClrMapping/>
  </p:clrMapOvr>
  <p:transition>
    <p:split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747073"/>
      </p:ext>
    </p:extLst>
  </p:cSld>
  <p:clrMapOvr>
    <a:masterClrMapping/>
  </p:clrMapOvr>
  <p:transition>
    <p:split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16346"/>
      </p:ext>
    </p:extLst>
  </p:cSld>
  <p:clrMapOvr>
    <a:masterClrMapping/>
  </p:clrMapOvr>
  <p:transition>
    <p:split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8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70811"/>
      </p:ext>
    </p:extLst>
  </p:cSld>
  <p:clrMapOvr>
    <a:masterClrMapping/>
  </p:clrMapOvr>
  <p:transition>
    <p:split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91767"/>
      </p:ext>
    </p:extLst>
  </p:cSld>
  <p:clrMapOvr>
    <a:masterClrMapping/>
  </p:clrMapOvr>
  <p:transition>
    <p:split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6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0706925"/>
      </p:ext>
    </p:extLst>
  </p:cSld>
  <p:clrMapOvr>
    <a:masterClrMapping/>
  </p:clrMapOvr>
  <p:transition>
    <p:split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42076"/>
      </p:ext>
    </p:extLst>
  </p:cSld>
  <p:clrMapOvr>
    <a:masterClrMapping/>
  </p:clrMapOvr>
  <p:transition>
    <p:split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64881"/>
      </p:ext>
    </p:extLst>
  </p:cSld>
  <p:clrMapOvr>
    <a:masterClrMapping/>
  </p:clrMapOvr>
  <p:transition>
    <p:split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51965"/>
      </p:ext>
    </p:extLst>
  </p:cSld>
  <p:clrMapOvr>
    <a:masterClrMapping/>
  </p:clrMapOvr>
  <p:transition>
    <p:split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815002"/>
      </p:ext>
    </p:extLst>
  </p:cSld>
  <p:clrMapOvr>
    <a:masterClrMapping/>
  </p:clrMapOvr>
  <p:transition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A75C90-E545-4597-8C4D-7DCFA68CAA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8985"/>
      </p:ext>
    </p:extLst>
  </p:cSld>
  <p:clrMapOvr>
    <a:masterClrMapping/>
  </p:clrMapOvr>
  <p:transition>
    <p:wipe dir="r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5693177"/>
      </p:ext>
    </p:extLst>
  </p:cSld>
  <p:clrMapOvr>
    <a:masterClrMapping/>
  </p:clrMapOvr>
  <p:transition>
    <p:split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1456809"/>
      </p:ext>
    </p:extLst>
  </p:cSld>
  <p:clrMapOvr>
    <a:masterClrMapping/>
  </p:clrMapOvr>
  <p:transition>
    <p:split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28688"/>
      </p:ext>
    </p:extLst>
  </p:cSld>
  <p:clrMapOvr>
    <a:masterClrMapping/>
  </p:clrMapOvr>
  <p:transition>
    <p:split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0084"/>
      </p:ext>
    </p:extLst>
  </p:cSld>
  <p:clrMapOvr>
    <a:masterClrMapping/>
  </p:clrMapOvr>
  <p:transition>
    <p:split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8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9608"/>
      </p:ext>
    </p:extLst>
  </p:cSld>
  <p:clrMapOvr>
    <a:masterClrMapping/>
  </p:clrMapOvr>
  <p:transition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034511"/>
      </p:ext>
    </p:extLst>
  </p:cSld>
  <p:clrMapOvr>
    <a:masterClrMapping/>
  </p:clrMapOvr>
  <p:transition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6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39937401"/>
      </p:ext>
    </p:extLst>
  </p:cSld>
  <p:clrMapOvr>
    <a:masterClrMapping/>
  </p:clrMapOvr>
  <p:transition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822816"/>
      </p:ext>
    </p:extLst>
  </p:cSld>
  <p:clrMapOvr>
    <a:masterClrMapping/>
  </p:clrMapOvr>
  <p:transition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19167"/>
      </p:ext>
    </p:extLst>
  </p:cSld>
  <p:clrMapOvr>
    <a:masterClrMapping/>
  </p:clrMapOvr>
  <p:transition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1426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9DC1A8-4363-414B-8CF3-4A29FDD0EC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26738"/>
      </p:ext>
    </p:extLst>
  </p:cSld>
  <p:clrMapOvr>
    <a:masterClrMapping/>
  </p:clrMapOvr>
  <p:transition>
    <p:wipe dir="r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885909"/>
      </p:ext>
    </p:extLst>
  </p:cSld>
  <p:clrMapOvr>
    <a:masterClrMapping/>
  </p:clrMapOvr>
  <p:transition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3734620"/>
      </p:ext>
    </p:extLst>
  </p:cSld>
  <p:clrMapOvr>
    <a:masterClrMapping/>
  </p:clrMapOvr>
  <p:transition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2466065"/>
      </p:ext>
    </p:extLst>
  </p:cSld>
  <p:clrMapOvr>
    <a:masterClrMapping/>
  </p:clrMapOvr>
  <p:transition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74352"/>
      </p:ext>
    </p:extLst>
  </p:cSld>
  <p:clrMapOvr>
    <a:masterClrMapping/>
  </p:clrMapOvr>
  <p:transition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867658"/>
      </p:ext>
    </p:extLst>
  </p:cSld>
  <p:clrMapOvr>
    <a:masterClrMapping/>
  </p:clrMapOvr>
  <p:transition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9C99-4321-4562-A1C5-B10504532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9880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638"/>
            <a:ext cx="9906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95300" y="2924175"/>
            <a:ext cx="89154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72920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95300" y="6356467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8BF651-5E96-4D93-B9CA-73829F0BCD3C}" type="datetimeFigureOut">
              <a:rPr lang="ru-RU" smtClean="0">
                <a:solidFill>
                  <a:srgbClr val="000000"/>
                </a:solidFill>
                <a:latin typeface="Arial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15.10.2012</a:t>
            </a:fld>
            <a:endParaRPr lang="ru-RU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84550" y="6356467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30ED-24CE-424A-8ED9-F19DD8B752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4627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2606755"/>
            <a:ext cx="8915400" cy="2139047"/>
          </a:xfr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defRPr b="1">
                <a:solidFill>
                  <a:srgbClr val="323232"/>
                </a:solidFill>
              </a:defRPr>
            </a:lvl1pPr>
            <a:lvl2pPr>
              <a:lnSpc>
                <a:spcPct val="90000"/>
              </a:lnSpc>
              <a:spcBef>
                <a:spcPts val="1200"/>
              </a:spcBef>
              <a:defRPr b="1">
                <a:solidFill>
                  <a:srgbClr val="323232"/>
                </a:solidFill>
              </a:defRPr>
            </a:lvl2pPr>
            <a:lvl3pPr>
              <a:lnSpc>
                <a:spcPct val="90000"/>
              </a:lnSpc>
              <a:spcBef>
                <a:spcPts val="1200"/>
              </a:spcBef>
              <a:defRPr b="1">
                <a:solidFill>
                  <a:srgbClr val="323232"/>
                </a:solidFill>
              </a:defRPr>
            </a:lvl3pPr>
            <a:lvl4pPr>
              <a:lnSpc>
                <a:spcPct val="90000"/>
              </a:lnSpc>
              <a:spcBef>
                <a:spcPts val="1200"/>
              </a:spcBef>
              <a:defRPr b="1">
                <a:solidFill>
                  <a:srgbClr val="323232"/>
                </a:solidFill>
              </a:defRPr>
            </a:lvl4pPr>
            <a:lvl5pPr>
              <a:lnSpc>
                <a:spcPct val="90000"/>
              </a:lnSpc>
              <a:spcBef>
                <a:spcPts val="1200"/>
              </a:spcBef>
              <a:defRPr b="1">
                <a:solidFill>
                  <a:srgbClr val="32323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37836" y="6535738"/>
            <a:ext cx="662120" cy="247650"/>
          </a:xfr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fld id="{AB527718-EF3C-4D0C-B543-9BA771ED9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87078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52322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4160683"/>
            <a:ext cx="8420100" cy="24622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5661-5B97-49E7-98EF-0598568E3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3392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8E6E9F-9EB1-41E7-A720-B0E4F5301C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96699"/>
      </p:ext>
    </p:extLst>
  </p:cSld>
  <p:clrMapOvr>
    <a:masterClrMapping/>
  </p:clrMapOvr>
  <p:transition>
    <p:wipe dir="r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2926584"/>
            <a:ext cx="4375150" cy="17604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2926584"/>
            <a:ext cx="4375150" cy="17604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68724-7682-405F-8D23-162C2778D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32301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63011"/>
            <a:ext cx="8915400" cy="36625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879410"/>
            <a:ext cx="4376870" cy="2954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3383386"/>
            <a:ext cx="4376870" cy="15342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879410"/>
            <a:ext cx="4378590" cy="2954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3383386"/>
            <a:ext cx="4378590" cy="15342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9F152-DCA8-45A2-BB26-F2AA09C28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35585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331FA-F39A-4E85-AC37-2AA321BED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6359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2C0E8-E73E-4CFD-AF4F-E5256189E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07773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173490"/>
            <a:ext cx="3259006" cy="2616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188561"/>
            <a:ext cx="5537729" cy="20220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3694457"/>
            <a:ext cx="3259006" cy="172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E199-CC91-430A-8D75-EEA8FB04D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23026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5105728"/>
            <a:ext cx="5943600" cy="2616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2473198"/>
            <a:ext cx="5943600" cy="393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683707"/>
            <a:ext cx="5943600" cy="172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6777D-7269-4D90-8F93-B08EFD2BC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07352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-99152" y="2924175"/>
            <a:ext cx="10104305" cy="1790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90DFE-6583-47EB-814F-26EA6969A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07130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84624" y="333378"/>
            <a:ext cx="366254" cy="4283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28876" y="333378"/>
            <a:ext cx="1806648" cy="4283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7AEDB-779B-48B7-BC3A-2CBF9B077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05467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1571589"/>
            <a:ext cx="9906000" cy="1806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861DA-DAA5-4944-A8CA-697FFF985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6309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682311"/>
            <a:ext cx="8420100" cy="3662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602456"/>
            <a:ext cx="6934200" cy="320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477117"/>
            <a:ext cx="2311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D8E2E5C-7C85-495A-AF74-4B371433B7E7}" type="datetime1"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defRPr/>
              </a:pPr>
              <a:t>15.10.2012</a:t>
            </a:fld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8886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8AC3E6-AF58-4F6F-8B01-485395C894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46582"/>
      </p:ext>
    </p:extLst>
  </p:cSld>
  <p:clrMapOvr>
    <a:masterClrMapping/>
  </p:clrMapOvr>
  <p:transition>
    <p:wipe dir="r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1638"/>
            <a:ext cx="9906000" cy="3635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2924175"/>
            <a:ext cx="89154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BBE7-E514-466E-9FDD-7E6951E02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6609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0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32F47-9518-4A70-A145-EFBBEA6329F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81827"/>
      </p:ext>
    </p:extLst>
  </p:cSld>
  <p:clrMapOvr>
    <a:masterClrMapping/>
  </p:clrMapOvr>
  <p:transition>
    <p:wipe dir="r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0056AB-AF3A-46AF-93C8-A91237BE3F5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326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8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3E61C5-972C-467B-9C03-3183A8B52D1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91130"/>
      </p:ext>
    </p:extLst>
  </p:cSld>
  <p:clrMapOvr>
    <a:masterClrMapping/>
  </p:clrMapOvr>
  <p:transition>
    <p:wipe dir="r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BCA72D-DEC6-4443-B099-CD5437A3CFE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22829"/>
      </p:ext>
    </p:extLst>
  </p:cSld>
  <p:clrMapOvr>
    <a:masterClrMapping/>
  </p:clrMapOvr>
  <p:transition>
    <p:wipe dir="r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5B5E9A-4614-40F4-AA2C-6414DEE37D1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35852"/>
      </p:ext>
    </p:extLst>
  </p:cSld>
  <p:clrMapOvr>
    <a:masterClrMapping/>
  </p:clrMapOvr>
  <p:transition>
    <p:wipe dir="r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A28A34-7CC6-4A62-AB6C-12BDA8FA4CA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38846"/>
      </p:ext>
    </p:extLst>
  </p:cSld>
  <p:clrMapOvr>
    <a:masterClrMapping/>
  </p:clrMapOvr>
  <p:transition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FD02A7-0A83-469C-80CD-339BD75887F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39665"/>
      </p:ext>
    </p:extLst>
  </p:cSld>
  <p:clrMapOvr>
    <a:masterClrMapping/>
  </p:clrMapOvr>
  <p:transition>
    <p:wipe dir="r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EC18FA-FCC7-4CA4-AB4B-BD682C6438B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2351"/>
      </p:ext>
    </p:extLst>
  </p:cSld>
  <p:clrMapOvr>
    <a:masterClrMapping/>
  </p:clrMapOvr>
  <p:transition>
    <p:wipe dir="r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AB5058-4D31-420F-8F86-DA9B9D0E6D6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06570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C28761-5987-4418-A66E-CAF5019E9D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53140"/>
      </p:ext>
    </p:extLst>
  </p:cSld>
  <p:clrMapOvr>
    <a:masterClrMapping/>
  </p:clrMapOvr>
  <p:transition>
    <p:wipe dir="r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A0C2B3-F312-4DE6-9283-DEC4AE2216A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3621"/>
      </p:ext>
    </p:extLst>
  </p:cSld>
  <p:clrMapOvr>
    <a:masterClrMapping/>
  </p:clrMapOvr>
  <p:transition>
    <p:wipe dir="r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7CCC53-5824-41E9-A6FE-710B4471EA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87064"/>
      </p:ext>
    </p:extLst>
  </p:cSld>
  <p:clrMapOvr>
    <a:masterClrMapping/>
  </p:clrMapOvr>
  <p:transition>
    <p:wipe dir="r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7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32F47-9518-4A70-A145-EFBBEA6329F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17180"/>
      </p:ext>
    </p:extLst>
  </p:cSld>
  <p:clrMapOvr>
    <a:masterClrMapping/>
  </p:clrMapOvr>
  <p:transition>
    <p:wipe dir="r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0056AB-AF3A-46AF-93C8-A91237BE3F5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144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4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3E61C5-972C-467B-9C03-3183A8B52D1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91028"/>
      </p:ext>
    </p:extLst>
  </p:cSld>
  <p:clrMapOvr>
    <a:masterClrMapping/>
  </p:clrMapOvr>
  <p:transition>
    <p:wipe dir="r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BCA72D-DEC6-4443-B099-CD5437A3CFE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22068"/>
      </p:ext>
    </p:extLst>
  </p:cSld>
  <p:clrMapOvr>
    <a:masterClrMapping/>
  </p:clrMapOvr>
  <p:transition>
    <p:wipe dir="r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5B5E9A-4614-40F4-AA2C-6414DEE37D1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34837"/>
      </p:ext>
    </p:extLst>
  </p:cSld>
  <p:clrMapOvr>
    <a:masterClrMapping/>
  </p:clrMapOvr>
  <p:transition>
    <p:wipe dir="r"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A28A34-7CC6-4A62-AB6C-12BDA8FA4CA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77253"/>
      </p:ext>
    </p:extLst>
  </p:cSld>
  <p:clrMapOvr>
    <a:masterClrMapping/>
  </p:clrMapOvr>
  <p:transition>
    <p:wipe dir="r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FD02A7-0A83-469C-80CD-339BD75887F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29594"/>
      </p:ext>
    </p:extLst>
  </p:cSld>
  <p:clrMapOvr>
    <a:masterClrMapping/>
  </p:clrMapOvr>
  <p:transition>
    <p:wipe dir="r"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EC18FA-FCC7-4CA4-AB4B-BD682C6438B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6069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701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4099127"/>
            <a:ext cx="84201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FA0F7-B4D3-4085-A968-22FEE0E46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3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EAA21D-76CB-40AE-8160-57F2ECEF98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118591"/>
      </p:ext>
    </p:extLst>
  </p:cSld>
  <p:clrMapOvr>
    <a:masterClrMapping/>
  </p:clrMapOvr>
  <p:transition>
    <p:wipe dir="r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AB5058-4D31-420F-8F86-DA9B9D0E6D6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28872"/>
      </p:ext>
    </p:extLst>
  </p:cSld>
  <p:clrMapOvr>
    <a:masterClrMapping/>
  </p:clrMapOvr>
  <p:transition>
    <p:wipe dir="r"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A0C2B3-F312-4DE6-9283-DEC4AE2216A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39836"/>
      </p:ext>
    </p:extLst>
  </p:cSld>
  <p:clrMapOvr>
    <a:masterClrMapping/>
  </p:clrMapOvr>
  <p:transition>
    <p:wipe dir="r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7CCC53-5824-41E9-A6FE-710B4471EA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9091"/>
      </p:ext>
    </p:extLst>
  </p:cSld>
  <p:clrMapOvr>
    <a:masterClrMapping/>
  </p:clrMapOvr>
  <p:transition>
    <p:wipe dir="r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159BCB-305D-4CF7-AEF4-32538360A4D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41919"/>
      </p:ext>
    </p:extLst>
  </p:cSld>
  <p:clrMapOvr>
    <a:masterClrMapping/>
  </p:clrMapOvr>
  <p:transition>
    <p:wipe dir="r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0B480F-8E73-472B-A0EE-8773E2D51D5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833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67230B-C5E8-4E5B-8B7A-2957E864FA8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74159"/>
      </p:ext>
    </p:extLst>
  </p:cSld>
  <p:clrMapOvr>
    <a:masterClrMapping/>
  </p:clrMapOvr>
  <p:transition>
    <p:wipe dir="r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44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57D1DE-1541-4009-8029-92AECDBEB61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19851"/>
      </p:ext>
    </p:extLst>
  </p:cSld>
  <p:clrMapOvr>
    <a:masterClrMapping/>
  </p:clrMapOvr>
  <p:transition>
    <p:wipe dir="r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59761E-246E-4424-AB9D-E4D9227D041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20197"/>
      </p:ext>
    </p:extLst>
  </p:cSld>
  <p:clrMapOvr>
    <a:masterClrMapping/>
  </p:clrMapOvr>
  <p:transition>
    <p:wipe dir="r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431FFA-D15E-4D06-A4BA-855BCA85E9E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94953"/>
      </p:ext>
    </p:extLst>
  </p:cSld>
  <p:clrMapOvr>
    <a:masterClrMapping/>
  </p:clrMapOvr>
  <p:transition>
    <p:wipe dir="r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171041-41CA-4B16-827A-8B6D214B0A2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83152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345215-97BB-478D-B63C-D325FA9B13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82743"/>
      </p:ext>
    </p:extLst>
  </p:cSld>
  <p:clrMapOvr>
    <a:masterClrMapping/>
  </p:clrMapOvr>
  <p:transition>
    <p:wipe dir="r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995AF6-3439-4D67-A0A5-A52A0DABE87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97921"/>
      </p:ext>
    </p:extLst>
  </p:cSld>
  <p:clrMapOvr>
    <a:masterClrMapping/>
  </p:clrMapOvr>
  <p:transition>
    <p:wipe dir="r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38215D-4EB6-4212-AD3E-1D6CD950A5A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98335"/>
      </p:ext>
    </p:extLst>
  </p:cSld>
  <p:clrMapOvr>
    <a:masterClrMapping/>
  </p:clrMapOvr>
  <p:transition>
    <p:wipe dir="r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162C8C-F7E3-4AAD-A0CB-7EF0F12363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70616"/>
      </p:ext>
    </p:extLst>
  </p:cSld>
  <p:clrMapOvr>
    <a:masterClrMapping/>
  </p:clrMapOvr>
  <p:transition>
    <p:wipe dir="r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4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767432-4C99-4698-A9E2-96D6D86D600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54158"/>
      </p:ext>
    </p:extLst>
  </p:cSld>
  <p:clrMapOvr>
    <a:masterClrMapping/>
  </p:clrMapOvr>
  <p:transition>
    <p:wipe dir="r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164" y="2181342"/>
            <a:ext cx="8521567" cy="1223963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64" y="3789363"/>
            <a:ext cx="7207646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2190307" y="1424766"/>
            <a:ext cx="7715693" cy="627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17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2FA49-7397-4E99-A8CF-184287460B96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81956"/>
      </p:ext>
    </p:extLst>
  </p:cSld>
  <p:clrMapOvr>
    <a:masterClrMapping/>
  </p:clrMapOvr>
  <p:transition>
    <p:wipe dir="r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1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FA0F7-B4D3-4085-A968-22FEE0E46465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99294"/>
      </p:ext>
    </p:extLst>
  </p:cSld>
  <p:clrMapOvr>
    <a:masterClrMapping/>
  </p:clrMapOvr>
  <p:transition>
    <p:wipe dir="r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78F2-5070-4552-A62C-141C30193E32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92427"/>
      </p:ext>
    </p:extLst>
  </p:cSld>
  <p:clrMapOvr>
    <a:masterClrMapping/>
  </p:clrMapOvr>
  <p:transition>
    <p:wipe dir="r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885C6-1470-44C3-B92E-C73019AF205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66470"/>
      </p:ext>
    </p:extLst>
  </p:cSld>
  <p:clrMapOvr>
    <a:masterClrMapping/>
  </p:clrMapOvr>
  <p:transition>
    <p:wipe dir="r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F05A8-E1CB-46E4-BBD6-BF9F98DA8CFA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50502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F92F71-2C00-4E45-9045-DA8EE096FF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30833"/>
      </p:ext>
    </p:extLst>
  </p:cSld>
  <p:clrMapOvr>
    <a:masterClrMapping/>
  </p:clrMapOvr>
  <p:transition>
    <p:wipe dir="r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FF1FF-8700-43E8-9562-B2A368639398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78258"/>
      </p:ext>
    </p:extLst>
  </p:cSld>
  <p:clrMapOvr>
    <a:masterClrMapping/>
  </p:clrMapOvr>
  <p:transition>
    <p:wipe dir="r"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BDB0-BB84-464C-8262-D6DB64A70DB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67983"/>
      </p:ext>
    </p:extLst>
  </p:cSld>
  <p:clrMapOvr>
    <a:masterClrMapping/>
  </p:clrMapOvr>
  <p:transition>
    <p:wipe dir="r"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7421D-9050-48C6-946C-D297A28CEA58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74209"/>
      </p:ext>
    </p:extLst>
  </p:cSld>
  <p:clrMapOvr>
    <a:masterClrMapping/>
  </p:clrMapOvr>
  <p:transition>
    <p:wipe dir="r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EACC-E487-4AF9-BCC0-E0C94A87D8E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53665"/>
      </p:ext>
    </p:extLst>
  </p:cSld>
  <p:clrMapOvr>
    <a:masterClrMapping/>
  </p:clrMapOvr>
  <p:transition>
    <p:wipe dir="r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2EE7D-6E45-460E-B178-34265D1ED563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04995"/>
      </p:ext>
    </p:extLst>
  </p:cSld>
  <p:clrMapOvr>
    <a:masterClrMapping/>
  </p:clrMapOvr>
  <p:transition>
    <p:wipe dir="r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D3886D7-1BF2-4C85-80E5-B69EDA1B8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30933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638"/>
            <a:ext cx="9906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95300" y="2924175"/>
            <a:ext cx="89154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69540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fld id="{678BF651-5E96-4D93-B9CA-73829F0BCD3C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9523F99-B627-4C44-9980-E5144FF1D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75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56830" y="0"/>
            <a:ext cx="2349235" cy="6084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39" y="0"/>
            <a:ext cx="6884326" cy="6084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EA3518-F173-4326-B1CC-8A7F1509E9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78134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pic>
        <p:nvPicPr>
          <p:cNvPr id="9220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" y="511175"/>
            <a:ext cx="150825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9222" name="navigation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92214" y="1076448"/>
            <a:ext cx="39039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223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66877" y="1076448"/>
            <a:ext cx="39039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224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41539" y="1076448"/>
            <a:ext cx="39039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225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916202" y="1076448"/>
            <a:ext cx="39039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4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4DEC05-B7EC-47A4-8761-35A8E7325A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95378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2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63A154-BA0E-4968-AA4D-257A099FA0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74629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F6CEE4-4EBA-4D16-A423-879422B474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33171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17A5E1-2791-41FC-9BF1-78295E8D82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75383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CC8035-3134-4A42-87B0-DFA1A02682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2536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1557338"/>
            <a:ext cx="4368800" cy="20251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557338"/>
            <a:ext cx="4368800" cy="20251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A78F2-5070-4552-A62C-141C30193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340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1D67C4-7780-48D5-8EF5-6E221BB692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92511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05A673-C8E0-4FF7-8A9B-9BB66AB27E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00950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6D626A-691A-4AD4-BC86-F55ED28D04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89454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8076B7-7526-4BDD-BB96-473AC758B9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12635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88535C-1C11-4759-81A8-26B9E79CAC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09408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269" name="navigation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92214" y="1076450"/>
            <a:ext cx="39039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1270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66877" y="1076450"/>
            <a:ext cx="39039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271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41539" y="1076450"/>
            <a:ext cx="39039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272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916202" y="1076450"/>
            <a:ext cx="39039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1273" name="navigation8" descr="ujkm,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" y="511175"/>
            <a:ext cx="150825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E09B9D-674A-414C-842B-DA41EF80AE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11761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2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52BD22-319D-44B2-8E1E-6C5379E6A2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25317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838627-4CBD-41A4-AD39-E323A5B5C9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83671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7BA1B8-1B04-47CE-8EE0-1EAFC92594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0754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805543"/>
            <a:ext cx="4376738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1763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415" y="1805543"/>
            <a:ext cx="4378325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1763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885C6-1470-44C3-B92E-C73019AF2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1619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2D25E8-9B4D-4DAB-A9F4-F09B8F2FF0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2834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186F02-F156-40EC-A19C-43FFD23CC2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00701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32F580-5399-4159-92F2-4382FD4D06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21379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0E9C94-CF5C-4440-9095-6405F53E8A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29305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A541E1-520C-4019-A45B-527290E908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67617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98D349-AE6C-4EEE-9B10-36345A9C96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514589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pic>
        <p:nvPicPr>
          <p:cNvPr id="13316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" y="511175"/>
            <a:ext cx="150825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3318" name="navigation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92214" y="1076452"/>
            <a:ext cx="39039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319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66877" y="1076452"/>
            <a:ext cx="39039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3320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41539" y="1076452"/>
            <a:ext cx="39039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321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916202" y="1076452"/>
            <a:ext cx="39039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400936-E955-4B1D-811A-166987E780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84366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9B2AE2-3D16-4C7B-85FE-4FAF4F8BEE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36255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AB4853-740A-4BC5-A1C1-4AEF0C9AD6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2121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05A8-E1CB-46E4-BBD6-BF9F98DA8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78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3117E4-BA05-4E40-8F12-5C059FC362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341685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45D424-2A32-4685-A69A-5C3E55A8DB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07087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45C9D1-96D6-478A-A93B-FE42FCE0E0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66012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52C349-0219-4A0A-91D0-542D52DE9B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33336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E382AE-AC2E-46BD-B632-63890851A7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46920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DADFA9-88D5-4E0D-A18B-948901B44F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07086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0C792C-E50D-449E-8287-453382486A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62016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pic>
        <p:nvPicPr>
          <p:cNvPr id="1536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" y="511175"/>
            <a:ext cx="150825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366" name="navigation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92214" y="1076454"/>
            <a:ext cx="39039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367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66877" y="1076454"/>
            <a:ext cx="39039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368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41539" y="1076454"/>
            <a:ext cx="39039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5369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916202" y="1076454"/>
            <a:ext cx="39039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6647DD-A3DE-4DFC-B903-BAD87AA851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22700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2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5A3EE2-F1F2-4361-857A-7F6150F92C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1074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FF1FF-8700-43E8-9562-B2A368639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3508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B56478-A009-405B-9FD3-B1E0E91FB5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475450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308DEC-2937-45AC-AB54-9ED20680E3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10314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CCBBC4-CC86-403B-A3A9-99992E48CA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146614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53C68E-9AC2-4246-B3F3-3C7CFF8EA0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37410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F6572F-9504-487F-AF7B-1830A1492B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28374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56328D-14B3-4CD4-8DB1-5EC3AE3CDF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74149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0D8418-8E2E-4992-95D5-47B3E8F53A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06472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D66657-6093-4BB0-9C10-61853BEE41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351640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5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84336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286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5"/>
            <a:ext cx="5537201" cy="23267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138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8BDB0-BB84-464C-8262-D6DB64A70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797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3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98449139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52414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52546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63951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45625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3489411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1144236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62494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54486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5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D53F4-4BC8-4660-8E7D-89F746864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6341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8"/>
            <a:ext cx="59436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7421D-9050-48C6-946C-D297A28CE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8254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824200-8D8C-4306-B5D9-4B0E2AC61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68693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3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84AC08-97F2-4C53-A593-F54E018F3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62713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D60266-0562-49D8-8FF9-C1D242DF9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63216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F4BD67-79BF-43E6-9FB4-0C2846B16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88904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816B10-9C49-49BD-910B-CC4D74105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53634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EB16F0-92EE-4867-BCC5-766BE5054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68082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710864-7241-4929-A73F-711592D94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67400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439A03-536D-484E-B83F-1172506BF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80748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E5544D-893F-4AEA-81FE-97959BDCC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812807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ECB372-27D8-4797-95C6-85444A5D6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0710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osatom.ru/" TargetMode="Externa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" Target="../slides/slide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" Target="../slides/slide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" Target="../slides/slide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" Target="../slides/slide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" Target="../slides/slide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hyperlink" Target="http://www.rosatom.ru/" TargetMode="Externa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hyperlink" Target="http://www.rosatom.ru/" TargetMode="Externa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8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6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00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" Target="../slides/slide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://www.rosatom.ru/" TargetMode="Externa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11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" Target="../slides/slide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22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slide" Target="../slides/slide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33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" Target="../slides/slide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44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slide" Target="../slides/slide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image" Target="../media/image6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5" Type="http://schemas.openxmlformats.org/officeDocument/2006/relationships/image" Target="../media/image12.png"/><Relationship Id="rId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Relationship Id="rId14" Type="http://schemas.openxmlformats.org/officeDocument/2006/relationships/hyperlink" Target="http://www.rosatom.ru/" TargetMode="Externa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9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openxmlformats.org/officeDocument/2006/relationships/hyperlink" Target="http://www.rosatom.ru/" TargetMode="Externa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0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Relationship Id="rId14" Type="http://schemas.openxmlformats.org/officeDocument/2006/relationships/hyperlink" Target="http://www.rosatom.ru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://www.rosatom.ru/" TargetMode="Externa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2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Relationship Id="rId14" Type="http://schemas.openxmlformats.org/officeDocument/2006/relationships/hyperlink" Target="http://www.rosatom.ru/" TargetMode="Externa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7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5" Type="http://schemas.openxmlformats.org/officeDocument/2006/relationships/image" Target="../media/image12.png"/><Relationship Id="rId4" Type="http://schemas.openxmlformats.org/officeDocument/2006/relationships/theme" Target="../theme/theme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://www.rosatom.ru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hyperlink" Target="http://www.rosatom.ru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hyperlink" Target="http://www.rosatom.ru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hyperlink" Target="http://www.rosatom.ru/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hyperlink" Target="http://www.rosatom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557338"/>
            <a:ext cx="88900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6587" y="6448541"/>
            <a:ext cx="8794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68E7F69-0E4A-4A05-B6EE-025679D06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7790"/>
            <a:ext cx="8890000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Text Box 7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8000" y="6529389"/>
            <a:ext cx="1397562" cy="215444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 b="1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558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B5506003-A0DC-4617-BA6B-81CCE6CAE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710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11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2661" name="Oval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193897" y="1022350"/>
            <a:ext cx="311282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112662" name="Oval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13524" y="1022350"/>
            <a:ext cx="311282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12663" name="Oval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34872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112664" name="Oval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56223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4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12665" name="Oval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877571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5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1266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507411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0" name="Text Box 30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560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50E22699-C7F8-4C95-B15C-862B32FD9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81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12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4709" name="Oval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193897" y="1022350"/>
            <a:ext cx="311282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114710" name="Oval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13524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114711" name="Oval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34872" y="1022350"/>
            <a:ext cx="311283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14712" name="Oval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56223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4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14713" name="Oval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877571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5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1471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507412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4717" name="Text Box 29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562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2A763059-ECB5-4069-90D8-93F5D9E34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13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74450" name="Oval 1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193897" y="1022350"/>
            <a:ext cx="311282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274451" name="Oval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13524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274452" name="Oval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34872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274453" name="Oval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56223" y="1022350"/>
            <a:ext cx="311282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cs typeface="+mn-cs"/>
              </a:rPr>
              <a:t>4</a:t>
            </a:r>
            <a:endParaRPr lang="ru-RU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274454" name="Oval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877571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5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27445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507413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4458" name="Text Box 26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564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FD22FE94-AD2D-4DDE-B8E5-D49D7E0E8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14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26667" name="Oval 1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193897" y="1022350"/>
            <a:ext cx="311282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326668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13524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326669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34872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326670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56223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4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26671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877571" y="1022350"/>
            <a:ext cx="311283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cs typeface="+mn-cs"/>
              </a:rPr>
              <a:t>5</a:t>
            </a:r>
            <a:endParaRPr lang="ru-RU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3266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07414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6675" name="Text Box 19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566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AFEFAF36-81C9-4FDF-AB70-9EEA6994E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15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49195" name="Oval 1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193897" y="1022350"/>
            <a:ext cx="311282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349196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13524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34919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34872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349198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56223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4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199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877571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5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201" name="Oval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298922" y="1022350"/>
            <a:ext cx="311282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cs typeface="+mn-cs"/>
              </a:rPr>
              <a:t>6</a:t>
            </a:r>
            <a:endParaRPr lang="ru-RU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3492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07415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9203" name="Text Box 19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16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568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A125F51C-7995-4F83-87AD-6DB4E7084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7416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6679" name="Text Box 7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16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809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570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42C4FF70-9DDB-4D0E-94A7-D9A6E228E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809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7416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0967" name="Text Box 7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6530" y="2084388"/>
            <a:ext cx="9378023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56" tIns="44434" rIns="90456" bIns="444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874931" y="6529535"/>
            <a:ext cx="1835017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56" tIns="44434" rIns="90456" bIns="44434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80000"/>
              </a:lnSpc>
              <a:defRPr sz="1000" i="0">
                <a:latin typeface="+mn-lt"/>
                <a:cs typeface="+mn-cs"/>
              </a:defRPr>
            </a:lvl1pPr>
          </a:lstStyle>
          <a:p>
            <a:pPr>
              <a:defRPr/>
            </a:pPr>
            <a:fld id="{9D41E5A0-C343-499E-AF2D-CA0C6C431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156501" y="115891"/>
            <a:ext cx="936770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56" tIns="44434" rIns="90456" bIns="4443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341439"/>
            <a:ext cx="9906000" cy="264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400" i="1">
              <a:latin typeface="Times New Roman" pitchFamily="18" charset="0"/>
              <a:cs typeface="+mn-cs"/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0" y="1125538"/>
            <a:ext cx="9906000" cy="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i="1">
              <a:latin typeface="Times New Roman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</a:defRPr>
      </a:lvl2pPr>
      <a:lvl3pPr marL="858838" indent="-1682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3pPr>
      <a:lvl4pPr marL="1200150" indent="-2270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</a:defRPr>
      </a:lvl4pPr>
      <a:lvl5pPr marL="14811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5pPr>
      <a:lvl6pPr marL="19383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6pPr>
      <a:lvl7pPr marL="23955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7pPr>
      <a:lvl8pPr marL="28527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8pPr>
      <a:lvl9pPr marL="33099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2719" y="1671645"/>
            <a:ext cx="1838965" cy="366254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3200" b="1">
                <a:solidFill>
                  <a:srgbClr val="5772B5"/>
                </a:solidFill>
                <a:cs typeface="+mn-cs"/>
              </a:rPr>
              <a:t>1</a:t>
            </a: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6356361" y="1076474"/>
            <a:ext cx="390393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13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788018" y="1076474"/>
            <a:ext cx="39039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4" name="Oval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21406" y="1076474"/>
            <a:ext cx="39039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5" name="Oval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53124" y="1076474"/>
            <a:ext cx="39039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16" name="Oval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86541" y="1076474"/>
            <a:ext cx="39039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pic>
        <p:nvPicPr>
          <p:cNvPr id="55304" name="Picture 13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" y="511175"/>
            <a:ext cx="150825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663839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416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0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16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ransition>
    <p:split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16544" y="1679575"/>
            <a:ext cx="1838965" cy="366254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3200" b="1">
                <a:solidFill>
                  <a:srgbClr val="5772B5"/>
                </a:solidFill>
                <a:cs typeface="+mn-cs"/>
              </a:rPr>
              <a:t>2</a:t>
            </a:r>
          </a:p>
        </p:txBody>
      </p:sp>
      <p:sp>
        <p:nvSpPr>
          <p:cNvPr id="12" name="Oval 13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42646" y="1076476"/>
            <a:ext cx="39039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774260" y="1076476"/>
            <a:ext cx="39039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14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07647" y="1076476"/>
            <a:ext cx="39039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5" name="Oval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39397" y="1076476"/>
            <a:ext cx="39039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16" name="Oval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72784" y="1076476"/>
            <a:ext cx="39039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pic>
        <p:nvPicPr>
          <p:cNvPr id="56328" name="Picture 21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" y="511175"/>
            <a:ext cx="150825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663839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5633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16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266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507416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ransition>
    <p:split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02" y="1557338"/>
            <a:ext cx="8891323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542"/>
            <a:ext cx="878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168E7F69-0E4A-4A05-B6EE-025679D06A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402" y="77790"/>
            <a:ext cx="8891323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1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14306" y="1665289"/>
            <a:ext cx="1824537" cy="3631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3000" b="1">
                <a:solidFill>
                  <a:srgbClr val="5772B5"/>
                </a:solidFill>
                <a:cs typeface="+mn-cs"/>
              </a:rPr>
              <a:t>3</a:t>
            </a:r>
          </a:p>
        </p:txBody>
      </p:sp>
      <p:sp>
        <p:nvSpPr>
          <p:cNvPr id="12" name="Oval 13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278960" y="1076478"/>
            <a:ext cx="39039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3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710650" y="1076478"/>
            <a:ext cx="39039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7144018" y="1076478"/>
            <a:ext cx="39039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15" name="Oval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5683" y="1076478"/>
            <a:ext cx="39039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16" name="Oval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9070" y="1076478"/>
            <a:ext cx="39039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pic>
        <p:nvPicPr>
          <p:cNvPr id="57352" name="Picture 21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" y="511175"/>
            <a:ext cx="150825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663839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5735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16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471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507416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ransition>
    <p:split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55574" y="1693864"/>
            <a:ext cx="1824537" cy="3631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3000" b="1">
                <a:solidFill>
                  <a:srgbClr val="5772B5"/>
                </a:solidFill>
                <a:cs typeface="+mn-cs"/>
              </a:rPr>
              <a:t>4</a:t>
            </a:r>
            <a:endParaRPr lang="ru-RU" sz="23000" b="1">
              <a:solidFill>
                <a:srgbClr val="5772B5"/>
              </a:solidFill>
              <a:cs typeface="+mn-cs"/>
            </a:endParaRPr>
          </a:p>
        </p:txBody>
      </p:sp>
      <p:sp>
        <p:nvSpPr>
          <p:cNvPr id="12" name="Oval 1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265202" y="1076480"/>
            <a:ext cx="39039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3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696935" y="1076480"/>
            <a:ext cx="39039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4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130303" y="1076480"/>
            <a:ext cx="39039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7561925" y="1076480"/>
            <a:ext cx="39039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cs typeface="+mn-cs"/>
              </a:rPr>
              <a:t>4</a:t>
            </a:r>
          </a:p>
        </p:txBody>
      </p:sp>
      <p:sp>
        <p:nvSpPr>
          <p:cNvPr id="16" name="Oval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995312" y="1076480"/>
            <a:ext cx="39039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pic>
        <p:nvPicPr>
          <p:cNvPr id="58376" name="Picture 20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" y="511175"/>
            <a:ext cx="150825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663839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583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16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7445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507416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ransition>
    <p:split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03984" y="1655764"/>
            <a:ext cx="1824537" cy="3631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3000" b="1">
                <a:solidFill>
                  <a:srgbClr val="5772B5"/>
                </a:solidFill>
                <a:cs typeface="+mn-cs"/>
              </a:rPr>
              <a:t>5</a:t>
            </a:r>
            <a:endParaRPr lang="ru-RU" sz="23000" b="1">
              <a:solidFill>
                <a:srgbClr val="5772B5"/>
              </a:solidFill>
              <a:cs typeface="+mn-cs"/>
            </a:endParaRPr>
          </a:p>
        </p:txBody>
      </p:sp>
      <p:sp>
        <p:nvSpPr>
          <p:cNvPr id="12" name="Oval 1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265202" y="1076482"/>
            <a:ext cx="39039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3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696935" y="1076482"/>
            <a:ext cx="39039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4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130303" y="1076482"/>
            <a:ext cx="39039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5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61925" y="1076482"/>
            <a:ext cx="39039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995312" y="1076482"/>
            <a:ext cx="39039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cs typeface="+mn-cs"/>
              </a:rPr>
              <a:t>5</a:t>
            </a:r>
          </a:p>
        </p:txBody>
      </p:sp>
      <p:pic>
        <p:nvPicPr>
          <p:cNvPr id="59400" name="Picture 19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" y="511175"/>
            <a:ext cx="150825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0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663839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594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16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266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07416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ransition>
    <p:split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03984" y="1655764"/>
            <a:ext cx="1824537" cy="3631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3000" b="1">
                <a:solidFill>
                  <a:srgbClr val="5772B5"/>
                </a:solidFill>
                <a:cs typeface="+mn-cs"/>
              </a:rPr>
              <a:t>6</a:t>
            </a:r>
          </a:p>
        </p:txBody>
      </p:sp>
      <p:sp>
        <p:nvSpPr>
          <p:cNvPr id="13" name="Oval 1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58575" y="1076484"/>
            <a:ext cx="39039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4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90328" y="1076484"/>
            <a:ext cx="39039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5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3638" y="1076484"/>
            <a:ext cx="39039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6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55298" y="1076484"/>
            <a:ext cx="39039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17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685" y="1076484"/>
            <a:ext cx="39039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8322073" y="1076484"/>
            <a:ext cx="39039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cs typeface="+mn-cs"/>
              </a:rPr>
              <a:t>6</a:t>
            </a:r>
          </a:p>
        </p:txBody>
      </p:sp>
      <p:pic>
        <p:nvPicPr>
          <p:cNvPr id="60425" name="Picture 19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" y="511175"/>
            <a:ext cx="150825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0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663839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604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16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492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07416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ransition>
    <p:split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8" y="293688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16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809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7416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Freeform 3"/>
          <p:cNvSpPr>
            <a:spLocks/>
          </p:cNvSpPr>
          <p:nvPr/>
        </p:nvSpPr>
        <p:spPr bwMode="gray">
          <a:xfrm>
            <a:off x="2" y="6413500"/>
            <a:ext cx="4555729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60772" name="Freeform 4"/>
          <p:cNvSpPr>
            <a:spLocks/>
          </p:cNvSpPr>
          <p:nvPr/>
        </p:nvSpPr>
        <p:spPr bwMode="gray">
          <a:xfrm>
            <a:off x="5343457" y="6337300"/>
            <a:ext cx="456260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60773" name="Freeform 5"/>
          <p:cNvSpPr>
            <a:spLocks/>
          </p:cNvSpPr>
          <p:nvPr/>
        </p:nvSpPr>
        <p:spPr bwMode="gray">
          <a:xfrm>
            <a:off x="5393269" y="874713"/>
            <a:ext cx="4512733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906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536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924175"/>
            <a:ext cx="89154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0778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836" y="6566017"/>
            <a:ext cx="66212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DB4D077-8070-41DE-A9C1-F42E8FF0FB70}" type="slidenum">
              <a:rPr lang="en-US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60780" name="Freeform 12"/>
          <p:cNvSpPr>
            <a:spLocks/>
          </p:cNvSpPr>
          <p:nvPr/>
        </p:nvSpPr>
        <p:spPr bwMode="gray">
          <a:xfrm flipH="1">
            <a:off x="13" y="862013"/>
            <a:ext cx="3938323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15370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90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638"/>
            <a:ext cx="9906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2773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</p:sldLayoutIdLst>
  <p:transition/>
  <p:hf hd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3"/>
          <p:cNvSpPr>
            <a:spLocks/>
          </p:cNvSpPr>
          <p:nvPr/>
        </p:nvSpPr>
        <p:spPr bwMode="gray">
          <a:xfrm>
            <a:off x="2" y="6413500"/>
            <a:ext cx="4555729" cy="444500"/>
          </a:xfrm>
          <a:custGeom>
            <a:avLst/>
            <a:gdLst>
              <a:gd name="T0" fmla="*/ 4205288 w 2649"/>
              <a:gd name="T1" fmla="*/ 444500 h 280"/>
              <a:gd name="T2" fmla="*/ 2122488 w 2649"/>
              <a:gd name="T3" fmla="*/ 292100 h 280"/>
              <a:gd name="T4" fmla="*/ 1588 w 2649"/>
              <a:gd name="T5" fmla="*/ 0 h 280"/>
              <a:gd name="T6" fmla="*/ 0 w 2649"/>
              <a:gd name="T7" fmla="*/ 442913 h 280"/>
              <a:gd name="T8" fmla="*/ 4205288 w 2649"/>
              <a:gd name="T9" fmla="*/ 444500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Freeform 4"/>
          <p:cNvSpPr>
            <a:spLocks/>
          </p:cNvSpPr>
          <p:nvPr/>
        </p:nvSpPr>
        <p:spPr bwMode="gray">
          <a:xfrm>
            <a:off x="5343457" y="6337300"/>
            <a:ext cx="4562607" cy="520700"/>
          </a:xfrm>
          <a:custGeom>
            <a:avLst/>
            <a:gdLst>
              <a:gd name="T0" fmla="*/ 0 w 2653"/>
              <a:gd name="T1" fmla="*/ 520700 h 328"/>
              <a:gd name="T2" fmla="*/ 2097087 w 2653"/>
              <a:gd name="T3" fmla="*/ 355600 h 328"/>
              <a:gd name="T4" fmla="*/ 4211637 w 2653"/>
              <a:gd name="T5" fmla="*/ 0 h 328"/>
              <a:gd name="T6" fmla="*/ 4211637 w 2653"/>
              <a:gd name="T7" fmla="*/ 520700 h 328"/>
              <a:gd name="T8" fmla="*/ 0 w 2653"/>
              <a:gd name="T9" fmla="*/ 520700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Freeform 5"/>
          <p:cNvSpPr>
            <a:spLocks/>
          </p:cNvSpPr>
          <p:nvPr/>
        </p:nvSpPr>
        <p:spPr bwMode="gray">
          <a:xfrm>
            <a:off x="5393269" y="866775"/>
            <a:ext cx="4512733" cy="444500"/>
          </a:xfrm>
          <a:custGeom>
            <a:avLst/>
            <a:gdLst>
              <a:gd name="T0" fmla="*/ 0 w 2624"/>
              <a:gd name="T1" fmla="*/ 12700 h 280"/>
              <a:gd name="T2" fmla="*/ 2044700 w 2624"/>
              <a:gd name="T3" fmla="*/ 190500 h 280"/>
              <a:gd name="T4" fmla="*/ 4165600 w 2624"/>
              <a:gd name="T5" fmla="*/ 444500 h 280"/>
              <a:gd name="T6" fmla="*/ 4165600 w 2624"/>
              <a:gd name="T7" fmla="*/ 0 h 280"/>
              <a:gd name="T8" fmla="*/ 0 w 2624"/>
              <a:gd name="T9" fmla="*/ 12700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906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924175"/>
            <a:ext cx="8915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0778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836" y="6566017"/>
            <a:ext cx="66212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3B8F9C-E594-45A6-A2E4-D89EF0FB0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Freeform 12"/>
          <p:cNvSpPr>
            <a:spLocks/>
          </p:cNvSpPr>
          <p:nvPr/>
        </p:nvSpPr>
        <p:spPr bwMode="gray">
          <a:xfrm flipH="1">
            <a:off x="13" y="862013"/>
            <a:ext cx="3938323" cy="444500"/>
          </a:xfrm>
          <a:custGeom>
            <a:avLst/>
            <a:gdLst>
              <a:gd name="T0" fmla="*/ 0 w 2096"/>
              <a:gd name="T1" fmla="*/ 25400 h 280"/>
              <a:gd name="T2" fmla="*/ 1734435 w 2096"/>
              <a:gd name="T3" fmla="*/ 165100 h 280"/>
              <a:gd name="T4" fmla="*/ 3635375 w 2096"/>
              <a:gd name="T5" fmla="*/ 444500 h 280"/>
              <a:gd name="T6" fmla="*/ 3635375 w 2096"/>
              <a:gd name="T7" fmla="*/ 0 h 280"/>
              <a:gd name="T8" fmla="*/ 0 w 2096"/>
              <a:gd name="T9" fmla="*/ 25400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057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638"/>
            <a:ext cx="9906000" cy="3635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921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</p:sldLayoutIdLst>
  <p:transition/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508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D22FE94-AD2D-4DDE-B8E5-D49D7E0E8C4F}" type="slidenum">
              <a:rPr lang="ru-RU">
                <a:solidFill>
                  <a:srgbClr val="003274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  <a:latin typeface="Arial"/>
            </a:endParaRP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84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266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07384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6675" name="Text Box 19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3274"/>
                </a:solidFill>
                <a:latin typeface="Arial"/>
                <a:cs typeface="+mn-cs"/>
              </a:rPr>
              <a:t>www.rosatom.ru</a:t>
            </a:r>
            <a:endParaRPr lang="ru-RU" sz="1400" b="1">
              <a:solidFill>
                <a:srgbClr val="003274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67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72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D22FE94-AD2D-4DDE-B8E5-D49D7E0E8C4F}" type="slidenum">
              <a:rPr lang="ru-RU">
                <a:solidFill>
                  <a:srgbClr val="003274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  <a:latin typeface="Arial"/>
            </a:endParaRP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65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266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07365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6675" name="Text Box 19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3274"/>
                </a:solidFill>
                <a:latin typeface="Arial"/>
                <a:cs typeface="+mn-cs"/>
              </a:rPr>
              <a:t>www.rosatom.ru</a:t>
            </a:r>
            <a:endParaRPr lang="ru-RU" sz="1400" b="1">
              <a:solidFill>
                <a:srgbClr val="003274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63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34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A763059-ECB5-4069-90D8-93F5D9E34ECE}" type="slidenum">
              <a:rPr lang="ru-RU">
                <a:solidFill>
                  <a:srgbClr val="003274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  <a:latin typeface="Arial"/>
            </a:endParaRP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4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7445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507344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4458" name="Text Box 26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3274"/>
                </a:solidFill>
                <a:latin typeface="Arial"/>
                <a:cs typeface="+mn-cs"/>
              </a:rPr>
              <a:t>www.rosatom.ru</a:t>
            </a:r>
            <a:endParaRPr lang="ru-RU" sz="1400" b="1">
              <a:solidFill>
                <a:srgbClr val="003274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25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04" y="1557338"/>
            <a:ext cx="8891323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544"/>
            <a:ext cx="878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CEC9164C-5F14-47BD-9A04-7C8957138BD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09021" y="0"/>
            <a:ext cx="8696986" cy="11255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9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02" y="1557338"/>
            <a:ext cx="8891323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542"/>
            <a:ext cx="878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168E7F69-0E4A-4A05-B6EE-025679D06A6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402" y="77790"/>
            <a:ext cx="8891323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1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3274"/>
                </a:solidFill>
              </a:rPr>
              <a:t>www.rosatom.ru</a:t>
            </a:r>
            <a:endParaRPr lang="ru-RU" sz="1400" b="1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2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3"/>
          <p:cNvSpPr>
            <a:spLocks/>
          </p:cNvSpPr>
          <p:nvPr/>
        </p:nvSpPr>
        <p:spPr bwMode="gray">
          <a:xfrm>
            <a:off x="1" y="6413500"/>
            <a:ext cx="4555729" cy="444500"/>
          </a:xfrm>
          <a:custGeom>
            <a:avLst/>
            <a:gdLst>
              <a:gd name="T0" fmla="*/ 2147483647 w 2649"/>
              <a:gd name="T1" fmla="*/ 2147483647 h 280"/>
              <a:gd name="T2" fmla="*/ 2147483647 w 2649"/>
              <a:gd name="T3" fmla="*/ 2147483647 h 280"/>
              <a:gd name="T4" fmla="*/ 2147483647 w 2649"/>
              <a:gd name="T5" fmla="*/ 0 h 280"/>
              <a:gd name="T6" fmla="*/ 0 w 2649"/>
              <a:gd name="T7" fmla="*/ 2147483647 h 280"/>
              <a:gd name="T8" fmla="*/ 2147483647 w 2649"/>
              <a:gd name="T9" fmla="*/ 2147483647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Freeform 4"/>
          <p:cNvSpPr>
            <a:spLocks/>
          </p:cNvSpPr>
          <p:nvPr/>
        </p:nvSpPr>
        <p:spPr bwMode="gray">
          <a:xfrm>
            <a:off x="5343395" y="6337300"/>
            <a:ext cx="4562607" cy="520700"/>
          </a:xfrm>
          <a:custGeom>
            <a:avLst/>
            <a:gdLst>
              <a:gd name="T0" fmla="*/ 0 w 2653"/>
              <a:gd name="T1" fmla="*/ 2147483647 h 328"/>
              <a:gd name="T2" fmla="*/ 2147483647 w 2653"/>
              <a:gd name="T3" fmla="*/ 2147483647 h 328"/>
              <a:gd name="T4" fmla="*/ 2147483647 w 2653"/>
              <a:gd name="T5" fmla="*/ 0 h 328"/>
              <a:gd name="T6" fmla="*/ 2147483647 w 2653"/>
              <a:gd name="T7" fmla="*/ 2147483647 h 328"/>
              <a:gd name="T8" fmla="*/ 0 w 2653"/>
              <a:gd name="T9" fmla="*/ 2147483647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4" name="Freeform 5"/>
          <p:cNvSpPr>
            <a:spLocks/>
          </p:cNvSpPr>
          <p:nvPr/>
        </p:nvSpPr>
        <p:spPr bwMode="gray">
          <a:xfrm>
            <a:off x="5393268" y="874713"/>
            <a:ext cx="4512733" cy="444500"/>
          </a:xfrm>
          <a:custGeom>
            <a:avLst/>
            <a:gdLst>
              <a:gd name="T0" fmla="*/ 0 w 2624"/>
              <a:gd name="T1" fmla="*/ 2147483647 h 280"/>
              <a:gd name="T2" fmla="*/ 2147483647 w 2624"/>
              <a:gd name="T3" fmla="*/ 2147483647 h 280"/>
              <a:gd name="T4" fmla="*/ 2147483647 w 2624"/>
              <a:gd name="T5" fmla="*/ 2147483647 h 280"/>
              <a:gd name="T6" fmla="*/ 2147483647 w 2624"/>
              <a:gd name="T7" fmla="*/ 0 h 280"/>
              <a:gd name="T8" fmla="*/ 0 w 2624"/>
              <a:gd name="T9" fmla="*/ 2147483647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906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048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924175"/>
            <a:ext cx="8915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0778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836" y="6565903"/>
            <a:ext cx="66212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3FD61DD-D9A8-4E7D-83EF-ADBB129BC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488" name="Freeform 12"/>
          <p:cNvSpPr>
            <a:spLocks/>
          </p:cNvSpPr>
          <p:nvPr/>
        </p:nvSpPr>
        <p:spPr bwMode="gray">
          <a:xfrm flipH="1">
            <a:off x="2" y="862013"/>
            <a:ext cx="3938323" cy="444500"/>
          </a:xfrm>
          <a:custGeom>
            <a:avLst/>
            <a:gdLst>
              <a:gd name="T0" fmla="*/ 0 w 2096"/>
              <a:gd name="T1" fmla="*/ 2147483647 h 280"/>
              <a:gd name="T2" fmla="*/ 2147483647 w 2096"/>
              <a:gd name="T3" fmla="*/ 2147483647 h 280"/>
              <a:gd name="T4" fmla="*/ 2147483647 w 2096"/>
              <a:gd name="T5" fmla="*/ 2147483647 h 280"/>
              <a:gd name="T6" fmla="*/ 2147483647 w 2096"/>
              <a:gd name="T7" fmla="*/ 0 h 280"/>
              <a:gd name="T8" fmla="*/ 0 w 2096"/>
              <a:gd name="T9" fmla="*/ 2147483647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048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638"/>
            <a:ext cx="9906000" cy="3635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9029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</p:sldLayoutIdLst>
  <p:transition/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546"/>
            <a:ext cx="878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11DE9D50-0B1B-41B9-9242-F24FDF4D480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05" y="1557338"/>
            <a:ext cx="8891323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405" y="77790"/>
            <a:ext cx="8891323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7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406" y="77790"/>
            <a:ext cx="8891323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Text Box 3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548"/>
            <a:ext cx="878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122AD0B5-E76F-409D-862F-D225E0602F5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06" y="1557338"/>
            <a:ext cx="8891323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46" name="navigation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50851" y="1022350"/>
            <a:ext cx="311282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247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61879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0248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674629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0249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087379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4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550"/>
            <a:ext cx="878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608B154B-627F-498F-A038-237B0C0DAF0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07" y="1557338"/>
            <a:ext cx="8891323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407" y="77790"/>
            <a:ext cx="8891323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2294" name="navigation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50851" y="1022350"/>
            <a:ext cx="311282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2295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61879" y="1022350"/>
            <a:ext cx="311283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296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674629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2297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087379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4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552"/>
            <a:ext cx="878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BC706426-B115-4B51-9AEE-BC2E802AC0E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08" y="1557338"/>
            <a:ext cx="8891323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408" y="77790"/>
            <a:ext cx="8891323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1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4342" name="navigation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50851" y="1022350"/>
            <a:ext cx="311282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4343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61879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4344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674629" y="1022350"/>
            <a:ext cx="311283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345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087379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4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8" y="293688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09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7409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410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556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6B4F2B6A-5F9B-49C2-89A6-E86DE3C51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0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10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4454" name="Oval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193897" y="1022350"/>
            <a:ext cx="311282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04455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13524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104456" name="Oval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34872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104468" name="Oval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56223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4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04469" name="Oval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877571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5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04471" name="Text Box 23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3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3919046"/>
            <a:ext cx="9906000" cy="1066160"/>
          </a:xfr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dirty="0" err="1" smtClean="0">
                <a:solidFill>
                  <a:schemeClr val="tx1"/>
                </a:solidFill>
              </a:rPr>
              <a:t>Линге</a:t>
            </a:r>
            <a:r>
              <a:rPr lang="ru-RU" dirty="0" smtClean="0">
                <a:solidFill>
                  <a:schemeClr val="tx1"/>
                </a:solidFill>
              </a:rPr>
              <a:t> Игорь Иннокентьевич,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д.т.н., член РНКРЗ, зам. директора ИБРАЭ РАН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7094" y="482952"/>
            <a:ext cx="5420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VI</a:t>
            </a:r>
            <a:r>
              <a:rPr lang="ru-RU" sz="2400" b="1" dirty="0">
                <a:solidFill>
                  <a:srgbClr val="7030A0"/>
                </a:solidFill>
              </a:rPr>
              <a:t> Международная </a:t>
            </a:r>
            <a:r>
              <a:rPr lang="ru-RU" sz="2400" b="1" dirty="0" smtClean="0">
                <a:solidFill>
                  <a:srgbClr val="7030A0"/>
                </a:solidFill>
              </a:rPr>
              <a:t>выставка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и </a:t>
            </a:r>
            <a:r>
              <a:rPr lang="ru-RU" sz="2400" b="1" dirty="0">
                <a:solidFill>
                  <a:srgbClr val="7030A0"/>
                </a:solidFill>
              </a:rPr>
              <a:t>конференция «АтомЭко-2012»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t="23923" r="8466" b="28947"/>
          <a:stretch>
            <a:fillRect/>
          </a:stretch>
        </p:blipFill>
        <p:spPr bwMode="auto">
          <a:xfrm>
            <a:off x="110312" y="526885"/>
            <a:ext cx="2092900" cy="74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681" y="157882"/>
            <a:ext cx="1814381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1121" y="1956420"/>
            <a:ext cx="880375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u="sng" dirty="0"/>
              <a:t>Круглый стол</a:t>
            </a:r>
            <a:r>
              <a:rPr lang="ru-RU" sz="3200" b="1" u="sng" dirty="0" smtClean="0"/>
              <a:t>:</a:t>
            </a:r>
            <a:endParaRPr lang="en-US" sz="3200" b="1" u="sng" dirty="0" smtClean="0"/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ru-RU" sz="2200" b="1" dirty="0" smtClean="0"/>
              <a:t>«</a:t>
            </a:r>
            <a:r>
              <a:rPr lang="ru-RU" sz="2200" b="1" dirty="0"/>
              <a:t>Повышение лояльности и заинтересованности </a:t>
            </a:r>
            <a:r>
              <a:rPr lang="ru-RU" sz="2200" b="1" dirty="0" smtClean="0"/>
              <a:t>населения</a:t>
            </a:r>
            <a:br>
              <a:rPr lang="ru-RU" sz="2200" b="1" dirty="0" smtClean="0"/>
            </a:br>
            <a:r>
              <a:rPr lang="ru-RU" sz="2200" b="1" dirty="0" smtClean="0"/>
              <a:t>и </a:t>
            </a:r>
            <a:r>
              <a:rPr lang="ru-RU" sz="2200" b="1" dirty="0"/>
              <a:t>местных органов власти в размещении объектов инфраструктуры обращения с ОЯТ и РАО: законодательное регулирование и практический опыт»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03802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27" y="141588"/>
            <a:ext cx="9905999" cy="903287"/>
          </a:xfrm>
        </p:spPr>
        <p:txBody>
          <a:bodyPr/>
          <a:lstStyle/>
          <a:p>
            <a:pPr algn="ctr"/>
            <a:r>
              <a:rPr lang="ru-RU" dirty="0" smtClean="0"/>
              <a:t>ОЯТ: прогресс в области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развития</a:t>
            </a:r>
            <a:r>
              <a:rPr lang="en-US" dirty="0" smtClean="0"/>
              <a:t> </a:t>
            </a:r>
            <a:r>
              <a:rPr lang="ru-RU" dirty="0" smtClean="0"/>
              <a:t>инфраструктуры</a:t>
            </a:r>
          </a:p>
        </p:txBody>
      </p:sp>
      <p:sp>
        <p:nvSpPr>
          <p:cNvPr id="99334" name="Объект 2"/>
          <p:cNvSpPr>
            <a:spLocks noGrp="1"/>
          </p:cNvSpPr>
          <p:nvPr>
            <p:ph idx="1"/>
          </p:nvPr>
        </p:nvSpPr>
        <p:spPr>
          <a:xfrm>
            <a:off x="507366" y="1519238"/>
            <a:ext cx="8891323" cy="5381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 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6F4F55-0CB9-4A38-A4CD-CB9A14AFF937}" type="slidenum">
              <a:rPr lang="ru-RU" sz="2200" smtClean="0">
                <a:solidFill>
                  <a:srgbClr val="003274"/>
                </a:solidFill>
              </a:rPr>
              <a:pPr eaLnBrk="1" hangingPunct="1"/>
              <a:t>1</a:t>
            </a:fld>
            <a:endParaRPr lang="ru-RU" sz="2200" smtClean="0">
              <a:solidFill>
                <a:srgbClr val="003274"/>
              </a:solidFill>
            </a:endParaRPr>
          </a:p>
        </p:txBody>
      </p:sp>
      <p:pic>
        <p:nvPicPr>
          <p:cNvPr id="993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9" t="16188" r="24091" b="30763"/>
          <a:stretch>
            <a:fillRect/>
          </a:stretch>
        </p:blipFill>
        <p:spPr bwMode="auto">
          <a:xfrm>
            <a:off x="675783" y="1556796"/>
            <a:ext cx="3430720" cy="221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1"/>
          <p:cNvSpPr txBox="1">
            <a:spLocks/>
          </p:cNvSpPr>
          <p:nvPr/>
        </p:nvSpPr>
        <p:spPr bwMode="auto">
          <a:xfrm>
            <a:off x="116465" y="4273056"/>
            <a:ext cx="9789537" cy="201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61938" algn="l" rtl="0" eaLnBrk="1" fontAlgn="base" hangingPunct="1">
              <a:spcBef>
                <a:spcPct val="0"/>
              </a:spcBef>
              <a:spcAft>
                <a:spcPct val="2000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892175" indent="-268288" algn="l" rtl="0" eaLnBrk="1" fontAlgn="base" hangingPunct="1">
              <a:spcBef>
                <a:spcPct val="0"/>
              </a:spcBef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+mn-lt"/>
              </a:defRPr>
            </a:lvl3pPr>
            <a:lvl4pPr marL="1665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73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1950" lvl="1" indent="-1809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414142"/>
                </a:solidFill>
                <a:cs typeface="+mn-cs"/>
              </a:rPr>
              <a:t>сухое </a:t>
            </a:r>
            <a:r>
              <a:rPr lang="ru-RU" sz="2000" b="1" dirty="0">
                <a:solidFill>
                  <a:srgbClr val="414142"/>
                </a:solidFill>
                <a:cs typeface="+mn-cs"/>
              </a:rPr>
              <a:t>хранилище ОЯТ </a:t>
            </a:r>
            <a:r>
              <a:rPr lang="ru-RU" sz="2000" b="1" dirty="0" smtClean="0">
                <a:solidFill>
                  <a:srgbClr val="414142"/>
                </a:solidFill>
                <a:cs typeface="+mn-cs"/>
              </a:rPr>
              <a:t>(ХОТ-2) – начата </a:t>
            </a:r>
            <a:r>
              <a:rPr lang="ru-RU" sz="2000" b="1" dirty="0">
                <a:solidFill>
                  <a:srgbClr val="414142"/>
                </a:solidFill>
                <a:cs typeface="+mn-cs"/>
              </a:rPr>
              <a:t>эксплуатация первой </a:t>
            </a:r>
            <a:r>
              <a:rPr lang="ru-RU" sz="2000" b="1" dirty="0" smtClean="0">
                <a:solidFill>
                  <a:srgbClr val="414142"/>
                </a:solidFill>
                <a:cs typeface="+mn-cs"/>
              </a:rPr>
              <a:t>очереди</a:t>
            </a:r>
            <a:r>
              <a:rPr lang="en-US" sz="2000" b="1" dirty="0" smtClean="0">
                <a:solidFill>
                  <a:srgbClr val="414142"/>
                </a:solidFill>
                <a:cs typeface="+mn-cs"/>
              </a:rPr>
              <a:t>;</a:t>
            </a:r>
          </a:p>
          <a:p>
            <a:pPr marL="361950" lvl="1" indent="-1809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414142"/>
                </a:solidFill>
                <a:cs typeface="+mn-cs"/>
              </a:rPr>
              <a:t>мокрое </a:t>
            </a:r>
            <a:r>
              <a:rPr lang="ru-RU" sz="2000" b="1" dirty="0">
                <a:solidFill>
                  <a:srgbClr val="414142"/>
                </a:solidFill>
                <a:cs typeface="+mn-cs"/>
              </a:rPr>
              <a:t>хранилище ОЯТ </a:t>
            </a:r>
            <a:r>
              <a:rPr lang="ru-RU" sz="2000" b="1" dirty="0" smtClean="0">
                <a:solidFill>
                  <a:srgbClr val="414142"/>
                </a:solidFill>
                <a:cs typeface="+mn-cs"/>
              </a:rPr>
              <a:t>(ХОТ-1) – завершена реконструкция</a:t>
            </a:r>
            <a:r>
              <a:rPr lang="en-US" sz="2000" b="1" dirty="0" smtClean="0">
                <a:solidFill>
                  <a:srgbClr val="414142"/>
                </a:solidFill>
                <a:cs typeface="+mn-cs"/>
              </a:rPr>
              <a:t>;</a:t>
            </a:r>
          </a:p>
          <a:p>
            <a:pPr marL="361950" lvl="1" indent="-1809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414142"/>
                </a:solidFill>
                <a:cs typeface="+mn-cs"/>
              </a:rPr>
              <a:t>опытно-демонстрационный </a:t>
            </a:r>
            <a:r>
              <a:rPr lang="ru-RU" sz="2000" b="1" dirty="0">
                <a:solidFill>
                  <a:srgbClr val="414142"/>
                </a:solidFill>
                <a:cs typeface="+mn-cs"/>
              </a:rPr>
              <a:t>центр </a:t>
            </a:r>
            <a:r>
              <a:rPr lang="ru-RU" sz="2000" b="1" dirty="0" smtClean="0">
                <a:solidFill>
                  <a:srgbClr val="414142"/>
                </a:solidFill>
                <a:cs typeface="+mn-cs"/>
              </a:rPr>
              <a:t>(ОДЦ) по </a:t>
            </a:r>
            <a:r>
              <a:rPr lang="ru-RU" sz="2000" b="1" dirty="0">
                <a:solidFill>
                  <a:srgbClr val="414142"/>
                </a:solidFill>
                <a:cs typeface="+mn-cs"/>
              </a:rPr>
              <a:t>переработке </a:t>
            </a:r>
            <a:r>
              <a:rPr lang="ru-RU" sz="2000" b="1" dirty="0" smtClean="0">
                <a:solidFill>
                  <a:srgbClr val="414142"/>
                </a:solidFill>
                <a:cs typeface="+mn-cs"/>
              </a:rPr>
              <a:t>ОЯТ – одобрен проект, идет изготовление основного оборудования</a:t>
            </a:r>
            <a:r>
              <a:rPr lang="en-US" sz="2000" b="1" dirty="0" smtClean="0">
                <a:solidFill>
                  <a:srgbClr val="414142"/>
                </a:solidFill>
                <a:cs typeface="+mn-cs"/>
              </a:rPr>
              <a:t>;</a:t>
            </a:r>
          </a:p>
          <a:p>
            <a:pPr marL="361950" lvl="1" indent="-1809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414142"/>
                </a:solidFill>
                <a:cs typeface="+mn-cs"/>
              </a:rPr>
              <a:t>пункт </a:t>
            </a:r>
            <a:r>
              <a:rPr lang="ru-RU" sz="2000" b="1" dirty="0">
                <a:solidFill>
                  <a:srgbClr val="414142"/>
                </a:solidFill>
                <a:cs typeface="+mn-cs"/>
              </a:rPr>
              <a:t>захоронения </a:t>
            </a:r>
            <a:r>
              <a:rPr lang="ru-RU" sz="2000" b="1" dirty="0" smtClean="0">
                <a:solidFill>
                  <a:srgbClr val="414142"/>
                </a:solidFill>
                <a:cs typeface="+mn-cs"/>
              </a:rPr>
              <a:t>высокоактивных РАО (изыскательские </a:t>
            </a:r>
            <a:r>
              <a:rPr lang="ru-RU" sz="2000" b="1" dirty="0">
                <a:solidFill>
                  <a:srgbClr val="414142"/>
                </a:solidFill>
                <a:cs typeface="+mn-cs"/>
              </a:rPr>
              <a:t>работы</a:t>
            </a:r>
            <a:r>
              <a:rPr lang="ru-RU" sz="2000" b="1" dirty="0" smtClean="0">
                <a:solidFill>
                  <a:srgbClr val="414142"/>
                </a:solidFill>
                <a:cs typeface="+mn-cs"/>
              </a:rPr>
              <a:t>)</a:t>
            </a:r>
            <a:endParaRPr lang="ru-RU" sz="2000" b="1" dirty="0">
              <a:solidFill>
                <a:srgbClr val="414142"/>
              </a:solidFill>
              <a:cs typeface="+mn-cs"/>
            </a:endParaRPr>
          </a:p>
        </p:txBody>
      </p:sp>
      <p:pic>
        <p:nvPicPr>
          <p:cNvPr id="8" name="Picture 2" descr="разрез продольны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973" y="1556796"/>
            <a:ext cx="3246128" cy="2247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3874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Picture 7" descr="C:\Users\Толстопятов Виктор\AppData\Local\Microsoft\Windows\Temporary Internet Files\Content.IE5\AAAGGAZR\MP900433155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5" b="42749"/>
          <a:stretch/>
        </p:blipFill>
        <p:spPr bwMode="auto">
          <a:xfrm>
            <a:off x="262" y="1280316"/>
            <a:ext cx="9905481" cy="332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0" name="Рисунок 6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60" y="3011714"/>
            <a:ext cx="2712815" cy="865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" y="0"/>
            <a:ext cx="9905745" cy="112553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Прогресс в области обращения с </a:t>
            </a:r>
            <a:r>
              <a:rPr lang="ru-RU" sz="3200" dirty="0" smtClean="0">
                <a:solidFill>
                  <a:srgbClr val="FFFFFF"/>
                </a:solidFill>
              </a:rPr>
              <a:t>РАО: </a:t>
            </a:r>
            <a:r>
              <a:rPr lang="en-US" sz="3200" dirty="0" smtClean="0">
                <a:solidFill>
                  <a:srgbClr val="FFFFFF"/>
                </a:solidFill>
              </a:rPr>
              <a:t/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ru-RU" sz="2800" dirty="0" smtClean="0">
                <a:solidFill>
                  <a:srgbClr val="FFFFFF"/>
                </a:solidFill>
              </a:rPr>
              <a:t>работы по наследию и закон «Об обращении с РАО»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23F99-B627-4C44-9980-E5144FF1D5C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48" name="Блок-схема: документ 1134"/>
          <p:cNvSpPr/>
          <p:nvPr/>
        </p:nvSpPr>
        <p:spPr bwMode="auto">
          <a:xfrm flipH="1" flipV="1">
            <a:off x="-9838" y="4746903"/>
            <a:ext cx="9914240" cy="161978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5"/>
              <a:gd name="connsiteX1" fmla="*/ 21600 w 21600"/>
              <a:gd name="connsiteY1" fmla="*/ 0 h 21105"/>
              <a:gd name="connsiteX2" fmla="*/ 21600 w 21600"/>
              <a:gd name="connsiteY2" fmla="*/ 15158 h 21105"/>
              <a:gd name="connsiteX3" fmla="*/ 0 w 21600"/>
              <a:gd name="connsiteY3" fmla="*/ 20172 h 21105"/>
              <a:gd name="connsiteX4" fmla="*/ 0 w 21600"/>
              <a:gd name="connsiteY4" fmla="*/ 0 h 21105"/>
              <a:gd name="connsiteX0" fmla="*/ 0 w 21600"/>
              <a:gd name="connsiteY0" fmla="*/ 0 h 22197"/>
              <a:gd name="connsiteX1" fmla="*/ 21600 w 21600"/>
              <a:gd name="connsiteY1" fmla="*/ 0 h 22197"/>
              <a:gd name="connsiteX2" fmla="*/ 21600 w 21600"/>
              <a:gd name="connsiteY2" fmla="*/ 15158 h 22197"/>
              <a:gd name="connsiteX3" fmla="*/ 0 w 21600"/>
              <a:gd name="connsiteY3" fmla="*/ 21352 h 22197"/>
              <a:gd name="connsiteX4" fmla="*/ 0 w 21600"/>
              <a:gd name="connsiteY4" fmla="*/ 0 h 22197"/>
              <a:gd name="connsiteX0" fmla="*/ 0 w 21600"/>
              <a:gd name="connsiteY0" fmla="*/ 0 h 22296"/>
              <a:gd name="connsiteX1" fmla="*/ 21600 w 21600"/>
              <a:gd name="connsiteY1" fmla="*/ 0 h 22296"/>
              <a:gd name="connsiteX2" fmla="*/ 21578 w 21600"/>
              <a:gd name="connsiteY2" fmla="*/ 16480 h 22296"/>
              <a:gd name="connsiteX3" fmla="*/ 0 w 21600"/>
              <a:gd name="connsiteY3" fmla="*/ 21352 h 22296"/>
              <a:gd name="connsiteX4" fmla="*/ 0 w 21600"/>
              <a:gd name="connsiteY4" fmla="*/ 0 h 22296"/>
              <a:gd name="connsiteX0" fmla="*/ 0 w 21600"/>
              <a:gd name="connsiteY0" fmla="*/ 0 h 22368"/>
              <a:gd name="connsiteX1" fmla="*/ 21600 w 21600"/>
              <a:gd name="connsiteY1" fmla="*/ 0 h 22368"/>
              <a:gd name="connsiteX2" fmla="*/ 21578 w 21600"/>
              <a:gd name="connsiteY2" fmla="*/ 17273 h 22368"/>
              <a:gd name="connsiteX3" fmla="*/ 0 w 21600"/>
              <a:gd name="connsiteY3" fmla="*/ 21352 h 22368"/>
              <a:gd name="connsiteX4" fmla="*/ 0 w 21600"/>
              <a:gd name="connsiteY4" fmla="*/ 0 h 22368"/>
              <a:gd name="connsiteX0" fmla="*/ 0 w 21600"/>
              <a:gd name="connsiteY0" fmla="*/ 0 h 22483"/>
              <a:gd name="connsiteX1" fmla="*/ 21600 w 21600"/>
              <a:gd name="connsiteY1" fmla="*/ 0 h 22483"/>
              <a:gd name="connsiteX2" fmla="*/ 21578 w 21600"/>
              <a:gd name="connsiteY2" fmla="*/ 18331 h 22483"/>
              <a:gd name="connsiteX3" fmla="*/ 0 w 21600"/>
              <a:gd name="connsiteY3" fmla="*/ 21352 h 22483"/>
              <a:gd name="connsiteX4" fmla="*/ 0 w 21600"/>
              <a:gd name="connsiteY4" fmla="*/ 0 h 2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83">
                <a:moveTo>
                  <a:pt x="0" y="0"/>
                </a:moveTo>
                <a:lnTo>
                  <a:pt x="21600" y="0"/>
                </a:lnTo>
                <a:cubicBezTo>
                  <a:pt x="21593" y="5493"/>
                  <a:pt x="21585" y="12838"/>
                  <a:pt x="21578" y="18331"/>
                </a:cubicBezTo>
                <a:cubicBezTo>
                  <a:pt x="10778" y="18331"/>
                  <a:pt x="10800" y="25102"/>
                  <a:pt x="0" y="21352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7" name="Блок-схема: документ 22"/>
          <p:cNvSpPr/>
          <p:nvPr/>
        </p:nvSpPr>
        <p:spPr bwMode="auto">
          <a:xfrm>
            <a:off x="-20157" y="4252141"/>
            <a:ext cx="9926157" cy="65887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6078"/>
              <a:gd name="connsiteX1" fmla="*/ 21600 w 21600"/>
              <a:gd name="connsiteY1" fmla="*/ 0 h 26078"/>
              <a:gd name="connsiteX2" fmla="*/ 21600 w 21600"/>
              <a:gd name="connsiteY2" fmla="*/ 17322 h 26078"/>
              <a:gd name="connsiteX3" fmla="*/ 0 w 21600"/>
              <a:gd name="connsiteY3" fmla="*/ 25341 h 26078"/>
              <a:gd name="connsiteX4" fmla="*/ 0 w 21600"/>
              <a:gd name="connsiteY4" fmla="*/ 0 h 26078"/>
              <a:gd name="connsiteX0" fmla="*/ 0 w 21600"/>
              <a:gd name="connsiteY0" fmla="*/ 0 h 28136"/>
              <a:gd name="connsiteX1" fmla="*/ 21600 w 21600"/>
              <a:gd name="connsiteY1" fmla="*/ 0 h 28136"/>
              <a:gd name="connsiteX2" fmla="*/ 21600 w 21600"/>
              <a:gd name="connsiteY2" fmla="*/ 17322 h 28136"/>
              <a:gd name="connsiteX3" fmla="*/ 0 w 21600"/>
              <a:gd name="connsiteY3" fmla="*/ 27495 h 28136"/>
              <a:gd name="connsiteX4" fmla="*/ 0 w 21600"/>
              <a:gd name="connsiteY4" fmla="*/ 0 h 28136"/>
              <a:gd name="connsiteX0" fmla="*/ 0 w 21600"/>
              <a:gd name="connsiteY0" fmla="*/ 0 h 29798"/>
              <a:gd name="connsiteX1" fmla="*/ 21600 w 21600"/>
              <a:gd name="connsiteY1" fmla="*/ 0 h 29798"/>
              <a:gd name="connsiteX2" fmla="*/ 21600 w 21600"/>
              <a:gd name="connsiteY2" fmla="*/ 17322 h 29798"/>
              <a:gd name="connsiteX3" fmla="*/ 0 w 21600"/>
              <a:gd name="connsiteY3" fmla="*/ 29218 h 29798"/>
              <a:gd name="connsiteX4" fmla="*/ 0 w 21600"/>
              <a:gd name="connsiteY4" fmla="*/ 0 h 2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9798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800" y="32968"/>
                  <a:pt x="0" y="29218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52" name="Рисунок 6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832765" y="3233754"/>
            <a:ext cx="282130" cy="31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3" name="Рисунок 6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114896" y="3218100"/>
            <a:ext cx="282130" cy="31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4" name="Рисунок 6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423391" y="3233754"/>
            <a:ext cx="282130" cy="31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7" name="Рисунок 6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08533" y="3433249"/>
            <a:ext cx="282130" cy="31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4" name="Рисунок 6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365139" y="3362857"/>
            <a:ext cx="282130" cy="31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5" name="Рисунок 6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47269" y="3347203"/>
            <a:ext cx="282130" cy="31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6" name="Рисунок 6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55765" y="3248560"/>
            <a:ext cx="282130" cy="31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7" name="Рисунок 6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520719" y="3171763"/>
            <a:ext cx="282130" cy="31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8" name="Рисунок 6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829214" y="3187418"/>
            <a:ext cx="282130" cy="31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9" name="Рисунок 6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73830" y="3088942"/>
            <a:ext cx="282130" cy="31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03" y="1642289"/>
            <a:ext cx="4530322" cy="229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www.wonder-world.ru/wp-content/uploads/2008/11/_DSC_495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02"/>
          <a:stretch/>
        </p:blipFill>
        <p:spPr bwMode="auto">
          <a:xfrm>
            <a:off x="-20157" y="3833035"/>
            <a:ext cx="9926157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15"/>
          <p:cNvSpPr>
            <a:spLocks noChangeArrowheads="1"/>
          </p:cNvSpPr>
          <p:nvPr/>
        </p:nvSpPr>
        <p:spPr bwMode="gray">
          <a:xfrm>
            <a:off x="7831665" y="3408173"/>
            <a:ext cx="687128" cy="329764"/>
          </a:xfrm>
          <a:prstGeom prst="rightArrow">
            <a:avLst>
              <a:gd name="adj1" fmla="val 41609"/>
              <a:gd name="adj2" fmla="val 67326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>
              <a:solidFill>
                <a:srgbClr val="000000"/>
              </a:solidFill>
            </a:endParaRPr>
          </a:p>
        </p:txBody>
      </p:sp>
      <p:pic>
        <p:nvPicPr>
          <p:cNvPr id="362" name="Рисунок 361" descr="контейнер2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7747" y="3537798"/>
            <a:ext cx="339845" cy="32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" name="Рисунок 357" descr="контейнер2.pn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4564" y="3764145"/>
            <a:ext cx="339845" cy="32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1" name="Рисунок 360" descr="контейнер2.pn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5911" y="3773648"/>
            <a:ext cx="339845" cy="32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Рисунок 40" descr="контейнер2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939" y="3666439"/>
            <a:ext cx="339845" cy="32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Рисунок 42" descr="контейнер2.pn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0062" y="3738165"/>
            <a:ext cx="339845" cy="32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Рисунок 43" descr="контейнер2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318" y="3802418"/>
            <a:ext cx="339845" cy="32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Рисунок 44" descr="контейнер2.pn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764" y="3725928"/>
            <a:ext cx="339845" cy="32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Рисунок 45" descr="контейнер2.pn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298" y="3735431"/>
            <a:ext cx="339845" cy="32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7" name="Группа 46"/>
          <p:cNvGrpSpPr/>
          <p:nvPr/>
        </p:nvGrpSpPr>
        <p:grpSpPr>
          <a:xfrm>
            <a:off x="5070090" y="5233615"/>
            <a:ext cx="890244" cy="616323"/>
            <a:chOff x="4042196" y="5146879"/>
            <a:chExt cx="2016224" cy="151216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8" name="Блок-схема: альтернативный процесс 47"/>
            <p:cNvSpPr/>
            <p:nvPr/>
          </p:nvSpPr>
          <p:spPr bwMode="auto">
            <a:xfrm>
              <a:off x="4042196" y="5146879"/>
              <a:ext cx="2016224" cy="432048"/>
            </a:xfrm>
            <a:prstGeom prst="flowChartAlternateProcess">
              <a:avLst/>
            </a:prstGeom>
            <a:blipFill>
              <a:blip r:embed="rId10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 bwMode="auto">
            <a:xfrm>
              <a:off x="4042196" y="5362903"/>
              <a:ext cx="2016224" cy="1296144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 bwMode="auto">
            <a:xfrm>
              <a:off x="4302796" y="5381191"/>
              <a:ext cx="1512168" cy="108012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mtClean="0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51" name="Рисунок 50" descr="контейнер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34284" y="5563223"/>
              <a:ext cx="504056" cy="519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Рисунок 51" descr="контейнер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8340" y="5547519"/>
              <a:ext cx="504056" cy="519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Рисунок 52" descr="контейнер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30228" y="5563223"/>
              <a:ext cx="504056" cy="5197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54" name="Группа 53"/>
            <p:cNvGrpSpPr/>
            <p:nvPr/>
          </p:nvGrpSpPr>
          <p:grpSpPr>
            <a:xfrm>
              <a:off x="4330228" y="5794951"/>
              <a:ext cx="528439" cy="648072"/>
              <a:chOff x="6238016" y="1618968"/>
              <a:chExt cx="1304315" cy="1368152"/>
            </a:xfrm>
          </p:grpSpPr>
          <p:sp>
            <p:nvSpPr>
              <p:cNvPr id="153" name="Параллелограмм 152"/>
              <p:cNvSpPr/>
              <p:nvPr/>
            </p:nvSpPr>
            <p:spPr bwMode="auto">
              <a:xfrm>
                <a:off x="6238016" y="1618968"/>
                <a:ext cx="1301060" cy="502712"/>
              </a:xfrm>
              <a:prstGeom prst="parallelogram">
                <a:avLst>
                  <a:gd name="adj" fmla="val 46769"/>
                </a:avLst>
              </a:prstGeom>
              <a:blipFill>
                <a:blip r:embed="rId10" cstate="print"/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54" name="Group 21"/>
              <p:cNvGrpSpPr>
                <a:grpSpLocks noChangeAspect="1"/>
              </p:cNvGrpSpPr>
              <p:nvPr/>
            </p:nvGrpSpPr>
            <p:grpSpPr bwMode="auto">
              <a:xfrm>
                <a:off x="6919286" y="1692061"/>
                <a:ext cx="324036" cy="726721"/>
                <a:chOff x="4241" y="981"/>
                <a:chExt cx="599" cy="459"/>
              </a:xfrm>
            </p:grpSpPr>
            <p:sp>
              <p:nvSpPr>
                <p:cNvPr id="202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3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4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5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6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7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8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0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1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55" name="Group 21"/>
              <p:cNvGrpSpPr>
                <a:grpSpLocks noChangeAspect="1"/>
              </p:cNvGrpSpPr>
              <p:nvPr/>
            </p:nvGrpSpPr>
            <p:grpSpPr bwMode="auto">
              <a:xfrm>
                <a:off x="6589250" y="1655582"/>
                <a:ext cx="324036" cy="726721"/>
                <a:chOff x="4241" y="981"/>
                <a:chExt cx="599" cy="459"/>
              </a:xfrm>
            </p:grpSpPr>
            <p:sp>
              <p:nvSpPr>
                <p:cNvPr id="192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3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4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5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6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7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8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9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0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1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56" name="Group 21"/>
              <p:cNvGrpSpPr>
                <a:grpSpLocks noChangeAspect="1"/>
              </p:cNvGrpSpPr>
              <p:nvPr/>
            </p:nvGrpSpPr>
            <p:grpSpPr bwMode="auto">
              <a:xfrm>
                <a:off x="6427232" y="1879589"/>
                <a:ext cx="324036" cy="726721"/>
                <a:chOff x="4241" y="981"/>
                <a:chExt cx="599" cy="459"/>
              </a:xfrm>
            </p:grpSpPr>
            <p:sp>
              <p:nvSpPr>
                <p:cNvPr id="182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3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4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5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0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1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57" name="Group 21"/>
              <p:cNvGrpSpPr>
                <a:grpSpLocks noChangeAspect="1"/>
              </p:cNvGrpSpPr>
              <p:nvPr/>
            </p:nvGrpSpPr>
            <p:grpSpPr bwMode="auto">
              <a:xfrm>
                <a:off x="6805274" y="1871030"/>
                <a:ext cx="324036" cy="726721"/>
                <a:chOff x="4241" y="981"/>
                <a:chExt cx="599" cy="459"/>
              </a:xfrm>
            </p:grpSpPr>
            <p:sp>
              <p:nvSpPr>
                <p:cNvPr id="161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2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3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4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5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6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7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9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0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58" name="Параллелограмм 157"/>
              <p:cNvSpPr/>
              <p:nvPr/>
            </p:nvSpPr>
            <p:spPr bwMode="auto">
              <a:xfrm>
                <a:off x="6300192" y="1618968"/>
                <a:ext cx="1161168" cy="502712"/>
              </a:xfrm>
              <a:prstGeom prst="parallelogram">
                <a:avLst>
                  <a:gd name="adj" fmla="val 46769"/>
                </a:avLst>
              </a:prstGeom>
              <a:solidFill>
                <a:schemeClr val="bg1">
                  <a:lumMod val="85000"/>
                  <a:alpha val="52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9" name="Блок-схема: процесс 158"/>
              <p:cNvSpPr/>
              <p:nvPr/>
            </p:nvSpPr>
            <p:spPr bwMode="auto">
              <a:xfrm>
                <a:off x="6242932" y="2124215"/>
                <a:ext cx="1060456" cy="861792"/>
              </a:xfrm>
              <a:prstGeom prst="flowChartProcess">
                <a:avLst/>
              </a:prstGeom>
              <a:gradFill flip="none"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0" name="Полилиния 159"/>
              <p:cNvSpPr/>
              <p:nvPr/>
            </p:nvSpPr>
            <p:spPr bwMode="auto">
              <a:xfrm>
                <a:off x="7308304" y="1618968"/>
                <a:ext cx="234027" cy="1368152"/>
              </a:xfrm>
              <a:custGeom>
                <a:avLst/>
                <a:gdLst>
                  <a:gd name="connsiteX0" fmla="*/ 0 w 219456"/>
                  <a:gd name="connsiteY0" fmla="*/ 466344 h 1362456"/>
                  <a:gd name="connsiteX1" fmla="*/ 219456 w 219456"/>
                  <a:gd name="connsiteY1" fmla="*/ 0 h 1362456"/>
                  <a:gd name="connsiteX2" fmla="*/ 219456 w 219456"/>
                  <a:gd name="connsiteY2" fmla="*/ 932688 h 1362456"/>
                  <a:gd name="connsiteX3" fmla="*/ 9144 w 219456"/>
                  <a:gd name="connsiteY3" fmla="*/ 1362456 h 1362456"/>
                  <a:gd name="connsiteX4" fmla="*/ 0 w 219456"/>
                  <a:gd name="connsiteY4" fmla="*/ 466344 h 1362456"/>
                  <a:gd name="connsiteX0" fmla="*/ 51597 w 271053"/>
                  <a:gd name="connsiteY0" fmla="*/ 466344 h 1368152"/>
                  <a:gd name="connsiteX1" fmla="*/ 271053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51597 w 271053"/>
                  <a:gd name="connsiteY4" fmla="*/ 466344 h 1368152"/>
                  <a:gd name="connsiteX0" fmla="*/ 1 w 271053"/>
                  <a:gd name="connsiteY0" fmla="*/ 504056 h 1368152"/>
                  <a:gd name="connsiteX1" fmla="*/ 271053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1 w 271053"/>
                  <a:gd name="connsiteY4" fmla="*/ 504056 h 1368152"/>
                  <a:gd name="connsiteX0" fmla="*/ 1 w 271053"/>
                  <a:gd name="connsiteY0" fmla="*/ 504056 h 1368152"/>
                  <a:gd name="connsiteX1" fmla="*/ 154791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1 w 271053"/>
                  <a:gd name="connsiteY4" fmla="*/ 504056 h 1368152"/>
                  <a:gd name="connsiteX0" fmla="*/ 1 w 154791"/>
                  <a:gd name="connsiteY0" fmla="*/ 504056 h 1368152"/>
                  <a:gd name="connsiteX1" fmla="*/ 154791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54791"/>
                  <a:gd name="connsiteY0" fmla="*/ 504056 h 1368152"/>
                  <a:gd name="connsiteX1" fmla="*/ 154790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54791"/>
                  <a:gd name="connsiteY0" fmla="*/ 504056 h 1368152"/>
                  <a:gd name="connsiteX1" fmla="*/ 103193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03193"/>
                  <a:gd name="connsiteY0" fmla="*/ 504056 h 1368152"/>
                  <a:gd name="connsiteX1" fmla="*/ 103193 w 103193"/>
                  <a:gd name="connsiteY1" fmla="*/ 0 h 1368152"/>
                  <a:gd name="connsiteX2" fmla="*/ 103193 w 103193"/>
                  <a:gd name="connsiteY2" fmla="*/ 936104 h 1368152"/>
                  <a:gd name="connsiteX3" fmla="*/ 0 w 103193"/>
                  <a:gd name="connsiteY3" fmla="*/ 1368152 h 1368152"/>
                  <a:gd name="connsiteX4" fmla="*/ 1 w 103193"/>
                  <a:gd name="connsiteY4" fmla="*/ 504056 h 1368152"/>
                  <a:gd name="connsiteX0" fmla="*/ 1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1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54789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68795 w 223585"/>
                  <a:gd name="connsiteY0" fmla="*/ 504056 h 1371810"/>
                  <a:gd name="connsiteX1" fmla="*/ 223585 w 223585"/>
                  <a:gd name="connsiteY1" fmla="*/ 0 h 1371810"/>
                  <a:gd name="connsiteX2" fmla="*/ 223584 w 223585"/>
                  <a:gd name="connsiteY2" fmla="*/ 936104 h 1371810"/>
                  <a:gd name="connsiteX3" fmla="*/ 0 w 223585"/>
                  <a:gd name="connsiteY3" fmla="*/ 1371810 h 1371810"/>
                  <a:gd name="connsiteX4" fmla="*/ 68795 w 223585"/>
                  <a:gd name="connsiteY4" fmla="*/ 504056 h 1371810"/>
                  <a:gd name="connsiteX0" fmla="*/ 0 w 223585"/>
                  <a:gd name="connsiteY0" fmla="*/ 505404 h 1371810"/>
                  <a:gd name="connsiteX1" fmla="*/ 223585 w 223585"/>
                  <a:gd name="connsiteY1" fmla="*/ 0 h 1371810"/>
                  <a:gd name="connsiteX2" fmla="*/ 223584 w 223585"/>
                  <a:gd name="connsiteY2" fmla="*/ 936104 h 1371810"/>
                  <a:gd name="connsiteX3" fmla="*/ 0 w 223585"/>
                  <a:gd name="connsiteY3" fmla="*/ 1371810 h 1371810"/>
                  <a:gd name="connsiteX4" fmla="*/ 0 w 223585"/>
                  <a:gd name="connsiteY4" fmla="*/ 505404 h 137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85" h="1371810">
                    <a:moveTo>
                      <a:pt x="0" y="505404"/>
                    </a:moveTo>
                    <a:lnTo>
                      <a:pt x="223585" y="0"/>
                    </a:lnTo>
                    <a:cubicBezTo>
                      <a:pt x="223585" y="312035"/>
                      <a:pt x="223584" y="624069"/>
                      <a:pt x="223584" y="936104"/>
                    </a:cubicBezTo>
                    <a:lnTo>
                      <a:pt x="0" y="1371810"/>
                    </a:lnTo>
                    <a:lnTo>
                      <a:pt x="0" y="5054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4800376" y="5794951"/>
              <a:ext cx="528439" cy="648072"/>
              <a:chOff x="6238016" y="1618968"/>
              <a:chExt cx="1304315" cy="1368152"/>
            </a:xfrm>
          </p:grpSpPr>
          <p:sp>
            <p:nvSpPr>
              <p:cNvPr id="105" name="Параллелограмм 104"/>
              <p:cNvSpPr/>
              <p:nvPr/>
            </p:nvSpPr>
            <p:spPr bwMode="auto">
              <a:xfrm>
                <a:off x="6238016" y="1618968"/>
                <a:ext cx="1301060" cy="502712"/>
              </a:xfrm>
              <a:prstGeom prst="parallelogram">
                <a:avLst>
                  <a:gd name="adj" fmla="val 46769"/>
                </a:avLst>
              </a:prstGeom>
              <a:blipFill>
                <a:blip r:embed="rId10" cstate="print"/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6" name="Group 21"/>
              <p:cNvGrpSpPr>
                <a:grpSpLocks noChangeAspect="1"/>
              </p:cNvGrpSpPr>
              <p:nvPr/>
            </p:nvGrpSpPr>
            <p:grpSpPr bwMode="auto">
              <a:xfrm>
                <a:off x="6919287" y="1692061"/>
                <a:ext cx="324036" cy="726721"/>
                <a:chOff x="4241" y="981"/>
                <a:chExt cx="599" cy="459"/>
              </a:xfrm>
            </p:grpSpPr>
            <p:sp>
              <p:nvSpPr>
                <p:cNvPr id="143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4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5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6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7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8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9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0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1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2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7" name="Group 21"/>
              <p:cNvGrpSpPr>
                <a:grpSpLocks noChangeAspect="1"/>
              </p:cNvGrpSpPr>
              <p:nvPr/>
            </p:nvGrpSpPr>
            <p:grpSpPr bwMode="auto">
              <a:xfrm>
                <a:off x="6589251" y="1655582"/>
                <a:ext cx="324036" cy="726721"/>
                <a:chOff x="4241" y="981"/>
                <a:chExt cx="599" cy="459"/>
              </a:xfrm>
            </p:grpSpPr>
            <p:sp>
              <p:nvSpPr>
                <p:cNvPr id="133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4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5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6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7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8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9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0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1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2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8" name="Group 21"/>
              <p:cNvGrpSpPr>
                <a:grpSpLocks noChangeAspect="1"/>
              </p:cNvGrpSpPr>
              <p:nvPr/>
            </p:nvGrpSpPr>
            <p:grpSpPr bwMode="auto">
              <a:xfrm>
                <a:off x="6427233" y="1879589"/>
                <a:ext cx="324036" cy="726721"/>
                <a:chOff x="4241" y="981"/>
                <a:chExt cx="599" cy="459"/>
              </a:xfrm>
            </p:grpSpPr>
            <p:sp>
              <p:nvSpPr>
                <p:cNvPr id="123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4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5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7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8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9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0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1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2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9" name="Group 21"/>
              <p:cNvGrpSpPr>
                <a:grpSpLocks noChangeAspect="1"/>
              </p:cNvGrpSpPr>
              <p:nvPr/>
            </p:nvGrpSpPr>
            <p:grpSpPr bwMode="auto">
              <a:xfrm>
                <a:off x="6805275" y="1871030"/>
                <a:ext cx="324036" cy="726721"/>
                <a:chOff x="4241" y="981"/>
                <a:chExt cx="599" cy="459"/>
              </a:xfrm>
            </p:grpSpPr>
            <p:sp>
              <p:nvSpPr>
                <p:cNvPr id="113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4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5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7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8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9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0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1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2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0" name="Параллелограмм 109"/>
              <p:cNvSpPr/>
              <p:nvPr/>
            </p:nvSpPr>
            <p:spPr bwMode="auto">
              <a:xfrm>
                <a:off x="6300192" y="1618968"/>
                <a:ext cx="1161168" cy="502712"/>
              </a:xfrm>
              <a:prstGeom prst="parallelogram">
                <a:avLst>
                  <a:gd name="adj" fmla="val 46769"/>
                </a:avLst>
              </a:prstGeom>
              <a:solidFill>
                <a:schemeClr val="bg1">
                  <a:lumMod val="85000"/>
                  <a:alpha val="52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1" name="Блок-схема: процесс 110"/>
              <p:cNvSpPr/>
              <p:nvPr/>
            </p:nvSpPr>
            <p:spPr bwMode="auto">
              <a:xfrm>
                <a:off x="6242932" y="2124215"/>
                <a:ext cx="1060456" cy="861792"/>
              </a:xfrm>
              <a:prstGeom prst="flowChartProcess">
                <a:avLst/>
              </a:prstGeom>
              <a:gradFill flip="none"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2" name="Полилиния 111"/>
              <p:cNvSpPr/>
              <p:nvPr/>
            </p:nvSpPr>
            <p:spPr bwMode="auto">
              <a:xfrm>
                <a:off x="7308304" y="1618968"/>
                <a:ext cx="234027" cy="1368152"/>
              </a:xfrm>
              <a:custGeom>
                <a:avLst/>
                <a:gdLst>
                  <a:gd name="connsiteX0" fmla="*/ 0 w 219456"/>
                  <a:gd name="connsiteY0" fmla="*/ 466344 h 1362456"/>
                  <a:gd name="connsiteX1" fmla="*/ 219456 w 219456"/>
                  <a:gd name="connsiteY1" fmla="*/ 0 h 1362456"/>
                  <a:gd name="connsiteX2" fmla="*/ 219456 w 219456"/>
                  <a:gd name="connsiteY2" fmla="*/ 932688 h 1362456"/>
                  <a:gd name="connsiteX3" fmla="*/ 9144 w 219456"/>
                  <a:gd name="connsiteY3" fmla="*/ 1362456 h 1362456"/>
                  <a:gd name="connsiteX4" fmla="*/ 0 w 219456"/>
                  <a:gd name="connsiteY4" fmla="*/ 466344 h 1362456"/>
                  <a:gd name="connsiteX0" fmla="*/ 51597 w 271053"/>
                  <a:gd name="connsiteY0" fmla="*/ 466344 h 1368152"/>
                  <a:gd name="connsiteX1" fmla="*/ 271053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51597 w 271053"/>
                  <a:gd name="connsiteY4" fmla="*/ 466344 h 1368152"/>
                  <a:gd name="connsiteX0" fmla="*/ 1 w 271053"/>
                  <a:gd name="connsiteY0" fmla="*/ 504056 h 1368152"/>
                  <a:gd name="connsiteX1" fmla="*/ 271053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1 w 271053"/>
                  <a:gd name="connsiteY4" fmla="*/ 504056 h 1368152"/>
                  <a:gd name="connsiteX0" fmla="*/ 1 w 271053"/>
                  <a:gd name="connsiteY0" fmla="*/ 504056 h 1368152"/>
                  <a:gd name="connsiteX1" fmla="*/ 154791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1 w 271053"/>
                  <a:gd name="connsiteY4" fmla="*/ 504056 h 1368152"/>
                  <a:gd name="connsiteX0" fmla="*/ 1 w 154791"/>
                  <a:gd name="connsiteY0" fmla="*/ 504056 h 1368152"/>
                  <a:gd name="connsiteX1" fmla="*/ 154791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54791"/>
                  <a:gd name="connsiteY0" fmla="*/ 504056 h 1368152"/>
                  <a:gd name="connsiteX1" fmla="*/ 154790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54791"/>
                  <a:gd name="connsiteY0" fmla="*/ 504056 h 1368152"/>
                  <a:gd name="connsiteX1" fmla="*/ 103193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03193"/>
                  <a:gd name="connsiteY0" fmla="*/ 504056 h 1368152"/>
                  <a:gd name="connsiteX1" fmla="*/ 103193 w 103193"/>
                  <a:gd name="connsiteY1" fmla="*/ 0 h 1368152"/>
                  <a:gd name="connsiteX2" fmla="*/ 103193 w 103193"/>
                  <a:gd name="connsiteY2" fmla="*/ 936104 h 1368152"/>
                  <a:gd name="connsiteX3" fmla="*/ 0 w 103193"/>
                  <a:gd name="connsiteY3" fmla="*/ 1368152 h 1368152"/>
                  <a:gd name="connsiteX4" fmla="*/ 1 w 103193"/>
                  <a:gd name="connsiteY4" fmla="*/ 504056 h 1368152"/>
                  <a:gd name="connsiteX0" fmla="*/ 1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1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54789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68795 w 223585"/>
                  <a:gd name="connsiteY0" fmla="*/ 504056 h 1371810"/>
                  <a:gd name="connsiteX1" fmla="*/ 223585 w 223585"/>
                  <a:gd name="connsiteY1" fmla="*/ 0 h 1371810"/>
                  <a:gd name="connsiteX2" fmla="*/ 223584 w 223585"/>
                  <a:gd name="connsiteY2" fmla="*/ 936104 h 1371810"/>
                  <a:gd name="connsiteX3" fmla="*/ 0 w 223585"/>
                  <a:gd name="connsiteY3" fmla="*/ 1371810 h 1371810"/>
                  <a:gd name="connsiteX4" fmla="*/ 68795 w 223585"/>
                  <a:gd name="connsiteY4" fmla="*/ 504056 h 1371810"/>
                  <a:gd name="connsiteX0" fmla="*/ 0 w 223585"/>
                  <a:gd name="connsiteY0" fmla="*/ 505404 h 1371810"/>
                  <a:gd name="connsiteX1" fmla="*/ 223585 w 223585"/>
                  <a:gd name="connsiteY1" fmla="*/ 0 h 1371810"/>
                  <a:gd name="connsiteX2" fmla="*/ 223584 w 223585"/>
                  <a:gd name="connsiteY2" fmla="*/ 936104 h 1371810"/>
                  <a:gd name="connsiteX3" fmla="*/ 0 w 223585"/>
                  <a:gd name="connsiteY3" fmla="*/ 1371810 h 1371810"/>
                  <a:gd name="connsiteX4" fmla="*/ 0 w 223585"/>
                  <a:gd name="connsiteY4" fmla="*/ 505404 h 137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85" h="1371810">
                    <a:moveTo>
                      <a:pt x="0" y="505404"/>
                    </a:moveTo>
                    <a:lnTo>
                      <a:pt x="223585" y="0"/>
                    </a:lnTo>
                    <a:cubicBezTo>
                      <a:pt x="223585" y="312035"/>
                      <a:pt x="223584" y="624069"/>
                      <a:pt x="223584" y="936104"/>
                    </a:cubicBezTo>
                    <a:lnTo>
                      <a:pt x="0" y="1371810"/>
                    </a:lnTo>
                    <a:lnTo>
                      <a:pt x="0" y="5054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5313957" y="5794951"/>
              <a:ext cx="528439" cy="648072"/>
              <a:chOff x="6238016" y="1618968"/>
              <a:chExt cx="1304315" cy="1368152"/>
            </a:xfrm>
          </p:grpSpPr>
          <p:sp>
            <p:nvSpPr>
              <p:cNvPr id="57" name="Параллелограмм 56"/>
              <p:cNvSpPr/>
              <p:nvPr/>
            </p:nvSpPr>
            <p:spPr bwMode="auto">
              <a:xfrm>
                <a:off x="6238016" y="1618968"/>
                <a:ext cx="1301060" cy="502712"/>
              </a:xfrm>
              <a:prstGeom prst="parallelogram">
                <a:avLst>
                  <a:gd name="adj" fmla="val 46769"/>
                </a:avLst>
              </a:prstGeom>
              <a:blipFill>
                <a:blip r:embed="rId10" cstate="print"/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58" name="Group 21"/>
              <p:cNvGrpSpPr>
                <a:grpSpLocks noChangeAspect="1"/>
              </p:cNvGrpSpPr>
              <p:nvPr/>
            </p:nvGrpSpPr>
            <p:grpSpPr bwMode="auto">
              <a:xfrm>
                <a:off x="6919286" y="1692061"/>
                <a:ext cx="324036" cy="726721"/>
                <a:chOff x="4241" y="981"/>
                <a:chExt cx="599" cy="459"/>
              </a:xfrm>
            </p:grpSpPr>
            <p:sp>
              <p:nvSpPr>
                <p:cNvPr id="95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6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7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8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9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0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1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2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3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9" name="Group 21"/>
              <p:cNvGrpSpPr>
                <a:grpSpLocks noChangeAspect="1"/>
              </p:cNvGrpSpPr>
              <p:nvPr/>
            </p:nvGrpSpPr>
            <p:grpSpPr bwMode="auto">
              <a:xfrm>
                <a:off x="6589250" y="1655582"/>
                <a:ext cx="324036" cy="726721"/>
                <a:chOff x="4241" y="981"/>
                <a:chExt cx="599" cy="459"/>
              </a:xfrm>
            </p:grpSpPr>
            <p:sp>
              <p:nvSpPr>
                <p:cNvPr id="85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6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7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8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9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0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1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2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3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4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0" name="Group 21"/>
              <p:cNvGrpSpPr>
                <a:grpSpLocks noChangeAspect="1"/>
              </p:cNvGrpSpPr>
              <p:nvPr/>
            </p:nvGrpSpPr>
            <p:grpSpPr bwMode="auto">
              <a:xfrm>
                <a:off x="6427232" y="1879589"/>
                <a:ext cx="324036" cy="726721"/>
                <a:chOff x="4241" y="981"/>
                <a:chExt cx="599" cy="459"/>
              </a:xfrm>
            </p:grpSpPr>
            <p:sp>
              <p:nvSpPr>
                <p:cNvPr id="75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6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8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9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0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1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2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4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1" name="Group 21"/>
              <p:cNvGrpSpPr>
                <a:grpSpLocks noChangeAspect="1"/>
              </p:cNvGrpSpPr>
              <p:nvPr/>
            </p:nvGrpSpPr>
            <p:grpSpPr bwMode="auto">
              <a:xfrm>
                <a:off x="6805274" y="1871030"/>
                <a:ext cx="324036" cy="726721"/>
                <a:chOff x="4241" y="981"/>
                <a:chExt cx="599" cy="459"/>
              </a:xfrm>
            </p:grpSpPr>
            <p:sp>
              <p:nvSpPr>
                <p:cNvPr id="65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7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8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0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3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4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62" name="Параллелограмм 61"/>
              <p:cNvSpPr/>
              <p:nvPr/>
            </p:nvSpPr>
            <p:spPr bwMode="auto">
              <a:xfrm>
                <a:off x="6300192" y="1618968"/>
                <a:ext cx="1161168" cy="502712"/>
              </a:xfrm>
              <a:prstGeom prst="parallelogram">
                <a:avLst>
                  <a:gd name="adj" fmla="val 46769"/>
                </a:avLst>
              </a:prstGeom>
              <a:solidFill>
                <a:schemeClr val="bg1">
                  <a:lumMod val="85000"/>
                  <a:alpha val="52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Блок-схема: процесс 62"/>
              <p:cNvSpPr/>
              <p:nvPr/>
            </p:nvSpPr>
            <p:spPr bwMode="auto">
              <a:xfrm>
                <a:off x="6242932" y="2124215"/>
                <a:ext cx="1060456" cy="861792"/>
              </a:xfrm>
              <a:prstGeom prst="flowChartProcess">
                <a:avLst/>
              </a:prstGeom>
              <a:gradFill flip="none"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 bwMode="auto">
              <a:xfrm>
                <a:off x="7308304" y="1618968"/>
                <a:ext cx="234027" cy="1368152"/>
              </a:xfrm>
              <a:custGeom>
                <a:avLst/>
                <a:gdLst>
                  <a:gd name="connsiteX0" fmla="*/ 0 w 219456"/>
                  <a:gd name="connsiteY0" fmla="*/ 466344 h 1362456"/>
                  <a:gd name="connsiteX1" fmla="*/ 219456 w 219456"/>
                  <a:gd name="connsiteY1" fmla="*/ 0 h 1362456"/>
                  <a:gd name="connsiteX2" fmla="*/ 219456 w 219456"/>
                  <a:gd name="connsiteY2" fmla="*/ 932688 h 1362456"/>
                  <a:gd name="connsiteX3" fmla="*/ 9144 w 219456"/>
                  <a:gd name="connsiteY3" fmla="*/ 1362456 h 1362456"/>
                  <a:gd name="connsiteX4" fmla="*/ 0 w 219456"/>
                  <a:gd name="connsiteY4" fmla="*/ 466344 h 1362456"/>
                  <a:gd name="connsiteX0" fmla="*/ 51597 w 271053"/>
                  <a:gd name="connsiteY0" fmla="*/ 466344 h 1368152"/>
                  <a:gd name="connsiteX1" fmla="*/ 271053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51597 w 271053"/>
                  <a:gd name="connsiteY4" fmla="*/ 466344 h 1368152"/>
                  <a:gd name="connsiteX0" fmla="*/ 1 w 271053"/>
                  <a:gd name="connsiteY0" fmla="*/ 504056 h 1368152"/>
                  <a:gd name="connsiteX1" fmla="*/ 271053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1 w 271053"/>
                  <a:gd name="connsiteY4" fmla="*/ 504056 h 1368152"/>
                  <a:gd name="connsiteX0" fmla="*/ 1 w 271053"/>
                  <a:gd name="connsiteY0" fmla="*/ 504056 h 1368152"/>
                  <a:gd name="connsiteX1" fmla="*/ 154791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1 w 271053"/>
                  <a:gd name="connsiteY4" fmla="*/ 504056 h 1368152"/>
                  <a:gd name="connsiteX0" fmla="*/ 1 w 154791"/>
                  <a:gd name="connsiteY0" fmla="*/ 504056 h 1368152"/>
                  <a:gd name="connsiteX1" fmla="*/ 154791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54791"/>
                  <a:gd name="connsiteY0" fmla="*/ 504056 h 1368152"/>
                  <a:gd name="connsiteX1" fmla="*/ 154790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54791"/>
                  <a:gd name="connsiteY0" fmla="*/ 504056 h 1368152"/>
                  <a:gd name="connsiteX1" fmla="*/ 103193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03193"/>
                  <a:gd name="connsiteY0" fmla="*/ 504056 h 1368152"/>
                  <a:gd name="connsiteX1" fmla="*/ 103193 w 103193"/>
                  <a:gd name="connsiteY1" fmla="*/ 0 h 1368152"/>
                  <a:gd name="connsiteX2" fmla="*/ 103193 w 103193"/>
                  <a:gd name="connsiteY2" fmla="*/ 936104 h 1368152"/>
                  <a:gd name="connsiteX3" fmla="*/ 0 w 103193"/>
                  <a:gd name="connsiteY3" fmla="*/ 1368152 h 1368152"/>
                  <a:gd name="connsiteX4" fmla="*/ 1 w 103193"/>
                  <a:gd name="connsiteY4" fmla="*/ 504056 h 1368152"/>
                  <a:gd name="connsiteX0" fmla="*/ 1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1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54789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68795 w 223585"/>
                  <a:gd name="connsiteY0" fmla="*/ 504056 h 1371810"/>
                  <a:gd name="connsiteX1" fmla="*/ 223585 w 223585"/>
                  <a:gd name="connsiteY1" fmla="*/ 0 h 1371810"/>
                  <a:gd name="connsiteX2" fmla="*/ 223584 w 223585"/>
                  <a:gd name="connsiteY2" fmla="*/ 936104 h 1371810"/>
                  <a:gd name="connsiteX3" fmla="*/ 0 w 223585"/>
                  <a:gd name="connsiteY3" fmla="*/ 1371810 h 1371810"/>
                  <a:gd name="connsiteX4" fmla="*/ 68795 w 223585"/>
                  <a:gd name="connsiteY4" fmla="*/ 504056 h 1371810"/>
                  <a:gd name="connsiteX0" fmla="*/ 0 w 223585"/>
                  <a:gd name="connsiteY0" fmla="*/ 505404 h 1371810"/>
                  <a:gd name="connsiteX1" fmla="*/ 223585 w 223585"/>
                  <a:gd name="connsiteY1" fmla="*/ 0 h 1371810"/>
                  <a:gd name="connsiteX2" fmla="*/ 223584 w 223585"/>
                  <a:gd name="connsiteY2" fmla="*/ 936104 h 1371810"/>
                  <a:gd name="connsiteX3" fmla="*/ 0 w 223585"/>
                  <a:gd name="connsiteY3" fmla="*/ 1371810 h 1371810"/>
                  <a:gd name="connsiteX4" fmla="*/ 0 w 223585"/>
                  <a:gd name="connsiteY4" fmla="*/ 505404 h 137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85" h="1371810">
                    <a:moveTo>
                      <a:pt x="0" y="505404"/>
                    </a:moveTo>
                    <a:lnTo>
                      <a:pt x="223585" y="0"/>
                    </a:lnTo>
                    <a:cubicBezTo>
                      <a:pt x="223585" y="312035"/>
                      <a:pt x="223584" y="624069"/>
                      <a:pt x="223584" y="936104"/>
                    </a:cubicBezTo>
                    <a:lnTo>
                      <a:pt x="0" y="1371810"/>
                    </a:lnTo>
                    <a:lnTo>
                      <a:pt x="0" y="505404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12" name="Группа 211"/>
          <p:cNvGrpSpPr/>
          <p:nvPr/>
        </p:nvGrpSpPr>
        <p:grpSpPr>
          <a:xfrm>
            <a:off x="4063800" y="5233615"/>
            <a:ext cx="890244" cy="616323"/>
            <a:chOff x="4042196" y="5146879"/>
            <a:chExt cx="2016224" cy="151216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3" name="Блок-схема: альтернативный процесс 212"/>
            <p:cNvSpPr/>
            <p:nvPr/>
          </p:nvSpPr>
          <p:spPr bwMode="auto">
            <a:xfrm>
              <a:off x="4042196" y="5146879"/>
              <a:ext cx="2016224" cy="432048"/>
            </a:xfrm>
            <a:prstGeom prst="flowChartAlternateProcess">
              <a:avLst/>
            </a:prstGeom>
            <a:blipFill>
              <a:blip r:embed="rId10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4" name="Прямоугольник 213"/>
            <p:cNvSpPr/>
            <p:nvPr/>
          </p:nvSpPr>
          <p:spPr bwMode="auto">
            <a:xfrm>
              <a:off x="4042196" y="5362903"/>
              <a:ext cx="2016224" cy="1296144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" name="Прямоугольник 214"/>
            <p:cNvSpPr/>
            <p:nvPr/>
          </p:nvSpPr>
          <p:spPr bwMode="auto">
            <a:xfrm>
              <a:off x="4302796" y="5381191"/>
              <a:ext cx="1512168" cy="108012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mtClean="0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216" name="Рисунок 215" descr="контейнер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34284" y="5563223"/>
              <a:ext cx="504056" cy="519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7" name="Рисунок 216" descr="контейнер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8340" y="5547519"/>
              <a:ext cx="504056" cy="519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8" name="Рисунок 217" descr="контейнер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30228" y="5563223"/>
              <a:ext cx="504056" cy="5197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19" name="Группа 218"/>
            <p:cNvGrpSpPr/>
            <p:nvPr/>
          </p:nvGrpSpPr>
          <p:grpSpPr>
            <a:xfrm>
              <a:off x="4330228" y="5794951"/>
              <a:ext cx="528439" cy="648072"/>
              <a:chOff x="6238016" y="1618968"/>
              <a:chExt cx="1304315" cy="1368152"/>
            </a:xfrm>
          </p:grpSpPr>
          <p:sp>
            <p:nvSpPr>
              <p:cNvPr id="318" name="Параллелограмм 317"/>
              <p:cNvSpPr/>
              <p:nvPr/>
            </p:nvSpPr>
            <p:spPr bwMode="auto">
              <a:xfrm>
                <a:off x="6238016" y="1618968"/>
                <a:ext cx="1301060" cy="502712"/>
              </a:xfrm>
              <a:prstGeom prst="parallelogram">
                <a:avLst>
                  <a:gd name="adj" fmla="val 46769"/>
                </a:avLst>
              </a:prstGeom>
              <a:blipFill>
                <a:blip r:embed="rId10" cstate="print"/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19" name="Group 21"/>
              <p:cNvGrpSpPr>
                <a:grpSpLocks noChangeAspect="1"/>
              </p:cNvGrpSpPr>
              <p:nvPr/>
            </p:nvGrpSpPr>
            <p:grpSpPr bwMode="auto">
              <a:xfrm>
                <a:off x="6919286" y="1692061"/>
                <a:ext cx="324036" cy="726721"/>
                <a:chOff x="4241" y="981"/>
                <a:chExt cx="599" cy="459"/>
              </a:xfrm>
            </p:grpSpPr>
            <p:sp>
              <p:nvSpPr>
                <p:cNvPr id="356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57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63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64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65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66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67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68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69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70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20" name="Group 21"/>
              <p:cNvGrpSpPr>
                <a:grpSpLocks noChangeAspect="1"/>
              </p:cNvGrpSpPr>
              <p:nvPr/>
            </p:nvGrpSpPr>
            <p:grpSpPr bwMode="auto">
              <a:xfrm>
                <a:off x="6589250" y="1655582"/>
                <a:ext cx="324036" cy="726721"/>
                <a:chOff x="4241" y="981"/>
                <a:chExt cx="599" cy="459"/>
              </a:xfrm>
            </p:grpSpPr>
            <p:sp>
              <p:nvSpPr>
                <p:cNvPr id="346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8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9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50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51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52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53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54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55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21" name="Group 21"/>
              <p:cNvGrpSpPr>
                <a:grpSpLocks noChangeAspect="1"/>
              </p:cNvGrpSpPr>
              <p:nvPr/>
            </p:nvGrpSpPr>
            <p:grpSpPr bwMode="auto">
              <a:xfrm>
                <a:off x="6427232" y="1879589"/>
                <a:ext cx="324036" cy="726721"/>
                <a:chOff x="4241" y="981"/>
                <a:chExt cx="599" cy="459"/>
              </a:xfrm>
            </p:grpSpPr>
            <p:sp>
              <p:nvSpPr>
                <p:cNvPr id="336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37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38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39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0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1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3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5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22" name="Group 21"/>
              <p:cNvGrpSpPr>
                <a:grpSpLocks noChangeAspect="1"/>
              </p:cNvGrpSpPr>
              <p:nvPr/>
            </p:nvGrpSpPr>
            <p:grpSpPr bwMode="auto">
              <a:xfrm>
                <a:off x="6805274" y="1871030"/>
                <a:ext cx="324036" cy="726721"/>
                <a:chOff x="4241" y="981"/>
                <a:chExt cx="599" cy="459"/>
              </a:xfrm>
            </p:grpSpPr>
            <p:sp>
              <p:nvSpPr>
                <p:cNvPr id="326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7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8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9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30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31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32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33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34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35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23" name="Параллелограмм 322"/>
              <p:cNvSpPr/>
              <p:nvPr/>
            </p:nvSpPr>
            <p:spPr bwMode="auto">
              <a:xfrm>
                <a:off x="6300192" y="1618968"/>
                <a:ext cx="1161168" cy="502712"/>
              </a:xfrm>
              <a:prstGeom prst="parallelogram">
                <a:avLst>
                  <a:gd name="adj" fmla="val 46769"/>
                </a:avLst>
              </a:prstGeom>
              <a:solidFill>
                <a:schemeClr val="bg1">
                  <a:lumMod val="85000"/>
                  <a:alpha val="52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4" name="Блок-схема: процесс 323"/>
              <p:cNvSpPr/>
              <p:nvPr/>
            </p:nvSpPr>
            <p:spPr bwMode="auto">
              <a:xfrm>
                <a:off x="6242932" y="2124215"/>
                <a:ext cx="1060456" cy="861792"/>
              </a:xfrm>
              <a:prstGeom prst="flowChartProcess">
                <a:avLst/>
              </a:prstGeom>
              <a:gradFill flip="none"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5" name="Полилиния 324"/>
              <p:cNvSpPr/>
              <p:nvPr/>
            </p:nvSpPr>
            <p:spPr bwMode="auto">
              <a:xfrm>
                <a:off x="7308304" y="1618968"/>
                <a:ext cx="234027" cy="1368152"/>
              </a:xfrm>
              <a:custGeom>
                <a:avLst/>
                <a:gdLst>
                  <a:gd name="connsiteX0" fmla="*/ 0 w 219456"/>
                  <a:gd name="connsiteY0" fmla="*/ 466344 h 1362456"/>
                  <a:gd name="connsiteX1" fmla="*/ 219456 w 219456"/>
                  <a:gd name="connsiteY1" fmla="*/ 0 h 1362456"/>
                  <a:gd name="connsiteX2" fmla="*/ 219456 w 219456"/>
                  <a:gd name="connsiteY2" fmla="*/ 932688 h 1362456"/>
                  <a:gd name="connsiteX3" fmla="*/ 9144 w 219456"/>
                  <a:gd name="connsiteY3" fmla="*/ 1362456 h 1362456"/>
                  <a:gd name="connsiteX4" fmla="*/ 0 w 219456"/>
                  <a:gd name="connsiteY4" fmla="*/ 466344 h 1362456"/>
                  <a:gd name="connsiteX0" fmla="*/ 51597 w 271053"/>
                  <a:gd name="connsiteY0" fmla="*/ 466344 h 1368152"/>
                  <a:gd name="connsiteX1" fmla="*/ 271053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51597 w 271053"/>
                  <a:gd name="connsiteY4" fmla="*/ 466344 h 1368152"/>
                  <a:gd name="connsiteX0" fmla="*/ 1 w 271053"/>
                  <a:gd name="connsiteY0" fmla="*/ 504056 h 1368152"/>
                  <a:gd name="connsiteX1" fmla="*/ 271053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1 w 271053"/>
                  <a:gd name="connsiteY4" fmla="*/ 504056 h 1368152"/>
                  <a:gd name="connsiteX0" fmla="*/ 1 w 271053"/>
                  <a:gd name="connsiteY0" fmla="*/ 504056 h 1368152"/>
                  <a:gd name="connsiteX1" fmla="*/ 154791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1 w 271053"/>
                  <a:gd name="connsiteY4" fmla="*/ 504056 h 1368152"/>
                  <a:gd name="connsiteX0" fmla="*/ 1 w 154791"/>
                  <a:gd name="connsiteY0" fmla="*/ 504056 h 1368152"/>
                  <a:gd name="connsiteX1" fmla="*/ 154791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54791"/>
                  <a:gd name="connsiteY0" fmla="*/ 504056 h 1368152"/>
                  <a:gd name="connsiteX1" fmla="*/ 154790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54791"/>
                  <a:gd name="connsiteY0" fmla="*/ 504056 h 1368152"/>
                  <a:gd name="connsiteX1" fmla="*/ 103193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03193"/>
                  <a:gd name="connsiteY0" fmla="*/ 504056 h 1368152"/>
                  <a:gd name="connsiteX1" fmla="*/ 103193 w 103193"/>
                  <a:gd name="connsiteY1" fmla="*/ 0 h 1368152"/>
                  <a:gd name="connsiteX2" fmla="*/ 103193 w 103193"/>
                  <a:gd name="connsiteY2" fmla="*/ 936104 h 1368152"/>
                  <a:gd name="connsiteX3" fmla="*/ 0 w 103193"/>
                  <a:gd name="connsiteY3" fmla="*/ 1368152 h 1368152"/>
                  <a:gd name="connsiteX4" fmla="*/ 1 w 103193"/>
                  <a:gd name="connsiteY4" fmla="*/ 504056 h 1368152"/>
                  <a:gd name="connsiteX0" fmla="*/ 1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1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54789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68795 w 223585"/>
                  <a:gd name="connsiteY0" fmla="*/ 504056 h 1371810"/>
                  <a:gd name="connsiteX1" fmla="*/ 223585 w 223585"/>
                  <a:gd name="connsiteY1" fmla="*/ 0 h 1371810"/>
                  <a:gd name="connsiteX2" fmla="*/ 223584 w 223585"/>
                  <a:gd name="connsiteY2" fmla="*/ 936104 h 1371810"/>
                  <a:gd name="connsiteX3" fmla="*/ 0 w 223585"/>
                  <a:gd name="connsiteY3" fmla="*/ 1371810 h 1371810"/>
                  <a:gd name="connsiteX4" fmla="*/ 68795 w 223585"/>
                  <a:gd name="connsiteY4" fmla="*/ 504056 h 1371810"/>
                  <a:gd name="connsiteX0" fmla="*/ 0 w 223585"/>
                  <a:gd name="connsiteY0" fmla="*/ 505404 h 1371810"/>
                  <a:gd name="connsiteX1" fmla="*/ 223585 w 223585"/>
                  <a:gd name="connsiteY1" fmla="*/ 0 h 1371810"/>
                  <a:gd name="connsiteX2" fmla="*/ 223584 w 223585"/>
                  <a:gd name="connsiteY2" fmla="*/ 936104 h 1371810"/>
                  <a:gd name="connsiteX3" fmla="*/ 0 w 223585"/>
                  <a:gd name="connsiteY3" fmla="*/ 1371810 h 1371810"/>
                  <a:gd name="connsiteX4" fmla="*/ 0 w 223585"/>
                  <a:gd name="connsiteY4" fmla="*/ 505404 h 137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85" h="1371810">
                    <a:moveTo>
                      <a:pt x="0" y="505404"/>
                    </a:moveTo>
                    <a:lnTo>
                      <a:pt x="223585" y="0"/>
                    </a:lnTo>
                    <a:cubicBezTo>
                      <a:pt x="223585" y="312035"/>
                      <a:pt x="223584" y="624069"/>
                      <a:pt x="223584" y="936104"/>
                    </a:cubicBezTo>
                    <a:lnTo>
                      <a:pt x="0" y="1371810"/>
                    </a:lnTo>
                    <a:lnTo>
                      <a:pt x="0" y="5054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20" name="Группа 219"/>
            <p:cNvGrpSpPr/>
            <p:nvPr/>
          </p:nvGrpSpPr>
          <p:grpSpPr>
            <a:xfrm>
              <a:off x="4800376" y="5794951"/>
              <a:ext cx="528439" cy="648072"/>
              <a:chOff x="6238016" y="1618968"/>
              <a:chExt cx="1304315" cy="1368152"/>
            </a:xfrm>
          </p:grpSpPr>
          <p:sp>
            <p:nvSpPr>
              <p:cNvPr id="270" name="Параллелограмм 269"/>
              <p:cNvSpPr/>
              <p:nvPr/>
            </p:nvSpPr>
            <p:spPr bwMode="auto">
              <a:xfrm>
                <a:off x="6238016" y="1618968"/>
                <a:ext cx="1301060" cy="502712"/>
              </a:xfrm>
              <a:prstGeom prst="parallelogram">
                <a:avLst>
                  <a:gd name="adj" fmla="val 46769"/>
                </a:avLst>
              </a:prstGeom>
              <a:blipFill>
                <a:blip r:embed="rId10" cstate="print"/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71" name="Group 21"/>
              <p:cNvGrpSpPr>
                <a:grpSpLocks noChangeAspect="1"/>
              </p:cNvGrpSpPr>
              <p:nvPr/>
            </p:nvGrpSpPr>
            <p:grpSpPr bwMode="auto">
              <a:xfrm>
                <a:off x="6919287" y="1692061"/>
                <a:ext cx="324036" cy="726721"/>
                <a:chOff x="4241" y="981"/>
                <a:chExt cx="599" cy="459"/>
              </a:xfrm>
            </p:grpSpPr>
            <p:sp>
              <p:nvSpPr>
                <p:cNvPr id="308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9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0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1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2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3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4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5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6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7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72" name="Group 21"/>
              <p:cNvGrpSpPr>
                <a:grpSpLocks noChangeAspect="1"/>
              </p:cNvGrpSpPr>
              <p:nvPr/>
            </p:nvGrpSpPr>
            <p:grpSpPr bwMode="auto">
              <a:xfrm>
                <a:off x="6589251" y="1655582"/>
                <a:ext cx="324036" cy="726721"/>
                <a:chOff x="4241" y="981"/>
                <a:chExt cx="599" cy="459"/>
              </a:xfrm>
            </p:grpSpPr>
            <p:sp>
              <p:nvSpPr>
                <p:cNvPr id="298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9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0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1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2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3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4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5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6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7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73" name="Group 21"/>
              <p:cNvGrpSpPr>
                <a:grpSpLocks noChangeAspect="1"/>
              </p:cNvGrpSpPr>
              <p:nvPr/>
            </p:nvGrpSpPr>
            <p:grpSpPr bwMode="auto">
              <a:xfrm>
                <a:off x="6427233" y="1879589"/>
                <a:ext cx="324036" cy="726721"/>
                <a:chOff x="4241" y="981"/>
                <a:chExt cx="599" cy="459"/>
              </a:xfrm>
            </p:grpSpPr>
            <p:sp>
              <p:nvSpPr>
                <p:cNvPr id="288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9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0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1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2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3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4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5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6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7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74" name="Group 21"/>
              <p:cNvGrpSpPr>
                <a:grpSpLocks noChangeAspect="1"/>
              </p:cNvGrpSpPr>
              <p:nvPr/>
            </p:nvGrpSpPr>
            <p:grpSpPr bwMode="auto">
              <a:xfrm>
                <a:off x="6805275" y="1871030"/>
                <a:ext cx="324036" cy="726721"/>
                <a:chOff x="4241" y="981"/>
                <a:chExt cx="599" cy="459"/>
              </a:xfrm>
            </p:grpSpPr>
            <p:sp>
              <p:nvSpPr>
                <p:cNvPr id="278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9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0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1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2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3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4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5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6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7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75" name="Параллелограмм 274"/>
              <p:cNvSpPr/>
              <p:nvPr/>
            </p:nvSpPr>
            <p:spPr bwMode="auto">
              <a:xfrm>
                <a:off x="6300192" y="1618968"/>
                <a:ext cx="1161168" cy="502712"/>
              </a:xfrm>
              <a:prstGeom prst="parallelogram">
                <a:avLst>
                  <a:gd name="adj" fmla="val 46769"/>
                </a:avLst>
              </a:prstGeom>
              <a:solidFill>
                <a:schemeClr val="bg1">
                  <a:lumMod val="85000"/>
                  <a:alpha val="52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" name="Блок-схема: процесс 275"/>
              <p:cNvSpPr/>
              <p:nvPr/>
            </p:nvSpPr>
            <p:spPr bwMode="auto">
              <a:xfrm>
                <a:off x="6242932" y="2124215"/>
                <a:ext cx="1060456" cy="861792"/>
              </a:xfrm>
              <a:prstGeom prst="flowChartProcess">
                <a:avLst/>
              </a:prstGeom>
              <a:gradFill flip="none"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77" name="Полилиния 276"/>
              <p:cNvSpPr/>
              <p:nvPr/>
            </p:nvSpPr>
            <p:spPr bwMode="auto">
              <a:xfrm>
                <a:off x="7308304" y="1618968"/>
                <a:ext cx="234027" cy="1368152"/>
              </a:xfrm>
              <a:custGeom>
                <a:avLst/>
                <a:gdLst>
                  <a:gd name="connsiteX0" fmla="*/ 0 w 219456"/>
                  <a:gd name="connsiteY0" fmla="*/ 466344 h 1362456"/>
                  <a:gd name="connsiteX1" fmla="*/ 219456 w 219456"/>
                  <a:gd name="connsiteY1" fmla="*/ 0 h 1362456"/>
                  <a:gd name="connsiteX2" fmla="*/ 219456 w 219456"/>
                  <a:gd name="connsiteY2" fmla="*/ 932688 h 1362456"/>
                  <a:gd name="connsiteX3" fmla="*/ 9144 w 219456"/>
                  <a:gd name="connsiteY3" fmla="*/ 1362456 h 1362456"/>
                  <a:gd name="connsiteX4" fmla="*/ 0 w 219456"/>
                  <a:gd name="connsiteY4" fmla="*/ 466344 h 1362456"/>
                  <a:gd name="connsiteX0" fmla="*/ 51597 w 271053"/>
                  <a:gd name="connsiteY0" fmla="*/ 466344 h 1368152"/>
                  <a:gd name="connsiteX1" fmla="*/ 271053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51597 w 271053"/>
                  <a:gd name="connsiteY4" fmla="*/ 466344 h 1368152"/>
                  <a:gd name="connsiteX0" fmla="*/ 1 w 271053"/>
                  <a:gd name="connsiteY0" fmla="*/ 504056 h 1368152"/>
                  <a:gd name="connsiteX1" fmla="*/ 271053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1 w 271053"/>
                  <a:gd name="connsiteY4" fmla="*/ 504056 h 1368152"/>
                  <a:gd name="connsiteX0" fmla="*/ 1 w 271053"/>
                  <a:gd name="connsiteY0" fmla="*/ 504056 h 1368152"/>
                  <a:gd name="connsiteX1" fmla="*/ 154791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1 w 271053"/>
                  <a:gd name="connsiteY4" fmla="*/ 504056 h 1368152"/>
                  <a:gd name="connsiteX0" fmla="*/ 1 w 154791"/>
                  <a:gd name="connsiteY0" fmla="*/ 504056 h 1368152"/>
                  <a:gd name="connsiteX1" fmla="*/ 154791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54791"/>
                  <a:gd name="connsiteY0" fmla="*/ 504056 h 1368152"/>
                  <a:gd name="connsiteX1" fmla="*/ 154790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54791"/>
                  <a:gd name="connsiteY0" fmla="*/ 504056 h 1368152"/>
                  <a:gd name="connsiteX1" fmla="*/ 103193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03193"/>
                  <a:gd name="connsiteY0" fmla="*/ 504056 h 1368152"/>
                  <a:gd name="connsiteX1" fmla="*/ 103193 w 103193"/>
                  <a:gd name="connsiteY1" fmla="*/ 0 h 1368152"/>
                  <a:gd name="connsiteX2" fmla="*/ 103193 w 103193"/>
                  <a:gd name="connsiteY2" fmla="*/ 936104 h 1368152"/>
                  <a:gd name="connsiteX3" fmla="*/ 0 w 103193"/>
                  <a:gd name="connsiteY3" fmla="*/ 1368152 h 1368152"/>
                  <a:gd name="connsiteX4" fmla="*/ 1 w 103193"/>
                  <a:gd name="connsiteY4" fmla="*/ 504056 h 1368152"/>
                  <a:gd name="connsiteX0" fmla="*/ 1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1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54789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68795 w 223585"/>
                  <a:gd name="connsiteY0" fmla="*/ 504056 h 1371810"/>
                  <a:gd name="connsiteX1" fmla="*/ 223585 w 223585"/>
                  <a:gd name="connsiteY1" fmla="*/ 0 h 1371810"/>
                  <a:gd name="connsiteX2" fmla="*/ 223584 w 223585"/>
                  <a:gd name="connsiteY2" fmla="*/ 936104 h 1371810"/>
                  <a:gd name="connsiteX3" fmla="*/ 0 w 223585"/>
                  <a:gd name="connsiteY3" fmla="*/ 1371810 h 1371810"/>
                  <a:gd name="connsiteX4" fmla="*/ 68795 w 223585"/>
                  <a:gd name="connsiteY4" fmla="*/ 504056 h 1371810"/>
                  <a:gd name="connsiteX0" fmla="*/ 0 w 223585"/>
                  <a:gd name="connsiteY0" fmla="*/ 505404 h 1371810"/>
                  <a:gd name="connsiteX1" fmla="*/ 223585 w 223585"/>
                  <a:gd name="connsiteY1" fmla="*/ 0 h 1371810"/>
                  <a:gd name="connsiteX2" fmla="*/ 223584 w 223585"/>
                  <a:gd name="connsiteY2" fmla="*/ 936104 h 1371810"/>
                  <a:gd name="connsiteX3" fmla="*/ 0 w 223585"/>
                  <a:gd name="connsiteY3" fmla="*/ 1371810 h 1371810"/>
                  <a:gd name="connsiteX4" fmla="*/ 0 w 223585"/>
                  <a:gd name="connsiteY4" fmla="*/ 505404 h 137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85" h="1371810">
                    <a:moveTo>
                      <a:pt x="0" y="505404"/>
                    </a:moveTo>
                    <a:lnTo>
                      <a:pt x="223585" y="0"/>
                    </a:lnTo>
                    <a:cubicBezTo>
                      <a:pt x="223585" y="312035"/>
                      <a:pt x="223584" y="624069"/>
                      <a:pt x="223584" y="936104"/>
                    </a:cubicBezTo>
                    <a:lnTo>
                      <a:pt x="0" y="1371810"/>
                    </a:lnTo>
                    <a:lnTo>
                      <a:pt x="0" y="5054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21" name="Группа 220"/>
            <p:cNvGrpSpPr/>
            <p:nvPr/>
          </p:nvGrpSpPr>
          <p:grpSpPr>
            <a:xfrm>
              <a:off x="5313957" y="5794951"/>
              <a:ext cx="528439" cy="648072"/>
              <a:chOff x="6238016" y="1618968"/>
              <a:chExt cx="1304315" cy="1368152"/>
            </a:xfrm>
          </p:grpSpPr>
          <p:sp>
            <p:nvSpPr>
              <p:cNvPr id="222" name="Параллелограмм 221"/>
              <p:cNvSpPr/>
              <p:nvPr/>
            </p:nvSpPr>
            <p:spPr bwMode="auto">
              <a:xfrm>
                <a:off x="6238016" y="1618968"/>
                <a:ext cx="1301060" cy="502712"/>
              </a:xfrm>
              <a:prstGeom prst="parallelogram">
                <a:avLst>
                  <a:gd name="adj" fmla="val 46769"/>
                </a:avLst>
              </a:prstGeom>
              <a:blipFill>
                <a:blip r:embed="rId10" cstate="print"/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23" name="Group 21"/>
              <p:cNvGrpSpPr>
                <a:grpSpLocks noChangeAspect="1"/>
              </p:cNvGrpSpPr>
              <p:nvPr/>
            </p:nvGrpSpPr>
            <p:grpSpPr bwMode="auto">
              <a:xfrm>
                <a:off x="6919286" y="1692061"/>
                <a:ext cx="324036" cy="726721"/>
                <a:chOff x="4241" y="981"/>
                <a:chExt cx="599" cy="459"/>
              </a:xfrm>
            </p:grpSpPr>
            <p:sp>
              <p:nvSpPr>
                <p:cNvPr id="260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1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2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3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4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5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6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7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8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9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4" name="Group 21"/>
              <p:cNvGrpSpPr>
                <a:grpSpLocks noChangeAspect="1"/>
              </p:cNvGrpSpPr>
              <p:nvPr/>
            </p:nvGrpSpPr>
            <p:grpSpPr bwMode="auto">
              <a:xfrm>
                <a:off x="6589250" y="1655582"/>
                <a:ext cx="324036" cy="726721"/>
                <a:chOff x="4241" y="981"/>
                <a:chExt cx="599" cy="459"/>
              </a:xfrm>
            </p:grpSpPr>
            <p:sp>
              <p:nvSpPr>
                <p:cNvPr id="250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1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2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3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4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5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6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7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8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9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5" name="Group 21"/>
              <p:cNvGrpSpPr>
                <a:grpSpLocks noChangeAspect="1"/>
              </p:cNvGrpSpPr>
              <p:nvPr/>
            </p:nvGrpSpPr>
            <p:grpSpPr bwMode="auto">
              <a:xfrm>
                <a:off x="6427232" y="1879589"/>
                <a:ext cx="324036" cy="726721"/>
                <a:chOff x="4241" y="981"/>
                <a:chExt cx="599" cy="459"/>
              </a:xfrm>
            </p:grpSpPr>
            <p:sp>
              <p:nvSpPr>
                <p:cNvPr id="240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1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2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3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4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5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6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7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8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9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6" name="Group 21"/>
              <p:cNvGrpSpPr>
                <a:grpSpLocks noChangeAspect="1"/>
              </p:cNvGrpSpPr>
              <p:nvPr/>
            </p:nvGrpSpPr>
            <p:grpSpPr bwMode="auto">
              <a:xfrm>
                <a:off x="6805274" y="1871030"/>
                <a:ext cx="324036" cy="726721"/>
                <a:chOff x="4241" y="981"/>
                <a:chExt cx="599" cy="459"/>
              </a:xfrm>
            </p:grpSpPr>
            <p:sp>
              <p:nvSpPr>
                <p:cNvPr id="230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1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2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3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4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7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8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9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27" name="Параллелограмм 226"/>
              <p:cNvSpPr/>
              <p:nvPr/>
            </p:nvSpPr>
            <p:spPr bwMode="auto">
              <a:xfrm>
                <a:off x="6300192" y="1618968"/>
                <a:ext cx="1161168" cy="502712"/>
              </a:xfrm>
              <a:prstGeom prst="parallelogram">
                <a:avLst>
                  <a:gd name="adj" fmla="val 46769"/>
                </a:avLst>
              </a:prstGeom>
              <a:solidFill>
                <a:schemeClr val="bg1">
                  <a:lumMod val="85000"/>
                  <a:alpha val="52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8" name="Блок-схема: процесс 227"/>
              <p:cNvSpPr/>
              <p:nvPr/>
            </p:nvSpPr>
            <p:spPr bwMode="auto">
              <a:xfrm>
                <a:off x="6242932" y="2124215"/>
                <a:ext cx="1060456" cy="861792"/>
              </a:xfrm>
              <a:prstGeom prst="flowChartProcess">
                <a:avLst/>
              </a:prstGeom>
              <a:gradFill flip="none"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9" name="Полилиния 228"/>
              <p:cNvSpPr/>
              <p:nvPr/>
            </p:nvSpPr>
            <p:spPr bwMode="auto">
              <a:xfrm>
                <a:off x="7308304" y="1618968"/>
                <a:ext cx="234027" cy="1368152"/>
              </a:xfrm>
              <a:custGeom>
                <a:avLst/>
                <a:gdLst>
                  <a:gd name="connsiteX0" fmla="*/ 0 w 219456"/>
                  <a:gd name="connsiteY0" fmla="*/ 466344 h 1362456"/>
                  <a:gd name="connsiteX1" fmla="*/ 219456 w 219456"/>
                  <a:gd name="connsiteY1" fmla="*/ 0 h 1362456"/>
                  <a:gd name="connsiteX2" fmla="*/ 219456 w 219456"/>
                  <a:gd name="connsiteY2" fmla="*/ 932688 h 1362456"/>
                  <a:gd name="connsiteX3" fmla="*/ 9144 w 219456"/>
                  <a:gd name="connsiteY3" fmla="*/ 1362456 h 1362456"/>
                  <a:gd name="connsiteX4" fmla="*/ 0 w 219456"/>
                  <a:gd name="connsiteY4" fmla="*/ 466344 h 1362456"/>
                  <a:gd name="connsiteX0" fmla="*/ 51597 w 271053"/>
                  <a:gd name="connsiteY0" fmla="*/ 466344 h 1368152"/>
                  <a:gd name="connsiteX1" fmla="*/ 271053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51597 w 271053"/>
                  <a:gd name="connsiteY4" fmla="*/ 466344 h 1368152"/>
                  <a:gd name="connsiteX0" fmla="*/ 1 w 271053"/>
                  <a:gd name="connsiteY0" fmla="*/ 504056 h 1368152"/>
                  <a:gd name="connsiteX1" fmla="*/ 271053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1 w 271053"/>
                  <a:gd name="connsiteY4" fmla="*/ 504056 h 1368152"/>
                  <a:gd name="connsiteX0" fmla="*/ 1 w 271053"/>
                  <a:gd name="connsiteY0" fmla="*/ 504056 h 1368152"/>
                  <a:gd name="connsiteX1" fmla="*/ 154791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1 w 271053"/>
                  <a:gd name="connsiteY4" fmla="*/ 504056 h 1368152"/>
                  <a:gd name="connsiteX0" fmla="*/ 1 w 154791"/>
                  <a:gd name="connsiteY0" fmla="*/ 504056 h 1368152"/>
                  <a:gd name="connsiteX1" fmla="*/ 154791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54791"/>
                  <a:gd name="connsiteY0" fmla="*/ 504056 h 1368152"/>
                  <a:gd name="connsiteX1" fmla="*/ 154790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54791"/>
                  <a:gd name="connsiteY0" fmla="*/ 504056 h 1368152"/>
                  <a:gd name="connsiteX1" fmla="*/ 103193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03193"/>
                  <a:gd name="connsiteY0" fmla="*/ 504056 h 1368152"/>
                  <a:gd name="connsiteX1" fmla="*/ 103193 w 103193"/>
                  <a:gd name="connsiteY1" fmla="*/ 0 h 1368152"/>
                  <a:gd name="connsiteX2" fmla="*/ 103193 w 103193"/>
                  <a:gd name="connsiteY2" fmla="*/ 936104 h 1368152"/>
                  <a:gd name="connsiteX3" fmla="*/ 0 w 103193"/>
                  <a:gd name="connsiteY3" fmla="*/ 1368152 h 1368152"/>
                  <a:gd name="connsiteX4" fmla="*/ 1 w 103193"/>
                  <a:gd name="connsiteY4" fmla="*/ 504056 h 1368152"/>
                  <a:gd name="connsiteX0" fmla="*/ 1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1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54789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68795 w 223585"/>
                  <a:gd name="connsiteY0" fmla="*/ 504056 h 1371810"/>
                  <a:gd name="connsiteX1" fmla="*/ 223585 w 223585"/>
                  <a:gd name="connsiteY1" fmla="*/ 0 h 1371810"/>
                  <a:gd name="connsiteX2" fmla="*/ 223584 w 223585"/>
                  <a:gd name="connsiteY2" fmla="*/ 936104 h 1371810"/>
                  <a:gd name="connsiteX3" fmla="*/ 0 w 223585"/>
                  <a:gd name="connsiteY3" fmla="*/ 1371810 h 1371810"/>
                  <a:gd name="connsiteX4" fmla="*/ 68795 w 223585"/>
                  <a:gd name="connsiteY4" fmla="*/ 504056 h 1371810"/>
                  <a:gd name="connsiteX0" fmla="*/ 0 w 223585"/>
                  <a:gd name="connsiteY0" fmla="*/ 505404 h 1371810"/>
                  <a:gd name="connsiteX1" fmla="*/ 223585 w 223585"/>
                  <a:gd name="connsiteY1" fmla="*/ 0 h 1371810"/>
                  <a:gd name="connsiteX2" fmla="*/ 223584 w 223585"/>
                  <a:gd name="connsiteY2" fmla="*/ 936104 h 1371810"/>
                  <a:gd name="connsiteX3" fmla="*/ 0 w 223585"/>
                  <a:gd name="connsiteY3" fmla="*/ 1371810 h 1371810"/>
                  <a:gd name="connsiteX4" fmla="*/ 0 w 223585"/>
                  <a:gd name="connsiteY4" fmla="*/ 505404 h 137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85" h="1371810">
                    <a:moveTo>
                      <a:pt x="0" y="505404"/>
                    </a:moveTo>
                    <a:lnTo>
                      <a:pt x="223585" y="0"/>
                    </a:lnTo>
                    <a:cubicBezTo>
                      <a:pt x="223585" y="312035"/>
                      <a:pt x="223584" y="624069"/>
                      <a:pt x="223584" y="936104"/>
                    </a:cubicBezTo>
                    <a:lnTo>
                      <a:pt x="0" y="1371810"/>
                    </a:lnTo>
                    <a:lnTo>
                      <a:pt x="0" y="505404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71" name="Группа 370"/>
          <p:cNvGrpSpPr/>
          <p:nvPr/>
        </p:nvGrpSpPr>
        <p:grpSpPr>
          <a:xfrm>
            <a:off x="3062050" y="5233615"/>
            <a:ext cx="890244" cy="616323"/>
            <a:chOff x="4042196" y="5146879"/>
            <a:chExt cx="2016224" cy="151216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72" name="Блок-схема: альтернативный процесс 371"/>
            <p:cNvSpPr/>
            <p:nvPr/>
          </p:nvSpPr>
          <p:spPr bwMode="auto">
            <a:xfrm>
              <a:off x="4042196" y="5146879"/>
              <a:ext cx="2016224" cy="432048"/>
            </a:xfrm>
            <a:prstGeom prst="flowChartAlternateProcess">
              <a:avLst/>
            </a:prstGeom>
            <a:blipFill>
              <a:blip r:embed="rId10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3" name="Прямоугольник 372"/>
            <p:cNvSpPr/>
            <p:nvPr/>
          </p:nvSpPr>
          <p:spPr bwMode="auto">
            <a:xfrm>
              <a:off x="4042196" y="5362903"/>
              <a:ext cx="2016224" cy="1296144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4" name="Прямоугольник 373"/>
            <p:cNvSpPr/>
            <p:nvPr/>
          </p:nvSpPr>
          <p:spPr bwMode="auto">
            <a:xfrm>
              <a:off x="4302796" y="5381191"/>
              <a:ext cx="1512168" cy="108012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mtClean="0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375" name="Рисунок 374" descr="контейнер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34284" y="5563223"/>
              <a:ext cx="504056" cy="519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6" name="Рисунок 375" descr="контейнер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8340" y="5547519"/>
              <a:ext cx="504056" cy="519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7" name="Рисунок 376" descr="контейнер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30228" y="5563223"/>
              <a:ext cx="504056" cy="5197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78" name="Группа 377"/>
            <p:cNvGrpSpPr/>
            <p:nvPr/>
          </p:nvGrpSpPr>
          <p:grpSpPr>
            <a:xfrm>
              <a:off x="4330228" y="5794951"/>
              <a:ext cx="528439" cy="648072"/>
              <a:chOff x="6238016" y="1618968"/>
              <a:chExt cx="1304315" cy="1368152"/>
            </a:xfrm>
          </p:grpSpPr>
          <p:sp>
            <p:nvSpPr>
              <p:cNvPr id="477" name="Параллелограмм 476"/>
              <p:cNvSpPr/>
              <p:nvPr/>
            </p:nvSpPr>
            <p:spPr bwMode="auto">
              <a:xfrm>
                <a:off x="6238016" y="1618968"/>
                <a:ext cx="1301060" cy="502712"/>
              </a:xfrm>
              <a:prstGeom prst="parallelogram">
                <a:avLst>
                  <a:gd name="adj" fmla="val 46769"/>
                </a:avLst>
              </a:prstGeom>
              <a:blipFill>
                <a:blip r:embed="rId10" cstate="print"/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78" name="Group 21"/>
              <p:cNvGrpSpPr>
                <a:grpSpLocks noChangeAspect="1"/>
              </p:cNvGrpSpPr>
              <p:nvPr/>
            </p:nvGrpSpPr>
            <p:grpSpPr bwMode="auto">
              <a:xfrm>
                <a:off x="6919286" y="1692061"/>
                <a:ext cx="324036" cy="726721"/>
                <a:chOff x="4241" y="981"/>
                <a:chExt cx="599" cy="459"/>
              </a:xfrm>
            </p:grpSpPr>
            <p:sp>
              <p:nvSpPr>
                <p:cNvPr id="515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6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7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8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9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0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1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3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4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79" name="Group 21"/>
              <p:cNvGrpSpPr>
                <a:grpSpLocks noChangeAspect="1"/>
              </p:cNvGrpSpPr>
              <p:nvPr/>
            </p:nvGrpSpPr>
            <p:grpSpPr bwMode="auto">
              <a:xfrm>
                <a:off x="6589250" y="1655582"/>
                <a:ext cx="324036" cy="726721"/>
                <a:chOff x="4241" y="981"/>
                <a:chExt cx="599" cy="459"/>
              </a:xfrm>
            </p:grpSpPr>
            <p:sp>
              <p:nvSpPr>
                <p:cNvPr id="505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6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7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8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9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0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1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2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3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4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80" name="Group 21"/>
              <p:cNvGrpSpPr>
                <a:grpSpLocks noChangeAspect="1"/>
              </p:cNvGrpSpPr>
              <p:nvPr/>
            </p:nvGrpSpPr>
            <p:grpSpPr bwMode="auto">
              <a:xfrm>
                <a:off x="6427232" y="1879589"/>
                <a:ext cx="324036" cy="726721"/>
                <a:chOff x="4241" y="981"/>
                <a:chExt cx="599" cy="459"/>
              </a:xfrm>
            </p:grpSpPr>
            <p:sp>
              <p:nvSpPr>
                <p:cNvPr id="495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6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7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8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9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0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1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2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3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4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81" name="Group 21"/>
              <p:cNvGrpSpPr>
                <a:grpSpLocks noChangeAspect="1"/>
              </p:cNvGrpSpPr>
              <p:nvPr/>
            </p:nvGrpSpPr>
            <p:grpSpPr bwMode="auto">
              <a:xfrm>
                <a:off x="6805274" y="1871030"/>
                <a:ext cx="324036" cy="726721"/>
                <a:chOff x="4241" y="981"/>
                <a:chExt cx="599" cy="459"/>
              </a:xfrm>
            </p:grpSpPr>
            <p:sp>
              <p:nvSpPr>
                <p:cNvPr id="485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6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7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8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9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0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1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2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3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4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82" name="Параллелограмм 481"/>
              <p:cNvSpPr/>
              <p:nvPr/>
            </p:nvSpPr>
            <p:spPr bwMode="auto">
              <a:xfrm>
                <a:off x="6300192" y="1618968"/>
                <a:ext cx="1161168" cy="502712"/>
              </a:xfrm>
              <a:prstGeom prst="parallelogram">
                <a:avLst>
                  <a:gd name="adj" fmla="val 46769"/>
                </a:avLst>
              </a:prstGeom>
              <a:solidFill>
                <a:schemeClr val="bg1">
                  <a:lumMod val="85000"/>
                  <a:alpha val="52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83" name="Блок-схема: процесс 482"/>
              <p:cNvSpPr/>
              <p:nvPr/>
            </p:nvSpPr>
            <p:spPr bwMode="auto">
              <a:xfrm>
                <a:off x="6242932" y="2124215"/>
                <a:ext cx="1060456" cy="861792"/>
              </a:xfrm>
              <a:prstGeom prst="flowChartProcess">
                <a:avLst/>
              </a:prstGeom>
              <a:gradFill flip="none"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84" name="Полилиния 483"/>
              <p:cNvSpPr/>
              <p:nvPr/>
            </p:nvSpPr>
            <p:spPr bwMode="auto">
              <a:xfrm>
                <a:off x="7308304" y="1618968"/>
                <a:ext cx="234027" cy="1368152"/>
              </a:xfrm>
              <a:custGeom>
                <a:avLst/>
                <a:gdLst>
                  <a:gd name="connsiteX0" fmla="*/ 0 w 219456"/>
                  <a:gd name="connsiteY0" fmla="*/ 466344 h 1362456"/>
                  <a:gd name="connsiteX1" fmla="*/ 219456 w 219456"/>
                  <a:gd name="connsiteY1" fmla="*/ 0 h 1362456"/>
                  <a:gd name="connsiteX2" fmla="*/ 219456 w 219456"/>
                  <a:gd name="connsiteY2" fmla="*/ 932688 h 1362456"/>
                  <a:gd name="connsiteX3" fmla="*/ 9144 w 219456"/>
                  <a:gd name="connsiteY3" fmla="*/ 1362456 h 1362456"/>
                  <a:gd name="connsiteX4" fmla="*/ 0 w 219456"/>
                  <a:gd name="connsiteY4" fmla="*/ 466344 h 1362456"/>
                  <a:gd name="connsiteX0" fmla="*/ 51597 w 271053"/>
                  <a:gd name="connsiteY0" fmla="*/ 466344 h 1368152"/>
                  <a:gd name="connsiteX1" fmla="*/ 271053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51597 w 271053"/>
                  <a:gd name="connsiteY4" fmla="*/ 466344 h 1368152"/>
                  <a:gd name="connsiteX0" fmla="*/ 1 w 271053"/>
                  <a:gd name="connsiteY0" fmla="*/ 504056 h 1368152"/>
                  <a:gd name="connsiteX1" fmla="*/ 271053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1 w 271053"/>
                  <a:gd name="connsiteY4" fmla="*/ 504056 h 1368152"/>
                  <a:gd name="connsiteX0" fmla="*/ 1 w 271053"/>
                  <a:gd name="connsiteY0" fmla="*/ 504056 h 1368152"/>
                  <a:gd name="connsiteX1" fmla="*/ 154791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1 w 271053"/>
                  <a:gd name="connsiteY4" fmla="*/ 504056 h 1368152"/>
                  <a:gd name="connsiteX0" fmla="*/ 1 w 154791"/>
                  <a:gd name="connsiteY0" fmla="*/ 504056 h 1368152"/>
                  <a:gd name="connsiteX1" fmla="*/ 154791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54791"/>
                  <a:gd name="connsiteY0" fmla="*/ 504056 h 1368152"/>
                  <a:gd name="connsiteX1" fmla="*/ 154790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54791"/>
                  <a:gd name="connsiteY0" fmla="*/ 504056 h 1368152"/>
                  <a:gd name="connsiteX1" fmla="*/ 103193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03193"/>
                  <a:gd name="connsiteY0" fmla="*/ 504056 h 1368152"/>
                  <a:gd name="connsiteX1" fmla="*/ 103193 w 103193"/>
                  <a:gd name="connsiteY1" fmla="*/ 0 h 1368152"/>
                  <a:gd name="connsiteX2" fmla="*/ 103193 w 103193"/>
                  <a:gd name="connsiteY2" fmla="*/ 936104 h 1368152"/>
                  <a:gd name="connsiteX3" fmla="*/ 0 w 103193"/>
                  <a:gd name="connsiteY3" fmla="*/ 1368152 h 1368152"/>
                  <a:gd name="connsiteX4" fmla="*/ 1 w 103193"/>
                  <a:gd name="connsiteY4" fmla="*/ 504056 h 1368152"/>
                  <a:gd name="connsiteX0" fmla="*/ 1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1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54789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68795 w 223585"/>
                  <a:gd name="connsiteY0" fmla="*/ 504056 h 1371810"/>
                  <a:gd name="connsiteX1" fmla="*/ 223585 w 223585"/>
                  <a:gd name="connsiteY1" fmla="*/ 0 h 1371810"/>
                  <a:gd name="connsiteX2" fmla="*/ 223584 w 223585"/>
                  <a:gd name="connsiteY2" fmla="*/ 936104 h 1371810"/>
                  <a:gd name="connsiteX3" fmla="*/ 0 w 223585"/>
                  <a:gd name="connsiteY3" fmla="*/ 1371810 h 1371810"/>
                  <a:gd name="connsiteX4" fmla="*/ 68795 w 223585"/>
                  <a:gd name="connsiteY4" fmla="*/ 504056 h 1371810"/>
                  <a:gd name="connsiteX0" fmla="*/ 0 w 223585"/>
                  <a:gd name="connsiteY0" fmla="*/ 505404 h 1371810"/>
                  <a:gd name="connsiteX1" fmla="*/ 223585 w 223585"/>
                  <a:gd name="connsiteY1" fmla="*/ 0 h 1371810"/>
                  <a:gd name="connsiteX2" fmla="*/ 223584 w 223585"/>
                  <a:gd name="connsiteY2" fmla="*/ 936104 h 1371810"/>
                  <a:gd name="connsiteX3" fmla="*/ 0 w 223585"/>
                  <a:gd name="connsiteY3" fmla="*/ 1371810 h 1371810"/>
                  <a:gd name="connsiteX4" fmla="*/ 0 w 223585"/>
                  <a:gd name="connsiteY4" fmla="*/ 505404 h 137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85" h="1371810">
                    <a:moveTo>
                      <a:pt x="0" y="505404"/>
                    </a:moveTo>
                    <a:lnTo>
                      <a:pt x="223585" y="0"/>
                    </a:lnTo>
                    <a:cubicBezTo>
                      <a:pt x="223585" y="312035"/>
                      <a:pt x="223584" y="624069"/>
                      <a:pt x="223584" y="936104"/>
                    </a:cubicBezTo>
                    <a:lnTo>
                      <a:pt x="0" y="1371810"/>
                    </a:lnTo>
                    <a:lnTo>
                      <a:pt x="0" y="5054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79" name="Группа 378"/>
            <p:cNvGrpSpPr/>
            <p:nvPr/>
          </p:nvGrpSpPr>
          <p:grpSpPr>
            <a:xfrm>
              <a:off x="4800376" y="5794951"/>
              <a:ext cx="528439" cy="648072"/>
              <a:chOff x="6238016" y="1618968"/>
              <a:chExt cx="1304315" cy="1368152"/>
            </a:xfrm>
          </p:grpSpPr>
          <p:sp>
            <p:nvSpPr>
              <p:cNvPr id="429" name="Параллелограмм 428"/>
              <p:cNvSpPr/>
              <p:nvPr/>
            </p:nvSpPr>
            <p:spPr bwMode="auto">
              <a:xfrm>
                <a:off x="6238016" y="1618968"/>
                <a:ext cx="1301060" cy="502712"/>
              </a:xfrm>
              <a:prstGeom prst="parallelogram">
                <a:avLst>
                  <a:gd name="adj" fmla="val 46769"/>
                </a:avLst>
              </a:prstGeom>
              <a:blipFill>
                <a:blip r:embed="rId10" cstate="print"/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0" name="Group 21"/>
              <p:cNvGrpSpPr>
                <a:grpSpLocks noChangeAspect="1"/>
              </p:cNvGrpSpPr>
              <p:nvPr/>
            </p:nvGrpSpPr>
            <p:grpSpPr bwMode="auto">
              <a:xfrm>
                <a:off x="6919287" y="1692061"/>
                <a:ext cx="324036" cy="726721"/>
                <a:chOff x="4241" y="981"/>
                <a:chExt cx="599" cy="459"/>
              </a:xfrm>
            </p:grpSpPr>
            <p:sp>
              <p:nvSpPr>
                <p:cNvPr id="467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8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9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0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1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2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3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4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5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6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31" name="Group 21"/>
              <p:cNvGrpSpPr>
                <a:grpSpLocks noChangeAspect="1"/>
              </p:cNvGrpSpPr>
              <p:nvPr/>
            </p:nvGrpSpPr>
            <p:grpSpPr bwMode="auto">
              <a:xfrm>
                <a:off x="6589251" y="1655582"/>
                <a:ext cx="324036" cy="726721"/>
                <a:chOff x="4241" y="981"/>
                <a:chExt cx="599" cy="459"/>
              </a:xfrm>
            </p:grpSpPr>
            <p:sp>
              <p:nvSpPr>
                <p:cNvPr id="457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8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9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0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1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2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3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4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5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6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32" name="Group 21"/>
              <p:cNvGrpSpPr>
                <a:grpSpLocks noChangeAspect="1"/>
              </p:cNvGrpSpPr>
              <p:nvPr/>
            </p:nvGrpSpPr>
            <p:grpSpPr bwMode="auto">
              <a:xfrm>
                <a:off x="6427233" y="1879589"/>
                <a:ext cx="324036" cy="726721"/>
                <a:chOff x="4241" y="981"/>
                <a:chExt cx="599" cy="459"/>
              </a:xfrm>
            </p:grpSpPr>
            <p:sp>
              <p:nvSpPr>
                <p:cNvPr id="447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8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9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0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1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2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3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4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5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6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33" name="Group 21"/>
              <p:cNvGrpSpPr>
                <a:grpSpLocks noChangeAspect="1"/>
              </p:cNvGrpSpPr>
              <p:nvPr/>
            </p:nvGrpSpPr>
            <p:grpSpPr bwMode="auto">
              <a:xfrm>
                <a:off x="6805275" y="1871030"/>
                <a:ext cx="324036" cy="726721"/>
                <a:chOff x="4241" y="981"/>
                <a:chExt cx="599" cy="459"/>
              </a:xfrm>
            </p:grpSpPr>
            <p:sp>
              <p:nvSpPr>
                <p:cNvPr id="437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8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9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0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1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2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3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4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5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6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4" name="Параллелограмм 433"/>
              <p:cNvSpPr/>
              <p:nvPr/>
            </p:nvSpPr>
            <p:spPr bwMode="auto">
              <a:xfrm>
                <a:off x="6300192" y="1618968"/>
                <a:ext cx="1161168" cy="502712"/>
              </a:xfrm>
              <a:prstGeom prst="parallelogram">
                <a:avLst>
                  <a:gd name="adj" fmla="val 46769"/>
                </a:avLst>
              </a:prstGeom>
              <a:solidFill>
                <a:schemeClr val="bg1">
                  <a:lumMod val="85000"/>
                  <a:alpha val="52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5" name="Блок-схема: процесс 434"/>
              <p:cNvSpPr/>
              <p:nvPr/>
            </p:nvSpPr>
            <p:spPr bwMode="auto">
              <a:xfrm>
                <a:off x="6242932" y="2124215"/>
                <a:ext cx="1060456" cy="861792"/>
              </a:xfrm>
              <a:prstGeom prst="flowChartProcess">
                <a:avLst/>
              </a:prstGeom>
              <a:gradFill flip="none"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6" name="Полилиния 435"/>
              <p:cNvSpPr/>
              <p:nvPr/>
            </p:nvSpPr>
            <p:spPr bwMode="auto">
              <a:xfrm>
                <a:off x="7308304" y="1618968"/>
                <a:ext cx="234027" cy="1368152"/>
              </a:xfrm>
              <a:custGeom>
                <a:avLst/>
                <a:gdLst>
                  <a:gd name="connsiteX0" fmla="*/ 0 w 219456"/>
                  <a:gd name="connsiteY0" fmla="*/ 466344 h 1362456"/>
                  <a:gd name="connsiteX1" fmla="*/ 219456 w 219456"/>
                  <a:gd name="connsiteY1" fmla="*/ 0 h 1362456"/>
                  <a:gd name="connsiteX2" fmla="*/ 219456 w 219456"/>
                  <a:gd name="connsiteY2" fmla="*/ 932688 h 1362456"/>
                  <a:gd name="connsiteX3" fmla="*/ 9144 w 219456"/>
                  <a:gd name="connsiteY3" fmla="*/ 1362456 h 1362456"/>
                  <a:gd name="connsiteX4" fmla="*/ 0 w 219456"/>
                  <a:gd name="connsiteY4" fmla="*/ 466344 h 1362456"/>
                  <a:gd name="connsiteX0" fmla="*/ 51597 w 271053"/>
                  <a:gd name="connsiteY0" fmla="*/ 466344 h 1368152"/>
                  <a:gd name="connsiteX1" fmla="*/ 271053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51597 w 271053"/>
                  <a:gd name="connsiteY4" fmla="*/ 466344 h 1368152"/>
                  <a:gd name="connsiteX0" fmla="*/ 1 w 271053"/>
                  <a:gd name="connsiteY0" fmla="*/ 504056 h 1368152"/>
                  <a:gd name="connsiteX1" fmla="*/ 271053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1 w 271053"/>
                  <a:gd name="connsiteY4" fmla="*/ 504056 h 1368152"/>
                  <a:gd name="connsiteX0" fmla="*/ 1 w 271053"/>
                  <a:gd name="connsiteY0" fmla="*/ 504056 h 1368152"/>
                  <a:gd name="connsiteX1" fmla="*/ 154791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1 w 271053"/>
                  <a:gd name="connsiteY4" fmla="*/ 504056 h 1368152"/>
                  <a:gd name="connsiteX0" fmla="*/ 1 w 154791"/>
                  <a:gd name="connsiteY0" fmla="*/ 504056 h 1368152"/>
                  <a:gd name="connsiteX1" fmla="*/ 154791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54791"/>
                  <a:gd name="connsiteY0" fmla="*/ 504056 h 1368152"/>
                  <a:gd name="connsiteX1" fmla="*/ 154790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54791"/>
                  <a:gd name="connsiteY0" fmla="*/ 504056 h 1368152"/>
                  <a:gd name="connsiteX1" fmla="*/ 103193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03193"/>
                  <a:gd name="connsiteY0" fmla="*/ 504056 h 1368152"/>
                  <a:gd name="connsiteX1" fmla="*/ 103193 w 103193"/>
                  <a:gd name="connsiteY1" fmla="*/ 0 h 1368152"/>
                  <a:gd name="connsiteX2" fmla="*/ 103193 w 103193"/>
                  <a:gd name="connsiteY2" fmla="*/ 936104 h 1368152"/>
                  <a:gd name="connsiteX3" fmla="*/ 0 w 103193"/>
                  <a:gd name="connsiteY3" fmla="*/ 1368152 h 1368152"/>
                  <a:gd name="connsiteX4" fmla="*/ 1 w 103193"/>
                  <a:gd name="connsiteY4" fmla="*/ 504056 h 1368152"/>
                  <a:gd name="connsiteX0" fmla="*/ 1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1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54789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68795 w 223585"/>
                  <a:gd name="connsiteY0" fmla="*/ 504056 h 1371810"/>
                  <a:gd name="connsiteX1" fmla="*/ 223585 w 223585"/>
                  <a:gd name="connsiteY1" fmla="*/ 0 h 1371810"/>
                  <a:gd name="connsiteX2" fmla="*/ 223584 w 223585"/>
                  <a:gd name="connsiteY2" fmla="*/ 936104 h 1371810"/>
                  <a:gd name="connsiteX3" fmla="*/ 0 w 223585"/>
                  <a:gd name="connsiteY3" fmla="*/ 1371810 h 1371810"/>
                  <a:gd name="connsiteX4" fmla="*/ 68795 w 223585"/>
                  <a:gd name="connsiteY4" fmla="*/ 504056 h 1371810"/>
                  <a:gd name="connsiteX0" fmla="*/ 0 w 223585"/>
                  <a:gd name="connsiteY0" fmla="*/ 505404 h 1371810"/>
                  <a:gd name="connsiteX1" fmla="*/ 223585 w 223585"/>
                  <a:gd name="connsiteY1" fmla="*/ 0 h 1371810"/>
                  <a:gd name="connsiteX2" fmla="*/ 223584 w 223585"/>
                  <a:gd name="connsiteY2" fmla="*/ 936104 h 1371810"/>
                  <a:gd name="connsiteX3" fmla="*/ 0 w 223585"/>
                  <a:gd name="connsiteY3" fmla="*/ 1371810 h 1371810"/>
                  <a:gd name="connsiteX4" fmla="*/ 0 w 223585"/>
                  <a:gd name="connsiteY4" fmla="*/ 505404 h 137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85" h="1371810">
                    <a:moveTo>
                      <a:pt x="0" y="505404"/>
                    </a:moveTo>
                    <a:lnTo>
                      <a:pt x="223585" y="0"/>
                    </a:lnTo>
                    <a:cubicBezTo>
                      <a:pt x="223585" y="312035"/>
                      <a:pt x="223584" y="624069"/>
                      <a:pt x="223584" y="936104"/>
                    </a:cubicBezTo>
                    <a:lnTo>
                      <a:pt x="0" y="1371810"/>
                    </a:lnTo>
                    <a:lnTo>
                      <a:pt x="0" y="5054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80" name="Группа 379"/>
            <p:cNvGrpSpPr/>
            <p:nvPr/>
          </p:nvGrpSpPr>
          <p:grpSpPr>
            <a:xfrm>
              <a:off x="5313957" y="5794951"/>
              <a:ext cx="528439" cy="648072"/>
              <a:chOff x="6238016" y="1618968"/>
              <a:chExt cx="1304315" cy="1368152"/>
            </a:xfrm>
          </p:grpSpPr>
          <p:sp>
            <p:nvSpPr>
              <p:cNvPr id="381" name="Параллелограмм 380"/>
              <p:cNvSpPr/>
              <p:nvPr/>
            </p:nvSpPr>
            <p:spPr bwMode="auto">
              <a:xfrm>
                <a:off x="6238016" y="1618968"/>
                <a:ext cx="1301060" cy="502712"/>
              </a:xfrm>
              <a:prstGeom prst="parallelogram">
                <a:avLst>
                  <a:gd name="adj" fmla="val 46769"/>
                </a:avLst>
              </a:prstGeom>
              <a:blipFill>
                <a:blip r:embed="rId10" cstate="print"/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82" name="Group 21"/>
              <p:cNvGrpSpPr>
                <a:grpSpLocks noChangeAspect="1"/>
              </p:cNvGrpSpPr>
              <p:nvPr/>
            </p:nvGrpSpPr>
            <p:grpSpPr bwMode="auto">
              <a:xfrm>
                <a:off x="6919286" y="1692061"/>
                <a:ext cx="324036" cy="726721"/>
                <a:chOff x="4241" y="981"/>
                <a:chExt cx="599" cy="459"/>
              </a:xfrm>
            </p:grpSpPr>
            <p:sp>
              <p:nvSpPr>
                <p:cNvPr id="419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0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2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3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4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5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6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7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8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83" name="Group 21"/>
              <p:cNvGrpSpPr>
                <a:grpSpLocks noChangeAspect="1"/>
              </p:cNvGrpSpPr>
              <p:nvPr/>
            </p:nvGrpSpPr>
            <p:grpSpPr bwMode="auto">
              <a:xfrm>
                <a:off x="6589250" y="1655582"/>
                <a:ext cx="324036" cy="726721"/>
                <a:chOff x="4241" y="981"/>
                <a:chExt cx="599" cy="459"/>
              </a:xfrm>
            </p:grpSpPr>
            <p:sp>
              <p:nvSpPr>
                <p:cNvPr id="409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0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1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2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3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4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5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6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7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8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84" name="Group 21"/>
              <p:cNvGrpSpPr>
                <a:grpSpLocks noChangeAspect="1"/>
              </p:cNvGrpSpPr>
              <p:nvPr/>
            </p:nvGrpSpPr>
            <p:grpSpPr bwMode="auto">
              <a:xfrm>
                <a:off x="6427232" y="1879589"/>
                <a:ext cx="324036" cy="726721"/>
                <a:chOff x="4241" y="981"/>
                <a:chExt cx="599" cy="459"/>
              </a:xfrm>
            </p:grpSpPr>
            <p:sp>
              <p:nvSpPr>
                <p:cNvPr id="399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0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1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2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3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4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5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6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7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8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85" name="Group 21"/>
              <p:cNvGrpSpPr>
                <a:grpSpLocks noChangeAspect="1"/>
              </p:cNvGrpSpPr>
              <p:nvPr/>
            </p:nvGrpSpPr>
            <p:grpSpPr bwMode="auto">
              <a:xfrm>
                <a:off x="6805274" y="1871030"/>
                <a:ext cx="324036" cy="726721"/>
                <a:chOff x="4241" y="981"/>
                <a:chExt cx="599" cy="459"/>
              </a:xfrm>
            </p:grpSpPr>
            <p:sp>
              <p:nvSpPr>
                <p:cNvPr id="389" name="Freeform 22"/>
                <p:cNvSpPr>
                  <a:spLocks/>
                </p:cNvSpPr>
                <p:nvPr/>
              </p:nvSpPr>
              <p:spPr bwMode="auto">
                <a:xfrm>
                  <a:off x="4246" y="1039"/>
                  <a:ext cx="575" cy="10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49"/>
                    </a:cxn>
                    <a:cxn ang="0">
                      <a:pos x="204" y="108"/>
                    </a:cxn>
                    <a:cxn ang="0">
                      <a:pos x="489" y="81"/>
                    </a:cxn>
                    <a:cxn ang="0">
                      <a:pos x="573" y="42"/>
                    </a:cxn>
                    <a:cxn ang="0">
                      <a:pos x="575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75" h="108">
                      <a:moveTo>
                        <a:pt x="0" y="9"/>
                      </a:moveTo>
                      <a:lnTo>
                        <a:pt x="16" y="49"/>
                      </a:lnTo>
                      <a:lnTo>
                        <a:pt x="204" y="108"/>
                      </a:lnTo>
                      <a:lnTo>
                        <a:pt x="489" y="81"/>
                      </a:lnTo>
                      <a:lnTo>
                        <a:pt x="573" y="42"/>
                      </a:lnTo>
                      <a:lnTo>
                        <a:pt x="57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0" name="Freeform 23"/>
                <p:cNvSpPr>
                  <a:spLocks/>
                </p:cNvSpPr>
                <p:nvPr/>
              </p:nvSpPr>
              <p:spPr bwMode="auto">
                <a:xfrm>
                  <a:off x="4246" y="981"/>
                  <a:ext cx="579" cy="123"/>
                </a:xfrm>
                <a:custGeom>
                  <a:avLst/>
                  <a:gdLst/>
                  <a:ahLst/>
                  <a:cxnLst>
                    <a:cxn ang="0">
                      <a:pos x="319" y="122"/>
                    </a:cxn>
                    <a:cxn ang="0">
                      <a:pos x="355" y="121"/>
                    </a:cxn>
                    <a:cxn ang="0">
                      <a:pos x="389" y="119"/>
                    </a:cxn>
                    <a:cxn ang="0">
                      <a:pos x="421" y="116"/>
                    </a:cxn>
                    <a:cxn ang="0">
                      <a:pos x="451" y="113"/>
                    </a:cxn>
                    <a:cxn ang="0">
                      <a:pos x="478" y="108"/>
                    </a:cxn>
                    <a:cxn ang="0">
                      <a:pos x="504" y="103"/>
                    </a:cxn>
                    <a:cxn ang="0">
                      <a:pos x="525" y="97"/>
                    </a:cxn>
                    <a:cxn ang="0">
                      <a:pos x="544" y="91"/>
                    </a:cxn>
                    <a:cxn ang="0">
                      <a:pos x="558" y="84"/>
                    </a:cxn>
                    <a:cxn ang="0">
                      <a:pos x="569" y="77"/>
                    </a:cxn>
                    <a:cxn ang="0">
                      <a:pos x="576" y="69"/>
                    </a:cxn>
                    <a:cxn ang="0">
                      <a:pos x="579" y="61"/>
                    </a:cxn>
                    <a:cxn ang="0">
                      <a:pos x="576" y="53"/>
                    </a:cxn>
                    <a:cxn ang="0">
                      <a:pos x="569" y="46"/>
                    </a:cxn>
                    <a:cxn ang="0">
                      <a:pos x="558" y="39"/>
                    </a:cxn>
                    <a:cxn ang="0">
                      <a:pos x="544" y="32"/>
                    </a:cxn>
                    <a:cxn ang="0">
                      <a:pos x="525" y="25"/>
                    </a:cxn>
                    <a:cxn ang="0">
                      <a:pos x="504" y="20"/>
                    </a:cxn>
                    <a:cxn ang="0">
                      <a:pos x="478" y="15"/>
                    </a:cxn>
                    <a:cxn ang="0">
                      <a:pos x="451" y="11"/>
                    </a:cxn>
                    <a:cxn ang="0">
                      <a:pos x="421" y="6"/>
                    </a:cxn>
                    <a:cxn ang="0">
                      <a:pos x="389" y="3"/>
                    </a:cxn>
                    <a:cxn ang="0">
                      <a:pos x="355" y="2"/>
                    </a:cxn>
                    <a:cxn ang="0">
                      <a:pos x="319" y="0"/>
                    </a:cxn>
                    <a:cxn ang="0">
                      <a:pos x="282" y="0"/>
                    </a:cxn>
                    <a:cxn ang="0">
                      <a:pos x="245" y="0"/>
                    </a:cxn>
                    <a:cxn ang="0">
                      <a:pos x="210" y="2"/>
                    </a:cxn>
                    <a:cxn ang="0">
                      <a:pos x="177" y="5"/>
                    </a:cxn>
                    <a:cxn ang="0">
                      <a:pos x="145" y="8"/>
                    </a:cxn>
                    <a:cxn ang="0">
                      <a:pos x="116" y="12"/>
                    </a:cxn>
                    <a:cxn ang="0">
                      <a:pos x="90" y="17"/>
                    </a:cxn>
                    <a:cxn ang="0">
                      <a:pos x="66" y="22"/>
                    </a:cxn>
                    <a:cxn ang="0">
                      <a:pos x="45" y="28"/>
                    </a:cxn>
                    <a:cxn ang="0">
                      <a:pos x="28" y="35"/>
                    </a:cxn>
                    <a:cxn ang="0">
                      <a:pos x="14" y="41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4" y="72"/>
                    </a:cxn>
                    <a:cxn ang="0">
                      <a:pos x="12" y="80"/>
                    </a:cxn>
                    <a:cxn ang="0">
                      <a:pos x="25" y="86"/>
                    </a:cxn>
                    <a:cxn ang="0">
                      <a:pos x="41" y="93"/>
                    </a:cxn>
                    <a:cxn ang="0">
                      <a:pos x="61" y="99"/>
                    </a:cxn>
                    <a:cxn ang="0">
                      <a:pos x="85" y="105"/>
                    </a:cxn>
                    <a:cxn ang="0">
                      <a:pos x="110" y="110"/>
                    </a:cxn>
                    <a:cxn ang="0">
                      <a:pos x="139" y="114"/>
                    </a:cxn>
                    <a:cxn ang="0">
                      <a:pos x="170" y="117"/>
                    </a:cxn>
                    <a:cxn ang="0">
                      <a:pos x="203" y="120"/>
                    </a:cxn>
                    <a:cxn ang="0">
                      <a:pos x="237" y="122"/>
                    </a:cxn>
                    <a:cxn ang="0">
                      <a:pos x="275" y="123"/>
                    </a:cxn>
                  </a:cxnLst>
                  <a:rect l="0" t="0" r="r" b="b"/>
                  <a:pathLst>
                    <a:path w="579" h="123">
                      <a:moveTo>
                        <a:pt x="289" y="123"/>
                      </a:moveTo>
                      <a:lnTo>
                        <a:pt x="297" y="123"/>
                      </a:lnTo>
                      <a:lnTo>
                        <a:pt x="304" y="123"/>
                      </a:lnTo>
                      <a:lnTo>
                        <a:pt x="312" y="123"/>
                      </a:lnTo>
                      <a:lnTo>
                        <a:pt x="319" y="122"/>
                      </a:lnTo>
                      <a:lnTo>
                        <a:pt x="326" y="122"/>
                      </a:lnTo>
                      <a:lnTo>
                        <a:pt x="333" y="122"/>
                      </a:lnTo>
                      <a:lnTo>
                        <a:pt x="340" y="122"/>
                      </a:lnTo>
                      <a:lnTo>
                        <a:pt x="348" y="122"/>
                      </a:lnTo>
                      <a:lnTo>
                        <a:pt x="355" y="121"/>
                      </a:lnTo>
                      <a:lnTo>
                        <a:pt x="362" y="121"/>
                      </a:lnTo>
                      <a:lnTo>
                        <a:pt x="368" y="121"/>
                      </a:lnTo>
                      <a:lnTo>
                        <a:pt x="375" y="120"/>
                      </a:lnTo>
                      <a:lnTo>
                        <a:pt x="382" y="119"/>
                      </a:lnTo>
                      <a:lnTo>
                        <a:pt x="389" y="119"/>
                      </a:lnTo>
                      <a:lnTo>
                        <a:pt x="395" y="118"/>
                      </a:lnTo>
                      <a:lnTo>
                        <a:pt x="402" y="118"/>
                      </a:lnTo>
                      <a:lnTo>
                        <a:pt x="408" y="117"/>
                      </a:lnTo>
                      <a:lnTo>
                        <a:pt x="414" y="117"/>
                      </a:lnTo>
                      <a:lnTo>
                        <a:pt x="421" y="116"/>
                      </a:lnTo>
                      <a:lnTo>
                        <a:pt x="427" y="116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3"/>
                      </a:lnTo>
                      <a:lnTo>
                        <a:pt x="451" y="113"/>
                      </a:lnTo>
                      <a:lnTo>
                        <a:pt x="456" y="111"/>
                      </a:lnTo>
                      <a:lnTo>
                        <a:pt x="463" y="111"/>
                      </a:lnTo>
                      <a:lnTo>
                        <a:pt x="468" y="110"/>
                      </a:lnTo>
                      <a:lnTo>
                        <a:pt x="473" y="109"/>
                      </a:lnTo>
                      <a:lnTo>
                        <a:pt x="478" y="108"/>
                      </a:lnTo>
                      <a:lnTo>
                        <a:pt x="484" y="107"/>
                      </a:lnTo>
                      <a:lnTo>
                        <a:pt x="489" y="106"/>
                      </a:lnTo>
                      <a:lnTo>
                        <a:pt x="494" y="105"/>
                      </a:lnTo>
                      <a:lnTo>
                        <a:pt x="498" y="104"/>
                      </a:lnTo>
                      <a:lnTo>
                        <a:pt x="504" y="103"/>
                      </a:lnTo>
                      <a:lnTo>
                        <a:pt x="508" y="102"/>
                      </a:lnTo>
                      <a:lnTo>
                        <a:pt x="513" y="100"/>
                      </a:lnTo>
                      <a:lnTo>
                        <a:pt x="516" y="99"/>
                      </a:lnTo>
                      <a:lnTo>
                        <a:pt x="520" y="98"/>
                      </a:lnTo>
                      <a:lnTo>
                        <a:pt x="525" y="97"/>
                      </a:lnTo>
                      <a:lnTo>
                        <a:pt x="530" y="96"/>
                      </a:lnTo>
                      <a:lnTo>
                        <a:pt x="532" y="94"/>
                      </a:lnTo>
                      <a:lnTo>
                        <a:pt x="536" y="93"/>
                      </a:lnTo>
                      <a:lnTo>
                        <a:pt x="540" y="92"/>
                      </a:lnTo>
                      <a:lnTo>
                        <a:pt x="544" y="91"/>
                      </a:lnTo>
                      <a:lnTo>
                        <a:pt x="547" y="89"/>
                      </a:lnTo>
                      <a:lnTo>
                        <a:pt x="550" y="88"/>
                      </a:lnTo>
                      <a:lnTo>
                        <a:pt x="553" y="86"/>
                      </a:lnTo>
                      <a:lnTo>
                        <a:pt x="556" y="85"/>
                      </a:lnTo>
                      <a:lnTo>
                        <a:pt x="558" y="84"/>
                      </a:lnTo>
                      <a:lnTo>
                        <a:pt x="561" y="82"/>
                      </a:lnTo>
                      <a:lnTo>
                        <a:pt x="563" y="81"/>
                      </a:lnTo>
                      <a:lnTo>
                        <a:pt x="566" y="80"/>
                      </a:lnTo>
                      <a:lnTo>
                        <a:pt x="568" y="78"/>
                      </a:lnTo>
                      <a:lnTo>
                        <a:pt x="569" y="77"/>
                      </a:lnTo>
                      <a:lnTo>
                        <a:pt x="572" y="75"/>
                      </a:lnTo>
                      <a:lnTo>
                        <a:pt x="573" y="74"/>
                      </a:lnTo>
                      <a:lnTo>
                        <a:pt x="574" y="72"/>
                      </a:lnTo>
                      <a:lnTo>
                        <a:pt x="575" y="71"/>
                      </a:lnTo>
                      <a:lnTo>
                        <a:pt x="576" y="69"/>
                      </a:lnTo>
                      <a:lnTo>
                        <a:pt x="577" y="68"/>
                      </a:lnTo>
                      <a:lnTo>
                        <a:pt x="578" y="66"/>
                      </a:lnTo>
                      <a:lnTo>
                        <a:pt x="579" y="65"/>
                      </a:lnTo>
                      <a:lnTo>
                        <a:pt x="579" y="63"/>
                      </a:lnTo>
                      <a:lnTo>
                        <a:pt x="579" y="61"/>
                      </a:lnTo>
                      <a:lnTo>
                        <a:pt x="579" y="60"/>
                      </a:lnTo>
                      <a:lnTo>
                        <a:pt x="579" y="58"/>
                      </a:lnTo>
                      <a:lnTo>
                        <a:pt x="578" y="57"/>
                      </a:lnTo>
                      <a:lnTo>
                        <a:pt x="577" y="55"/>
                      </a:lnTo>
                      <a:lnTo>
                        <a:pt x="576" y="53"/>
                      </a:lnTo>
                      <a:lnTo>
                        <a:pt x="575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47"/>
                      </a:lnTo>
                      <a:lnTo>
                        <a:pt x="569" y="46"/>
                      </a:lnTo>
                      <a:lnTo>
                        <a:pt x="568" y="44"/>
                      </a:lnTo>
                      <a:lnTo>
                        <a:pt x="566" y="43"/>
                      </a:lnTo>
                      <a:lnTo>
                        <a:pt x="563" y="41"/>
                      </a:lnTo>
                      <a:lnTo>
                        <a:pt x="561" y="40"/>
                      </a:lnTo>
                      <a:lnTo>
                        <a:pt x="558" y="39"/>
                      </a:lnTo>
                      <a:lnTo>
                        <a:pt x="556" y="38"/>
                      </a:lnTo>
                      <a:lnTo>
                        <a:pt x="553" y="36"/>
                      </a:lnTo>
                      <a:lnTo>
                        <a:pt x="550" y="35"/>
                      </a:lnTo>
                      <a:lnTo>
                        <a:pt x="547" y="33"/>
                      </a:lnTo>
                      <a:lnTo>
                        <a:pt x="544" y="32"/>
                      </a:lnTo>
                      <a:lnTo>
                        <a:pt x="540" y="31"/>
                      </a:lnTo>
                      <a:lnTo>
                        <a:pt x="536" y="29"/>
                      </a:lnTo>
                      <a:lnTo>
                        <a:pt x="532" y="28"/>
                      </a:lnTo>
                      <a:lnTo>
                        <a:pt x="530" y="27"/>
                      </a:lnTo>
                      <a:lnTo>
                        <a:pt x="525" y="25"/>
                      </a:lnTo>
                      <a:lnTo>
                        <a:pt x="520" y="24"/>
                      </a:lnTo>
                      <a:lnTo>
                        <a:pt x="516" y="24"/>
                      </a:lnTo>
                      <a:lnTo>
                        <a:pt x="513" y="22"/>
                      </a:lnTo>
                      <a:lnTo>
                        <a:pt x="508" y="21"/>
                      </a:lnTo>
                      <a:lnTo>
                        <a:pt x="504" y="20"/>
                      </a:lnTo>
                      <a:lnTo>
                        <a:pt x="498" y="19"/>
                      </a:lnTo>
                      <a:lnTo>
                        <a:pt x="494" y="18"/>
                      </a:lnTo>
                      <a:lnTo>
                        <a:pt x="489" y="17"/>
                      </a:lnTo>
                      <a:lnTo>
                        <a:pt x="484" y="16"/>
                      </a:lnTo>
                      <a:lnTo>
                        <a:pt x="478" y="15"/>
                      </a:lnTo>
                      <a:lnTo>
                        <a:pt x="473" y="14"/>
                      </a:lnTo>
                      <a:lnTo>
                        <a:pt x="468" y="13"/>
                      </a:lnTo>
                      <a:lnTo>
                        <a:pt x="463" y="12"/>
                      </a:lnTo>
                      <a:lnTo>
                        <a:pt x="456" y="11"/>
                      </a:lnTo>
                      <a:lnTo>
                        <a:pt x="451" y="11"/>
                      </a:lnTo>
                      <a:lnTo>
                        <a:pt x="445" y="10"/>
                      </a:lnTo>
                      <a:lnTo>
                        <a:pt x="439" y="9"/>
                      </a:lnTo>
                      <a:lnTo>
                        <a:pt x="433" y="8"/>
                      </a:lnTo>
                      <a:lnTo>
                        <a:pt x="427" y="7"/>
                      </a:lnTo>
                      <a:lnTo>
                        <a:pt x="421" y="6"/>
                      </a:lnTo>
                      <a:lnTo>
                        <a:pt x="414" y="6"/>
                      </a:lnTo>
                      <a:lnTo>
                        <a:pt x="408" y="5"/>
                      </a:lnTo>
                      <a:lnTo>
                        <a:pt x="402" y="5"/>
                      </a:lnTo>
                      <a:lnTo>
                        <a:pt x="395" y="4"/>
                      </a:lnTo>
                      <a:lnTo>
                        <a:pt x="389" y="3"/>
                      </a:lnTo>
                      <a:lnTo>
                        <a:pt x="382" y="3"/>
                      </a:lnTo>
                      <a:lnTo>
                        <a:pt x="375" y="3"/>
                      </a:lnTo>
                      <a:lnTo>
                        <a:pt x="368" y="2"/>
                      </a:lnTo>
                      <a:lnTo>
                        <a:pt x="362" y="2"/>
                      </a:lnTo>
                      <a:lnTo>
                        <a:pt x="355" y="2"/>
                      </a:lnTo>
                      <a:lnTo>
                        <a:pt x="348" y="1"/>
                      </a:lnTo>
                      <a:lnTo>
                        <a:pt x="340" y="1"/>
                      </a:lnTo>
                      <a:lnTo>
                        <a:pt x="333" y="0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2" y="0"/>
                      </a:lnTo>
                      <a:lnTo>
                        <a:pt x="304" y="0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2" y="0"/>
                      </a:lnTo>
                      <a:lnTo>
                        <a:pt x="275" y="0"/>
                      </a:lnTo>
                      <a:lnTo>
                        <a:pt x="267" y="0"/>
                      </a:lnTo>
                      <a:lnTo>
                        <a:pt x="260" y="0"/>
                      </a:lnTo>
                      <a:lnTo>
                        <a:pt x="253" y="0"/>
                      </a:lnTo>
                      <a:lnTo>
                        <a:pt x="245" y="0"/>
                      </a:lnTo>
                      <a:lnTo>
                        <a:pt x="237" y="1"/>
                      </a:lnTo>
                      <a:lnTo>
                        <a:pt x="231" y="1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10" y="2"/>
                      </a:lnTo>
                      <a:lnTo>
                        <a:pt x="203" y="3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8" y="6"/>
                      </a:lnTo>
                      <a:lnTo>
                        <a:pt x="151" y="7"/>
                      </a:lnTo>
                      <a:lnTo>
                        <a:pt x="145" y="8"/>
                      </a:lnTo>
                      <a:lnTo>
                        <a:pt x="139" y="9"/>
                      </a:lnTo>
                      <a:lnTo>
                        <a:pt x="133" y="10"/>
                      </a:lnTo>
                      <a:lnTo>
                        <a:pt x="128" y="11"/>
                      </a:lnTo>
                      <a:lnTo>
                        <a:pt x="122" y="11"/>
                      </a:lnTo>
                      <a:lnTo>
                        <a:pt x="116" y="12"/>
                      </a:lnTo>
                      <a:lnTo>
                        <a:pt x="110" y="13"/>
                      </a:lnTo>
                      <a:lnTo>
                        <a:pt x="106" y="14"/>
                      </a:lnTo>
                      <a:lnTo>
                        <a:pt x="100" y="15"/>
                      </a:lnTo>
                      <a:lnTo>
                        <a:pt x="94" y="16"/>
                      </a:lnTo>
                      <a:lnTo>
                        <a:pt x="90" y="17"/>
                      </a:lnTo>
                      <a:lnTo>
                        <a:pt x="85" y="18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1"/>
                      </a:lnTo>
                      <a:lnTo>
                        <a:pt x="66" y="22"/>
                      </a:lnTo>
                      <a:lnTo>
                        <a:pt x="61" y="24"/>
                      </a:lnTo>
                      <a:lnTo>
                        <a:pt x="57" y="24"/>
                      </a:lnTo>
                      <a:lnTo>
                        <a:pt x="52" y="25"/>
                      </a:lnTo>
                      <a:lnTo>
                        <a:pt x="49" y="27"/>
                      </a:lnTo>
                      <a:lnTo>
                        <a:pt x="45" y="28"/>
                      </a:lnTo>
                      <a:lnTo>
                        <a:pt x="41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9" y="44"/>
                      </a:lnTo>
                      <a:lnTo>
                        <a:pt x="9" y="46"/>
                      </a:lnTo>
                      <a:lnTo>
                        <a:pt x="7" y="47"/>
                      </a:lnTo>
                      <a:lnTo>
                        <a:pt x="5" y="49"/>
                      </a:lnTo>
                      <a:lnTo>
                        <a:pt x="4" y="50"/>
                      </a:lnTo>
                      <a:lnTo>
                        <a:pt x="3" y="52"/>
                      </a:lnTo>
                      <a:lnTo>
                        <a:pt x="2" y="53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3" y="71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9" y="77"/>
                      </a:lnTo>
                      <a:lnTo>
                        <a:pt x="9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3" y="85"/>
                      </a:lnTo>
                      <a:lnTo>
                        <a:pt x="25" y="86"/>
                      </a:lnTo>
                      <a:lnTo>
                        <a:pt x="28" y="88"/>
                      </a:lnTo>
                      <a:lnTo>
                        <a:pt x="31" y="89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1" y="93"/>
                      </a:lnTo>
                      <a:lnTo>
                        <a:pt x="45" y="94"/>
                      </a:lnTo>
                      <a:lnTo>
                        <a:pt x="49" y="96"/>
                      </a:lnTo>
                      <a:lnTo>
                        <a:pt x="52" y="97"/>
                      </a:lnTo>
                      <a:lnTo>
                        <a:pt x="57" y="98"/>
                      </a:lnTo>
                      <a:lnTo>
                        <a:pt x="61" y="99"/>
                      </a:lnTo>
                      <a:lnTo>
                        <a:pt x="66" y="100"/>
                      </a:lnTo>
                      <a:lnTo>
                        <a:pt x="70" y="102"/>
                      </a:lnTo>
                      <a:lnTo>
                        <a:pt x="74" y="103"/>
                      </a:lnTo>
                      <a:lnTo>
                        <a:pt x="79" y="104"/>
                      </a:lnTo>
                      <a:lnTo>
                        <a:pt x="85" y="105"/>
                      </a:lnTo>
                      <a:lnTo>
                        <a:pt x="90" y="106"/>
                      </a:lnTo>
                      <a:lnTo>
                        <a:pt x="94" y="107"/>
                      </a:lnTo>
                      <a:lnTo>
                        <a:pt x="100" y="108"/>
                      </a:lnTo>
                      <a:lnTo>
                        <a:pt x="106" y="109"/>
                      </a:lnTo>
                      <a:lnTo>
                        <a:pt x="110" y="110"/>
                      </a:lnTo>
                      <a:lnTo>
                        <a:pt x="116" y="111"/>
                      </a:lnTo>
                      <a:lnTo>
                        <a:pt x="122" y="111"/>
                      </a:lnTo>
                      <a:lnTo>
                        <a:pt x="128" y="113"/>
                      </a:lnTo>
                      <a:lnTo>
                        <a:pt x="133" y="113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6"/>
                      </a:lnTo>
                      <a:lnTo>
                        <a:pt x="158" y="116"/>
                      </a:lnTo>
                      <a:lnTo>
                        <a:pt x="164" y="117"/>
                      </a:lnTo>
                      <a:lnTo>
                        <a:pt x="170" y="117"/>
                      </a:lnTo>
                      <a:lnTo>
                        <a:pt x="177" y="118"/>
                      </a:lnTo>
                      <a:lnTo>
                        <a:pt x="183" y="118"/>
                      </a:lnTo>
                      <a:lnTo>
                        <a:pt x="189" y="119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10" y="121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7" y="122"/>
                      </a:lnTo>
                      <a:lnTo>
                        <a:pt x="245" y="122"/>
                      </a:lnTo>
                      <a:lnTo>
                        <a:pt x="253" y="122"/>
                      </a:lnTo>
                      <a:lnTo>
                        <a:pt x="260" y="122"/>
                      </a:lnTo>
                      <a:lnTo>
                        <a:pt x="267" y="123"/>
                      </a:lnTo>
                      <a:lnTo>
                        <a:pt x="275" y="123"/>
                      </a:lnTo>
                      <a:lnTo>
                        <a:pt x="282" y="123"/>
                      </a:lnTo>
                      <a:lnTo>
                        <a:pt x="289" y="123"/>
                      </a:lnTo>
                      <a:lnTo>
                        <a:pt x="28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1" name="Freeform 24"/>
                <p:cNvSpPr>
                  <a:spLocks/>
                </p:cNvSpPr>
                <p:nvPr/>
              </p:nvSpPr>
              <p:spPr bwMode="auto">
                <a:xfrm>
                  <a:off x="4241" y="1317"/>
                  <a:ext cx="599" cy="123"/>
                </a:xfrm>
                <a:custGeom>
                  <a:avLst/>
                  <a:gdLst/>
                  <a:ahLst/>
                  <a:cxnLst>
                    <a:cxn ang="0">
                      <a:pos x="329" y="123"/>
                    </a:cxn>
                    <a:cxn ang="0">
                      <a:pos x="367" y="122"/>
                    </a:cxn>
                    <a:cxn ang="0">
                      <a:pos x="401" y="119"/>
                    </a:cxn>
                    <a:cxn ang="0">
                      <a:pos x="435" y="116"/>
                    </a:cxn>
                    <a:cxn ang="0">
                      <a:pos x="466" y="112"/>
                    </a:cxn>
                    <a:cxn ang="0">
                      <a:pos x="494" y="108"/>
                    </a:cxn>
                    <a:cxn ang="0">
                      <a:pos x="520" y="103"/>
                    </a:cxn>
                    <a:cxn ang="0">
                      <a:pos x="542" y="97"/>
                    </a:cxn>
                    <a:cxn ang="0">
                      <a:pos x="562" y="91"/>
                    </a:cxn>
                    <a:cxn ang="0">
                      <a:pos x="577" y="84"/>
                    </a:cxn>
                    <a:cxn ang="0">
                      <a:pos x="589" y="77"/>
                    </a:cxn>
                    <a:cxn ang="0">
                      <a:pos x="596" y="70"/>
                    </a:cxn>
                    <a:cxn ang="0">
                      <a:pos x="599" y="62"/>
                    </a:cxn>
                    <a:cxn ang="0">
                      <a:pos x="596" y="54"/>
                    </a:cxn>
                    <a:cxn ang="0">
                      <a:pos x="589" y="46"/>
                    </a:cxn>
                    <a:cxn ang="0">
                      <a:pos x="577" y="39"/>
                    </a:cxn>
                    <a:cxn ang="0">
                      <a:pos x="562" y="32"/>
                    </a:cxn>
                    <a:cxn ang="0">
                      <a:pos x="542" y="26"/>
                    </a:cxn>
                    <a:cxn ang="0">
                      <a:pos x="520" y="20"/>
                    </a:cxn>
                    <a:cxn ang="0">
                      <a:pos x="494" y="15"/>
                    </a:cxn>
                    <a:cxn ang="0">
                      <a:pos x="466" y="10"/>
                    </a:cxn>
                    <a:cxn ang="0">
                      <a:pos x="435" y="6"/>
                    </a:cxn>
                    <a:cxn ang="0">
                      <a:pos x="401" y="4"/>
                    </a:cxn>
                    <a:cxn ang="0">
                      <a:pos x="367" y="2"/>
                    </a:cxn>
                    <a:cxn ang="0">
                      <a:pos x="329" y="0"/>
                    </a:cxn>
                    <a:cxn ang="0">
                      <a:pos x="291" y="0"/>
                    </a:cxn>
                    <a:cxn ang="0">
                      <a:pos x="253" y="1"/>
                    </a:cxn>
                    <a:cxn ang="0">
                      <a:pos x="216" y="2"/>
                    </a:cxn>
                    <a:cxn ang="0">
                      <a:pos x="182" y="5"/>
                    </a:cxn>
                    <a:cxn ang="0">
                      <a:pos x="150" y="8"/>
                    </a:cxn>
                    <a:cxn ang="0">
                      <a:pos x="119" y="12"/>
                    </a:cxn>
                    <a:cxn ang="0">
                      <a:pos x="92" y="17"/>
                    </a:cxn>
                    <a:cxn ang="0">
                      <a:pos x="68" y="22"/>
                    </a:cxn>
                    <a:cxn ang="0">
                      <a:pos x="46" y="28"/>
                    </a:cxn>
                    <a:cxn ang="0">
                      <a:pos x="28" y="35"/>
                    </a:cxn>
                    <a:cxn ang="0">
                      <a:pos x="14" y="42"/>
                    </a:cxn>
                    <a:cxn ang="0">
                      <a:pos x="5" y="49"/>
                    </a:cxn>
                    <a:cxn ang="0">
                      <a:pos x="0" y="57"/>
                    </a:cxn>
                    <a:cxn ang="0">
                      <a:pos x="0" y="65"/>
                    </a:cxn>
                    <a:cxn ang="0">
                      <a:pos x="3" y="73"/>
                    </a:cxn>
                    <a:cxn ang="0">
                      <a:pos x="12" y="80"/>
                    </a:cxn>
                    <a:cxn ang="0">
                      <a:pos x="25" y="87"/>
                    </a:cxn>
                    <a:cxn ang="0">
                      <a:pos x="42" y="93"/>
                    </a:cxn>
                    <a:cxn ang="0">
                      <a:pos x="63" y="100"/>
                    </a:cxn>
                    <a:cxn ang="0">
                      <a:pos x="87" y="105"/>
                    </a:cxn>
                    <a:cxn ang="0">
                      <a:pos x="113" y="110"/>
                    </a:cxn>
                    <a:cxn ang="0">
                      <a:pos x="144" y="114"/>
                    </a:cxn>
                    <a:cxn ang="0">
                      <a:pos x="176" y="117"/>
                    </a:cxn>
                    <a:cxn ang="0">
                      <a:pos x="209" y="120"/>
                    </a:cxn>
                    <a:cxn ang="0">
                      <a:pos x="246" y="122"/>
                    </a:cxn>
                    <a:cxn ang="0">
                      <a:pos x="283" y="123"/>
                    </a:cxn>
                  </a:cxnLst>
                  <a:rect l="0" t="0" r="r" b="b"/>
                  <a:pathLst>
                    <a:path w="599" h="123">
                      <a:moveTo>
                        <a:pt x="299" y="123"/>
                      </a:moveTo>
                      <a:lnTo>
                        <a:pt x="307" y="123"/>
                      </a:lnTo>
                      <a:lnTo>
                        <a:pt x="314" y="123"/>
                      </a:lnTo>
                      <a:lnTo>
                        <a:pt x="322" y="123"/>
                      </a:lnTo>
                      <a:lnTo>
                        <a:pt x="329" y="123"/>
                      </a:lnTo>
                      <a:lnTo>
                        <a:pt x="336" y="123"/>
                      </a:lnTo>
                      <a:lnTo>
                        <a:pt x="344" y="122"/>
                      </a:lnTo>
                      <a:lnTo>
                        <a:pt x="351" y="122"/>
                      </a:lnTo>
                      <a:lnTo>
                        <a:pt x="359" y="122"/>
                      </a:lnTo>
                      <a:lnTo>
                        <a:pt x="367" y="122"/>
                      </a:lnTo>
                      <a:lnTo>
                        <a:pt x="373" y="121"/>
                      </a:lnTo>
                      <a:lnTo>
                        <a:pt x="380" y="121"/>
                      </a:lnTo>
                      <a:lnTo>
                        <a:pt x="388" y="120"/>
                      </a:lnTo>
                      <a:lnTo>
                        <a:pt x="394" y="120"/>
                      </a:lnTo>
                      <a:lnTo>
                        <a:pt x="401" y="119"/>
                      </a:lnTo>
                      <a:lnTo>
                        <a:pt x="409" y="118"/>
                      </a:lnTo>
                      <a:lnTo>
                        <a:pt x="416" y="118"/>
                      </a:lnTo>
                      <a:lnTo>
                        <a:pt x="422" y="117"/>
                      </a:lnTo>
                      <a:lnTo>
                        <a:pt x="428" y="117"/>
                      </a:lnTo>
                      <a:lnTo>
                        <a:pt x="435" y="116"/>
                      </a:lnTo>
                      <a:lnTo>
                        <a:pt x="442" y="115"/>
                      </a:lnTo>
                      <a:lnTo>
                        <a:pt x="448" y="115"/>
                      </a:lnTo>
                      <a:lnTo>
                        <a:pt x="454" y="114"/>
                      </a:lnTo>
                      <a:lnTo>
                        <a:pt x="460" y="114"/>
                      </a:lnTo>
                      <a:lnTo>
                        <a:pt x="466" y="112"/>
                      </a:lnTo>
                      <a:lnTo>
                        <a:pt x="472" y="112"/>
                      </a:lnTo>
                      <a:lnTo>
                        <a:pt x="478" y="111"/>
                      </a:lnTo>
                      <a:lnTo>
                        <a:pt x="483" y="110"/>
                      </a:lnTo>
                      <a:lnTo>
                        <a:pt x="490" y="109"/>
                      </a:lnTo>
                      <a:lnTo>
                        <a:pt x="494" y="108"/>
                      </a:lnTo>
                      <a:lnTo>
                        <a:pt x="500" y="107"/>
                      </a:lnTo>
                      <a:lnTo>
                        <a:pt x="505" y="106"/>
                      </a:lnTo>
                      <a:lnTo>
                        <a:pt x="511" y="105"/>
                      </a:lnTo>
                      <a:lnTo>
                        <a:pt x="515" y="104"/>
                      </a:lnTo>
                      <a:lnTo>
                        <a:pt x="520" y="103"/>
                      </a:lnTo>
                      <a:lnTo>
                        <a:pt x="525" y="102"/>
                      </a:lnTo>
                      <a:lnTo>
                        <a:pt x="530" y="101"/>
                      </a:lnTo>
                      <a:lnTo>
                        <a:pt x="535" y="100"/>
                      </a:lnTo>
                      <a:lnTo>
                        <a:pt x="539" y="98"/>
                      </a:lnTo>
                      <a:lnTo>
                        <a:pt x="542" y="97"/>
                      </a:lnTo>
                      <a:lnTo>
                        <a:pt x="547" y="96"/>
                      </a:lnTo>
                      <a:lnTo>
                        <a:pt x="551" y="95"/>
                      </a:lnTo>
                      <a:lnTo>
                        <a:pt x="554" y="93"/>
                      </a:lnTo>
                      <a:lnTo>
                        <a:pt x="558" y="92"/>
                      </a:lnTo>
                      <a:lnTo>
                        <a:pt x="562" y="91"/>
                      </a:lnTo>
                      <a:lnTo>
                        <a:pt x="565" y="90"/>
                      </a:lnTo>
                      <a:lnTo>
                        <a:pt x="568" y="88"/>
                      </a:lnTo>
                      <a:lnTo>
                        <a:pt x="571" y="87"/>
                      </a:lnTo>
                      <a:lnTo>
                        <a:pt x="574" y="86"/>
                      </a:lnTo>
                      <a:lnTo>
                        <a:pt x="577" y="84"/>
                      </a:lnTo>
                      <a:lnTo>
                        <a:pt x="579" y="82"/>
                      </a:lnTo>
                      <a:lnTo>
                        <a:pt x="582" y="81"/>
                      </a:lnTo>
                      <a:lnTo>
                        <a:pt x="585" y="80"/>
                      </a:lnTo>
                      <a:lnTo>
                        <a:pt x="586" y="78"/>
                      </a:lnTo>
                      <a:lnTo>
                        <a:pt x="589" y="77"/>
                      </a:lnTo>
                      <a:lnTo>
                        <a:pt x="590" y="75"/>
                      </a:lnTo>
                      <a:lnTo>
                        <a:pt x="592" y="74"/>
                      </a:lnTo>
                      <a:lnTo>
                        <a:pt x="594" y="73"/>
                      </a:lnTo>
                      <a:lnTo>
                        <a:pt x="595" y="71"/>
                      </a:lnTo>
                      <a:lnTo>
                        <a:pt x="596" y="70"/>
                      </a:lnTo>
                      <a:lnTo>
                        <a:pt x="597" y="68"/>
                      </a:lnTo>
                      <a:lnTo>
                        <a:pt x="598" y="67"/>
                      </a:lnTo>
                      <a:lnTo>
                        <a:pt x="598" y="65"/>
                      </a:lnTo>
                      <a:lnTo>
                        <a:pt x="598" y="63"/>
                      </a:lnTo>
                      <a:lnTo>
                        <a:pt x="599" y="62"/>
                      </a:lnTo>
                      <a:lnTo>
                        <a:pt x="598" y="60"/>
                      </a:lnTo>
                      <a:lnTo>
                        <a:pt x="598" y="58"/>
                      </a:lnTo>
                      <a:lnTo>
                        <a:pt x="598" y="57"/>
                      </a:lnTo>
                      <a:lnTo>
                        <a:pt x="597" y="55"/>
                      </a:lnTo>
                      <a:lnTo>
                        <a:pt x="596" y="54"/>
                      </a:lnTo>
                      <a:lnTo>
                        <a:pt x="595" y="52"/>
                      </a:lnTo>
                      <a:lnTo>
                        <a:pt x="594" y="51"/>
                      </a:lnTo>
                      <a:lnTo>
                        <a:pt x="592" y="49"/>
                      </a:lnTo>
                      <a:lnTo>
                        <a:pt x="590" y="48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5" y="43"/>
                      </a:lnTo>
                      <a:lnTo>
                        <a:pt x="582" y="42"/>
                      </a:lnTo>
                      <a:lnTo>
                        <a:pt x="579" y="40"/>
                      </a:lnTo>
                      <a:lnTo>
                        <a:pt x="577" y="39"/>
                      </a:lnTo>
                      <a:lnTo>
                        <a:pt x="574" y="38"/>
                      </a:lnTo>
                      <a:lnTo>
                        <a:pt x="571" y="36"/>
                      </a:lnTo>
                      <a:lnTo>
                        <a:pt x="568" y="35"/>
                      </a:lnTo>
                      <a:lnTo>
                        <a:pt x="565" y="34"/>
                      </a:lnTo>
                      <a:lnTo>
                        <a:pt x="562" y="32"/>
                      </a:lnTo>
                      <a:lnTo>
                        <a:pt x="558" y="31"/>
                      </a:lnTo>
                      <a:lnTo>
                        <a:pt x="554" y="29"/>
                      </a:lnTo>
                      <a:lnTo>
                        <a:pt x="551" y="28"/>
                      </a:lnTo>
                      <a:lnTo>
                        <a:pt x="547" y="27"/>
                      </a:lnTo>
                      <a:lnTo>
                        <a:pt x="542" y="26"/>
                      </a:lnTo>
                      <a:lnTo>
                        <a:pt x="539" y="24"/>
                      </a:lnTo>
                      <a:lnTo>
                        <a:pt x="535" y="23"/>
                      </a:lnTo>
                      <a:lnTo>
                        <a:pt x="530" y="22"/>
                      </a:lnTo>
                      <a:lnTo>
                        <a:pt x="525" y="21"/>
                      </a:lnTo>
                      <a:lnTo>
                        <a:pt x="520" y="20"/>
                      </a:lnTo>
                      <a:lnTo>
                        <a:pt x="515" y="19"/>
                      </a:lnTo>
                      <a:lnTo>
                        <a:pt x="511" y="18"/>
                      </a:lnTo>
                      <a:lnTo>
                        <a:pt x="505" y="17"/>
                      </a:lnTo>
                      <a:lnTo>
                        <a:pt x="500" y="16"/>
                      </a:lnTo>
                      <a:lnTo>
                        <a:pt x="494" y="15"/>
                      </a:lnTo>
                      <a:lnTo>
                        <a:pt x="490" y="14"/>
                      </a:lnTo>
                      <a:lnTo>
                        <a:pt x="483" y="13"/>
                      </a:lnTo>
                      <a:lnTo>
                        <a:pt x="478" y="12"/>
                      </a:lnTo>
                      <a:lnTo>
                        <a:pt x="472" y="11"/>
                      </a:lnTo>
                      <a:lnTo>
                        <a:pt x="466" y="10"/>
                      </a:lnTo>
                      <a:lnTo>
                        <a:pt x="460" y="9"/>
                      </a:lnTo>
                      <a:lnTo>
                        <a:pt x="454" y="9"/>
                      </a:lnTo>
                      <a:lnTo>
                        <a:pt x="448" y="8"/>
                      </a:lnTo>
                      <a:lnTo>
                        <a:pt x="442" y="7"/>
                      </a:lnTo>
                      <a:lnTo>
                        <a:pt x="435" y="6"/>
                      </a:lnTo>
                      <a:lnTo>
                        <a:pt x="428" y="6"/>
                      </a:lnTo>
                      <a:lnTo>
                        <a:pt x="422" y="5"/>
                      </a:lnTo>
                      <a:lnTo>
                        <a:pt x="416" y="5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4" y="3"/>
                      </a:lnTo>
                      <a:lnTo>
                        <a:pt x="388" y="2"/>
                      </a:lnTo>
                      <a:lnTo>
                        <a:pt x="380" y="2"/>
                      </a:lnTo>
                      <a:lnTo>
                        <a:pt x="373" y="2"/>
                      </a:lnTo>
                      <a:lnTo>
                        <a:pt x="367" y="2"/>
                      </a:lnTo>
                      <a:lnTo>
                        <a:pt x="359" y="1"/>
                      </a:lnTo>
                      <a:lnTo>
                        <a:pt x="351" y="1"/>
                      </a:lnTo>
                      <a:lnTo>
                        <a:pt x="344" y="1"/>
                      </a:lnTo>
                      <a:lnTo>
                        <a:pt x="336" y="0"/>
                      </a:lnTo>
                      <a:lnTo>
                        <a:pt x="329" y="0"/>
                      </a:lnTo>
                      <a:lnTo>
                        <a:pt x="322" y="0"/>
                      </a:lnTo>
                      <a:lnTo>
                        <a:pt x="314" y="0"/>
                      </a:lnTo>
                      <a:lnTo>
                        <a:pt x="307" y="0"/>
                      </a:lnTo>
                      <a:lnTo>
                        <a:pt x="299" y="0"/>
                      </a:lnTo>
                      <a:lnTo>
                        <a:pt x="291" y="0"/>
                      </a:lnTo>
                      <a:lnTo>
                        <a:pt x="283" y="0"/>
                      </a:lnTo>
                      <a:lnTo>
                        <a:pt x="275" y="0"/>
                      </a:lnTo>
                      <a:lnTo>
                        <a:pt x="268" y="0"/>
                      </a:lnTo>
                      <a:lnTo>
                        <a:pt x="260" y="0"/>
                      </a:lnTo>
                      <a:lnTo>
                        <a:pt x="253" y="1"/>
                      </a:lnTo>
                      <a:lnTo>
                        <a:pt x="246" y="1"/>
                      </a:lnTo>
                      <a:lnTo>
                        <a:pt x="238" y="1"/>
                      </a:lnTo>
                      <a:lnTo>
                        <a:pt x="231" y="2"/>
                      </a:lnTo>
                      <a:lnTo>
                        <a:pt x="224" y="2"/>
                      </a:lnTo>
                      <a:lnTo>
                        <a:pt x="216" y="2"/>
                      </a:lnTo>
                      <a:lnTo>
                        <a:pt x="209" y="2"/>
                      </a:lnTo>
                      <a:lnTo>
                        <a:pt x="203" y="3"/>
                      </a:lnTo>
                      <a:lnTo>
                        <a:pt x="196" y="4"/>
                      </a:lnTo>
                      <a:lnTo>
                        <a:pt x="189" y="4"/>
                      </a:lnTo>
                      <a:lnTo>
                        <a:pt x="182" y="5"/>
                      </a:lnTo>
                      <a:lnTo>
                        <a:pt x="176" y="5"/>
                      </a:lnTo>
                      <a:lnTo>
                        <a:pt x="169" y="6"/>
                      </a:lnTo>
                      <a:lnTo>
                        <a:pt x="163" y="6"/>
                      </a:lnTo>
                      <a:lnTo>
                        <a:pt x="156" y="7"/>
                      </a:lnTo>
                      <a:lnTo>
                        <a:pt x="150" y="8"/>
                      </a:lnTo>
                      <a:lnTo>
                        <a:pt x="144" y="9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5" y="11"/>
                      </a:lnTo>
                      <a:lnTo>
                        <a:pt x="119" y="12"/>
                      </a:lnTo>
                      <a:lnTo>
                        <a:pt x="113" y="13"/>
                      </a:lnTo>
                      <a:lnTo>
                        <a:pt x="108" y="14"/>
                      </a:lnTo>
                      <a:lnTo>
                        <a:pt x="102" y="15"/>
                      </a:lnTo>
                      <a:lnTo>
                        <a:pt x="97" y="16"/>
                      </a:lnTo>
                      <a:lnTo>
                        <a:pt x="92" y="17"/>
                      </a:lnTo>
                      <a:lnTo>
                        <a:pt x="87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2" y="21"/>
                      </a:lnTo>
                      <a:lnTo>
                        <a:pt x="68" y="22"/>
                      </a:lnTo>
                      <a:lnTo>
                        <a:pt x="63" y="23"/>
                      </a:lnTo>
                      <a:lnTo>
                        <a:pt x="58" y="24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8" y="31"/>
                      </a:lnTo>
                      <a:lnTo>
                        <a:pt x="35" y="32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2" y="38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4" y="42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8" y="46"/>
                      </a:lnTo>
                      <a:lnTo>
                        <a:pt x="7" y="48"/>
                      </a:lnTo>
                      <a:lnTo>
                        <a:pt x="5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5" y="74"/>
                      </a:lnTo>
                      <a:lnTo>
                        <a:pt x="7" y="75"/>
                      </a:lnTo>
                      <a:lnTo>
                        <a:pt x="8" y="77"/>
                      </a:lnTo>
                      <a:lnTo>
                        <a:pt x="10" y="78"/>
                      </a:lnTo>
                      <a:lnTo>
                        <a:pt x="12" y="80"/>
                      </a:lnTo>
                      <a:lnTo>
                        <a:pt x="14" y="81"/>
                      </a:lnTo>
                      <a:lnTo>
                        <a:pt x="17" y="82"/>
                      </a:lnTo>
                      <a:lnTo>
                        <a:pt x="19" y="84"/>
                      </a:lnTo>
                      <a:lnTo>
                        <a:pt x="22" y="86"/>
                      </a:lnTo>
                      <a:lnTo>
                        <a:pt x="25" y="87"/>
                      </a:lnTo>
                      <a:lnTo>
                        <a:pt x="28" y="88"/>
                      </a:lnTo>
                      <a:lnTo>
                        <a:pt x="31" y="90"/>
                      </a:lnTo>
                      <a:lnTo>
                        <a:pt x="35" y="91"/>
                      </a:lnTo>
                      <a:lnTo>
                        <a:pt x="38" y="92"/>
                      </a:lnTo>
                      <a:lnTo>
                        <a:pt x="42" y="93"/>
                      </a:lnTo>
                      <a:lnTo>
                        <a:pt x="46" y="95"/>
                      </a:lnTo>
                      <a:lnTo>
                        <a:pt x="50" y="96"/>
                      </a:lnTo>
                      <a:lnTo>
                        <a:pt x="54" y="97"/>
                      </a:lnTo>
                      <a:lnTo>
                        <a:pt x="58" y="98"/>
                      </a:lnTo>
                      <a:lnTo>
                        <a:pt x="63" y="100"/>
                      </a:lnTo>
                      <a:lnTo>
                        <a:pt x="68" y="101"/>
                      </a:lnTo>
                      <a:lnTo>
                        <a:pt x="72" y="102"/>
                      </a:lnTo>
                      <a:lnTo>
                        <a:pt x="77" y="103"/>
                      </a:lnTo>
                      <a:lnTo>
                        <a:pt x="82" y="104"/>
                      </a:lnTo>
                      <a:lnTo>
                        <a:pt x="87" y="105"/>
                      </a:lnTo>
                      <a:lnTo>
                        <a:pt x="92" y="106"/>
                      </a:lnTo>
                      <a:lnTo>
                        <a:pt x="97" y="107"/>
                      </a:lnTo>
                      <a:lnTo>
                        <a:pt x="102" y="108"/>
                      </a:lnTo>
                      <a:lnTo>
                        <a:pt x="108" y="109"/>
                      </a:lnTo>
                      <a:lnTo>
                        <a:pt x="113" y="110"/>
                      </a:lnTo>
                      <a:lnTo>
                        <a:pt x="119" y="111"/>
                      </a:lnTo>
                      <a:lnTo>
                        <a:pt x="125" y="112"/>
                      </a:lnTo>
                      <a:lnTo>
                        <a:pt x="132" y="112"/>
                      </a:lnTo>
                      <a:lnTo>
                        <a:pt x="137" y="114"/>
                      </a:lnTo>
                      <a:lnTo>
                        <a:pt x="144" y="114"/>
                      </a:lnTo>
                      <a:lnTo>
                        <a:pt x="150" y="115"/>
                      </a:lnTo>
                      <a:lnTo>
                        <a:pt x="156" y="115"/>
                      </a:lnTo>
                      <a:lnTo>
                        <a:pt x="163" y="116"/>
                      </a:lnTo>
                      <a:lnTo>
                        <a:pt x="169" y="117"/>
                      </a:lnTo>
                      <a:lnTo>
                        <a:pt x="176" y="117"/>
                      </a:lnTo>
                      <a:lnTo>
                        <a:pt x="182" y="118"/>
                      </a:lnTo>
                      <a:lnTo>
                        <a:pt x="189" y="118"/>
                      </a:lnTo>
                      <a:lnTo>
                        <a:pt x="196" y="119"/>
                      </a:lnTo>
                      <a:lnTo>
                        <a:pt x="203" y="120"/>
                      </a:lnTo>
                      <a:lnTo>
                        <a:pt x="209" y="120"/>
                      </a:lnTo>
                      <a:lnTo>
                        <a:pt x="216" y="121"/>
                      </a:lnTo>
                      <a:lnTo>
                        <a:pt x="224" y="121"/>
                      </a:lnTo>
                      <a:lnTo>
                        <a:pt x="231" y="122"/>
                      </a:lnTo>
                      <a:lnTo>
                        <a:pt x="238" y="122"/>
                      </a:lnTo>
                      <a:lnTo>
                        <a:pt x="246" y="122"/>
                      </a:lnTo>
                      <a:lnTo>
                        <a:pt x="253" y="122"/>
                      </a:lnTo>
                      <a:lnTo>
                        <a:pt x="260" y="123"/>
                      </a:lnTo>
                      <a:lnTo>
                        <a:pt x="268" y="123"/>
                      </a:lnTo>
                      <a:lnTo>
                        <a:pt x="275" y="123"/>
                      </a:lnTo>
                      <a:lnTo>
                        <a:pt x="283" y="123"/>
                      </a:lnTo>
                      <a:lnTo>
                        <a:pt x="291" y="123"/>
                      </a:lnTo>
                      <a:lnTo>
                        <a:pt x="299" y="123"/>
                      </a:lnTo>
                      <a:lnTo>
                        <a:pt x="2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2" name="Freeform 25"/>
                <p:cNvSpPr>
                  <a:spLocks/>
                </p:cNvSpPr>
                <p:nvPr/>
              </p:nvSpPr>
              <p:spPr bwMode="auto">
                <a:xfrm>
                  <a:off x="4246" y="1075"/>
                  <a:ext cx="587" cy="31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28" y="13"/>
                    </a:cxn>
                    <a:cxn ang="0">
                      <a:pos x="38" y="17"/>
                    </a:cxn>
                    <a:cxn ang="0">
                      <a:pos x="50" y="22"/>
                    </a:cxn>
                    <a:cxn ang="0">
                      <a:pos x="63" y="25"/>
                    </a:cxn>
                    <a:cxn ang="0">
                      <a:pos x="79" y="29"/>
                    </a:cxn>
                    <a:cxn ang="0">
                      <a:pos x="95" y="32"/>
                    </a:cxn>
                    <a:cxn ang="0">
                      <a:pos x="112" y="36"/>
                    </a:cxn>
                    <a:cxn ang="0">
                      <a:pos x="130" y="38"/>
                    </a:cxn>
                    <a:cxn ang="0">
                      <a:pos x="150" y="41"/>
                    </a:cxn>
                    <a:cxn ang="0">
                      <a:pos x="170" y="43"/>
                    </a:cxn>
                    <a:cxn ang="0">
                      <a:pos x="191" y="45"/>
                    </a:cxn>
                    <a:cxn ang="0">
                      <a:pos x="213" y="46"/>
                    </a:cxn>
                    <a:cxn ang="0">
                      <a:pos x="236" y="47"/>
                    </a:cxn>
                    <a:cxn ang="0">
                      <a:pos x="259" y="48"/>
                    </a:cxn>
                    <a:cxn ang="0">
                      <a:pos x="283" y="48"/>
                    </a:cxn>
                    <a:cxn ang="0">
                      <a:pos x="308" y="48"/>
                    </a:cxn>
                    <a:cxn ang="0">
                      <a:pos x="333" y="47"/>
                    </a:cxn>
                    <a:cxn ang="0">
                      <a:pos x="357" y="47"/>
                    </a:cxn>
                    <a:cxn ang="0">
                      <a:pos x="379" y="45"/>
                    </a:cxn>
                    <a:cxn ang="0">
                      <a:pos x="402" y="44"/>
                    </a:cxn>
                    <a:cxn ang="0">
                      <a:pos x="423" y="41"/>
                    </a:cxn>
                    <a:cxn ang="0">
                      <a:pos x="444" y="39"/>
                    </a:cxn>
                    <a:cxn ang="0">
                      <a:pos x="463" y="36"/>
                    </a:cxn>
                    <a:cxn ang="0">
                      <a:pos x="481" y="33"/>
                    </a:cxn>
                    <a:cxn ang="0">
                      <a:pos x="498" y="29"/>
                    </a:cxn>
                    <a:cxn ang="0">
                      <a:pos x="514" y="25"/>
                    </a:cxn>
                    <a:cxn ang="0">
                      <a:pos x="528" y="22"/>
                    </a:cxn>
                    <a:cxn ang="0">
                      <a:pos x="541" y="17"/>
                    </a:cxn>
                    <a:cxn ang="0">
                      <a:pos x="552" y="13"/>
                    </a:cxn>
                    <a:cxn ang="0">
                      <a:pos x="560" y="8"/>
                    </a:cxn>
                    <a:cxn ang="0">
                      <a:pos x="569" y="4"/>
                    </a:cxn>
                    <a:cxn ang="0">
                      <a:pos x="572" y="1"/>
                    </a:cxn>
                    <a:cxn ang="0">
                      <a:pos x="580" y="1"/>
                    </a:cxn>
                    <a:cxn ang="0">
                      <a:pos x="587" y="304"/>
                    </a:cxn>
                    <a:cxn ang="0">
                      <a:pos x="0" y="309"/>
                    </a:cxn>
                    <a:cxn ang="0">
                      <a:pos x="0" y="303"/>
                    </a:cxn>
                    <a:cxn ang="0">
                      <a:pos x="0" y="293"/>
                    </a:cxn>
                    <a:cxn ang="0">
                      <a:pos x="0" y="280"/>
                    </a:cxn>
                    <a:cxn ang="0">
                      <a:pos x="0" y="263"/>
                    </a:cxn>
                    <a:cxn ang="0">
                      <a:pos x="1" y="244"/>
                    </a:cxn>
                    <a:cxn ang="0">
                      <a:pos x="2" y="222"/>
                    </a:cxn>
                    <a:cxn ang="0">
                      <a:pos x="3" y="199"/>
                    </a:cxn>
                    <a:cxn ang="0">
                      <a:pos x="3" y="174"/>
                    </a:cxn>
                    <a:cxn ang="0">
                      <a:pos x="4" y="149"/>
                    </a:cxn>
                    <a:cxn ang="0">
                      <a:pos x="5" y="124"/>
                    </a:cxn>
                    <a:cxn ang="0">
                      <a:pos x="5" y="99"/>
                    </a:cxn>
                    <a:cxn ang="0">
                      <a:pos x="7" y="74"/>
                    </a:cxn>
                    <a:cxn ang="0">
                      <a:pos x="8" y="51"/>
                    </a:cxn>
                    <a:cxn ang="0">
                      <a:pos x="9" y="29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587" h="311">
                      <a:moveTo>
                        <a:pt x="14" y="5"/>
                      </a:move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9" y="9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8" y="13"/>
                      </a:lnTo>
                      <a:lnTo>
                        <a:pt x="30" y="14"/>
                      </a:lnTo>
                      <a:lnTo>
                        <a:pt x="32" y="15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41" y="19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7" y="23"/>
                      </a:lnTo>
                      <a:lnTo>
                        <a:pt x="60" y="24"/>
                      </a:lnTo>
                      <a:lnTo>
                        <a:pt x="63" y="25"/>
                      </a:lnTo>
                      <a:lnTo>
                        <a:pt x="68" y="26"/>
                      </a:lnTo>
                      <a:lnTo>
                        <a:pt x="71" y="27"/>
                      </a:lnTo>
                      <a:lnTo>
                        <a:pt x="74" y="28"/>
                      </a:lnTo>
                      <a:lnTo>
                        <a:pt x="79" y="29"/>
                      </a:lnTo>
                      <a:lnTo>
                        <a:pt x="83" y="30"/>
                      </a:lnTo>
                      <a:lnTo>
                        <a:pt x="86" y="31"/>
                      </a:lnTo>
                      <a:lnTo>
                        <a:pt x="90" y="31"/>
                      </a:lnTo>
                      <a:lnTo>
                        <a:pt x="95" y="32"/>
                      </a:lnTo>
                      <a:lnTo>
                        <a:pt x="99" y="33"/>
                      </a:lnTo>
                      <a:lnTo>
                        <a:pt x="102" y="34"/>
                      </a:lnTo>
                      <a:lnTo>
                        <a:pt x="107" y="35"/>
                      </a:lnTo>
                      <a:lnTo>
                        <a:pt x="112" y="36"/>
                      </a:lnTo>
                      <a:lnTo>
                        <a:pt x="116" y="36"/>
                      </a:lnTo>
                      <a:lnTo>
                        <a:pt x="121" y="37"/>
                      </a:lnTo>
                      <a:lnTo>
                        <a:pt x="125" y="38"/>
                      </a:lnTo>
                      <a:lnTo>
                        <a:pt x="130" y="38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5" y="40"/>
                      </a:lnTo>
                      <a:lnTo>
                        <a:pt x="150" y="41"/>
                      </a:lnTo>
                      <a:lnTo>
                        <a:pt x="154" y="41"/>
                      </a:lnTo>
                      <a:lnTo>
                        <a:pt x="160" y="42"/>
                      </a:lnTo>
                      <a:lnTo>
                        <a:pt x="165" y="42"/>
                      </a:lnTo>
                      <a:lnTo>
                        <a:pt x="170" y="43"/>
                      </a:lnTo>
                      <a:lnTo>
                        <a:pt x="175" y="43"/>
                      </a:lnTo>
                      <a:lnTo>
                        <a:pt x="180" y="44"/>
                      </a:lnTo>
                      <a:lnTo>
                        <a:pt x="185" y="44"/>
                      </a:lnTo>
                      <a:lnTo>
                        <a:pt x="191" y="45"/>
                      </a:lnTo>
                      <a:lnTo>
                        <a:pt x="196" y="45"/>
                      </a:lnTo>
                      <a:lnTo>
                        <a:pt x="202" y="46"/>
                      </a:lnTo>
                      <a:lnTo>
                        <a:pt x="208" y="46"/>
                      </a:lnTo>
                      <a:lnTo>
                        <a:pt x="213" y="46"/>
                      </a:lnTo>
                      <a:lnTo>
                        <a:pt x="219" y="47"/>
                      </a:lnTo>
                      <a:lnTo>
                        <a:pt x="225" y="47"/>
                      </a:lnTo>
                      <a:lnTo>
                        <a:pt x="230" y="47"/>
                      </a:lnTo>
                      <a:lnTo>
                        <a:pt x="236" y="47"/>
                      </a:lnTo>
                      <a:lnTo>
                        <a:pt x="242" y="47"/>
                      </a:lnTo>
                      <a:lnTo>
                        <a:pt x="248" y="47"/>
                      </a:lnTo>
                      <a:lnTo>
                        <a:pt x="253" y="48"/>
                      </a:lnTo>
                      <a:lnTo>
                        <a:pt x="259" y="48"/>
                      </a:lnTo>
                      <a:lnTo>
                        <a:pt x="265" y="48"/>
                      </a:lnTo>
                      <a:lnTo>
                        <a:pt x="271" y="48"/>
                      </a:lnTo>
                      <a:lnTo>
                        <a:pt x="277" y="48"/>
                      </a:lnTo>
                      <a:lnTo>
                        <a:pt x="283" y="48"/>
                      </a:lnTo>
                      <a:lnTo>
                        <a:pt x="289" y="49"/>
                      </a:lnTo>
                      <a:lnTo>
                        <a:pt x="296" y="48"/>
                      </a:lnTo>
                      <a:lnTo>
                        <a:pt x="302" y="48"/>
                      </a:lnTo>
                      <a:lnTo>
                        <a:pt x="308" y="48"/>
                      </a:lnTo>
                      <a:lnTo>
                        <a:pt x="314" y="48"/>
                      </a:lnTo>
                      <a:lnTo>
                        <a:pt x="320" y="48"/>
                      </a:lnTo>
                      <a:lnTo>
                        <a:pt x="326" y="48"/>
                      </a:lnTo>
                      <a:lnTo>
                        <a:pt x="333" y="47"/>
                      </a:lnTo>
                      <a:lnTo>
                        <a:pt x="339" y="47"/>
                      </a:lnTo>
                      <a:lnTo>
                        <a:pt x="345" y="47"/>
                      </a:lnTo>
                      <a:lnTo>
                        <a:pt x="351" y="47"/>
                      </a:lnTo>
                      <a:lnTo>
                        <a:pt x="357" y="47"/>
                      </a:lnTo>
                      <a:lnTo>
                        <a:pt x="362" y="46"/>
                      </a:lnTo>
                      <a:lnTo>
                        <a:pt x="368" y="46"/>
                      </a:lnTo>
                      <a:lnTo>
                        <a:pt x="373" y="46"/>
                      </a:lnTo>
                      <a:lnTo>
                        <a:pt x="379" y="45"/>
                      </a:lnTo>
                      <a:lnTo>
                        <a:pt x="385" y="45"/>
                      </a:lnTo>
                      <a:lnTo>
                        <a:pt x="390" y="44"/>
                      </a:lnTo>
                      <a:lnTo>
                        <a:pt x="396" y="44"/>
                      </a:lnTo>
                      <a:lnTo>
                        <a:pt x="402" y="44"/>
                      </a:lnTo>
                      <a:lnTo>
                        <a:pt x="407" y="43"/>
                      </a:lnTo>
                      <a:lnTo>
                        <a:pt x="412" y="42"/>
                      </a:lnTo>
                      <a:lnTo>
                        <a:pt x="418" y="42"/>
                      </a:lnTo>
                      <a:lnTo>
                        <a:pt x="423" y="41"/>
                      </a:lnTo>
                      <a:lnTo>
                        <a:pt x="428" y="41"/>
                      </a:lnTo>
                      <a:lnTo>
                        <a:pt x="433" y="40"/>
                      </a:lnTo>
                      <a:lnTo>
                        <a:pt x="438" y="39"/>
                      </a:lnTo>
                      <a:lnTo>
                        <a:pt x="444" y="39"/>
                      </a:lnTo>
                      <a:lnTo>
                        <a:pt x="449" y="38"/>
                      </a:lnTo>
                      <a:lnTo>
                        <a:pt x="454" y="38"/>
                      </a:lnTo>
                      <a:lnTo>
                        <a:pt x="458" y="37"/>
                      </a:lnTo>
                      <a:lnTo>
                        <a:pt x="463" y="36"/>
                      </a:lnTo>
                      <a:lnTo>
                        <a:pt x="468" y="36"/>
                      </a:lnTo>
                      <a:lnTo>
                        <a:pt x="472" y="35"/>
                      </a:lnTo>
                      <a:lnTo>
                        <a:pt x="476" y="34"/>
                      </a:lnTo>
                      <a:lnTo>
                        <a:pt x="481" y="33"/>
                      </a:lnTo>
                      <a:lnTo>
                        <a:pt x="486" y="32"/>
                      </a:lnTo>
                      <a:lnTo>
                        <a:pt x="490" y="31"/>
                      </a:lnTo>
                      <a:lnTo>
                        <a:pt x="494" y="30"/>
                      </a:lnTo>
                      <a:lnTo>
                        <a:pt x="498" y="29"/>
                      </a:lnTo>
                      <a:lnTo>
                        <a:pt x="502" y="28"/>
                      </a:lnTo>
                      <a:lnTo>
                        <a:pt x="506" y="28"/>
                      </a:lnTo>
                      <a:lnTo>
                        <a:pt x="510" y="27"/>
                      </a:lnTo>
                      <a:lnTo>
                        <a:pt x="514" y="25"/>
                      </a:lnTo>
                      <a:lnTo>
                        <a:pt x="517" y="25"/>
                      </a:lnTo>
                      <a:lnTo>
                        <a:pt x="520" y="24"/>
                      </a:lnTo>
                      <a:lnTo>
                        <a:pt x="525" y="23"/>
                      </a:lnTo>
                      <a:lnTo>
                        <a:pt x="528" y="22"/>
                      </a:lnTo>
                      <a:lnTo>
                        <a:pt x="531" y="21"/>
                      </a:lnTo>
                      <a:lnTo>
                        <a:pt x="535" y="20"/>
                      </a:lnTo>
                      <a:lnTo>
                        <a:pt x="537" y="19"/>
                      </a:lnTo>
                      <a:lnTo>
                        <a:pt x="541" y="17"/>
                      </a:lnTo>
                      <a:lnTo>
                        <a:pt x="544" y="16"/>
                      </a:lnTo>
                      <a:lnTo>
                        <a:pt x="547" y="15"/>
                      </a:lnTo>
                      <a:lnTo>
                        <a:pt x="549" y="14"/>
                      </a:lnTo>
                      <a:lnTo>
                        <a:pt x="552" y="13"/>
                      </a:lnTo>
                      <a:lnTo>
                        <a:pt x="554" y="12"/>
                      </a:lnTo>
                      <a:lnTo>
                        <a:pt x="556" y="11"/>
                      </a:lnTo>
                      <a:lnTo>
                        <a:pt x="558" y="10"/>
                      </a:lnTo>
                      <a:lnTo>
                        <a:pt x="560" y="8"/>
                      </a:lnTo>
                      <a:lnTo>
                        <a:pt x="563" y="7"/>
                      </a:lnTo>
                      <a:lnTo>
                        <a:pt x="565" y="6"/>
                      </a:lnTo>
                      <a:lnTo>
                        <a:pt x="567" y="5"/>
                      </a:lnTo>
                      <a:lnTo>
                        <a:pt x="569" y="4"/>
                      </a:lnTo>
                      <a:lnTo>
                        <a:pt x="570" y="3"/>
                      </a:lnTo>
                      <a:lnTo>
                        <a:pt x="570" y="2"/>
                      </a:lnTo>
                      <a:lnTo>
                        <a:pt x="571" y="2"/>
                      </a:lnTo>
                      <a:lnTo>
                        <a:pt x="572" y="1"/>
                      </a:lnTo>
                      <a:lnTo>
                        <a:pt x="574" y="1"/>
                      </a:lnTo>
                      <a:lnTo>
                        <a:pt x="575" y="0"/>
                      </a:lnTo>
                      <a:lnTo>
                        <a:pt x="579" y="0"/>
                      </a:lnTo>
                      <a:lnTo>
                        <a:pt x="580" y="1"/>
                      </a:lnTo>
                      <a:lnTo>
                        <a:pt x="580" y="2"/>
                      </a:lnTo>
                      <a:lnTo>
                        <a:pt x="581" y="2"/>
                      </a:lnTo>
                      <a:lnTo>
                        <a:pt x="584" y="3"/>
                      </a:lnTo>
                      <a:lnTo>
                        <a:pt x="587" y="304"/>
                      </a:lnTo>
                      <a:lnTo>
                        <a:pt x="0" y="311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0" y="309"/>
                      </a:lnTo>
                      <a:lnTo>
                        <a:pt x="0" y="307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301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3"/>
                      </a:lnTo>
                      <a:lnTo>
                        <a:pt x="0" y="291"/>
                      </a:lnTo>
                      <a:lnTo>
                        <a:pt x="0" y="287"/>
                      </a:lnTo>
                      <a:lnTo>
                        <a:pt x="0" y="284"/>
                      </a:lnTo>
                      <a:lnTo>
                        <a:pt x="0" y="280"/>
                      </a:lnTo>
                      <a:lnTo>
                        <a:pt x="0" y="276"/>
                      </a:lnTo>
                      <a:lnTo>
                        <a:pt x="0" y="272"/>
                      </a:lnTo>
                      <a:lnTo>
                        <a:pt x="0" y="268"/>
                      </a:lnTo>
                      <a:lnTo>
                        <a:pt x="0" y="263"/>
                      </a:lnTo>
                      <a:lnTo>
                        <a:pt x="1" y="259"/>
                      </a:lnTo>
                      <a:lnTo>
                        <a:pt x="1" y="254"/>
                      </a:lnTo>
                      <a:lnTo>
                        <a:pt x="1" y="249"/>
                      </a:lnTo>
                      <a:lnTo>
                        <a:pt x="1" y="244"/>
                      </a:lnTo>
                      <a:lnTo>
                        <a:pt x="2" y="239"/>
                      </a:lnTo>
                      <a:lnTo>
                        <a:pt x="2" y="233"/>
                      </a:lnTo>
                      <a:lnTo>
                        <a:pt x="2" y="228"/>
                      </a:lnTo>
                      <a:lnTo>
                        <a:pt x="2" y="222"/>
                      </a:lnTo>
                      <a:lnTo>
                        <a:pt x="2" y="217"/>
                      </a:lnTo>
                      <a:lnTo>
                        <a:pt x="2" y="211"/>
                      </a:lnTo>
                      <a:lnTo>
                        <a:pt x="3" y="205"/>
                      </a:lnTo>
                      <a:lnTo>
                        <a:pt x="3" y="199"/>
                      </a:lnTo>
                      <a:lnTo>
                        <a:pt x="3" y="193"/>
                      </a:lnTo>
                      <a:lnTo>
                        <a:pt x="3" y="187"/>
                      </a:lnTo>
                      <a:lnTo>
                        <a:pt x="3" y="181"/>
                      </a:lnTo>
                      <a:lnTo>
                        <a:pt x="3" y="174"/>
                      </a:lnTo>
                      <a:lnTo>
                        <a:pt x="3" y="168"/>
                      </a:lnTo>
                      <a:lnTo>
                        <a:pt x="3" y="162"/>
                      </a:lnTo>
                      <a:lnTo>
                        <a:pt x="4" y="156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4" y="136"/>
                      </a:lnTo>
                      <a:lnTo>
                        <a:pt x="4" y="130"/>
                      </a:lnTo>
                      <a:lnTo>
                        <a:pt x="5" y="124"/>
                      </a:lnTo>
                      <a:lnTo>
                        <a:pt x="5" y="118"/>
                      </a:lnTo>
                      <a:lnTo>
                        <a:pt x="5" y="111"/>
                      </a:lnTo>
                      <a:lnTo>
                        <a:pt x="5" y="105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6" y="86"/>
                      </a:lnTo>
                      <a:lnTo>
                        <a:pt x="7" y="80"/>
                      </a:lnTo>
                      <a:lnTo>
                        <a:pt x="7" y="74"/>
                      </a:lnTo>
                      <a:lnTo>
                        <a:pt x="7" y="68"/>
                      </a:lnTo>
                      <a:lnTo>
                        <a:pt x="7" y="62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3" name="Freeform 26"/>
                <p:cNvSpPr>
                  <a:spLocks/>
                </p:cNvSpPr>
                <p:nvPr/>
              </p:nvSpPr>
              <p:spPr bwMode="auto">
                <a:xfrm>
                  <a:off x="4275" y="1162"/>
                  <a:ext cx="545" cy="68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4"/>
                    </a:cxn>
                    <a:cxn ang="0">
                      <a:pos x="149" y="61"/>
                    </a:cxn>
                    <a:cxn ang="0">
                      <a:pos x="121" y="58"/>
                    </a:cxn>
                    <a:cxn ang="0">
                      <a:pos x="94" y="53"/>
                    </a:cxn>
                    <a:cxn ang="0">
                      <a:pos x="72" y="48"/>
                    </a:cxn>
                    <a:cxn ang="0">
                      <a:pos x="50" y="42"/>
                    </a:cxn>
                    <a:cxn ang="0">
                      <a:pos x="33" y="36"/>
                    </a:cxn>
                    <a:cxn ang="0">
                      <a:pos x="18" y="30"/>
                    </a:cxn>
                    <a:cxn ang="0">
                      <a:pos x="8" y="23"/>
                    </a:cxn>
                    <a:cxn ang="0">
                      <a:pos x="2" y="16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9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7" y="32"/>
                    </a:cxn>
                    <a:cxn ang="0">
                      <a:pos x="88" y="36"/>
                    </a:cxn>
                    <a:cxn ang="0">
                      <a:pos x="112" y="40"/>
                    </a:cxn>
                    <a:cxn ang="0">
                      <a:pos x="137" y="42"/>
                    </a:cxn>
                    <a:cxn ang="0">
                      <a:pos x="163" y="45"/>
                    </a:cxn>
                    <a:cxn ang="0">
                      <a:pos x="191" y="46"/>
                    </a:cxn>
                    <a:cxn ang="0">
                      <a:pos x="221" y="48"/>
                    </a:cxn>
                    <a:cxn ang="0">
                      <a:pos x="251" y="49"/>
                    </a:cxn>
                    <a:cxn ang="0">
                      <a:pos x="283" y="49"/>
                    </a:cxn>
                    <a:cxn ang="0">
                      <a:pos x="317" y="48"/>
                    </a:cxn>
                    <a:cxn ang="0">
                      <a:pos x="347" y="46"/>
                    </a:cxn>
                    <a:cxn ang="0">
                      <a:pos x="377" y="45"/>
                    </a:cxn>
                    <a:cxn ang="0">
                      <a:pos x="406" y="42"/>
                    </a:cxn>
                    <a:cxn ang="0">
                      <a:pos x="432" y="39"/>
                    </a:cxn>
                    <a:cxn ang="0">
                      <a:pos x="457" y="35"/>
                    </a:cxn>
                    <a:cxn ang="0">
                      <a:pos x="478" y="31"/>
                    </a:cxn>
                    <a:cxn ang="0">
                      <a:pos x="496" y="26"/>
                    </a:cxn>
                    <a:cxn ang="0">
                      <a:pos x="513" y="21"/>
                    </a:cxn>
                    <a:cxn ang="0">
                      <a:pos x="525" y="15"/>
                    </a:cxn>
                    <a:cxn ang="0">
                      <a:pos x="534" y="9"/>
                    </a:cxn>
                    <a:cxn ang="0">
                      <a:pos x="540" y="2"/>
                    </a:cxn>
                    <a:cxn ang="0">
                      <a:pos x="544" y="3"/>
                    </a:cxn>
                    <a:cxn ang="0">
                      <a:pos x="545" y="9"/>
                    </a:cxn>
                    <a:cxn ang="0">
                      <a:pos x="543" y="16"/>
                    </a:cxn>
                    <a:cxn ang="0">
                      <a:pos x="536" y="23"/>
                    </a:cxn>
                    <a:cxn ang="0">
                      <a:pos x="526" y="30"/>
                    </a:cxn>
                    <a:cxn ang="0">
                      <a:pos x="513" y="36"/>
                    </a:cxn>
                    <a:cxn ang="0">
                      <a:pos x="496" y="42"/>
                    </a:cxn>
                    <a:cxn ang="0">
                      <a:pos x="475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1"/>
                    </a:cxn>
                    <a:cxn ang="0">
                      <a:pos x="366" y="64"/>
                    </a:cxn>
                    <a:cxn ang="0">
                      <a:pos x="335" y="67"/>
                    </a:cxn>
                    <a:cxn ang="0">
                      <a:pos x="301" y="68"/>
                    </a:cxn>
                    <a:cxn ang="0">
                      <a:pos x="274" y="68"/>
                    </a:cxn>
                  </a:cxnLst>
                  <a:rect l="0" t="0" r="r" b="b"/>
                  <a:pathLst>
                    <a:path w="545" h="68">
                      <a:moveTo>
                        <a:pt x="274" y="68"/>
                      </a:moveTo>
                      <a:lnTo>
                        <a:pt x="267" y="68"/>
                      </a:lnTo>
                      <a:lnTo>
                        <a:pt x="260" y="68"/>
                      </a:lnTo>
                      <a:lnTo>
                        <a:pt x="252" y="68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4" y="67"/>
                      </a:lnTo>
                      <a:lnTo>
                        <a:pt x="219" y="67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8" y="66"/>
                      </a:lnTo>
                      <a:lnTo>
                        <a:pt x="192" y="65"/>
                      </a:lnTo>
                      <a:lnTo>
                        <a:pt x="186" y="65"/>
                      </a:lnTo>
                      <a:lnTo>
                        <a:pt x="180" y="64"/>
                      </a:lnTo>
                      <a:lnTo>
                        <a:pt x="174" y="63"/>
                      </a:lnTo>
                      <a:lnTo>
                        <a:pt x="167" y="63"/>
                      </a:lnTo>
                      <a:lnTo>
                        <a:pt x="161" y="62"/>
                      </a:lnTo>
                      <a:lnTo>
                        <a:pt x="155" y="62"/>
                      </a:lnTo>
                      <a:lnTo>
                        <a:pt x="149" y="61"/>
                      </a:lnTo>
                      <a:lnTo>
                        <a:pt x="143" y="60"/>
                      </a:lnTo>
                      <a:lnTo>
                        <a:pt x="137" y="60"/>
                      </a:lnTo>
                      <a:lnTo>
                        <a:pt x="132" y="59"/>
                      </a:lnTo>
                      <a:lnTo>
                        <a:pt x="126" y="58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4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0" y="50"/>
                      </a:lnTo>
                      <a:lnTo>
                        <a:pt x="76" y="49"/>
                      </a:lnTo>
                      <a:lnTo>
                        <a:pt x="72" y="48"/>
                      </a:lnTo>
                      <a:lnTo>
                        <a:pt x="67" y="46"/>
                      </a:lnTo>
                      <a:lnTo>
                        <a:pt x="62" y="46"/>
                      </a:lnTo>
                      <a:lnTo>
                        <a:pt x="58" y="45"/>
                      </a:lnTo>
                      <a:lnTo>
                        <a:pt x="55" y="43"/>
                      </a:lnTo>
                      <a:lnTo>
                        <a:pt x="50" y="42"/>
                      </a:lnTo>
                      <a:lnTo>
                        <a:pt x="47" y="41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6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2"/>
                      </a:lnTo>
                      <a:lnTo>
                        <a:pt x="21" y="31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5" y="16"/>
                      </a:lnTo>
                      <a:lnTo>
                        <a:pt x="18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4" y="20"/>
                      </a:lnTo>
                      <a:lnTo>
                        <a:pt x="28" y="21"/>
                      </a:lnTo>
                      <a:lnTo>
                        <a:pt x="30" y="22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9" y="25"/>
                      </a:lnTo>
                      <a:lnTo>
                        <a:pt x="42" y="26"/>
                      </a:lnTo>
                      <a:lnTo>
                        <a:pt x="45" y="27"/>
                      </a:lnTo>
                      <a:lnTo>
                        <a:pt x="49" y="28"/>
                      </a:lnTo>
                      <a:lnTo>
                        <a:pt x="53" y="29"/>
                      </a:lnTo>
                      <a:lnTo>
                        <a:pt x="56" y="30"/>
                      </a:lnTo>
                      <a:lnTo>
                        <a:pt x="60" y="31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2" y="33"/>
                      </a:lnTo>
                      <a:lnTo>
                        <a:pt x="76" y="34"/>
                      </a:lnTo>
                      <a:lnTo>
                        <a:pt x="80" y="35"/>
                      </a:lnTo>
                      <a:lnTo>
                        <a:pt x="84" y="35"/>
                      </a:lnTo>
                      <a:lnTo>
                        <a:pt x="88" y="36"/>
                      </a:lnTo>
                      <a:lnTo>
                        <a:pt x="94" y="37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7" y="39"/>
                      </a:lnTo>
                      <a:lnTo>
                        <a:pt x="112" y="40"/>
                      </a:lnTo>
                      <a:lnTo>
                        <a:pt x="116" y="40"/>
                      </a:lnTo>
                      <a:lnTo>
                        <a:pt x="121" y="41"/>
                      </a:lnTo>
                      <a:lnTo>
                        <a:pt x="126" y="42"/>
                      </a:lnTo>
                      <a:lnTo>
                        <a:pt x="132" y="42"/>
                      </a:lnTo>
                      <a:lnTo>
                        <a:pt x="137" y="42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3" y="44"/>
                      </a:lnTo>
                      <a:lnTo>
                        <a:pt x="158" y="44"/>
                      </a:lnTo>
                      <a:lnTo>
                        <a:pt x="163" y="45"/>
                      </a:lnTo>
                      <a:lnTo>
                        <a:pt x="169" y="45"/>
                      </a:lnTo>
                      <a:lnTo>
                        <a:pt x="175" y="46"/>
                      </a:lnTo>
                      <a:lnTo>
                        <a:pt x="180" y="46"/>
                      </a:lnTo>
                      <a:lnTo>
                        <a:pt x="186" y="46"/>
                      </a:lnTo>
                      <a:lnTo>
                        <a:pt x="191" y="46"/>
                      </a:lnTo>
                      <a:lnTo>
                        <a:pt x="197" y="47"/>
                      </a:lnTo>
                      <a:lnTo>
                        <a:pt x="203" y="48"/>
                      </a:lnTo>
                      <a:lnTo>
                        <a:pt x="208" y="48"/>
                      </a:lnTo>
                      <a:lnTo>
                        <a:pt x="214" y="48"/>
                      </a:lnTo>
                      <a:lnTo>
                        <a:pt x="221" y="48"/>
                      </a:lnTo>
                      <a:lnTo>
                        <a:pt x="226" y="48"/>
                      </a:lnTo>
                      <a:lnTo>
                        <a:pt x="233" y="48"/>
                      </a:lnTo>
                      <a:lnTo>
                        <a:pt x="239" y="49"/>
                      </a:lnTo>
                      <a:lnTo>
                        <a:pt x="245" y="49"/>
                      </a:lnTo>
                      <a:lnTo>
                        <a:pt x="251" y="49"/>
                      </a:lnTo>
                      <a:lnTo>
                        <a:pt x="257" y="49"/>
                      </a:lnTo>
                      <a:lnTo>
                        <a:pt x="263" y="49"/>
                      </a:lnTo>
                      <a:lnTo>
                        <a:pt x="269" y="49"/>
                      </a:lnTo>
                      <a:lnTo>
                        <a:pt x="277" y="49"/>
                      </a:lnTo>
                      <a:lnTo>
                        <a:pt x="283" y="49"/>
                      </a:lnTo>
                      <a:lnTo>
                        <a:pt x="290" y="49"/>
                      </a:lnTo>
                      <a:lnTo>
                        <a:pt x="296" y="49"/>
                      </a:lnTo>
                      <a:lnTo>
                        <a:pt x="303" y="48"/>
                      </a:lnTo>
                      <a:lnTo>
                        <a:pt x="309" y="48"/>
                      </a:lnTo>
                      <a:lnTo>
                        <a:pt x="317" y="48"/>
                      </a:lnTo>
                      <a:lnTo>
                        <a:pt x="322" y="48"/>
                      </a:lnTo>
                      <a:lnTo>
                        <a:pt x="328" y="48"/>
                      </a:lnTo>
                      <a:lnTo>
                        <a:pt x="335" y="48"/>
                      </a:lnTo>
                      <a:lnTo>
                        <a:pt x="341" y="47"/>
                      </a:lnTo>
                      <a:lnTo>
                        <a:pt x="347" y="46"/>
                      </a:lnTo>
                      <a:lnTo>
                        <a:pt x="354" y="46"/>
                      </a:lnTo>
                      <a:lnTo>
                        <a:pt x="360" y="46"/>
                      </a:lnTo>
                      <a:lnTo>
                        <a:pt x="366" y="46"/>
                      </a:lnTo>
                      <a:lnTo>
                        <a:pt x="371" y="45"/>
                      </a:lnTo>
                      <a:lnTo>
                        <a:pt x="377" y="45"/>
                      </a:lnTo>
                      <a:lnTo>
                        <a:pt x="383" y="44"/>
                      </a:lnTo>
                      <a:lnTo>
                        <a:pt x="389" y="43"/>
                      </a:lnTo>
                      <a:lnTo>
                        <a:pt x="394" y="43"/>
                      </a:lnTo>
                      <a:lnTo>
                        <a:pt x="400" y="43"/>
                      </a:lnTo>
                      <a:lnTo>
                        <a:pt x="406" y="42"/>
                      </a:lnTo>
                      <a:lnTo>
                        <a:pt x="411" y="42"/>
                      </a:lnTo>
                      <a:lnTo>
                        <a:pt x="417" y="41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2" y="39"/>
                      </a:lnTo>
                      <a:lnTo>
                        <a:pt x="437" y="38"/>
                      </a:lnTo>
                      <a:lnTo>
                        <a:pt x="442" y="37"/>
                      </a:lnTo>
                      <a:lnTo>
                        <a:pt x="447" y="37"/>
                      </a:lnTo>
                      <a:lnTo>
                        <a:pt x="451" y="36"/>
                      </a:lnTo>
                      <a:lnTo>
                        <a:pt x="457" y="35"/>
                      </a:lnTo>
                      <a:lnTo>
                        <a:pt x="461" y="34"/>
                      </a:lnTo>
                      <a:lnTo>
                        <a:pt x="465" y="34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78" y="31"/>
                      </a:lnTo>
                      <a:lnTo>
                        <a:pt x="481" y="30"/>
                      </a:lnTo>
                      <a:lnTo>
                        <a:pt x="486" y="29"/>
                      </a:lnTo>
                      <a:lnTo>
                        <a:pt x="490" y="27"/>
                      </a:lnTo>
                      <a:lnTo>
                        <a:pt x="493" y="27"/>
                      </a:lnTo>
                      <a:lnTo>
                        <a:pt x="496" y="26"/>
                      </a:lnTo>
                      <a:lnTo>
                        <a:pt x="500" y="25"/>
                      </a:lnTo>
                      <a:lnTo>
                        <a:pt x="503" y="24"/>
                      </a:lnTo>
                      <a:lnTo>
                        <a:pt x="506" y="23"/>
                      </a:lnTo>
                      <a:lnTo>
                        <a:pt x="509" y="22"/>
                      </a:lnTo>
                      <a:lnTo>
                        <a:pt x="513" y="21"/>
                      </a:lnTo>
                      <a:lnTo>
                        <a:pt x="515" y="20"/>
                      </a:lnTo>
                      <a:lnTo>
                        <a:pt x="518" y="18"/>
                      </a:lnTo>
                      <a:lnTo>
                        <a:pt x="520" y="17"/>
                      </a:lnTo>
                      <a:lnTo>
                        <a:pt x="523" y="16"/>
                      </a:lnTo>
                      <a:lnTo>
                        <a:pt x="525" y="15"/>
                      </a:lnTo>
                      <a:lnTo>
                        <a:pt x="527" y="14"/>
                      </a:lnTo>
                      <a:lnTo>
                        <a:pt x="529" y="12"/>
                      </a:lnTo>
                      <a:lnTo>
                        <a:pt x="531" y="11"/>
                      </a:lnTo>
                      <a:lnTo>
                        <a:pt x="532" y="10"/>
                      </a:lnTo>
                      <a:lnTo>
                        <a:pt x="534" y="9"/>
                      </a:lnTo>
                      <a:lnTo>
                        <a:pt x="536" y="7"/>
                      </a:lnTo>
                      <a:lnTo>
                        <a:pt x="537" y="6"/>
                      </a:lnTo>
                      <a:lnTo>
                        <a:pt x="539" y="5"/>
                      </a:lnTo>
                      <a:lnTo>
                        <a:pt x="539" y="4"/>
                      </a:lnTo>
                      <a:lnTo>
                        <a:pt x="540" y="2"/>
                      </a:lnTo>
                      <a:lnTo>
                        <a:pt x="540" y="1"/>
                      </a:lnTo>
                      <a:lnTo>
                        <a:pt x="541" y="0"/>
                      </a:lnTo>
                      <a:lnTo>
                        <a:pt x="542" y="1"/>
                      </a:lnTo>
                      <a:lnTo>
                        <a:pt x="543" y="2"/>
                      </a:lnTo>
                      <a:lnTo>
                        <a:pt x="544" y="3"/>
                      </a:lnTo>
                      <a:lnTo>
                        <a:pt x="544" y="5"/>
                      </a:lnTo>
                      <a:lnTo>
                        <a:pt x="545" y="6"/>
                      </a:lnTo>
                      <a:lnTo>
                        <a:pt x="545" y="7"/>
                      </a:lnTo>
                      <a:lnTo>
                        <a:pt x="545" y="8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2"/>
                      </a:lnTo>
                      <a:lnTo>
                        <a:pt x="544" y="13"/>
                      </a:lnTo>
                      <a:lnTo>
                        <a:pt x="544" y="15"/>
                      </a:lnTo>
                      <a:lnTo>
                        <a:pt x="543" y="16"/>
                      </a:lnTo>
                      <a:lnTo>
                        <a:pt x="542" y="18"/>
                      </a:lnTo>
                      <a:lnTo>
                        <a:pt x="540" y="19"/>
                      </a:lnTo>
                      <a:lnTo>
                        <a:pt x="540" y="21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4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9" y="28"/>
                      </a:lnTo>
                      <a:lnTo>
                        <a:pt x="526" y="30"/>
                      </a:lnTo>
                      <a:lnTo>
                        <a:pt x="524" y="31"/>
                      </a:lnTo>
                      <a:lnTo>
                        <a:pt x="521" y="32"/>
                      </a:lnTo>
                      <a:lnTo>
                        <a:pt x="518" y="34"/>
                      </a:lnTo>
                      <a:lnTo>
                        <a:pt x="515" y="35"/>
                      </a:lnTo>
                      <a:lnTo>
                        <a:pt x="513" y="36"/>
                      </a:lnTo>
                      <a:lnTo>
                        <a:pt x="508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499" y="41"/>
                      </a:lnTo>
                      <a:lnTo>
                        <a:pt x="496" y="42"/>
                      </a:lnTo>
                      <a:lnTo>
                        <a:pt x="491" y="43"/>
                      </a:lnTo>
                      <a:lnTo>
                        <a:pt x="487" y="45"/>
                      </a:lnTo>
                      <a:lnTo>
                        <a:pt x="483" y="46"/>
                      </a:lnTo>
                      <a:lnTo>
                        <a:pt x="479" y="46"/>
                      </a:lnTo>
                      <a:lnTo>
                        <a:pt x="475" y="48"/>
                      </a:lnTo>
                      <a:lnTo>
                        <a:pt x="470" y="49"/>
                      </a:lnTo>
                      <a:lnTo>
                        <a:pt x="465" y="50"/>
                      </a:lnTo>
                      <a:lnTo>
                        <a:pt x="461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7" y="54"/>
                      </a:lnTo>
                      <a:lnTo>
                        <a:pt x="442" y="55"/>
                      </a:lnTo>
                      <a:lnTo>
                        <a:pt x="437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8"/>
                      </a:lnTo>
                      <a:lnTo>
                        <a:pt x="415" y="59"/>
                      </a:lnTo>
                      <a:lnTo>
                        <a:pt x="409" y="60"/>
                      </a:lnTo>
                      <a:lnTo>
                        <a:pt x="404" y="60"/>
                      </a:lnTo>
                      <a:lnTo>
                        <a:pt x="397" y="61"/>
                      </a:lnTo>
                      <a:lnTo>
                        <a:pt x="391" y="62"/>
                      </a:lnTo>
                      <a:lnTo>
                        <a:pt x="385" y="62"/>
                      </a:lnTo>
                      <a:lnTo>
                        <a:pt x="380" y="63"/>
                      </a:lnTo>
                      <a:lnTo>
                        <a:pt x="373" y="63"/>
                      </a:lnTo>
                      <a:lnTo>
                        <a:pt x="366" y="64"/>
                      </a:lnTo>
                      <a:lnTo>
                        <a:pt x="360" y="65"/>
                      </a:lnTo>
                      <a:lnTo>
                        <a:pt x="355" y="65"/>
                      </a:lnTo>
                      <a:lnTo>
                        <a:pt x="348" y="66"/>
                      </a:lnTo>
                      <a:lnTo>
                        <a:pt x="341" y="67"/>
                      </a:lnTo>
                      <a:lnTo>
                        <a:pt x="335" y="67"/>
                      </a:lnTo>
                      <a:lnTo>
                        <a:pt x="328" y="67"/>
                      </a:lnTo>
                      <a:lnTo>
                        <a:pt x="322" y="67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1" y="68"/>
                      </a:lnTo>
                      <a:lnTo>
                        <a:pt x="295" y="68"/>
                      </a:lnTo>
                      <a:lnTo>
                        <a:pt x="288" y="68"/>
                      </a:lnTo>
                      <a:lnTo>
                        <a:pt x="281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4" name="Freeform 27"/>
                <p:cNvSpPr>
                  <a:spLocks/>
                </p:cNvSpPr>
                <p:nvPr/>
              </p:nvSpPr>
              <p:spPr bwMode="auto">
                <a:xfrm>
                  <a:off x="4271" y="1270"/>
                  <a:ext cx="545" cy="69"/>
                </a:xfrm>
                <a:custGeom>
                  <a:avLst/>
                  <a:gdLst/>
                  <a:ahLst/>
                  <a:cxnLst>
                    <a:cxn ang="0">
                      <a:pos x="246" y="68"/>
                    </a:cxn>
                    <a:cxn ang="0">
                      <a:pos x="212" y="67"/>
                    </a:cxn>
                    <a:cxn ang="0">
                      <a:pos x="180" y="65"/>
                    </a:cxn>
                    <a:cxn ang="0">
                      <a:pos x="149" y="62"/>
                    </a:cxn>
                    <a:cxn ang="0">
                      <a:pos x="121" y="58"/>
                    </a:cxn>
                    <a:cxn ang="0">
                      <a:pos x="95" y="53"/>
                    </a:cxn>
                    <a:cxn ang="0">
                      <a:pos x="71" y="48"/>
                    </a:cxn>
                    <a:cxn ang="0">
                      <a:pos x="50" y="43"/>
                    </a:cxn>
                    <a:cxn ang="0">
                      <a:pos x="33" y="36"/>
                    </a:cxn>
                    <a:cxn ang="0">
                      <a:pos x="19" y="30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10" y="13"/>
                    </a:cxn>
                    <a:cxn ang="0">
                      <a:pos x="20" y="18"/>
                    </a:cxn>
                    <a:cxn ang="0">
                      <a:pos x="34" y="23"/>
                    </a:cxn>
                    <a:cxn ang="0">
                      <a:pos x="49" y="28"/>
                    </a:cxn>
                    <a:cxn ang="0">
                      <a:pos x="69" y="32"/>
                    </a:cxn>
                    <a:cxn ang="0">
                      <a:pos x="90" y="36"/>
                    </a:cxn>
                    <a:cxn ang="0">
                      <a:pos x="114" y="40"/>
                    </a:cxn>
                    <a:cxn ang="0">
                      <a:pos x="138" y="42"/>
                    </a:cxn>
                    <a:cxn ang="0">
                      <a:pos x="165" y="45"/>
                    </a:cxn>
                    <a:cxn ang="0">
                      <a:pos x="194" y="46"/>
                    </a:cxn>
                    <a:cxn ang="0">
                      <a:pos x="223" y="48"/>
                    </a:cxn>
                    <a:cxn ang="0">
                      <a:pos x="253" y="49"/>
                    </a:cxn>
                    <a:cxn ang="0">
                      <a:pos x="286" y="49"/>
                    </a:cxn>
                    <a:cxn ang="0">
                      <a:pos x="319" y="48"/>
                    </a:cxn>
                    <a:cxn ang="0">
                      <a:pos x="350" y="46"/>
                    </a:cxn>
                    <a:cxn ang="0">
                      <a:pos x="380" y="45"/>
                    </a:cxn>
                    <a:cxn ang="0">
                      <a:pos x="408" y="42"/>
                    </a:cxn>
                    <a:cxn ang="0">
                      <a:pos x="434" y="39"/>
                    </a:cxn>
                    <a:cxn ang="0">
                      <a:pos x="458" y="35"/>
                    </a:cxn>
                    <a:cxn ang="0">
                      <a:pos x="479" y="31"/>
                    </a:cxn>
                    <a:cxn ang="0">
                      <a:pos x="498" y="26"/>
                    </a:cxn>
                    <a:cxn ang="0">
                      <a:pos x="512" y="21"/>
                    </a:cxn>
                    <a:cxn ang="0">
                      <a:pos x="526" y="15"/>
                    </a:cxn>
                    <a:cxn ang="0">
                      <a:pos x="534" y="9"/>
                    </a:cxn>
                    <a:cxn ang="0">
                      <a:pos x="540" y="3"/>
                    </a:cxn>
                    <a:cxn ang="0">
                      <a:pos x="544" y="4"/>
                    </a:cxn>
                    <a:cxn ang="0">
                      <a:pos x="545" y="10"/>
                    </a:cxn>
                    <a:cxn ang="0">
                      <a:pos x="543" y="17"/>
                    </a:cxn>
                    <a:cxn ang="0">
                      <a:pos x="536" y="23"/>
                    </a:cxn>
                    <a:cxn ang="0">
                      <a:pos x="527" y="30"/>
                    </a:cxn>
                    <a:cxn ang="0">
                      <a:pos x="512" y="36"/>
                    </a:cxn>
                    <a:cxn ang="0">
                      <a:pos x="495" y="43"/>
                    </a:cxn>
                    <a:cxn ang="0">
                      <a:pos x="474" y="48"/>
                    </a:cxn>
                    <a:cxn ang="0">
                      <a:pos x="451" y="53"/>
                    </a:cxn>
                    <a:cxn ang="0">
                      <a:pos x="426" y="58"/>
                    </a:cxn>
                    <a:cxn ang="0">
                      <a:pos x="397" y="62"/>
                    </a:cxn>
                    <a:cxn ang="0">
                      <a:pos x="367" y="65"/>
                    </a:cxn>
                    <a:cxn ang="0">
                      <a:pos x="335" y="67"/>
                    </a:cxn>
                    <a:cxn ang="0">
                      <a:pos x="302" y="68"/>
                    </a:cxn>
                    <a:cxn ang="0">
                      <a:pos x="273" y="69"/>
                    </a:cxn>
                  </a:cxnLst>
                  <a:rect l="0" t="0" r="r" b="b"/>
                  <a:pathLst>
                    <a:path w="545" h="69">
                      <a:moveTo>
                        <a:pt x="273" y="69"/>
                      </a:moveTo>
                      <a:lnTo>
                        <a:pt x="266" y="69"/>
                      </a:lnTo>
                      <a:lnTo>
                        <a:pt x="260" y="69"/>
                      </a:lnTo>
                      <a:lnTo>
                        <a:pt x="252" y="69"/>
                      </a:lnTo>
                      <a:lnTo>
                        <a:pt x="246" y="68"/>
                      </a:lnTo>
                      <a:lnTo>
                        <a:pt x="239" y="68"/>
                      </a:lnTo>
                      <a:lnTo>
                        <a:pt x="232" y="68"/>
                      </a:lnTo>
                      <a:lnTo>
                        <a:pt x="225" y="68"/>
                      </a:lnTo>
                      <a:lnTo>
                        <a:pt x="219" y="68"/>
                      </a:lnTo>
                      <a:lnTo>
                        <a:pt x="212" y="67"/>
                      </a:lnTo>
                      <a:lnTo>
                        <a:pt x="205" y="67"/>
                      </a:lnTo>
                      <a:lnTo>
                        <a:pt x="199" y="66"/>
                      </a:lnTo>
                      <a:lnTo>
                        <a:pt x="192" y="66"/>
                      </a:lnTo>
                      <a:lnTo>
                        <a:pt x="185" y="65"/>
                      </a:lnTo>
                      <a:lnTo>
                        <a:pt x="180" y="65"/>
                      </a:lnTo>
                      <a:lnTo>
                        <a:pt x="174" y="64"/>
                      </a:lnTo>
                      <a:lnTo>
                        <a:pt x="168" y="64"/>
                      </a:lnTo>
                      <a:lnTo>
                        <a:pt x="162" y="63"/>
                      </a:lnTo>
                      <a:lnTo>
                        <a:pt x="155" y="62"/>
                      </a:lnTo>
                      <a:lnTo>
                        <a:pt x="149" y="62"/>
                      </a:lnTo>
                      <a:lnTo>
                        <a:pt x="143" y="61"/>
                      </a:lnTo>
                      <a:lnTo>
                        <a:pt x="138" y="60"/>
                      </a:lnTo>
                      <a:lnTo>
                        <a:pt x="131" y="59"/>
                      </a:lnTo>
                      <a:lnTo>
                        <a:pt x="126" y="59"/>
                      </a:lnTo>
                      <a:lnTo>
                        <a:pt x="121" y="58"/>
                      </a:lnTo>
                      <a:lnTo>
                        <a:pt x="116" y="57"/>
                      </a:lnTo>
                      <a:lnTo>
                        <a:pt x="110" y="56"/>
                      </a:lnTo>
                      <a:lnTo>
                        <a:pt x="105" y="55"/>
                      </a:lnTo>
                      <a:lnTo>
                        <a:pt x="100" y="54"/>
                      </a:lnTo>
                      <a:lnTo>
                        <a:pt x="95" y="53"/>
                      </a:lnTo>
                      <a:lnTo>
                        <a:pt x="90" y="52"/>
                      </a:lnTo>
                      <a:lnTo>
                        <a:pt x="85" y="51"/>
                      </a:lnTo>
                      <a:lnTo>
                        <a:pt x="81" y="50"/>
                      </a:lnTo>
                      <a:lnTo>
                        <a:pt x="76" y="49"/>
                      </a:lnTo>
                      <a:lnTo>
                        <a:pt x="71" y="48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59" y="45"/>
                      </a:lnTo>
                      <a:lnTo>
                        <a:pt x="54" y="44"/>
                      </a:lnTo>
                      <a:lnTo>
                        <a:pt x="50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3" y="36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2" y="26"/>
                      </a:lnTo>
                      <a:lnTo>
                        <a:pt x="10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20" y="18"/>
                      </a:lnTo>
                      <a:lnTo>
                        <a:pt x="22" y="19"/>
                      </a:lnTo>
                      <a:lnTo>
                        <a:pt x="25" y="20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4" y="23"/>
                      </a:lnTo>
                      <a:lnTo>
                        <a:pt x="37" y="24"/>
                      </a:lnTo>
                      <a:lnTo>
                        <a:pt x="39" y="25"/>
                      </a:lnTo>
                      <a:lnTo>
                        <a:pt x="43" y="26"/>
                      </a:lnTo>
                      <a:lnTo>
                        <a:pt x="46" y="27"/>
                      </a:lnTo>
                      <a:lnTo>
                        <a:pt x="49" y="28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61" y="31"/>
                      </a:lnTo>
                      <a:lnTo>
                        <a:pt x="65" y="32"/>
                      </a:lnTo>
                      <a:lnTo>
                        <a:pt x="69" y="32"/>
                      </a:lnTo>
                      <a:lnTo>
                        <a:pt x="73" y="33"/>
                      </a:lnTo>
                      <a:lnTo>
                        <a:pt x="77" y="34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6"/>
                      </a:lnTo>
                      <a:lnTo>
                        <a:pt x="95" y="37"/>
                      </a:lnTo>
                      <a:lnTo>
                        <a:pt x="99" y="37"/>
                      </a:lnTo>
                      <a:lnTo>
                        <a:pt x="104" y="38"/>
                      </a:lnTo>
                      <a:lnTo>
                        <a:pt x="108" y="39"/>
                      </a:lnTo>
                      <a:lnTo>
                        <a:pt x="114" y="40"/>
                      </a:lnTo>
                      <a:lnTo>
                        <a:pt x="119" y="40"/>
                      </a:lnTo>
                      <a:lnTo>
                        <a:pt x="123" y="41"/>
                      </a:lnTo>
                      <a:lnTo>
                        <a:pt x="128" y="41"/>
                      </a:lnTo>
                      <a:lnTo>
                        <a:pt x="134" y="42"/>
                      </a:lnTo>
                      <a:lnTo>
                        <a:pt x="138" y="42"/>
                      </a:lnTo>
                      <a:lnTo>
                        <a:pt x="143" y="43"/>
                      </a:lnTo>
                      <a:lnTo>
                        <a:pt x="149" y="43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5"/>
                      </a:lnTo>
                      <a:lnTo>
                        <a:pt x="171" y="45"/>
                      </a:lnTo>
                      <a:lnTo>
                        <a:pt x="177" y="46"/>
                      </a:lnTo>
                      <a:lnTo>
                        <a:pt x="182" y="46"/>
                      </a:lnTo>
                      <a:lnTo>
                        <a:pt x="188" y="46"/>
                      </a:lnTo>
                      <a:lnTo>
                        <a:pt x="194" y="46"/>
                      </a:lnTo>
                      <a:lnTo>
                        <a:pt x="200" y="47"/>
                      </a:lnTo>
                      <a:lnTo>
                        <a:pt x="205" y="47"/>
                      </a:lnTo>
                      <a:lnTo>
                        <a:pt x="211" y="47"/>
                      </a:lnTo>
                      <a:lnTo>
                        <a:pt x="217" y="48"/>
                      </a:lnTo>
                      <a:lnTo>
                        <a:pt x="223" y="48"/>
                      </a:lnTo>
                      <a:lnTo>
                        <a:pt x="228" y="48"/>
                      </a:lnTo>
                      <a:lnTo>
                        <a:pt x="235" y="48"/>
                      </a:lnTo>
                      <a:lnTo>
                        <a:pt x="241" y="48"/>
                      </a:lnTo>
                      <a:lnTo>
                        <a:pt x="247" y="49"/>
                      </a:lnTo>
                      <a:lnTo>
                        <a:pt x="253" y="49"/>
                      </a:lnTo>
                      <a:lnTo>
                        <a:pt x="260" y="49"/>
                      </a:lnTo>
                      <a:lnTo>
                        <a:pt x="266" y="49"/>
                      </a:lnTo>
                      <a:lnTo>
                        <a:pt x="272" y="49"/>
                      </a:lnTo>
                      <a:lnTo>
                        <a:pt x="279" y="49"/>
                      </a:lnTo>
                      <a:lnTo>
                        <a:pt x="286" y="49"/>
                      </a:lnTo>
                      <a:lnTo>
                        <a:pt x="292" y="49"/>
                      </a:lnTo>
                      <a:lnTo>
                        <a:pt x="299" y="48"/>
                      </a:lnTo>
                      <a:lnTo>
                        <a:pt x="305" y="48"/>
                      </a:lnTo>
                      <a:lnTo>
                        <a:pt x="312" y="48"/>
                      </a:lnTo>
                      <a:lnTo>
                        <a:pt x="319" y="48"/>
                      </a:lnTo>
                      <a:lnTo>
                        <a:pt x="325" y="48"/>
                      </a:lnTo>
                      <a:lnTo>
                        <a:pt x="332" y="47"/>
                      </a:lnTo>
                      <a:lnTo>
                        <a:pt x="337" y="47"/>
                      </a:lnTo>
                      <a:lnTo>
                        <a:pt x="344" y="47"/>
                      </a:lnTo>
                      <a:lnTo>
                        <a:pt x="350" y="46"/>
                      </a:lnTo>
                      <a:lnTo>
                        <a:pt x="356" y="46"/>
                      </a:lnTo>
                      <a:lnTo>
                        <a:pt x="362" y="46"/>
                      </a:lnTo>
                      <a:lnTo>
                        <a:pt x="368" y="45"/>
                      </a:lnTo>
                      <a:lnTo>
                        <a:pt x="374" y="45"/>
                      </a:lnTo>
                      <a:lnTo>
                        <a:pt x="380" y="45"/>
                      </a:lnTo>
                      <a:lnTo>
                        <a:pt x="386" y="44"/>
                      </a:lnTo>
                      <a:lnTo>
                        <a:pt x="391" y="43"/>
                      </a:lnTo>
                      <a:lnTo>
                        <a:pt x="397" y="43"/>
                      </a:lnTo>
                      <a:lnTo>
                        <a:pt x="402" y="42"/>
                      </a:lnTo>
                      <a:lnTo>
                        <a:pt x="408" y="42"/>
                      </a:lnTo>
                      <a:lnTo>
                        <a:pt x="413" y="42"/>
                      </a:lnTo>
                      <a:lnTo>
                        <a:pt x="419" y="41"/>
                      </a:lnTo>
                      <a:lnTo>
                        <a:pt x="424" y="40"/>
                      </a:lnTo>
                      <a:lnTo>
                        <a:pt x="429" y="40"/>
                      </a:lnTo>
                      <a:lnTo>
                        <a:pt x="434" y="39"/>
                      </a:lnTo>
                      <a:lnTo>
                        <a:pt x="439" y="38"/>
                      </a:lnTo>
                      <a:lnTo>
                        <a:pt x="444" y="37"/>
                      </a:lnTo>
                      <a:lnTo>
                        <a:pt x="448" y="37"/>
                      </a:lnTo>
                      <a:lnTo>
                        <a:pt x="453" y="36"/>
                      </a:lnTo>
                      <a:lnTo>
                        <a:pt x="458" y="35"/>
                      </a:lnTo>
                      <a:lnTo>
                        <a:pt x="462" y="34"/>
                      </a:lnTo>
                      <a:lnTo>
                        <a:pt x="467" y="33"/>
                      </a:lnTo>
                      <a:lnTo>
                        <a:pt x="471" y="32"/>
                      </a:lnTo>
                      <a:lnTo>
                        <a:pt x="474" y="32"/>
                      </a:lnTo>
                      <a:lnTo>
                        <a:pt x="479" y="31"/>
                      </a:lnTo>
                      <a:lnTo>
                        <a:pt x="483" y="30"/>
                      </a:lnTo>
                      <a:lnTo>
                        <a:pt x="487" y="29"/>
                      </a:lnTo>
                      <a:lnTo>
                        <a:pt x="490" y="28"/>
                      </a:lnTo>
                      <a:lnTo>
                        <a:pt x="494" y="27"/>
                      </a:lnTo>
                      <a:lnTo>
                        <a:pt x="498" y="26"/>
                      </a:lnTo>
                      <a:lnTo>
                        <a:pt x="500" y="25"/>
                      </a:lnTo>
                      <a:lnTo>
                        <a:pt x="505" y="24"/>
                      </a:lnTo>
                      <a:lnTo>
                        <a:pt x="507" y="23"/>
                      </a:lnTo>
                      <a:lnTo>
                        <a:pt x="510" y="22"/>
                      </a:lnTo>
                      <a:lnTo>
                        <a:pt x="512" y="21"/>
                      </a:lnTo>
                      <a:lnTo>
                        <a:pt x="516" y="20"/>
                      </a:lnTo>
                      <a:lnTo>
                        <a:pt x="519" y="19"/>
                      </a:lnTo>
                      <a:lnTo>
                        <a:pt x="521" y="17"/>
                      </a:lnTo>
                      <a:lnTo>
                        <a:pt x="523" y="16"/>
                      </a:lnTo>
                      <a:lnTo>
                        <a:pt x="526" y="15"/>
                      </a:lnTo>
                      <a:lnTo>
                        <a:pt x="528" y="14"/>
                      </a:lnTo>
                      <a:lnTo>
                        <a:pt x="530" y="13"/>
                      </a:lnTo>
                      <a:lnTo>
                        <a:pt x="531" y="12"/>
                      </a:lnTo>
                      <a:lnTo>
                        <a:pt x="533" y="10"/>
                      </a:lnTo>
                      <a:lnTo>
                        <a:pt x="534" y="9"/>
                      </a:lnTo>
                      <a:lnTo>
                        <a:pt x="536" y="8"/>
                      </a:lnTo>
                      <a:lnTo>
                        <a:pt x="537" y="7"/>
                      </a:lnTo>
                      <a:lnTo>
                        <a:pt x="538" y="6"/>
                      </a:lnTo>
                      <a:lnTo>
                        <a:pt x="539" y="4"/>
                      </a:lnTo>
                      <a:lnTo>
                        <a:pt x="540" y="3"/>
                      </a:lnTo>
                      <a:lnTo>
                        <a:pt x="541" y="2"/>
                      </a:lnTo>
                      <a:lnTo>
                        <a:pt x="542" y="0"/>
                      </a:lnTo>
                      <a:lnTo>
                        <a:pt x="543" y="1"/>
                      </a:lnTo>
                      <a:lnTo>
                        <a:pt x="543" y="2"/>
                      </a:lnTo>
                      <a:lnTo>
                        <a:pt x="544" y="4"/>
                      </a:lnTo>
                      <a:lnTo>
                        <a:pt x="544" y="5"/>
                      </a:lnTo>
                      <a:lnTo>
                        <a:pt x="544" y="6"/>
                      </a:lnTo>
                      <a:lnTo>
                        <a:pt x="545" y="7"/>
                      </a:lnTo>
                      <a:lnTo>
                        <a:pt x="545" y="9"/>
                      </a:lnTo>
                      <a:lnTo>
                        <a:pt x="545" y="10"/>
                      </a:lnTo>
                      <a:lnTo>
                        <a:pt x="545" y="11"/>
                      </a:lnTo>
                      <a:lnTo>
                        <a:pt x="545" y="12"/>
                      </a:lnTo>
                      <a:lnTo>
                        <a:pt x="544" y="14"/>
                      </a:lnTo>
                      <a:lnTo>
                        <a:pt x="544" y="15"/>
                      </a:lnTo>
                      <a:lnTo>
                        <a:pt x="543" y="17"/>
                      </a:lnTo>
                      <a:lnTo>
                        <a:pt x="543" y="18"/>
                      </a:lnTo>
                      <a:lnTo>
                        <a:pt x="541" y="19"/>
                      </a:lnTo>
                      <a:lnTo>
                        <a:pt x="540" y="20"/>
                      </a:lnTo>
                      <a:lnTo>
                        <a:pt x="538" y="22"/>
                      </a:lnTo>
                      <a:lnTo>
                        <a:pt x="536" y="23"/>
                      </a:lnTo>
                      <a:lnTo>
                        <a:pt x="535" y="24"/>
                      </a:lnTo>
                      <a:lnTo>
                        <a:pt x="533" y="26"/>
                      </a:lnTo>
                      <a:lnTo>
                        <a:pt x="531" y="27"/>
                      </a:lnTo>
                      <a:lnTo>
                        <a:pt x="528" y="29"/>
                      </a:lnTo>
                      <a:lnTo>
                        <a:pt x="527" y="30"/>
                      </a:lnTo>
                      <a:lnTo>
                        <a:pt x="524" y="32"/>
                      </a:lnTo>
                      <a:lnTo>
                        <a:pt x="522" y="33"/>
                      </a:lnTo>
                      <a:lnTo>
                        <a:pt x="519" y="34"/>
                      </a:lnTo>
                      <a:lnTo>
                        <a:pt x="516" y="35"/>
                      </a:lnTo>
                      <a:lnTo>
                        <a:pt x="512" y="36"/>
                      </a:lnTo>
                      <a:lnTo>
                        <a:pt x="509" y="37"/>
                      </a:lnTo>
                      <a:lnTo>
                        <a:pt x="506" y="39"/>
                      </a:lnTo>
                      <a:lnTo>
                        <a:pt x="502" y="40"/>
                      </a:lnTo>
                      <a:lnTo>
                        <a:pt x="500" y="42"/>
                      </a:lnTo>
                      <a:lnTo>
                        <a:pt x="495" y="43"/>
                      </a:lnTo>
                      <a:lnTo>
                        <a:pt x="491" y="44"/>
                      </a:lnTo>
                      <a:lnTo>
                        <a:pt x="488" y="45"/>
                      </a:lnTo>
                      <a:lnTo>
                        <a:pt x="484" y="46"/>
                      </a:lnTo>
                      <a:lnTo>
                        <a:pt x="479" y="47"/>
                      </a:lnTo>
                      <a:lnTo>
                        <a:pt x="474" y="48"/>
                      </a:lnTo>
                      <a:lnTo>
                        <a:pt x="470" y="49"/>
                      </a:lnTo>
                      <a:lnTo>
                        <a:pt x="466" y="50"/>
                      </a:lnTo>
                      <a:lnTo>
                        <a:pt x="462" y="51"/>
                      </a:lnTo>
                      <a:lnTo>
                        <a:pt x="456" y="52"/>
                      </a:lnTo>
                      <a:lnTo>
                        <a:pt x="451" y="53"/>
                      </a:lnTo>
                      <a:lnTo>
                        <a:pt x="446" y="54"/>
                      </a:lnTo>
                      <a:lnTo>
                        <a:pt x="441" y="55"/>
                      </a:lnTo>
                      <a:lnTo>
                        <a:pt x="436" y="56"/>
                      </a:lnTo>
                      <a:lnTo>
                        <a:pt x="431" y="57"/>
                      </a:lnTo>
                      <a:lnTo>
                        <a:pt x="426" y="58"/>
                      </a:lnTo>
                      <a:lnTo>
                        <a:pt x="420" y="59"/>
                      </a:lnTo>
                      <a:lnTo>
                        <a:pt x="414" y="59"/>
                      </a:lnTo>
                      <a:lnTo>
                        <a:pt x="408" y="60"/>
                      </a:lnTo>
                      <a:lnTo>
                        <a:pt x="403" y="61"/>
                      </a:lnTo>
                      <a:lnTo>
                        <a:pt x="397" y="62"/>
                      </a:lnTo>
                      <a:lnTo>
                        <a:pt x="392" y="62"/>
                      </a:lnTo>
                      <a:lnTo>
                        <a:pt x="386" y="63"/>
                      </a:lnTo>
                      <a:lnTo>
                        <a:pt x="380" y="64"/>
                      </a:lnTo>
                      <a:lnTo>
                        <a:pt x="374" y="64"/>
                      </a:lnTo>
                      <a:lnTo>
                        <a:pt x="367" y="65"/>
                      </a:lnTo>
                      <a:lnTo>
                        <a:pt x="361" y="65"/>
                      </a:lnTo>
                      <a:lnTo>
                        <a:pt x="354" y="66"/>
                      </a:lnTo>
                      <a:lnTo>
                        <a:pt x="348" y="66"/>
                      </a:lnTo>
                      <a:lnTo>
                        <a:pt x="342" y="67"/>
                      </a:lnTo>
                      <a:lnTo>
                        <a:pt x="335" y="67"/>
                      </a:lnTo>
                      <a:lnTo>
                        <a:pt x="329" y="68"/>
                      </a:lnTo>
                      <a:lnTo>
                        <a:pt x="322" y="68"/>
                      </a:lnTo>
                      <a:lnTo>
                        <a:pt x="315" y="68"/>
                      </a:lnTo>
                      <a:lnTo>
                        <a:pt x="308" y="68"/>
                      </a:lnTo>
                      <a:lnTo>
                        <a:pt x="302" y="68"/>
                      </a:lnTo>
                      <a:lnTo>
                        <a:pt x="294" y="69"/>
                      </a:lnTo>
                      <a:lnTo>
                        <a:pt x="288" y="69"/>
                      </a:lnTo>
                      <a:lnTo>
                        <a:pt x="281" y="69"/>
                      </a:lnTo>
                      <a:lnTo>
                        <a:pt x="273" y="69"/>
                      </a:lnTo>
                      <a:lnTo>
                        <a:pt x="273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5" name="Freeform 28"/>
                <p:cNvSpPr>
                  <a:spLocks/>
                </p:cNvSpPr>
                <p:nvPr/>
              </p:nvSpPr>
              <p:spPr bwMode="auto">
                <a:xfrm>
                  <a:off x="4400" y="1012"/>
                  <a:ext cx="137" cy="35"/>
                </a:xfrm>
                <a:custGeom>
                  <a:avLst/>
                  <a:gdLst/>
                  <a:ahLst/>
                  <a:cxnLst>
                    <a:cxn ang="0">
                      <a:pos x="62" y="35"/>
                    </a:cxn>
                    <a:cxn ang="0">
                      <a:pos x="56" y="35"/>
                    </a:cxn>
                    <a:cxn ang="0">
                      <a:pos x="50" y="34"/>
                    </a:cxn>
                    <a:cxn ang="0">
                      <a:pos x="43" y="34"/>
                    </a:cxn>
                    <a:cxn ang="0">
                      <a:pos x="37" y="33"/>
                    </a:cxn>
                    <a:cxn ang="0">
                      <a:pos x="28" y="31"/>
                    </a:cxn>
                    <a:cxn ang="0">
                      <a:pos x="18" y="29"/>
                    </a:cxn>
                    <a:cxn ang="0">
                      <a:pos x="10" y="26"/>
                    </a:cxn>
                    <a:cxn ang="0">
                      <a:pos x="4" y="23"/>
                    </a:cxn>
                    <a:cxn ang="0">
                      <a:pos x="1" y="20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9" y="20"/>
                    </a:cxn>
                    <a:cxn ang="0">
                      <a:pos x="16" y="22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8" y="25"/>
                    </a:cxn>
                    <a:cxn ang="0">
                      <a:pos x="47" y="25"/>
                    </a:cxn>
                    <a:cxn ang="0">
                      <a:pos x="56" y="25"/>
                    </a:cxn>
                    <a:cxn ang="0">
                      <a:pos x="67" y="24"/>
                    </a:cxn>
                    <a:cxn ang="0">
                      <a:pos x="75" y="23"/>
                    </a:cxn>
                    <a:cxn ang="0">
                      <a:pos x="83" y="22"/>
                    </a:cxn>
                    <a:cxn ang="0">
                      <a:pos x="89" y="20"/>
                    </a:cxn>
                    <a:cxn ang="0">
                      <a:pos x="96" y="16"/>
                    </a:cxn>
                    <a:cxn ang="0">
                      <a:pos x="99" y="11"/>
                    </a:cxn>
                    <a:cxn ang="0">
                      <a:pos x="94" y="7"/>
                    </a:cxn>
                    <a:cxn ang="0">
                      <a:pos x="85" y="4"/>
                    </a:cxn>
                    <a:cxn ang="0">
                      <a:pos x="78" y="2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77" y="0"/>
                    </a:cxn>
                    <a:cxn ang="0">
                      <a:pos x="83" y="0"/>
                    </a:cxn>
                    <a:cxn ang="0">
                      <a:pos x="90" y="1"/>
                    </a:cxn>
                    <a:cxn ang="0">
                      <a:pos x="97" y="2"/>
                    </a:cxn>
                    <a:cxn ang="0">
                      <a:pos x="109" y="3"/>
                    </a:cxn>
                    <a:cxn ang="0">
                      <a:pos x="118" y="5"/>
                    </a:cxn>
                    <a:cxn ang="0">
                      <a:pos x="127" y="8"/>
                    </a:cxn>
                    <a:cxn ang="0">
                      <a:pos x="132" y="11"/>
                    </a:cxn>
                    <a:cxn ang="0">
                      <a:pos x="136" y="15"/>
                    </a:cxn>
                    <a:cxn ang="0">
                      <a:pos x="137" y="18"/>
                    </a:cxn>
                    <a:cxn ang="0">
                      <a:pos x="134" y="22"/>
                    </a:cxn>
                    <a:cxn ang="0">
                      <a:pos x="130" y="25"/>
                    </a:cxn>
                    <a:cxn ang="0">
                      <a:pos x="122" y="28"/>
                    </a:cxn>
                    <a:cxn ang="0">
                      <a:pos x="114" y="30"/>
                    </a:cxn>
                    <a:cxn ang="0">
                      <a:pos x="103" y="32"/>
                    </a:cxn>
                    <a:cxn ang="0">
                      <a:pos x="94" y="34"/>
                    </a:cxn>
                    <a:cxn ang="0">
                      <a:pos x="87" y="34"/>
                    </a:cxn>
                    <a:cxn ang="0">
                      <a:pos x="80" y="35"/>
                    </a:cxn>
                    <a:cxn ang="0">
                      <a:pos x="73" y="35"/>
                    </a:cxn>
                    <a:cxn ang="0">
                      <a:pos x="68" y="35"/>
                    </a:cxn>
                  </a:cxnLst>
                  <a:rect l="0" t="0" r="r" b="b"/>
                  <a:pathLst>
                    <a:path w="137" h="35">
                      <a:moveTo>
                        <a:pt x="68" y="35"/>
                      </a:moveTo>
                      <a:lnTo>
                        <a:pt x="67" y="35"/>
                      </a:lnTo>
                      <a:lnTo>
                        <a:pt x="65" y="35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59" y="35"/>
                      </a:lnTo>
                      <a:lnTo>
                        <a:pt x="58" y="35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8" y="34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2"/>
                      </a:lnTo>
                      <a:lnTo>
                        <a:pt x="33" y="32"/>
                      </a:lnTo>
                      <a:lnTo>
                        <a:pt x="30" y="32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2" y="27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0" y="26"/>
                      </a:ln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7" y="24"/>
                      </a:lnTo>
                      <a:lnTo>
                        <a:pt x="69" y="24"/>
                      </a:lnTo>
                      <a:lnTo>
                        <a:pt x="71" y="24"/>
                      </a:lnTo>
                      <a:lnTo>
                        <a:pt x="72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8" y="22"/>
                      </a:lnTo>
                      <a:lnTo>
                        <a:pt x="80" y="22"/>
                      </a:lnTo>
                      <a:lnTo>
                        <a:pt x="83" y="22"/>
                      </a:lnTo>
                      <a:lnTo>
                        <a:pt x="84" y="21"/>
                      </a:lnTo>
                      <a:lnTo>
                        <a:pt x="86" y="21"/>
                      </a:lnTo>
                      <a:lnTo>
                        <a:pt x="88" y="21"/>
                      </a:lnTo>
                      <a:lnTo>
                        <a:pt x="89" y="20"/>
                      </a:lnTo>
                      <a:lnTo>
                        <a:pt x="90" y="20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6" y="16"/>
                      </a:lnTo>
                      <a:lnTo>
                        <a:pt x="97" y="15"/>
                      </a:lnTo>
                      <a:lnTo>
                        <a:pt x="99" y="14"/>
                      </a:lnTo>
                      <a:lnTo>
                        <a:pt x="99" y="13"/>
                      </a:lnTo>
                      <a:lnTo>
                        <a:pt x="99" y="11"/>
                      </a:lnTo>
                      <a:lnTo>
                        <a:pt x="98" y="10"/>
                      </a:lnTo>
                      <a:lnTo>
                        <a:pt x="97" y="9"/>
                      </a:lnTo>
                      <a:lnTo>
                        <a:pt x="96" y="8"/>
                      </a:lnTo>
                      <a:lnTo>
                        <a:pt x="94" y="7"/>
                      </a:lnTo>
                      <a:lnTo>
                        <a:pt x="92" y="6"/>
                      </a:lnTo>
                      <a:lnTo>
                        <a:pt x="89" y="5"/>
                      </a:lnTo>
                      <a:lnTo>
                        <a:pt x="87" y="4"/>
                      </a:lnTo>
                      <a:lnTo>
                        <a:pt x="85" y="4"/>
                      </a:lnTo>
                      <a:lnTo>
                        <a:pt x="83" y="4"/>
                      </a:lnTo>
                      <a:lnTo>
                        <a:pt x="82" y="3"/>
                      </a:lnTo>
                      <a:lnTo>
                        <a:pt x="80" y="3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7" y="2"/>
                      </a:lnTo>
                      <a:lnTo>
                        <a:pt x="100" y="2"/>
                      </a:lnTo>
                      <a:lnTo>
                        <a:pt x="103" y="2"/>
                      </a:lnTo>
                      <a:lnTo>
                        <a:pt x="106" y="3"/>
                      </a:lnTo>
                      <a:lnTo>
                        <a:pt x="109" y="3"/>
                      </a:lnTo>
                      <a:lnTo>
                        <a:pt x="111" y="4"/>
                      </a:lnTo>
                      <a:lnTo>
                        <a:pt x="114" y="4"/>
                      </a:lnTo>
                      <a:lnTo>
                        <a:pt x="116" y="5"/>
                      </a:lnTo>
                      <a:lnTo>
                        <a:pt x="118" y="5"/>
                      </a:lnTo>
                      <a:lnTo>
                        <a:pt x="121" y="6"/>
                      </a:lnTo>
                      <a:lnTo>
                        <a:pt x="122" y="7"/>
                      </a:lnTo>
                      <a:lnTo>
                        <a:pt x="125" y="8"/>
                      </a:lnTo>
                      <a:lnTo>
                        <a:pt x="127" y="8"/>
                      </a:lnTo>
                      <a:lnTo>
                        <a:pt x="128" y="9"/>
                      </a:lnTo>
                      <a:lnTo>
                        <a:pt x="130" y="10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3" y="12"/>
                      </a:lnTo>
                      <a:lnTo>
                        <a:pt x="134" y="13"/>
                      </a:lnTo>
                      <a:lnTo>
                        <a:pt x="135" y="14"/>
                      </a:lnTo>
                      <a:lnTo>
                        <a:pt x="136" y="15"/>
                      </a:lnTo>
                      <a:lnTo>
                        <a:pt x="137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7" y="18"/>
                      </a:lnTo>
                      <a:lnTo>
                        <a:pt x="137" y="19"/>
                      </a:lnTo>
                      <a:lnTo>
                        <a:pt x="136" y="20"/>
                      </a:lnTo>
                      <a:lnTo>
                        <a:pt x="135" y="21"/>
                      </a:lnTo>
                      <a:lnTo>
                        <a:pt x="134" y="22"/>
                      </a:lnTo>
                      <a:lnTo>
                        <a:pt x="133" y="22"/>
                      </a:lnTo>
                      <a:lnTo>
                        <a:pt x="132" y="23"/>
                      </a:lnTo>
                      <a:lnTo>
                        <a:pt x="132" y="24"/>
                      </a:lnTo>
                      <a:lnTo>
                        <a:pt x="130" y="25"/>
                      </a:lnTo>
                      <a:lnTo>
                        <a:pt x="128" y="26"/>
                      </a:lnTo>
                      <a:lnTo>
                        <a:pt x="127" y="26"/>
                      </a:lnTo>
                      <a:lnTo>
                        <a:pt x="125" y="27"/>
                      </a:lnTo>
                      <a:lnTo>
                        <a:pt x="122" y="28"/>
                      </a:lnTo>
                      <a:lnTo>
                        <a:pt x="121" y="29"/>
                      </a:lnTo>
                      <a:lnTo>
                        <a:pt x="118" y="29"/>
                      </a:lnTo>
                      <a:lnTo>
                        <a:pt x="116" y="30"/>
                      </a:lnTo>
                      <a:lnTo>
                        <a:pt x="114" y="30"/>
                      </a:lnTo>
                      <a:lnTo>
                        <a:pt x="111" y="31"/>
                      </a:lnTo>
                      <a:lnTo>
                        <a:pt x="109" y="31"/>
                      </a:lnTo>
                      <a:lnTo>
                        <a:pt x="106" y="32"/>
                      </a:lnTo>
                      <a:lnTo>
                        <a:pt x="103" y="32"/>
                      </a:lnTo>
                      <a:lnTo>
                        <a:pt x="100" y="32"/>
                      </a:lnTo>
                      <a:lnTo>
                        <a:pt x="97" y="33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2" y="34"/>
                      </a:lnTo>
                      <a:lnTo>
                        <a:pt x="90" y="34"/>
                      </a:lnTo>
                      <a:lnTo>
                        <a:pt x="88" y="34"/>
                      </a:lnTo>
                      <a:lnTo>
                        <a:pt x="87" y="34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7" y="35"/>
                      </a:lnTo>
                      <a:lnTo>
                        <a:pt x="75" y="35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68" y="35"/>
                      </a:lnTo>
                      <a:lnTo>
                        <a:pt x="68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6" name="Freeform 29"/>
                <p:cNvSpPr>
                  <a:spLocks/>
                </p:cNvSpPr>
                <p:nvPr/>
              </p:nvSpPr>
              <p:spPr bwMode="auto">
                <a:xfrm>
                  <a:off x="4407" y="1014"/>
                  <a:ext cx="65" cy="15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3" y="14"/>
                    </a:cxn>
                    <a:cxn ang="0">
                      <a:pos x="49" y="14"/>
                    </a:cxn>
                    <a:cxn ang="0">
                      <a:pos x="54" y="13"/>
                    </a:cxn>
                    <a:cxn ang="0">
                      <a:pos x="58" y="12"/>
                    </a:cxn>
                    <a:cxn ang="0">
                      <a:pos x="61" y="11"/>
                    </a:cxn>
                    <a:cxn ang="0">
                      <a:pos x="64" y="9"/>
                    </a:cxn>
                    <a:cxn ang="0">
                      <a:pos x="65" y="8"/>
                    </a:cxn>
                    <a:cxn ang="0">
                      <a:pos x="65" y="7"/>
                    </a:cxn>
                    <a:cxn ang="0">
                      <a:pos x="64" y="5"/>
                    </a:cxn>
                    <a:cxn ang="0">
                      <a:pos x="61" y="4"/>
                    </a:cxn>
                    <a:cxn ang="0">
                      <a:pos x="58" y="3"/>
                    </a:cxn>
                    <a:cxn ang="0">
                      <a:pos x="54" y="2"/>
                    </a:cxn>
                    <a:cxn ang="0">
                      <a:pos x="49" y="1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1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3" y="11"/>
                    </a:cxn>
                    <a:cxn ang="0">
                      <a:pos x="6" y="12"/>
                    </a:cxn>
                    <a:cxn ang="0">
                      <a:pos x="11" y="13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1" y="14"/>
                    </a:cxn>
                    <a:cxn ang="0">
                      <a:pos x="24" y="15"/>
                    </a:cxn>
                    <a:cxn ang="0">
                      <a:pos x="27" y="15"/>
                    </a:cxn>
                    <a:cxn ang="0">
                      <a:pos x="31" y="15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65" h="15">
                      <a:moveTo>
                        <a:pt x="33" y="15"/>
                      </a:moveTo>
                      <a:lnTo>
                        <a:pt x="33" y="15"/>
                      </a:lnTo>
                      <a:lnTo>
                        <a:pt x="35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9" y="14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9"/>
                      </a:lnTo>
                      <a:lnTo>
                        <a:pt x="65" y="9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7"/>
                      </a:lnTo>
                      <a:lnTo>
                        <a:pt x="65" y="6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4"/>
                      </a:lnTo>
                      <a:lnTo>
                        <a:pt x="6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7" name="Freeform 31"/>
                <p:cNvSpPr>
                  <a:spLocks/>
                </p:cNvSpPr>
                <p:nvPr/>
              </p:nvSpPr>
              <p:spPr bwMode="auto">
                <a:xfrm>
                  <a:off x="4547" y="1235"/>
                  <a:ext cx="167" cy="75"/>
                </a:xfrm>
                <a:custGeom>
                  <a:avLst/>
                  <a:gdLst/>
                  <a:ahLst/>
                  <a:cxnLst>
                    <a:cxn ang="0">
                      <a:pos x="89" y="75"/>
                    </a:cxn>
                    <a:cxn ang="0">
                      <a:pos x="98" y="74"/>
                    </a:cxn>
                    <a:cxn ang="0">
                      <a:pos x="105" y="73"/>
                    </a:cxn>
                    <a:cxn ang="0">
                      <a:pos x="113" y="72"/>
                    </a:cxn>
                    <a:cxn ang="0">
                      <a:pos x="121" y="70"/>
                    </a:cxn>
                    <a:cxn ang="0">
                      <a:pos x="127" y="69"/>
                    </a:cxn>
                    <a:cxn ang="0">
                      <a:pos x="134" y="67"/>
                    </a:cxn>
                    <a:cxn ang="0">
                      <a:pos x="141" y="64"/>
                    </a:cxn>
                    <a:cxn ang="0">
                      <a:pos x="146" y="62"/>
                    </a:cxn>
                    <a:cxn ang="0">
                      <a:pos x="151" y="59"/>
                    </a:cxn>
                    <a:cxn ang="0">
                      <a:pos x="155" y="56"/>
                    </a:cxn>
                    <a:cxn ang="0">
                      <a:pos x="159" y="53"/>
                    </a:cxn>
                    <a:cxn ang="0">
                      <a:pos x="162" y="49"/>
                    </a:cxn>
                    <a:cxn ang="0">
                      <a:pos x="165" y="46"/>
                    </a:cxn>
                    <a:cxn ang="0">
                      <a:pos x="165" y="42"/>
                    </a:cxn>
                    <a:cxn ang="0">
                      <a:pos x="166" y="38"/>
                    </a:cxn>
                    <a:cxn ang="0">
                      <a:pos x="166" y="34"/>
                    </a:cxn>
                    <a:cxn ang="0">
                      <a:pos x="165" y="31"/>
                    </a:cxn>
                    <a:cxn ang="0">
                      <a:pos x="163" y="27"/>
                    </a:cxn>
                    <a:cxn ang="0">
                      <a:pos x="160" y="23"/>
                    </a:cxn>
                    <a:cxn ang="0">
                      <a:pos x="157" y="20"/>
                    </a:cxn>
                    <a:cxn ang="0">
                      <a:pos x="153" y="17"/>
                    </a:cxn>
                    <a:cxn ang="0">
                      <a:pos x="148" y="14"/>
                    </a:cxn>
                    <a:cxn ang="0">
                      <a:pos x="141" y="10"/>
                    </a:cxn>
                    <a:cxn ang="0">
                      <a:pos x="134" y="8"/>
                    </a:cxn>
                    <a:cxn ang="0">
                      <a:pos x="127" y="6"/>
                    </a:cxn>
                    <a:cxn ang="0">
                      <a:pos x="121" y="4"/>
                    </a:cxn>
                    <a:cxn ang="0">
                      <a:pos x="113" y="2"/>
                    </a:cxn>
                    <a:cxn ang="0">
                      <a:pos x="105" y="1"/>
                    </a:cxn>
                    <a:cxn ang="0">
                      <a:pos x="98" y="0"/>
                    </a:cxn>
                    <a:cxn ang="0">
                      <a:pos x="89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4" y="1"/>
                    </a:cxn>
                    <a:cxn ang="0">
                      <a:pos x="56" y="2"/>
                    </a:cxn>
                    <a:cxn ang="0">
                      <a:pos x="49" y="3"/>
                    </a:cxn>
                    <a:cxn ang="0">
                      <a:pos x="41" y="5"/>
                    </a:cxn>
                    <a:cxn ang="0">
                      <a:pos x="34" y="6"/>
                    </a:cxn>
                    <a:cxn ang="0">
                      <a:pos x="26" y="9"/>
                    </a:cxn>
                    <a:cxn ang="0">
                      <a:pos x="17" y="14"/>
                    </a:cxn>
                    <a:cxn ang="0">
                      <a:pos x="12" y="17"/>
                    </a:cxn>
                    <a:cxn ang="0">
                      <a:pos x="8" y="20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4" y="49"/>
                    </a:cxn>
                    <a:cxn ang="0">
                      <a:pos x="7" y="53"/>
                    </a:cxn>
                    <a:cxn ang="0">
                      <a:pos x="11" y="56"/>
                    </a:cxn>
                    <a:cxn ang="0">
                      <a:pos x="15" y="59"/>
                    </a:cxn>
                    <a:cxn ang="0">
                      <a:pos x="20" y="62"/>
                    </a:cxn>
                    <a:cxn ang="0">
                      <a:pos x="26" y="65"/>
                    </a:cxn>
                    <a:cxn ang="0">
                      <a:pos x="34" y="68"/>
                    </a:cxn>
                    <a:cxn ang="0">
                      <a:pos x="41" y="70"/>
                    </a:cxn>
                    <a:cxn ang="0">
                      <a:pos x="49" y="71"/>
                    </a:cxn>
                    <a:cxn ang="0">
                      <a:pos x="56" y="72"/>
                    </a:cxn>
                    <a:cxn ang="0">
                      <a:pos x="64" y="74"/>
                    </a:cxn>
                    <a:cxn ang="0">
                      <a:pos x="72" y="74"/>
                    </a:cxn>
                    <a:cxn ang="0">
                      <a:pos x="81" y="75"/>
                    </a:cxn>
                  </a:cxnLst>
                  <a:rect l="0" t="0" r="r" b="b"/>
                  <a:pathLst>
                    <a:path w="167" h="75">
                      <a:moveTo>
                        <a:pt x="83" y="75"/>
                      </a:move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4"/>
                      </a:lnTo>
                      <a:lnTo>
                        <a:pt x="95" y="74"/>
                      </a:lnTo>
                      <a:lnTo>
                        <a:pt x="98" y="74"/>
                      </a:lnTo>
                      <a:lnTo>
                        <a:pt x="99" y="74"/>
                      </a:lnTo>
                      <a:lnTo>
                        <a:pt x="102" y="74"/>
                      </a:lnTo>
                      <a:lnTo>
                        <a:pt x="104" y="74"/>
                      </a:lnTo>
                      <a:lnTo>
                        <a:pt x="105" y="73"/>
                      </a:lnTo>
                      <a:lnTo>
                        <a:pt x="108" y="73"/>
                      </a:lnTo>
                      <a:lnTo>
                        <a:pt x="109" y="72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5" y="72"/>
                      </a:lnTo>
                      <a:lnTo>
                        <a:pt x="117" y="71"/>
                      </a:lnTo>
                      <a:lnTo>
                        <a:pt x="118" y="71"/>
                      </a:lnTo>
                      <a:lnTo>
                        <a:pt x="121" y="70"/>
                      </a:lnTo>
                      <a:lnTo>
                        <a:pt x="122" y="70"/>
                      </a:lnTo>
                      <a:lnTo>
                        <a:pt x="124" y="70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1" y="68"/>
                      </a:lnTo>
                      <a:lnTo>
                        <a:pt x="132" y="67"/>
                      </a:lnTo>
                      <a:lnTo>
                        <a:pt x="134" y="67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8" y="65"/>
                      </a:lnTo>
                      <a:lnTo>
                        <a:pt x="141" y="64"/>
                      </a:lnTo>
                      <a:lnTo>
                        <a:pt x="142" y="64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6" y="62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1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4" y="57"/>
                      </a:lnTo>
                      <a:lnTo>
                        <a:pt x="155" y="56"/>
                      </a:lnTo>
                      <a:lnTo>
                        <a:pt x="156" y="55"/>
                      </a:lnTo>
                      <a:lnTo>
                        <a:pt x="157" y="54"/>
                      </a:lnTo>
                      <a:lnTo>
                        <a:pt x="158" y="54"/>
                      </a:lnTo>
                      <a:lnTo>
                        <a:pt x="159" y="53"/>
                      </a:lnTo>
                      <a:lnTo>
                        <a:pt x="159" y="52"/>
                      </a:lnTo>
                      <a:lnTo>
                        <a:pt x="160" y="51"/>
                      </a:lnTo>
                      <a:lnTo>
                        <a:pt x="162" y="50"/>
                      </a:lnTo>
                      <a:lnTo>
                        <a:pt x="162" y="49"/>
                      </a:lnTo>
                      <a:lnTo>
                        <a:pt x="163" y="48"/>
                      </a:lnTo>
                      <a:lnTo>
                        <a:pt x="163" y="48"/>
                      </a:lnTo>
                      <a:lnTo>
                        <a:pt x="164" y="47"/>
                      </a:lnTo>
                      <a:lnTo>
                        <a:pt x="165" y="46"/>
                      </a:lnTo>
                      <a:lnTo>
                        <a:pt x="165" y="45"/>
                      </a:lnTo>
                      <a:lnTo>
                        <a:pt x="165" y="44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6" y="41"/>
                      </a:lnTo>
                      <a:lnTo>
                        <a:pt x="166" y="40"/>
                      </a:lnTo>
                      <a:lnTo>
                        <a:pt x="166" y="39"/>
                      </a:lnTo>
                      <a:lnTo>
                        <a:pt x="166" y="38"/>
                      </a:lnTo>
                      <a:lnTo>
                        <a:pt x="167" y="37"/>
                      </a:lnTo>
                      <a:lnTo>
                        <a:pt x="166" y="36"/>
                      </a:lnTo>
                      <a:lnTo>
                        <a:pt x="166" y="35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5" y="33"/>
                      </a:lnTo>
                      <a:lnTo>
                        <a:pt x="165" y="32"/>
                      </a:lnTo>
                      <a:lnTo>
                        <a:pt x="165" y="31"/>
                      </a:lnTo>
                      <a:lnTo>
                        <a:pt x="165" y="30"/>
                      </a:lnTo>
                      <a:lnTo>
                        <a:pt x="165" y="29"/>
                      </a:lnTo>
                      <a:lnTo>
                        <a:pt x="164" y="28"/>
                      </a:lnTo>
                      <a:lnTo>
                        <a:pt x="163" y="27"/>
                      </a:lnTo>
                      <a:lnTo>
                        <a:pt x="163" y="26"/>
                      </a:lnTo>
                      <a:lnTo>
                        <a:pt x="162" y="25"/>
                      </a:lnTo>
                      <a:lnTo>
                        <a:pt x="162" y="24"/>
                      </a:lnTo>
                      <a:lnTo>
                        <a:pt x="160" y="23"/>
                      </a:lnTo>
                      <a:lnTo>
                        <a:pt x="159" y="23"/>
                      </a:lnTo>
                      <a:lnTo>
                        <a:pt x="159" y="22"/>
                      </a:lnTo>
                      <a:lnTo>
                        <a:pt x="158" y="21"/>
                      </a:lnTo>
                      <a:lnTo>
                        <a:pt x="157" y="20"/>
                      </a:lnTo>
                      <a:lnTo>
                        <a:pt x="156" y="19"/>
                      </a:lnTo>
                      <a:lnTo>
                        <a:pt x="155" y="19"/>
                      </a:lnTo>
                      <a:lnTo>
                        <a:pt x="154" y="18"/>
                      </a:lnTo>
                      <a:lnTo>
                        <a:pt x="153" y="17"/>
                      </a:lnTo>
                      <a:lnTo>
                        <a:pt x="152" y="16"/>
                      </a:lnTo>
                      <a:lnTo>
                        <a:pt x="151" y="16"/>
                      </a:lnTo>
                      <a:lnTo>
                        <a:pt x="150" y="15"/>
                      </a:lnTo>
                      <a:lnTo>
                        <a:pt x="148" y="14"/>
                      </a:lnTo>
                      <a:lnTo>
                        <a:pt x="147" y="14"/>
                      </a:lnTo>
                      <a:lnTo>
                        <a:pt x="144" y="12"/>
                      </a:lnTo>
                      <a:lnTo>
                        <a:pt x="142" y="11"/>
                      </a:lnTo>
                      <a:lnTo>
                        <a:pt x="141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8"/>
                      </a:lnTo>
                      <a:lnTo>
                        <a:pt x="134" y="8"/>
                      </a:lnTo>
                      <a:lnTo>
                        <a:pt x="132" y="7"/>
                      </a:lnTo>
                      <a:lnTo>
                        <a:pt x="131" y="6"/>
                      </a:lnTo>
                      <a:lnTo>
                        <a:pt x="129" y="6"/>
                      </a:lnTo>
                      <a:lnTo>
                        <a:pt x="127" y="6"/>
                      </a:lnTo>
                      <a:lnTo>
                        <a:pt x="126" y="5"/>
                      </a:lnTo>
                      <a:lnTo>
                        <a:pt x="124" y="5"/>
                      </a:lnTo>
                      <a:lnTo>
                        <a:pt x="122" y="4"/>
                      </a:lnTo>
                      <a:lnTo>
                        <a:pt x="121" y="4"/>
                      </a:lnTo>
                      <a:lnTo>
                        <a:pt x="118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8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1" y="1"/>
                      </a:lnTo>
                      <a:lnTo>
                        <a:pt x="60" y="1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5" y="4"/>
                      </a:lnTo>
                      <a:lnTo>
                        <a:pt x="43" y="4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7" y="52"/>
                      </a:lnTo>
                      <a:lnTo>
                        <a:pt x="7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1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9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1"/>
                      </a:lnTo>
                      <a:lnTo>
                        <a:pt x="20" y="62"/>
                      </a:lnTo>
                      <a:lnTo>
                        <a:pt x="21" y="63"/>
                      </a:lnTo>
                      <a:lnTo>
                        <a:pt x="23" y="6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9" y="66"/>
                      </a:lnTo>
                      <a:lnTo>
                        <a:pt x="31" y="67"/>
                      </a:lnTo>
                      <a:lnTo>
                        <a:pt x="33" y="67"/>
                      </a:lnTo>
                      <a:lnTo>
                        <a:pt x="34" y="68"/>
                      </a:lnTo>
                      <a:lnTo>
                        <a:pt x="36" y="68"/>
                      </a:lnTo>
                      <a:lnTo>
                        <a:pt x="38" y="69"/>
                      </a:lnTo>
                      <a:lnTo>
                        <a:pt x="39" y="69"/>
                      </a:lnTo>
                      <a:lnTo>
                        <a:pt x="41" y="70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9" y="71"/>
                      </a:lnTo>
                      <a:lnTo>
                        <a:pt x="50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1" y="74"/>
                      </a:lnTo>
                      <a:lnTo>
                        <a:pt x="64" y="74"/>
                      </a:lnTo>
                      <a:lnTo>
                        <a:pt x="66" y="74"/>
                      </a:lnTo>
                      <a:lnTo>
                        <a:pt x="68" y="74"/>
                      </a:lnTo>
                      <a:lnTo>
                        <a:pt x="70" y="74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8" y="75"/>
                      </a:lnTo>
                      <a:lnTo>
                        <a:pt x="81" y="75"/>
                      </a:lnTo>
                      <a:lnTo>
                        <a:pt x="83" y="75"/>
                      </a:lnTo>
                      <a:lnTo>
                        <a:pt x="8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8" name="Freeform 32"/>
                <p:cNvSpPr>
                  <a:spLocks/>
                </p:cNvSpPr>
                <p:nvPr/>
              </p:nvSpPr>
              <p:spPr bwMode="auto">
                <a:xfrm>
                  <a:off x="4579" y="1243"/>
                  <a:ext cx="104" cy="54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" y="25"/>
                    </a:cxn>
                    <a:cxn ang="0">
                      <a:pos x="13" y="19"/>
                    </a:cxn>
                    <a:cxn ang="0">
                      <a:pos x="22" y="14"/>
                    </a:cxn>
                    <a:cxn ang="0">
                      <a:pos x="30" y="10"/>
                    </a:cxn>
                    <a:cxn ang="0">
                      <a:pos x="37" y="8"/>
                    </a:cxn>
                    <a:cxn ang="0">
                      <a:pos x="37" y="12"/>
                    </a:cxn>
                    <a:cxn ang="0">
                      <a:pos x="37" y="18"/>
                    </a:cxn>
                    <a:cxn ang="0">
                      <a:pos x="35" y="23"/>
                    </a:cxn>
                    <a:cxn ang="0">
                      <a:pos x="32" y="27"/>
                    </a:cxn>
                    <a:cxn ang="0">
                      <a:pos x="28" y="31"/>
                    </a:cxn>
                    <a:cxn ang="0">
                      <a:pos x="36" y="31"/>
                    </a:cxn>
                    <a:cxn ang="0">
                      <a:pos x="40" y="27"/>
                    </a:cxn>
                    <a:cxn ang="0">
                      <a:pos x="42" y="24"/>
                    </a:cxn>
                    <a:cxn ang="0">
                      <a:pos x="43" y="19"/>
                    </a:cxn>
                    <a:cxn ang="0">
                      <a:pos x="44" y="14"/>
                    </a:cxn>
                    <a:cxn ang="0">
                      <a:pos x="43" y="10"/>
                    </a:cxn>
                    <a:cxn ang="0">
                      <a:pos x="43" y="6"/>
                    </a:cxn>
                    <a:cxn ang="0">
                      <a:pos x="42" y="2"/>
                    </a:cxn>
                    <a:cxn ang="0">
                      <a:pos x="42" y="0"/>
                    </a:cxn>
                    <a:cxn ang="0">
                      <a:pos x="52" y="5"/>
                    </a:cxn>
                    <a:cxn ang="0">
                      <a:pos x="59" y="9"/>
                    </a:cxn>
                    <a:cxn ang="0">
                      <a:pos x="65" y="14"/>
                    </a:cxn>
                    <a:cxn ang="0">
                      <a:pos x="70" y="19"/>
                    </a:cxn>
                    <a:cxn ang="0">
                      <a:pos x="72" y="25"/>
                    </a:cxn>
                    <a:cxn ang="0">
                      <a:pos x="72" y="29"/>
                    </a:cxn>
                    <a:cxn ang="0">
                      <a:pos x="70" y="33"/>
                    </a:cxn>
                    <a:cxn ang="0">
                      <a:pos x="68" y="37"/>
                    </a:cxn>
                    <a:cxn ang="0">
                      <a:pos x="73" y="36"/>
                    </a:cxn>
                    <a:cxn ang="0">
                      <a:pos x="78" y="32"/>
                    </a:cxn>
                    <a:cxn ang="0">
                      <a:pos x="78" y="26"/>
                    </a:cxn>
                    <a:cxn ang="0">
                      <a:pos x="77" y="23"/>
                    </a:cxn>
                    <a:cxn ang="0">
                      <a:pos x="75" y="19"/>
                    </a:cxn>
                    <a:cxn ang="0">
                      <a:pos x="73" y="15"/>
                    </a:cxn>
                    <a:cxn ang="0">
                      <a:pos x="78" y="17"/>
                    </a:cxn>
                    <a:cxn ang="0">
                      <a:pos x="90" y="21"/>
                    </a:cxn>
                    <a:cxn ang="0">
                      <a:pos x="100" y="27"/>
                    </a:cxn>
                    <a:cxn ang="0">
                      <a:pos x="104" y="30"/>
                    </a:cxn>
                    <a:cxn ang="0">
                      <a:pos x="104" y="34"/>
                    </a:cxn>
                    <a:cxn ang="0">
                      <a:pos x="102" y="40"/>
                    </a:cxn>
                    <a:cxn ang="0">
                      <a:pos x="98" y="44"/>
                    </a:cxn>
                    <a:cxn ang="0">
                      <a:pos x="90" y="49"/>
                    </a:cxn>
                    <a:cxn ang="0">
                      <a:pos x="79" y="52"/>
                    </a:cxn>
                    <a:cxn ang="0">
                      <a:pos x="68" y="53"/>
                    </a:cxn>
                    <a:cxn ang="0">
                      <a:pos x="60" y="54"/>
                    </a:cxn>
                    <a:cxn ang="0">
                      <a:pos x="47" y="54"/>
                    </a:cxn>
                    <a:cxn ang="0">
                      <a:pos x="35" y="53"/>
                    </a:cxn>
                    <a:cxn ang="0">
                      <a:pos x="27" y="52"/>
                    </a:cxn>
                    <a:cxn ang="0">
                      <a:pos x="18" y="50"/>
                    </a:cxn>
                    <a:cxn ang="0">
                      <a:pos x="9" y="45"/>
                    </a:cxn>
                    <a:cxn ang="0">
                      <a:pos x="5" y="42"/>
                    </a:cxn>
                    <a:cxn ang="0">
                      <a:pos x="2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" h="54">
                      <a:moveTo>
                        <a:pt x="0" y="35"/>
                      </a:move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3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4" y="13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29" y="32"/>
                      </a:lnTo>
                      <a:lnTo>
                        <a:pt x="32" y="32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30"/>
                      </a:lnTo>
                      <a:lnTo>
                        <a:pt x="38" y="29"/>
                      </a:lnTo>
                      <a:lnTo>
                        <a:pt x="38" y="29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2" y="24"/>
                      </a:lnTo>
                      <a:lnTo>
                        <a:pt x="42" y="23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1"/>
                      </a:lnTo>
                      <a:lnTo>
                        <a:pt x="48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4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8" y="17"/>
                      </a:lnTo>
                      <a:lnTo>
                        <a:pt x="69" y="19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1" y="30"/>
                      </a:lnTo>
                      <a:lnTo>
                        <a:pt x="71" y="31"/>
                      </a:lnTo>
                      <a:lnTo>
                        <a:pt x="71" y="32"/>
                      </a:lnTo>
                      <a:lnTo>
                        <a:pt x="70" y="33"/>
                      </a:lnTo>
                      <a:lnTo>
                        <a:pt x="70" y="34"/>
                      </a:lnTo>
                      <a:lnTo>
                        <a:pt x="68" y="34"/>
                      </a:lnTo>
                      <a:lnTo>
                        <a:pt x="67" y="36"/>
                      </a:lnTo>
                      <a:lnTo>
                        <a:pt x="67" y="36"/>
                      </a:lnTo>
                      <a:lnTo>
                        <a:pt x="68" y="37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5" y="35"/>
                      </a:lnTo>
                      <a:lnTo>
                        <a:pt x="76" y="34"/>
                      </a:lnTo>
                      <a:lnTo>
                        <a:pt x="77" y="33"/>
                      </a:lnTo>
                      <a:lnTo>
                        <a:pt x="77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29"/>
                      </a:lnTo>
                      <a:lnTo>
                        <a:pt x="78" y="28"/>
                      </a:lnTo>
                      <a:lnTo>
                        <a:pt x="78" y="27"/>
                      </a:lnTo>
                      <a:lnTo>
                        <a:pt x="78" y="26"/>
                      </a:lnTo>
                      <a:lnTo>
                        <a:pt x="78" y="26"/>
                      </a:lnTo>
                      <a:lnTo>
                        <a:pt x="78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6" y="20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4" y="17"/>
                      </a:lnTo>
                      <a:lnTo>
                        <a:pt x="73" y="16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3" y="18"/>
                      </a:lnTo>
                      <a:lnTo>
                        <a:pt x="85" y="19"/>
                      </a:lnTo>
                      <a:lnTo>
                        <a:pt x="88" y="20"/>
                      </a:lnTo>
                      <a:lnTo>
                        <a:pt x="90" y="21"/>
                      </a:lnTo>
                      <a:lnTo>
                        <a:pt x="93" y="22"/>
                      </a:lnTo>
                      <a:lnTo>
                        <a:pt x="95" y="24"/>
                      </a:lnTo>
                      <a:lnTo>
                        <a:pt x="97" y="25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1" y="27"/>
                      </a:lnTo>
                      <a:lnTo>
                        <a:pt x="102" y="28"/>
                      </a:lnTo>
                      <a:lnTo>
                        <a:pt x="103" y="29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4" y="31"/>
                      </a:lnTo>
                      <a:lnTo>
                        <a:pt x="104" y="32"/>
                      </a:lnTo>
                      <a:lnTo>
                        <a:pt x="104" y="3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38"/>
                      </a:lnTo>
                      <a:lnTo>
                        <a:pt x="102" y="40"/>
                      </a:lnTo>
                      <a:lnTo>
                        <a:pt x="101" y="40"/>
                      </a:lnTo>
                      <a:lnTo>
                        <a:pt x="100" y="42"/>
                      </a:lnTo>
                      <a:lnTo>
                        <a:pt x="100" y="42"/>
                      </a:lnTo>
                      <a:lnTo>
                        <a:pt x="100" y="44"/>
                      </a:lnTo>
                      <a:lnTo>
                        <a:pt x="98" y="44"/>
                      </a:lnTo>
                      <a:lnTo>
                        <a:pt x="96" y="45"/>
                      </a:lnTo>
                      <a:lnTo>
                        <a:pt x="95" y="46"/>
                      </a:lnTo>
                      <a:lnTo>
                        <a:pt x="94" y="47"/>
                      </a:lnTo>
                      <a:lnTo>
                        <a:pt x="92" y="48"/>
                      </a:lnTo>
                      <a:lnTo>
                        <a:pt x="90" y="49"/>
                      </a:lnTo>
                      <a:lnTo>
                        <a:pt x="89" y="50"/>
                      </a:lnTo>
                      <a:lnTo>
                        <a:pt x="86" y="50"/>
                      </a:lnTo>
                      <a:lnTo>
                        <a:pt x="84" y="51"/>
                      </a:lnTo>
                      <a:lnTo>
                        <a:pt x="82" y="51"/>
                      </a:lnTo>
                      <a:lnTo>
                        <a:pt x="79" y="52"/>
                      </a:lnTo>
                      <a:lnTo>
                        <a:pt x="77" y="53"/>
                      </a:lnTo>
                      <a:lnTo>
                        <a:pt x="74" y="53"/>
                      </a:lnTo>
                      <a:lnTo>
                        <a:pt x="72" y="53"/>
                      </a:lnTo>
                      <a:lnTo>
                        <a:pt x="70" y="53"/>
                      </a:lnTo>
                      <a:lnTo>
                        <a:pt x="68" y="53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4"/>
                      </a:lnTo>
                      <a:lnTo>
                        <a:pt x="60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7" y="54"/>
                      </a:lnTo>
                      <a:lnTo>
                        <a:pt x="45" y="54"/>
                      </a:lnTo>
                      <a:lnTo>
                        <a:pt x="42" y="54"/>
                      </a:lnTo>
                      <a:lnTo>
                        <a:pt x="40" y="53"/>
                      </a:lnTo>
                      <a:lnTo>
                        <a:pt x="38" y="53"/>
                      </a:lnTo>
                      <a:lnTo>
                        <a:pt x="35" y="53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1" y="46"/>
                      </a:lnTo>
                      <a:lnTo>
                        <a:pt x="9" y="45"/>
                      </a:lnTo>
                      <a:lnTo>
                        <a:pt x="8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86" name="Параллелограмм 385"/>
              <p:cNvSpPr/>
              <p:nvPr/>
            </p:nvSpPr>
            <p:spPr bwMode="auto">
              <a:xfrm>
                <a:off x="6300192" y="1618968"/>
                <a:ext cx="1161168" cy="502712"/>
              </a:xfrm>
              <a:prstGeom prst="parallelogram">
                <a:avLst>
                  <a:gd name="adj" fmla="val 46769"/>
                </a:avLst>
              </a:prstGeom>
              <a:solidFill>
                <a:schemeClr val="bg1">
                  <a:lumMod val="85000"/>
                  <a:alpha val="52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7" name="Блок-схема: процесс 386"/>
              <p:cNvSpPr/>
              <p:nvPr/>
            </p:nvSpPr>
            <p:spPr bwMode="auto">
              <a:xfrm>
                <a:off x="6242932" y="2124215"/>
                <a:ext cx="1060456" cy="861792"/>
              </a:xfrm>
              <a:prstGeom prst="flowChartProcess">
                <a:avLst/>
              </a:prstGeom>
              <a:gradFill flip="none"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8" name="Полилиния 387"/>
              <p:cNvSpPr/>
              <p:nvPr/>
            </p:nvSpPr>
            <p:spPr bwMode="auto">
              <a:xfrm>
                <a:off x="7308304" y="1618968"/>
                <a:ext cx="234027" cy="1368152"/>
              </a:xfrm>
              <a:custGeom>
                <a:avLst/>
                <a:gdLst>
                  <a:gd name="connsiteX0" fmla="*/ 0 w 219456"/>
                  <a:gd name="connsiteY0" fmla="*/ 466344 h 1362456"/>
                  <a:gd name="connsiteX1" fmla="*/ 219456 w 219456"/>
                  <a:gd name="connsiteY1" fmla="*/ 0 h 1362456"/>
                  <a:gd name="connsiteX2" fmla="*/ 219456 w 219456"/>
                  <a:gd name="connsiteY2" fmla="*/ 932688 h 1362456"/>
                  <a:gd name="connsiteX3" fmla="*/ 9144 w 219456"/>
                  <a:gd name="connsiteY3" fmla="*/ 1362456 h 1362456"/>
                  <a:gd name="connsiteX4" fmla="*/ 0 w 219456"/>
                  <a:gd name="connsiteY4" fmla="*/ 466344 h 1362456"/>
                  <a:gd name="connsiteX0" fmla="*/ 51597 w 271053"/>
                  <a:gd name="connsiteY0" fmla="*/ 466344 h 1368152"/>
                  <a:gd name="connsiteX1" fmla="*/ 271053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51597 w 271053"/>
                  <a:gd name="connsiteY4" fmla="*/ 466344 h 1368152"/>
                  <a:gd name="connsiteX0" fmla="*/ 1 w 271053"/>
                  <a:gd name="connsiteY0" fmla="*/ 504056 h 1368152"/>
                  <a:gd name="connsiteX1" fmla="*/ 271053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1 w 271053"/>
                  <a:gd name="connsiteY4" fmla="*/ 504056 h 1368152"/>
                  <a:gd name="connsiteX0" fmla="*/ 1 w 271053"/>
                  <a:gd name="connsiteY0" fmla="*/ 504056 h 1368152"/>
                  <a:gd name="connsiteX1" fmla="*/ 154791 w 271053"/>
                  <a:gd name="connsiteY1" fmla="*/ 0 h 1368152"/>
                  <a:gd name="connsiteX2" fmla="*/ 271053 w 271053"/>
                  <a:gd name="connsiteY2" fmla="*/ 932688 h 1368152"/>
                  <a:gd name="connsiteX3" fmla="*/ 0 w 271053"/>
                  <a:gd name="connsiteY3" fmla="*/ 1368152 h 1368152"/>
                  <a:gd name="connsiteX4" fmla="*/ 1 w 271053"/>
                  <a:gd name="connsiteY4" fmla="*/ 504056 h 1368152"/>
                  <a:gd name="connsiteX0" fmla="*/ 1 w 154791"/>
                  <a:gd name="connsiteY0" fmla="*/ 504056 h 1368152"/>
                  <a:gd name="connsiteX1" fmla="*/ 154791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54791"/>
                  <a:gd name="connsiteY0" fmla="*/ 504056 h 1368152"/>
                  <a:gd name="connsiteX1" fmla="*/ 154790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54791"/>
                  <a:gd name="connsiteY0" fmla="*/ 504056 h 1368152"/>
                  <a:gd name="connsiteX1" fmla="*/ 103193 w 154791"/>
                  <a:gd name="connsiteY1" fmla="*/ 0 h 1368152"/>
                  <a:gd name="connsiteX2" fmla="*/ 154791 w 154791"/>
                  <a:gd name="connsiteY2" fmla="*/ 936104 h 1368152"/>
                  <a:gd name="connsiteX3" fmla="*/ 0 w 154791"/>
                  <a:gd name="connsiteY3" fmla="*/ 1368152 h 1368152"/>
                  <a:gd name="connsiteX4" fmla="*/ 1 w 154791"/>
                  <a:gd name="connsiteY4" fmla="*/ 504056 h 1368152"/>
                  <a:gd name="connsiteX0" fmla="*/ 1 w 103193"/>
                  <a:gd name="connsiteY0" fmla="*/ 504056 h 1368152"/>
                  <a:gd name="connsiteX1" fmla="*/ 103193 w 103193"/>
                  <a:gd name="connsiteY1" fmla="*/ 0 h 1368152"/>
                  <a:gd name="connsiteX2" fmla="*/ 103193 w 103193"/>
                  <a:gd name="connsiteY2" fmla="*/ 936104 h 1368152"/>
                  <a:gd name="connsiteX3" fmla="*/ 0 w 103193"/>
                  <a:gd name="connsiteY3" fmla="*/ 1368152 h 1368152"/>
                  <a:gd name="connsiteX4" fmla="*/ 1 w 103193"/>
                  <a:gd name="connsiteY4" fmla="*/ 504056 h 1368152"/>
                  <a:gd name="connsiteX0" fmla="*/ 1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1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03193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0 w 154790"/>
                  <a:gd name="connsiteY0" fmla="*/ 504056 h 1368152"/>
                  <a:gd name="connsiteX1" fmla="*/ 154790 w 154790"/>
                  <a:gd name="connsiteY1" fmla="*/ 0 h 1368152"/>
                  <a:gd name="connsiteX2" fmla="*/ 154789 w 154790"/>
                  <a:gd name="connsiteY2" fmla="*/ 936104 h 1368152"/>
                  <a:gd name="connsiteX3" fmla="*/ 0 w 154790"/>
                  <a:gd name="connsiteY3" fmla="*/ 1368152 h 1368152"/>
                  <a:gd name="connsiteX4" fmla="*/ 0 w 154790"/>
                  <a:gd name="connsiteY4" fmla="*/ 504056 h 1368152"/>
                  <a:gd name="connsiteX0" fmla="*/ 68795 w 223585"/>
                  <a:gd name="connsiteY0" fmla="*/ 504056 h 1371810"/>
                  <a:gd name="connsiteX1" fmla="*/ 223585 w 223585"/>
                  <a:gd name="connsiteY1" fmla="*/ 0 h 1371810"/>
                  <a:gd name="connsiteX2" fmla="*/ 223584 w 223585"/>
                  <a:gd name="connsiteY2" fmla="*/ 936104 h 1371810"/>
                  <a:gd name="connsiteX3" fmla="*/ 0 w 223585"/>
                  <a:gd name="connsiteY3" fmla="*/ 1371810 h 1371810"/>
                  <a:gd name="connsiteX4" fmla="*/ 68795 w 223585"/>
                  <a:gd name="connsiteY4" fmla="*/ 504056 h 1371810"/>
                  <a:gd name="connsiteX0" fmla="*/ 0 w 223585"/>
                  <a:gd name="connsiteY0" fmla="*/ 505404 h 1371810"/>
                  <a:gd name="connsiteX1" fmla="*/ 223585 w 223585"/>
                  <a:gd name="connsiteY1" fmla="*/ 0 h 1371810"/>
                  <a:gd name="connsiteX2" fmla="*/ 223584 w 223585"/>
                  <a:gd name="connsiteY2" fmla="*/ 936104 h 1371810"/>
                  <a:gd name="connsiteX3" fmla="*/ 0 w 223585"/>
                  <a:gd name="connsiteY3" fmla="*/ 1371810 h 1371810"/>
                  <a:gd name="connsiteX4" fmla="*/ 0 w 223585"/>
                  <a:gd name="connsiteY4" fmla="*/ 505404 h 137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85" h="1371810">
                    <a:moveTo>
                      <a:pt x="0" y="505404"/>
                    </a:moveTo>
                    <a:lnTo>
                      <a:pt x="223585" y="0"/>
                    </a:lnTo>
                    <a:cubicBezTo>
                      <a:pt x="223585" y="312035"/>
                      <a:pt x="223584" y="624069"/>
                      <a:pt x="223584" y="936104"/>
                    </a:cubicBezTo>
                    <a:lnTo>
                      <a:pt x="0" y="1371810"/>
                    </a:lnTo>
                    <a:lnTo>
                      <a:pt x="0" y="505404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525" name="Рисунок 5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91" y="3747013"/>
            <a:ext cx="3739880" cy="495603"/>
          </a:xfrm>
          <a:prstGeom prst="rect">
            <a:avLst/>
          </a:prstGeom>
        </p:spPr>
      </p:pic>
      <p:sp>
        <p:nvSpPr>
          <p:cNvPr id="526" name="Freeform 7"/>
          <p:cNvSpPr>
            <a:spLocks/>
          </p:cNvSpPr>
          <p:nvPr/>
        </p:nvSpPr>
        <p:spPr bwMode="gray">
          <a:xfrm rot="20496950">
            <a:off x="7266199" y="4323800"/>
            <a:ext cx="1782751" cy="914147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7" name="Freeform 9"/>
          <p:cNvSpPr>
            <a:spLocks/>
          </p:cNvSpPr>
          <p:nvPr/>
        </p:nvSpPr>
        <p:spPr bwMode="gray">
          <a:xfrm rot="1790382" flipH="1">
            <a:off x="1110451" y="4373427"/>
            <a:ext cx="1478908" cy="849497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435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10630" y="152222"/>
            <a:ext cx="9831572" cy="903287"/>
          </a:xfrm>
        </p:spPr>
        <p:txBody>
          <a:bodyPr/>
          <a:lstStyle/>
          <a:p>
            <a:r>
              <a:rPr lang="ru-RU" dirty="0" smtClean="0"/>
              <a:t>Создание пункта захоронения</a:t>
            </a:r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13EBDDC-F1E6-4949-A920-7F98695DD713}" type="slidenum">
              <a:rPr lang="ru-RU" sz="2200" smtClean="0">
                <a:solidFill>
                  <a:srgbClr val="003274"/>
                </a:solidFill>
              </a:rPr>
              <a:pPr eaLnBrk="1" hangingPunct="1"/>
              <a:t>3</a:t>
            </a:fld>
            <a:endParaRPr lang="ru-RU" sz="2200" smtClean="0">
              <a:solidFill>
                <a:srgbClr val="003274"/>
              </a:solidFill>
            </a:endParaRPr>
          </a:p>
        </p:txBody>
      </p:sp>
      <p:pic>
        <p:nvPicPr>
          <p:cNvPr id="93188" name="Picture 3" descr="D:\Documents\мои_док_с\Мои документы2\Линге\2012\Нац доклад\Фото\shema_pzro_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87" y="1424879"/>
            <a:ext cx="8236677" cy="4816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845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790"/>
            <a:ext cx="9906062" cy="903287"/>
          </a:xfrm>
        </p:spPr>
        <p:txBody>
          <a:bodyPr/>
          <a:lstStyle/>
          <a:p>
            <a:r>
              <a:rPr lang="ru-RU" dirty="0" smtClean="0"/>
              <a:t>Зарубежный опыт размещения и эксплуатации объектов обращения с ОЯТ и РАО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0" y="1730920"/>
            <a:ext cx="8890000" cy="4330416"/>
          </a:xfrm>
        </p:spPr>
        <p:txBody>
          <a:bodyPr/>
          <a:lstStyle/>
          <a:p>
            <a:pPr marL="0" lvl="1" indent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200" b="1" dirty="0" smtClean="0"/>
              <a:t>Есть много примеров успешного продвижения вперед (Франция, Швеция, Испания, Финляндия и др.)</a:t>
            </a:r>
          </a:p>
          <a:p>
            <a:pPr marL="0" lvl="1" indent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200" b="1" dirty="0" smtClean="0"/>
              <a:t>За этими примерами стоят: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b="1" dirty="0" smtClean="0"/>
              <a:t>Должное обоснование национального плана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b="1" dirty="0" smtClean="0"/>
              <a:t>Длительная, обстоятельная и открытая работа по выбору площадки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b="1" dirty="0" smtClean="0"/>
              <a:t>Содержательно и процедурно выверенная работа по обоснованию безопасности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b="1" dirty="0" smtClean="0"/>
              <a:t>Налаженное взаимодействие с местным населением, властями и общественными организациями и специальные технологии работы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b="1" dirty="0" smtClean="0"/>
              <a:t>Практический учет ценностей и особенностей местного населения и коммун</a:t>
            </a:r>
          </a:p>
          <a:p>
            <a:pPr marL="0" lvl="1" indent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200" b="1" dirty="0" smtClean="0"/>
              <a:t>Есть примеры тупиковых ситуаций (США, Германия)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A08ED-9CFF-40D3-87E5-21926BCD6E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15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402" y="152224"/>
            <a:ext cx="8891323" cy="903287"/>
          </a:xfrm>
        </p:spPr>
        <p:txBody>
          <a:bodyPr/>
          <a:lstStyle/>
          <a:p>
            <a:pPr algn="ctr"/>
            <a:r>
              <a:rPr lang="ru-RU" dirty="0" smtClean="0"/>
              <a:t>Заинтересованные стороны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F05A8-E1CB-46E4-BBD6-BF9F98DA8CFA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5</a:t>
            </a:fld>
            <a:endParaRPr lang="ru-RU">
              <a:solidFill>
                <a:srgbClr val="003274"/>
              </a:solidFill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148977" y="2610857"/>
            <a:ext cx="2182001" cy="1090356"/>
            <a:chOff x="2086" y="1314"/>
            <a:chExt cx="1691" cy="845"/>
          </a:xfrm>
        </p:grpSpPr>
        <p:sp>
          <p:nvSpPr>
            <p:cNvPr id="5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82108" y="2285728"/>
            <a:ext cx="2182001" cy="1090356"/>
            <a:chOff x="2086" y="1314"/>
            <a:chExt cx="1691" cy="845"/>
          </a:xfrm>
        </p:grpSpPr>
        <p:sp>
          <p:nvSpPr>
            <p:cNvPr id="11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860175" y="2447463"/>
            <a:ext cx="20258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</a:rPr>
              <a:t>Органы власти субъекта РФ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5580340" y="1727022"/>
            <a:ext cx="2182001" cy="1090356"/>
            <a:chOff x="2086" y="1314"/>
            <a:chExt cx="1691" cy="845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22" name="Group 10"/>
          <p:cNvGrpSpPr>
            <a:grpSpLocks/>
          </p:cNvGrpSpPr>
          <p:nvPr/>
        </p:nvGrpSpPr>
        <p:grpSpPr bwMode="auto">
          <a:xfrm>
            <a:off x="2148977" y="3718446"/>
            <a:ext cx="2182001" cy="1090356"/>
            <a:chOff x="2086" y="1314"/>
            <a:chExt cx="1691" cy="845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6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5580340" y="2711983"/>
            <a:ext cx="2182001" cy="1090356"/>
            <a:chOff x="2086" y="1314"/>
            <a:chExt cx="1691" cy="845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34" name="Group 10"/>
          <p:cNvGrpSpPr>
            <a:grpSpLocks/>
          </p:cNvGrpSpPr>
          <p:nvPr/>
        </p:nvGrpSpPr>
        <p:grpSpPr bwMode="auto">
          <a:xfrm>
            <a:off x="3782108" y="3218450"/>
            <a:ext cx="2182001" cy="1090356"/>
            <a:chOff x="2086" y="1314"/>
            <a:chExt cx="1691" cy="845"/>
          </a:xfrm>
        </p:grpSpPr>
        <p:sp>
          <p:nvSpPr>
            <p:cNvPr id="35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7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8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5658407" y="1909864"/>
            <a:ext cx="20258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</a:rPr>
              <a:t>Органы власти РФ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2227044" y="2819994"/>
            <a:ext cx="20258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000000"/>
                </a:solidFill>
              </a:rPr>
              <a:t>Местное самоуправление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2227044" y="3904844"/>
            <a:ext cx="20258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</a:rPr>
              <a:t>Местное </a:t>
            </a:r>
            <a:br>
              <a:rPr lang="ru-RU" sz="1600" b="1" dirty="0" smtClean="0">
                <a:solidFill>
                  <a:srgbClr val="000000"/>
                </a:solidFill>
              </a:rPr>
            </a:br>
            <a:r>
              <a:rPr lang="ru-RU" sz="1600" b="1" dirty="0" smtClean="0">
                <a:solidFill>
                  <a:srgbClr val="000000"/>
                </a:solidFill>
              </a:rPr>
              <a:t>население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5658407" y="3034719"/>
            <a:ext cx="20258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</a:rPr>
              <a:t>Население РФ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3860175" y="3366529"/>
            <a:ext cx="20258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</a:rPr>
              <a:t>Население </a:t>
            </a:r>
            <a:br>
              <a:rPr lang="ru-RU" sz="1600" b="1" dirty="0" smtClean="0">
                <a:solidFill>
                  <a:srgbClr val="000000"/>
                </a:solidFill>
              </a:rPr>
            </a:br>
            <a:r>
              <a:rPr lang="ru-RU" sz="1600" b="1" dirty="0" smtClean="0">
                <a:solidFill>
                  <a:srgbClr val="000000"/>
                </a:solidFill>
              </a:rPr>
              <a:t>субъекта РФ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56" name="Group 10"/>
          <p:cNvGrpSpPr>
            <a:grpSpLocks/>
          </p:cNvGrpSpPr>
          <p:nvPr/>
        </p:nvGrpSpPr>
        <p:grpSpPr bwMode="auto">
          <a:xfrm>
            <a:off x="7521042" y="1740382"/>
            <a:ext cx="2182001" cy="1090356"/>
            <a:chOff x="2086" y="1314"/>
            <a:chExt cx="1691" cy="845"/>
          </a:xfrm>
        </p:grpSpPr>
        <p:sp>
          <p:nvSpPr>
            <p:cNvPr id="57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8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9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0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61" name="Group 10"/>
          <p:cNvGrpSpPr>
            <a:grpSpLocks/>
          </p:cNvGrpSpPr>
          <p:nvPr/>
        </p:nvGrpSpPr>
        <p:grpSpPr bwMode="auto">
          <a:xfrm>
            <a:off x="7521042" y="2725343"/>
            <a:ext cx="2182001" cy="1090356"/>
            <a:chOff x="2086" y="1314"/>
            <a:chExt cx="1691" cy="845"/>
          </a:xfrm>
        </p:grpSpPr>
        <p:sp>
          <p:nvSpPr>
            <p:cNvPr id="62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3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4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5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6" name="Text Box 18"/>
          <p:cNvSpPr txBox="1">
            <a:spLocks noChangeArrowheads="1"/>
          </p:cNvSpPr>
          <p:nvPr/>
        </p:nvSpPr>
        <p:spPr bwMode="auto">
          <a:xfrm>
            <a:off x="7599109" y="1954001"/>
            <a:ext cx="20258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000000"/>
                </a:solidFill>
              </a:rPr>
              <a:t>Партии, обществ. организации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7599109" y="2955746"/>
            <a:ext cx="20258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000000"/>
                </a:solidFill>
              </a:rPr>
              <a:t>Международное сообщество</a:t>
            </a:r>
            <a:endParaRPr lang="en-US" sz="1400" b="1" dirty="0">
              <a:solidFill>
                <a:srgbClr val="000000"/>
              </a:solidFill>
            </a:endParaRPr>
          </a:p>
        </p:txBody>
      </p:sp>
      <p:grpSp>
        <p:nvGrpSpPr>
          <p:cNvPr id="68" name="Group 10"/>
          <p:cNvGrpSpPr>
            <a:grpSpLocks/>
          </p:cNvGrpSpPr>
          <p:nvPr/>
        </p:nvGrpSpPr>
        <p:grpSpPr bwMode="auto">
          <a:xfrm>
            <a:off x="2148977" y="4678538"/>
            <a:ext cx="2182001" cy="1090356"/>
            <a:chOff x="2086" y="1314"/>
            <a:chExt cx="1691" cy="845"/>
          </a:xfrm>
        </p:grpSpPr>
        <p:sp>
          <p:nvSpPr>
            <p:cNvPr id="69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3" name="Text Box 18"/>
          <p:cNvSpPr txBox="1">
            <a:spLocks noChangeArrowheads="1"/>
          </p:cNvSpPr>
          <p:nvPr/>
        </p:nvSpPr>
        <p:spPr bwMode="auto">
          <a:xfrm>
            <a:off x="2227044" y="4864936"/>
            <a:ext cx="20258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</a:rPr>
              <a:t>Инициативные группы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74" name="Group 10"/>
          <p:cNvGrpSpPr>
            <a:grpSpLocks/>
          </p:cNvGrpSpPr>
          <p:nvPr/>
        </p:nvGrpSpPr>
        <p:grpSpPr bwMode="auto">
          <a:xfrm>
            <a:off x="258012" y="3322590"/>
            <a:ext cx="2182001" cy="1090356"/>
            <a:chOff x="2086" y="1314"/>
            <a:chExt cx="1691" cy="845"/>
          </a:xfrm>
        </p:grpSpPr>
        <p:sp>
          <p:nvSpPr>
            <p:cNvPr id="75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8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9" name="Text Box 18"/>
          <p:cNvSpPr txBox="1">
            <a:spLocks noChangeArrowheads="1"/>
          </p:cNvSpPr>
          <p:nvPr/>
        </p:nvSpPr>
        <p:spPr bwMode="auto">
          <a:xfrm>
            <a:off x="336079" y="3632094"/>
            <a:ext cx="20258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</a:rPr>
              <a:t>Оператор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80" name="Group 10"/>
          <p:cNvGrpSpPr>
            <a:grpSpLocks/>
          </p:cNvGrpSpPr>
          <p:nvPr/>
        </p:nvGrpSpPr>
        <p:grpSpPr bwMode="auto">
          <a:xfrm>
            <a:off x="258012" y="2301665"/>
            <a:ext cx="2182001" cy="1090356"/>
            <a:chOff x="2086" y="1314"/>
            <a:chExt cx="1691" cy="845"/>
          </a:xfrm>
        </p:grpSpPr>
        <p:sp>
          <p:nvSpPr>
            <p:cNvPr id="81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2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3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4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85" name="Text Box 18"/>
          <p:cNvSpPr txBox="1">
            <a:spLocks noChangeArrowheads="1"/>
          </p:cNvSpPr>
          <p:nvPr/>
        </p:nvSpPr>
        <p:spPr bwMode="auto">
          <a:xfrm>
            <a:off x="336079" y="2611169"/>
            <a:ext cx="20258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</a:rPr>
              <a:t>ГК «Росатом»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86" name="Group 10"/>
          <p:cNvGrpSpPr>
            <a:grpSpLocks/>
          </p:cNvGrpSpPr>
          <p:nvPr/>
        </p:nvGrpSpPr>
        <p:grpSpPr bwMode="auto">
          <a:xfrm>
            <a:off x="258012" y="4311678"/>
            <a:ext cx="2182001" cy="1090356"/>
            <a:chOff x="2086" y="1314"/>
            <a:chExt cx="1691" cy="845"/>
          </a:xfrm>
        </p:grpSpPr>
        <p:sp>
          <p:nvSpPr>
            <p:cNvPr id="87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8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0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91" name="Text Box 18"/>
          <p:cNvSpPr txBox="1">
            <a:spLocks noChangeArrowheads="1"/>
          </p:cNvSpPr>
          <p:nvPr/>
        </p:nvSpPr>
        <p:spPr bwMode="auto">
          <a:xfrm>
            <a:off x="336079" y="4488564"/>
            <a:ext cx="20258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pPr algn="ctr" eaLnBrk="0" hangingPunct="0"/>
            <a:r>
              <a:rPr lang="ru-RU" sz="1200" b="1" dirty="0" smtClean="0">
                <a:solidFill>
                  <a:srgbClr val="000000"/>
                </a:solidFill>
              </a:rPr>
              <a:t>Ядерные общества</a:t>
            </a:r>
            <a:br>
              <a:rPr lang="ru-RU" sz="1200" b="1" dirty="0" smtClean="0">
                <a:solidFill>
                  <a:srgbClr val="000000"/>
                </a:solidFill>
              </a:rPr>
            </a:br>
            <a:r>
              <a:rPr lang="ru-RU" sz="1200" b="1" dirty="0" smtClean="0">
                <a:solidFill>
                  <a:srgbClr val="000000"/>
                </a:solidFill>
              </a:rPr>
              <a:t>и отраслевые объединения</a:t>
            </a:r>
            <a:endParaRPr lang="en-US" sz="1200" b="1" dirty="0">
              <a:solidFill>
                <a:srgbClr val="000000"/>
              </a:solidFill>
            </a:endParaRPr>
          </a:p>
        </p:txBody>
      </p:sp>
      <p:grpSp>
        <p:nvGrpSpPr>
          <p:cNvPr id="92" name="Group 10"/>
          <p:cNvGrpSpPr>
            <a:grpSpLocks/>
          </p:cNvGrpSpPr>
          <p:nvPr/>
        </p:nvGrpSpPr>
        <p:grpSpPr bwMode="auto">
          <a:xfrm>
            <a:off x="5287181" y="4330105"/>
            <a:ext cx="2182001" cy="1090356"/>
            <a:chOff x="2086" y="1314"/>
            <a:chExt cx="1691" cy="845"/>
          </a:xfrm>
        </p:grpSpPr>
        <p:sp>
          <p:nvSpPr>
            <p:cNvPr id="93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4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5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6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97" name="Text Box 18"/>
          <p:cNvSpPr txBox="1">
            <a:spLocks noChangeArrowheads="1"/>
          </p:cNvSpPr>
          <p:nvPr/>
        </p:nvSpPr>
        <p:spPr bwMode="auto">
          <a:xfrm>
            <a:off x="5365248" y="4568543"/>
            <a:ext cx="20258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000000"/>
                </a:solidFill>
              </a:rPr>
              <a:t>Средства массовой информации</a:t>
            </a:r>
            <a:endParaRPr lang="en-US" sz="1400" b="1" dirty="0">
              <a:solidFill>
                <a:srgbClr val="000000"/>
              </a:solidFill>
            </a:endParaRPr>
          </a:p>
        </p:txBody>
      </p:sp>
      <p:grpSp>
        <p:nvGrpSpPr>
          <p:cNvPr id="98" name="Group 10"/>
          <p:cNvGrpSpPr>
            <a:grpSpLocks/>
          </p:cNvGrpSpPr>
          <p:nvPr/>
        </p:nvGrpSpPr>
        <p:grpSpPr bwMode="auto">
          <a:xfrm>
            <a:off x="7552781" y="4309459"/>
            <a:ext cx="2182001" cy="1090356"/>
            <a:chOff x="2086" y="1314"/>
            <a:chExt cx="1691" cy="845"/>
          </a:xfrm>
        </p:grpSpPr>
        <p:sp>
          <p:nvSpPr>
            <p:cNvPr id="99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0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1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03" name="Text Box 18"/>
          <p:cNvSpPr txBox="1">
            <a:spLocks noChangeArrowheads="1"/>
          </p:cNvSpPr>
          <p:nvPr/>
        </p:nvSpPr>
        <p:spPr bwMode="auto">
          <a:xfrm>
            <a:off x="7630848" y="4517122"/>
            <a:ext cx="20258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</a:rPr>
              <a:t>Бизнес-сообщество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104" name="Group 10"/>
          <p:cNvGrpSpPr>
            <a:grpSpLocks/>
          </p:cNvGrpSpPr>
          <p:nvPr/>
        </p:nvGrpSpPr>
        <p:grpSpPr bwMode="auto">
          <a:xfrm>
            <a:off x="6490168" y="5340459"/>
            <a:ext cx="2182001" cy="1090356"/>
            <a:chOff x="2086" y="1314"/>
            <a:chExt cx="1691" cy="845"/>
          </a:xfrm>
        </p:grpSpPr>
        <p:sp>
          <p:nvSpPr>
            <p:cNvPr id="105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6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7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8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09" name="Text Box 18"/>
          <p:cNvSpPr txBox="1">
            <a:spLocks noChangeArrowheads="1"/>
          </p:cNvSpPr>
          <p:nvPr/>
        </p:nvSpPr>
        <p:spPr bwMode="auto">
          <a:xfrm>
            <a:off x="6568235" y="5471174"/>
            <a:ext cx="202586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000000"/>
                </a:solidFill>
              </a:rPr>
              <a:t>Лидеры </a:t>
            </a:r>
            <a:br>
              <a:rPr lang="ru-RU" sz="1400" b="1" dirty="0" smtClean="0">
                <a:solidFill>
                  <a:srgbClr val="000000"/>
                </a:solidFill>
              </a:rPr>
            </a:br>
            <a:r>
              <a:rPr lang="ru-RU" sz="1400" b="1" dirty="0" smtClean="0">
                <a:solidFill>
                  <a:srgbClr val="000000"/>
                </a:solidFill>
              </a:rPr>
              <a:t>общественного </a:t>
            </a:r>
            <a:br>
              <a:rPr lang="ru-RU" sz="1400" b="1" dirty="0" smtClean="0">
                <a:solidFill>
                  <a:srgbClr val="000000"/>
                </a:solidFill>
              </a:rPr>
            </a:br>
            <a:r>
              <a:rPr lang="ru-RU" sz="1400" b="1" dirty="0" smtClean="0">
                <a:solidFill>
                  <a:srgbClr val="000000"/>
                </a:solidFill>
              </a:rPr>
              <a:t>мнения</a:t>
            </a:r>
            <a:endParaRPr lang="en-US" sz="1400" b="1" dirty="0">
              <a:solidFill>
                <a:srgbClr val="000000"/>
              </a:solidFill>
            </a:endParaRPr>
          </a:p>
        </p:txBody>
      </p:sp>
      <p:grpSp>
        <p:nvGrpSpPr>
          <p:cNvPr id="110" name="Group 10"/>
          <p:cNvGrpSpPr>
            <a:grpSpLocks/>
          </p:cNvGrpSpPr>
          <p:nvPr/>
        </p:nvGrpSpPr>
        <p:grpSpPr bwMode="auto">
          <a:xfrm>
            <a:off x="1560966" y="1237465"/>
            <a:ext cx="2182001" cy="1090356"/>
            <a:chOff x="2086" y="1314"/>
            <a:chExt cx="1691" cy="845"/>
          </a:xfrm>
        </p:grpSpPr>
        <p:sp>
          <p:nvSpPr>
            <p:cNvPr id="111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12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13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14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15" name="Text Box 18"/>
          <p:cNvSpPr txBox="1">
            <a:spLocks noChangeArrowheads="1"/>
          </p:cNvSpPr>
          <p:nvPr/>
        </p:nvSpPr>
        <p:spPr bwMode="auto">
          <a:xfrm>
            <a:off x="1639033" y="1336280"/>
            <a:ext cx="202586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000000"/>
                </a:solidFill>
              </a:rPr>
              <a:t>Органы регулирования безопасности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459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52221"/>
            <a:ext cx="9906000" cy="903287"/>
          </a:xfrm>
        </p:spPr>
        <p:txBody>
          <a:bodyPr/>
          <a:lstStyle/>
          <a:p>
            <a:pPr algn="ctr"/>
            <a:r>
              <a:rPr lang="ru-RU" sz="2800" dirty="0" smtClean="0"/>
              <a:t>Формирование отношения к размещению</a:t>
            </a:r>
            <a:br>
              <a:rPr lang="ru-RU" sz="2800" dirty="0" smtClean="0"/>
            </a:br>
            <a:r>
              <a:rPr lang="ru-RU" sz="2800" dirty="0" smtClean="0"/>
              <a:t>и эксплуатации объектов обращения с ОЯТ и РАО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89358-6224-4552-B3CD-78E3A27A6CA6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027" name="Picture 3" descr="C:\Users\Толстопятов Виктор\AppData\Local\Microsoft\Windows\Temporary Internet Files\Content.IE5\25EC734T\MC9003189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86" y="1424644"/>
            <a:ext cx="6727073" cy="4851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 bwMode="auto">
          <a:xfrm>
            <a:off x="5352893" y="3971397"/>
            <a:ext cx="3865537" cy="1011984"/>
          </a:xfrm>
          <a:prstGeom prst="cloudCallout">
            <a:avLst>
              <a:gd name="adj1" fmla="val 36173"/>
              <a:gd name="adj2" fmla="val -30199"/>
            </a:avLst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/>
                <a:cs typeface="Arial" charset="0"/>
              </a:rPr>
              <a:t>Страхи  и опасения, различного уровня </a:t>
            </a:r>
            <a:r>
              <a:rPr lang="ru-RU" b="1" dirty="0" err="1" smtClean="0">
                <a:solidFill>
                  <a:srgbClr val="000000"/>
                </a:solidFill>
                <a:latin typeface="Arial"/>
                <a:cs typeface="Arial" charset="0"/>
              </a:rPr>
              <a:t>репутационные</a:t>
            </a:r>
            <a:r>
              <a:rPr lang="ru-RU" b="1" dirty="0" smtClean="0">
                <a:solidFill>
                  <a:srgbClr val="000000"/>
                </a:solidFill>
                <a:latin typeface="Arial"/>
                <a:cs typeface="Arial" charset="0"/>
              </a:rPr>
              <a:t> риски</a:t>
            </a:r>
            <a:endParaRPr lang="ru-RU" b="1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5" name="Выноска-облако 14"/>
          <p:cNvSpPr/>
          <p:nvPr/>
        </p:nvSpPr>
        <p:spPr bwMode="auto">
          <a:xfrm>
            <a:off x="1318441" y="4408443"/>
            <a:ext cx="2993343" cy="1094669"/>
          </a:xfrm>
          <a:prstGeom prst="cloudCallout">
            <a:avLst>
              <a:gd name="adj1" fmla="val 37355"/>
              <a:gd name="adj2" fmla="val -33986"/>
            </a:avLst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/>
                <a:cs typeface="Arial" charset="0"/>
              </a:rPr>
              <a:t>Выгоды, убежденность в безопасности и надежности</a:t>
            </a:r>
            <a:endParaRPr lang="ru-RU" b="1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12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402" y="152224"/>
            <a:ext cx="8891323" cy="903287"/>
          </a:xfrm>
        </p:spPr>
        <p:txBody>
          <a:bodyPr/>
          <a:lstStyle/>
          <a:p>
            <a:pPr algn="ctr"/>
            <a:r>
              <a:rPr lang="ru-RU" sz="3600" dirty="0" smtClean="0"/>
              <a:t>Организация работы круглого стола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F05A8-E1CB-46E4-BBD6-BF9F98DA8CF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7400" y="2414195"/>
            <a:ext cx="9178860" cy="230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Clr>
                <a:srgbClr val="7030A0"/>
              </a:buClr>
            </a:pPr>
            <a:r>
              <a:rPr lang="ru-RU" sz="3000" b="1" u="sng" dirty="0" smtClean="0"/>
              <a:t>Порядок</a:t>
            </a:r>
          </a:p>
          <a:p>
            <a:pPr marL="265113" lvl="1" indent="-179388">
              <a:lnSpc>
                <a:spcPct val="80000"/>
              </a:lnSpc>
              <a:spcBef>
                <a:spcPts val="1200"/>
              </a:spcBef>
              <a:buClr>
                <a:srgbClr val="7030A0"/>
              </a:buClr>
              <a:buFont typeface="Arial" pitchFamily="34" charset="0"/>
              <a:buChar char="•"/>
            </a:pPr>
            <a:r>
              <a:rPr lang="ru-RU" sz="2800" b="1" dirty="0" smtClean="0"/>
              <a:t>две </a:t>
            </a:r>
            <a:r>
              <a:rPr lang="ru-RU" sz="2800" b="1" dirty="0"/>
              <a:t>сессии </a:t>
            </a:r>
            <a:r>
              <a:rPr lang="ru-RU" sz="2800" b="1" dirty="0" smtClean="0"/>
              <a:t>			– по </a:t>
            </a:r>
            <a:r>
              <a:rPr lang="ru-RU" sz="2800" b="1" dirty="0"/>
              <a:t>1час</a:t>
            </a:r>
            <a:r>
              <a:rPr lang="ru-RU" sz="2800" b="1" dirty="0" smtClean="0"/>
              <a:t>.</a:t>
            </a:r>
            <a:r>
              <a:rPr lang="en-US" sz="2800" b="1" dirty="0" smtClean="0"/>
              <a:t> </a:t>
            </a:r>
            <a:r>
              <a:rPr lang="ru-RU" sz="2800" b="1" dirty="0" smtClean="0"/>
              <a:t>20 </a:t>
            </a:r>
            <a:r>
              <a:rPr lang="ru-RU" sz="2800" b="1" dirty="0"/>
              <a:t>мин</a:t>
            </a:r>
            <a:r>
              <a:rPr lang="ru-RU" sz="2800" b="1" dirty="0" smtClean="0"/>
              <a:t>.</a:t>
            </a:r>
          </a:p>
          <a:p>
            <a:pPr marL="265113" lvl="1" indent="-179388">
              <a:lnSpc>
                <a:spcPct val="80000"/>
              </a:lnSpc>
              <a:spcBef>
                <a:spcPts val="1200"/>
              </a:spcBef>
              <a:buClr>
                <a:srgbClr val="7030A0"/>
              </a:buClr>
              <a:buFont typeface="Arial" pitchFamily="34" charset="0"/>
              <a:buChar char="•"/>
            </a:pPr>
            <a:r>
              <a:rPr lang="ru-RU" sz="2800" b="1" dirty="0" smtClean="0"/>
              <a:t>перерыв 			– 20 мин.</a:t>
            </a:r>
          </a:p>
          <a:p>
            <a:pPr marL="265113" lvl="1" indent="-179388">
              <a:lnSpc>
                <a:spcPct val="80000"/>
              </a:lnSpc>
              <a:spcBef>
                <a:spcPts val="1200"/>
              </a:spcBef>
              <a:buClr>
                <a:srgbClr val="7030A0"/>
              </a:buClr>
              <a:buFont typeface="Arial" pitchFamily="34" charset="0"/>
              <a:buChar char="•"/>
            </a:pPr>
            <a:r>
              <a:rPr lang="ru-RU" sz="2800" b="1" dirty="0" smtClean="0"/>
              <a:t>заявки на короткие</a:t>
            </a:r>
            <a:br>
              <a:rPr lang="ru-RU" sz="2800" b="1" dirty="0" smtClean="0"/>
            </a:br>
            <a:r>
              <a:rPr lang="ru-RU" sz="2800" b="1" dirty="0" smtClean="0"/>
              <a:t>выступления, вопросы 	–  в письменном виде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533454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42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1017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Оформление по умолчанию">
  <a:themeElements>
    <a:clrScheme name="2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Оформление по умолчанию">
  <a:themeElements>
    <a:clrScheme name="3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Оформление по умолчанию">
  <a:themeElements>
    <a:clrScheme name="4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Оформление по умолчанию">
  <a:themeElements>
    <a:clrScheme name="5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Оформление по умолчанию">
  <a:themeElements>
    <a:clrScheme name="6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Оформление по умолчанию">
  <a:themeElements>
    <a:clrScheme name="7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Accenture_Basic_Full">
  <a:themeElements>
    <a:clrScheme name="Accenture_Basic_Full 5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BFD9E6"/>
      </a:accent1>
      <a:accent2>
        <a:srgbClr val="80B3CC"/>
      </a:accent2>
      <a:accent3>
        <a:srgbClr val="FFFFFF"/>
      </a:accent3>
      <a:accent4>
        <a:srgbClr val="000000"/>
      </a:accent4>
      <a:accent5>
        <a:srgbClr val="DCE9F0"/>
      </a:accent5>
      <a:accent6>
        <a:srgbClr val="73A2B9"/>
      </a:accent6>
      <a:hlink>
        <a:srgbClr val="408CB3"/>
      </a:hlink>
      <a:folHlink>
        <a:srgbClr val="000066"/>
      </a:folHlink>
    </a:clrScheme>
    <a:fontScheme name="Accenture_Basic_Fu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centure_Basic_Full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Basic_Full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AA99"/>
        </a:accent1>
        <a:accent2>
          <a:srgbClr val="DD4411"/>
        </a:accent2>
        <a:accent3>
          <a:srgbClr val="FFFFFF"/>
        </a:accent3>
        <a:accent4>
          <a:srgbClr val="000000"/>
        </a:accent4>
        <a:accent5>
          <a:srgbClr val="AAD2CA"/>
        </a:accent5>
        <a:accent6>
          <a:srgbClr val="C83D0E"/>
        </a:accent6>
        <a:hlink>
          <a:srgbClr val="BBBB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Basic_Full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AA1133"/>
        </a:accent1>
        <a:accent2>
          <a:srgbClr val="66AA44"/>
        </a:accent2>
        <a:accent3>
          <a:srgbClr val="FFFFFF"/>
        </a:accent3>
        <a:accent4>
          <a:srgbClr val="000000"/>
        </a:accent4>
        <a:accent5>
          <a:srgbClr val="D2AAAD"/>
        </a:accent5>
        <a:accent6>
          <a:srgbClr val="5C9A3D"/>
        </a:accent6>
        <a:hlink>
          <a:srgbClr val="887799"/>
        </a:hlink>
        <a:folHlink>
          <a:srgbClr val="224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Basic_Full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FF0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8A00"/>
        </a:accent6>
        <a:hlink>
          <a:srgbClr val="557799"/>
        </a:hlink>
        <a:folHlink>
          <a:srgbClr val="4455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Basic_Full 5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BFD9E6"/>
        </a:accent1>
        <a:accent2>
          <a:srgbClr val="80B3CC"/>
        </a:accent2>
        <a:accent3>
          <a:srgbClr val="FFFFFF"/>
        </a:accent3>
        <a:accent4>
          <a:srgbClr val="000000"/>
        </a:accent4>
        <a:accent5>
          <a:srgbClr val="DCE9F0"/>
        </a:accent5>
        <a:accent6>
          <a:srgbClr val="73A2B9"/>
        </a:accent6>
        <a:hlink>
          <a:srgbClr val="408CB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9_Оформление по умолчанию">
  <a:themeElements>
    <a:clrScheme name="8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Оформление по умолчанию">
  <a:themeElements>
    <a:clrScheme name="9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9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osatom">
  <a:themeElements>
    <a:clrScheme name="a-default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1_Оформление по умолчанию">
  <a:themeElements>
    <a:clrScheme name="10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0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2_Оформление по умолчанию">
  <a:themeElements>
    <a:clrScheme name="11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3_Оформление по умолчанию">
  <a:themeElements>
    <a:clrScheme name="12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5_Оформление по умолчанию">
  <a:themeElements>
    <a:clrScheme name="13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6_Оформление по умолчанию">
  <a:themeElements>
    <a:clrScheme name="15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6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7_Оформление по умолчанию">
  <a:themeElements>
    <a:clrScheme name="5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8_Оформление по умолчанию">
  <a:themeElements>
    <a:clrScheme name="5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9_Оформление по умолчанию">
  <a:themeElements>
    <a:clrScheme name="4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-content">
  <a:themeElements>
    <a:clrScheme name="a-conten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Rosatom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2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-section44">
  <a:themeElements>
    <a:clrScheme name="a-section44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4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4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4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4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4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4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4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-section41">
  <a:themeElements>
    <a:clrScheme name="a-section41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4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4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1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-section42">
  <a:themeElements>
    <a:clrScheme name="a-section42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4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4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2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-section43">
  <a:themeElements>
    <a:clrScheme name="a-section43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4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4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3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4_Оформление по умолчанию">
  <a:themeElements>
    <a:clrScheme name="14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Оформление по умолчанию">
  <a:themeElements>
    <a:clrScheme name="1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491</Words>
  <Application>Microsoft Office PowerPoint</Application>
  <PresentationFormat>Лист A4 (210x297 мм)</PresentationFormat>
  <Paragraphs>63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31</vt:i4>
      </vt:variant>
      <vt:variant>
        <vt:lpstr>Заголовки слайдов</vt:lpstr>
      </vt:variant>
      <vt:variant>
        <vt:i4>8</vt:i4>
      </vt:variant>
    </vt:vector>
  </HeadingPairs>
  <TitlesOfParts>
    <vt:vector size="39" baseType="lpstr">
      <vt:lpstr>Оформление по умолчанию</vt:lpstr>
      <vt:lpstr>Rosatom</vt:lpstr>
      <vt:lpstr>a-content</vt:lpstr>
      <vt:lpstr>a-section44</vt:lpstr>
      <vt:lpstr>a-section41</vt:lpstr>
      <vt:lpstr>a-section42</vt:lpstr>
      <vt:lpstr>a-section43</vt:lpstr>
      <vt:lpstr>14_Оформление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Accenture_Basic_Full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15_Оформление по умолчанию</vt:lpstr>
      <vt:lpstr>16_Оформление по умолчанию</vt:lpstr>
      <vt:lpstr>6_cdb2004208gl</vt:lpstr>
      <vt:lpstr>cdb2004208gl</vt:lpstr>
      <vt:lpstr>17_Оформление по умолчанию</vt:lpstr>
      <vt:lpstr>18_Оформление по умолчанию</vt:lpstr>
      <vt:lpstr>19_Оформление по умолчанию</vt:lpstr>
      <vt:lpstr>1_Rosatom</vt:lpstr>
      <vt:lpstr>12_cdb2004208gl</vt:lpstr>
      <vt:lpstr>Презентация PowerPoint</vt:lpstr>
      <vt:lpstr>ОЯТ: прогресс в области  развития инфраструктуры</vt:lpstr>
      <vt:lpstr>Прогресс в области обращения с РАО:  работы по наследию и закон «Об обращении с РАО»</vt:lpstr>
      <vt:lpstr>Создание пункта захоронения</vt:lpstr>
      <vt:lpstr>Зарубежный опыт размещения и эксплуатации объектов обращения с ОЯТ и РАО</vt:lpstr>
      <vt:lpstr>Заинтересованные стороны</vt:lpstr>
      <vt:lpstr>Формирование отношения к размещению и эксплуатации объектов обращения с ОЯТ и РАО</vt:lpstr>
      <vt:lpstr>Организация работы круглого стола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/>
  <dc:description>A4 Blank templ v1.pot</dc:description>
  <cp:lastModifiedBy/>
  <cp:revision>223</cp:revision>
  <dcterms:created xsi:type="dcterms:W3CDTF">2010-11-02T13:11:13Z</dcterms:created>
  <dcterms:modified xsi:type="dcterms:W3CDTF">2012-10-15T15:27:59Z</dcterms:modified>
</cp:coreProperties>
</file>