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60" r:id="rId3"/>
    <p:sldId id="261" r:id="rId4"/>
    <p:sldId id="262" r:id="rId5"/>
    <p:sldId id="264" r:id="rId6"/>
    <p:sldId id="265" r:id="rId7"/>
    <p:sldId id="275" r:id="rId8"/>
    <p:sldId id="266" r:id="rId9"/>
    <p:sldId id="276" r:id="rId10"/>
    <p:sldId id="267" r:id="rId11"/>
    <p:sldId id="268" r:id="rId12"/>
    <p:sldId id="269" r:id="rId13"/>
    <p:sldId id="270" r:id="rId14"/>
    <p:sldId id="274" r:id="rId15"/>
    <p:sldId id="271" r:id="rId16"/>
    <p:sldId id="272" r:id="rId17"/>
    <p:sldId id="273"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921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5E2A972-0F30-4A91-8048-8D8063D230F7}"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3933825"/>
            <a:ext cx="5724525" cy="1223963"/>
          </a:xfrm>
          <a:prstGeom prst="rect">
            <a:avLst/>
          </a:prstGeom>
          <a:solidFill>
            <a:schemeClr val="accent1"/>
          </a:solidFill>
          <a:ln w="9525">
            <a:noFill/>
            <a:miter lim="800000"/>
            <a:headEnd/>
            <a:tailEnd/>
          </a:ln>
          <a:effectLst/>
        </p:spPr>
        <p:txBody>
          <a:bodyPr wrap="none" anchor="ctr"/>
          <a:lstStyle/>
          <a:p>
            <a:endParaRPr lang="ru-RU"/>
          </a:p>
        </p:txBody>
      </p:sp>
      <p:sp>
        <p:nvSpPr>
          <p:cNvPr id="5122" name="Rectangle 2"/>
          <p:cNvSpPr>
            <a:spLocks noGrp="1" noChangeArrowheads="1"/>
          </p:cNvSpPr>
          <p:nvPr>
            <p:ph type="ctrTitle"/>
          </p:nvPr>
        </p:nvSpPr>
        <p:spPr>
          <a:xfrm>
            <a:off x="34925" y="3721100"/>
            <a:ext cx="6048375" cy="1109663"/>
          </a:xfrm>
        </p:spPr>
        <p:txBody>
          <a:bodyPr/>
          <a:lstStyle>
            <a:lvl1pPr>
              <a:defRPr sz="3200" b="1">
                <a:solidFill>
                  <a:schemeClr val="bg1"/>
                </a:solidFill>
              </a:defRPr>
            </a:lvl1pPr>
          </a:lstStyle>
          <a:p>
            <a:r>
              <a:rPr lang="ru-RU" smtClean="0"/>
              <a:t>Образец заголовка</a:t>
            </a:r>
            <a:endParaRPr lang="ru-RU"/>
          </a:p>
        </p:txBody>
      </p:sp>
      <p:sp>
        <p:nvSpPr>
          <p:cNvPr id="5123" name="Rectangle 3"/>
          <p:cNvSpPr>
            <a:spLocks noGrp="1" noChangeArrowheads="1"/>
          </p:cNvSpPr>
          <p:nvPr>
            <p:ph type="subTitle" idx="1"/>
          </p:nvPr>
        </p:nvSpPr>
        <p:spPr>
          <a:xfrm>
            <a:off x="34925" y="4581525"/>
            <a:ext cx="6048375" cy="696913"/>
          </a:xfrm>
        </p:spPr>
        <p:txBody>
          <a:bodyPr/>
          <a:lstStyle>
            <a:lvl1pPr marL="0" indent="0">
              <a:buFontTx/>
              <a:buNone/>
              <a:defRPr sz="2400" b="1">
                <a:solidFill>
                  <a:schemeClr val="bg1"/>
                </a:solidFill>
              </a:defRPr>
            </a:lvl1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2416175"/>
            <a:ext cx="1909762" cy="40354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2416175"/>
            <a:ext cx="5581650" cy="40354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6338" y="2997200"/>
            <a:ext cx="37449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73650" y="2997200"/>
            <a:ext cx="3746500"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24161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a:endParaRPr lang="uk-UA"/>
          </a:p>
        </p:txBody>
      </p:sp>
      <p:sp>
        <p:nvSpPr>
          <p:cNvPr id="1027" name="Rectangle 3"/>
          <p:cNvSpPr>
            <a:spLocks noGrp="1" noChangeArrowheads="1"/>
          </p:cNvSpPr>
          <p:nvPr>
            <p:ph type="body" idx="1"/>
          </p:nvPr>
        </p:nvSpPr>
        <p:spPr bwMode="auto">
          <a:xfrm>
            <a:off x="1176338" y="2997200"/>
            <a:ext cx="7643812" cy="345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accent1"/>
          </a:solidFill>
          <a:latin typeface="+mj-lt"/>
          <a:ea typeface="+mj-ea"/>
          <a:cs typeface="+mj-cs"/>
        </a:defRPr>
      </a:lvl1pPr>
      <a:lvl2pPr algn="l" rtl="0" eaLnBrk="1" fontAlgn="base" hangingPunct="1">
        <a:spcBef>
          <a:spcPct val="0"/>
        </a:spcBef>
        <a:spcAft>
          <a:spcPct val="0"/>
        </a:spcAft>
        <a:defRPr sz="3600">
          <a:solidFill>
            <a:schemeClr val="accent1"/>
          </a:solidFill>
          <a:latin typeface="Arial" charset="0"/>
        </a:defRPr>
      </a:lvl2pPr>
      <a:lvl3pPr algn="l" rtl="0" eaLnBrk="1" fontAlgn="base" hangingPunct="1">
        <a:spcBef>
          <a:spcPct val="0"/>
        </a:spcBef>
        <a:spcAft>
          <a:spcPct val="0"/>
        </a:spcAft>
        <a:defRPr sz="3600">
          <a:solidFill>
            <a:schemeClr val="accent1"/>
          </a:solidFill>
          <a:latin typeface="Arial" charset="0"/>
        </a:defRPr>
      </a:lvl3pPr>
      <a:lvl4pPr algn="l" rtl="0" eaLnBrk="1" fontAlgn="base" hangingPunct="1">
        <a:spcBef>
          <a:spcPct val="0"/>
        </a:spcBef>
        <a:spcAft>
          <a:spcPct val="0"/>
        </a:spcAft>
        <a:defRPr sz="3600">
          <a:solidFill>
            <a:schemeClr val="accent1"/>
          </a:solidFill>
          <a:latin typeface="Arial" charset="0"/>
        </a:defRPr>
      </a:lvl4pPr>
      <a:lvl5pPr algn="l" rtl="0" eaLnBrk="1" fontAlgn="base" hangingPunct="1">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21" name="Picture 5" descr="C:\Users\Евгений\Desktop\Лого Радона.jpg"/>
          <p:cNvPicPr>
            <a:picLocks noChangeAspect="1" noChangeArrowheads="1"/>
          </p:cNvPicPr>
          <p:nvPr/>
        </p:nvPicPr>
        <p:blipFill>
          <a:blip r:embed="rId4"/>
          <a:srcRect/>
          <a:stretch>
            <a:fillRect/>
          </a:stretch>
        </p:blipFill>
        <p:spPr bwMode="auto">
          <a:xfrm>
            <a:off x="0" y="0"/>
            <a:ext cx="1381125" cy="1647825"/>
          </a:xfrm>
          <a:prstGeom prst="rect">
            <a:avLst/>
          </a:prstGeom>
          <a:noFill/>
        </p:spPr>
      </p:pic>
      <p:sp>
        <p:nvSpPr>
          <p:cNvPr id="6" name="Прямоугольник 5"/>
          <p:cNvSpPr/>
          <p:nvPr/>
        </p:nvSpPr>
        <p:spPr>
          <a:xfrm>
            <a:off x="2500298" y="285728"/>
            <a:ext cx="4929222" cy="1384995"/>
          </a:xfrm>
          <a:prstGeom prst="rect">
            <a:avLst/>
          </a:prstGeom>
          <a:solidFill>
            <a:schemeClr val="bg1">
              <a:lumMod val="95000"/>
            </a:schemeClr>
          </a:solidFill>
          <a:effectLst>
            <a:glow rad="228600">
              <a:schemeClr val="accent2">
                <a:satMod val="175000"/>
                <a:alpha val="40000"/>
              </a:schemeClr>
            </a:glow>
          </a:effectLst>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2800" b="1" cap="none" spc="0" dirty="0">
                <a:ln>
                  <a:prstDash val="solid"/>
                </a:ln>
                <a:solidFill>
                  <a:srgbClr val="0070C0"/>
                </a:solidFill>
                <a:effectLst>
                  <a:outerShdw blurRad="88000" dist="50800" dir="5040000" algn="tl">
                    <a:schemeClr val="accent4">
                      <a:tint val="80000"/>
                      <a:satMod val="250000"/>
                      <a:alpha val="45000"/>
                    </a:schemeClr>
                  </a:outerShdw>
                </a:effectLst>
              </a:rPr>
              <a:t>VI </a:t>
            </a:r>
            <a:r>
              <a:rPr lang="ru-RU" sz="2800" b="1" cap="none" spc="0" dirty="0">
                <a:ln>
                  <a:prstDash val="solid"/>
                </a:ln>
                <a:solidFill>
                  <a:srgbClr val="0070C0"/>
                </a:solidFill>
                <a:effectLst>
                  <a:outerShdw blurRad="88000" dist="50800" dir="5040000" algn="tl">
                    <a:schemeClr val="accent4">
                      <a:tint val="80000"/>
                      <a:satMod val="250000"/>
                      <a:alpha val="45000"/>
                    </a:schemeClr>
                  </a:outerShdw>
                </a:effectLst>
              </a:rPr>
              <a:t>Международная выставка и конференция </a:t>
            </a:r>
          </a:p>
          <a:p>
            <a:pPr algn="ctr">
              <a:defRPr/>
            </a:pPr>
            <a:r>
              <a:rPr lang="ru-RU" sz="2800" b="1" cap="none" spc="0" dirty="0">
                <a:ln>
                  <a:prstDash val="solid"/>
                </a:ln>
                <a:solidFill>
                  <a:srgbClr val="0070C0"/>
                </a:solidFill>
                <a:effectLst>
                  <a:outerShdw blurRad="88000" dist="50800" dir="5040000" algn="tl">
                    <a:schemeClr val="accent4">
                      <a:tint val="80000"/>
                      <a:satMod val="250000"/>
                      <a:alpha val="45000"/>
                    </a:schemeClr>
                  </a:outerShdw>
                </a:effectLst>
              </a:rPr>
              <a:t>«</a:t>
            </a:r>
            <a:r>
              <a:rPr lang="ru-RU" sz="2800" b="1" cap="none" spc="0" dirty="0" err="1">
                <a:ln>
                  <a:prstDash val="solid"/>
                </a:ln>
                <a:solidFill>
                  <a:srgbClr val="0070C0"/>
                </a:solidFill>
                <a:effectLst>
                  <a:outerShdw blurRad="88000" dist="50800" dir="5040000" algn="tl">
                    <a:schemeClr val="accent4">
                      <a:tint val="80000"/>
                      <a:satMod val="250000"/>
                      <a:alpha val="45000"/>
                    </a:schemeClr>
                  </a:outerShdw>
                </a:effectLst>
              </a:rPr>
              <a:t>АтомЭко-2012</a:t>
            </a:r>
            <a:r>
              <a:rPr lang="ru-RU" sz="2800" b="1" cap="none" spc="0" dirty="0">
                <a:ln>
                  <a:prstDash val="solid"/>
                </a:ln>
                <a:solidFill>
                  <a:srgbClr val="0070C0"/>
                </a:solidFill>
                <a:effectLst>
                  <a:outerShdw blurRad="88000" dist="50800" dir="5040000" algn="tl">
                    <a:schemeClr val="accent4">
                      <a:tint val="80000"/>
                      <a:satMod val="250000"/>
                      <a:alpha val="45000"/>
                    </a:schemeClr>
                  </a:outerShdw>
                </a:effectLst>
              </a:rPr>
              <a:t>»</a:t>
            </a:r>
          </a:p>
        </p:txBody>
      </p:sp>
      <p:sp>
        <p:nvSpPr>
          <p:cNvPr id="7" name="Заголовок 1"/>
          <p:cNvSpPr txBox="1">
            <a:spLocks/>
          </p:cNvSpPr>
          <p:nvPr/>
        </p:nvSpPr>
        <p:spPr bwMode="auto">
          <a:xfrm>
            <a:off x="1571604" y="1857364"/>
            <a:ext cx="6429420" cy="1857388"/>
          </a:xfrm>
          <a:prstGeom prst="rect">
            <a:avLst/>
          </a:prstGeom>
          <a:solidFill>
            <a:schemeClr val="bg1">
              <a:lumMod val="95000"/>
            </a:schemeClr>
          </a:solidFill>
          <a:ln w="9525">
            <a:noFill/>
            <a:miter lim="800000"/>
            <a:headEnd/>
            <a:tailEnd/>
          </a:ln>
          <a:effectLst>
            <a:glow rad="228600">
              <a:schemeClr val="accent4">
                <a:satMod val="175000"/>
                <a:alpha val="40000"/>
              </a:schemeClr>
            </a:glo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smtClean="0">
              <a:ln>
                <a:noFill/>
              </a:ln>
              <a:solidFill>
                <a:schemeClr val="accent5">
                  <a:lumMod val="10000"/>
                </a:schemeClr>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smtClean="0">
                <a:ln>
                  <a:noFill/>
                </a:ln>
                <a:solidFill>
                  <a:srgbClr val="0070C0"/>
                </a:solidFill>
                <a:effectLst/>
                <a:uLnTx/>
                <a:uFillTx/>
                <a:latin typeface="+mj-lt"/>
                <a:ea typeface="+mj-ea"/>
                <a:cs typeface="+mj-cs"/>
              </a:rPr>
              <a:t>Изменение деятельности предприятия </a:t>
            </a:r>
            <a:endParaRPr kumimoji="0" lang="en-US" sz="2000" b="1" i="0" u="none" strike="noStrike" kern="0" cap="none" spc="0" normalizeH="0" baseline="0" noProof="0" dirty="0" smtClean="0">
              <a:ln>
                <a:noFill/>
              </a:ln>
              <a:solidFill>
                <a:srgbClr val="0070C0"/>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err="1" smtClean="0">
                <a:ln>
                  <a:noFill/>
                </a:ln>
                <a:solidFill>
                  <a:srgbClr val="0070C0"/>
                </a:solidFill>
                <a:effectLst/>
                <a:uLnTx/>
                <a:uFillTx/>
                <a:latin typeface="+mj-lt"/>
                <a:ea typeface="+mj-ea"/>
                <a:cs typeface="+mj-cs"/>
              </a:rPr>
              <a:t>ГУП</a:t>
            </a:r>
            <a:r>
              <a:rPr kumimoji="0" lang="ru-RU" sz="2000" b="1" i="0" u="none" strike="noStrike" kern="0" cap="none" spc="0" normalizeH="0" baseline="0" noProof="0" dirty="0" smtClean="0">
                <a:ln>
                  <a:noFill/>
                </a:ln>
                <a:solidFill>
                  <a:srgbClr val="0070C0"/>
                </a:solidFill>
                <a:effectLst/>
                <a:uLnTx/>
                <a:uFillTx/>
                <a:latin typeface="+mj-lt"/>
                <a:ea typeface="+mj-ea"/>
                <a:cs typeface="+mj-cs"/>
              </a:rPr>
              <a:t> </a:t>
            </a:r>
            <a:r>
              <a:rPr kumimoji="0" lang="ru-RU" sz="2000" b="1" i="0" u="none" strike="noStrike" kern="0" cap="none" spc="0" normalizeH="0" baseline="0" noProof="0" dirty="0" err="1" smtClean="0">
                <a:ln>
                  <a:noFill/>
                </a:ln>
                <a:solidFill>
                  <a:srgbClr val="0070C0"/>
                </a:solidFill>
                <a:effectLst/>
                <a:uLnTx/>
                <a:uFillTx/>
                <a:latin typeface="+mj-lt"/>
                <a:ea typeface="+mj-ea"/>
                <a:cs typeface="+mj-cs"/>
              </a:rPr>
              <a:t>МосНПО</a:t>
            </a:r>
            <a:r>
              <a:rPr kumimoji="0" lang="ru-RU" sz="2000" b="1" i="0" u="none" strike="noStrike" kern="0" cap="none" spc="0" normalizeH="0" baseline="0" noProof="0" dirty="0" smtClean="0">
                <a:ln>
                  <a:noFill/>
                </a:ln>
                <a:solidFill>
                  <a:srgbClr val="0070C0"/>
                </a:solidFill>
                <a:effectLst/>
                <a:uLnTx/>
                <a:uFillTx/>
                <a:latin typeface="+mj-lt"/>
                <a:ea typeface="+mj-ea"/>
                <a:cs typeface="+mj-cs"/>
              </a:rPr>
              <a:t> «Радон»</a:t>
            </a:r>
            <a:endParaRPr kumimoji="0" lang="en-US" sz="2000" b="1" i="0" u="none" strike="noStrike" kern="0" cap="none" spc="0" normalizeH="0" baseline="0" noProof="0" dirty="0" smtClean="0">
              <a:ln>
                <a:noFill/>
              </a:ln>
              <a:solidFill>
                <a:srgbClr val="0070C0"/>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smtClean="0">
                <a:ln>
                  <a:noFill/>
                </a:ln>
                <a:solidFill>
                  <a:srgbClr val="0070C0"/>
                </a:solidFill>
                <a:effectLst/>
                <a:uLnTx/>
                <a:uFillTx/>
                <a:latin typeface="+mj-lt"/>
                <a:ea typeface="+mj-ea"/>
                <a:cs typeface="+mj-cs"/>
              </a:rPr>
              <a:t> после принятия Федерального закона №190-ФЗ </a:t>
            </a:r>
            <a:endParaRPr kumimoji="0" lang="en-US" sz="2000" b="1" i="0" u="none" strike="noStrike" kern="0" cap="none" spc="0" normalizeH="0" baseline="0" noProof="0" dirty="0" smtClean="0">
              <a:ln>
                <a:noFill/>
              </a:ln>
              <a:solidFill>
                <a:srgbClr val="0070C0"/>
              </a:solidFill>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smtClean="0">
                <a:ln>
                  <a:noFill/>
                </a:ln>
                <a:solidFill>
                  <a:srgbClr val="0070C0"/>
                </a:solidFill>
                <a:effectLst/>
                <a:uLnTx/>
                <a:uFillTx/>
                <a:latin typeface="+mj-lt"/>
                <a:ea typeface="+mj-ea"/>
                <a:cs typeface="+mj-cs"/>
              </a:rPr>
              <a:t>«Об обращении с РАО и о внесении изменений в отдельные законодательные акты РФ»</a:t>
            </a:r>
            <a:r>
              <a:rPr kumimoji="0" lang="ru-RU" sz="3200" b="1" i="0" u="none" strike="noStrike" kern="0" cap="none" spc="0" normalizeH="0" baseline="0" noProof="0" dirty="0" smtClean="0">
                <a:ln>
                  <a:noFill/>
                </a:ln>
                <a:solidFill>
                  <a:schemeClr val="tx2"/>
                </a:solidFill>
                <a:effectLst/>
                <a:uLnTx/>
                <a:uFillTx/>
                <a:latin typeface="+mj-lt"/>
                <a:ea typeface="+mj-ea"/>
                <a:cs typeface="+mj-cs"/>
              </a:rPr>
              <a:t/>
            </a:r>
            <a:br>
              <a:rPr kumimoji="0" lang="ru-RU" sz="3200" b="1" i="0" u="none" strike="noStrike" kern="0" cap="none" spc="0" normalizeH="0" baseline="0" noProof="0" dirty="0" smtClean="0">
                <a:ln>
                  <a:noFill/>
                </a:ln>
                <a:solidFill>
                  <a:schemeClr val="tx2"/>
                </a:solidFill>
                <a:effectLst/>
                <a:uLnTx/>
                <a:uFillTx/>
                <a:latin typeface="+mj-lt"/>
                <a:ea typeface="+mj-ea"/>
                <a:cs typeface="+mj-cs"/>
              </a:rPr>
            </a:br>
            <a:endParaRPr kumimoji="0" lang="ru-RU" sz="32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Прямоугольник 7"/>
          <p:cNvSpPr/>
          <p:nvPr/>
        </p:nvSpPr>
        <p:spPr>
          <a:xfrm>
            <a:off x="571472" y="4071942"/>
            <a:ext cx="4572000" cy="923330"/>
          </a:xfrm>
          <a:prstGeom prst="rect">
            <a:avLst/>
          </a:prstGeom>
          <a:solidFill>
            <a:schemeClr val="bg1">
              <a:lumMod val="95000"/>
            </a:schemeClr>
          </a:solidFill>
          <a:effectLst>
            <a:glow rad="228600">
              <a:schemeClr val="accent4">
                <a:satMod val="175000"/>
                <a:alpha val="40000"/>
              </a:schemeClr>
            </a:glow>
          </a:effectLst>
        </p:spPr>
        <p:txBody>
          <a:bodyPr>
            <a:spAutoFit/>
          </a:bodyPr>
          <a:lstStyle/>
          <a:p>
            <a:pPr algn="ctr" eaLnBrk="1" hangingPunct="1">
              <a:defRPr/>
            </a:pPr>
            <a:r>
              <a:rPr lang="ru-RU" b="1" i="1" dirty="0">
                <a:solidFill>
                  <a:srgbClr val="0070C0"/>
                </a:solidFill>
              </a:rPr>
              <a:t>Докладчик: </a:t>
            </a:r>
            <a:r>
              <a:rPr lang="ru-RU" b="1" i="1" dirty="0" smtClean="0">
                <a:solidFill>
                  <a:srgbClr val="0070C0"/>
                </a:solidFill>
              </a:rPr>
              <a:t>г</a:t>
            </a:r>
            <a:r>
              <a:rPr lang="ru-RU" b="1" i="1" dirty="0" smtClean="0">
                <a:solidFill>
                  <a:srgbClr val="0070C0"/>
                </a:solidFill>
              </a:rPr>
              <a:t>енеральный </a:t>
            </a:r>
            <a:r>
              <a:rPr lang="ru-RU" b="1" i="1" dirty="0">
                <a:solidFill>
                  <a:srgbClr val="0070C0"/>
                </a:solidFill>
              </a:rPr>
              <a:t>директор </a:t>
            </a:r>
            <a:r>
              <a:rPr lang="ru-RU" b="1" i="1" dirty="0" err="1">
                <a:solidFill>
                  <a:srgbClr val="0070C0"/>
                </a:solidFill>
              </a:rPr>
              <a:t>ГУП</a:t>
            </a:r>
            <a:r>
              <a:rPr lang="ru-RU" b="1" i="1" dirty="0">
                <a:solidFill>
                  <a:srgbClr val="0070C0"/>
                </a:solidFill>
              </a:rPr>
              <a:t> </a:t>
            </a:r>
            <a:r>
              <a:rPr lang="ru-RU" b="1" i="1" dirty="0" err="1">
                <a:solidFill>
                  <a:srgbClr val="0070C0"/>
                </a:solidFill>
              </a:rPr>
              <a:t>МосНПО</a:t>
            </a:r>
            <a:r>
              <a:rPr lang="ru-RU" b="1" i="1" dirty="0">
                <a:solidFill>
                  <a:srgbClr val="0070C0"/>
                </a:solidFill>
              </a:rPr>
              <a:t> «Радон» </a:t>
            </a:r>
            <a:endParaRPr lang="en-US" b="1" i="1" dirty="0" smtClean="0">
              <a:solidFill>
                <a:srgbClr val="0070C0"/>
              </a:solidFill>
            </a:endParaRPr>
          </a:p>
          <a:p>
            <a:pPr algn="ctr" eaLnBrk="1" hangingPunct="1">
              <a:defRPr/>
            </a:pPr>
            <a:r>
              <a:rPr lang="ru-RU" b="1" i="1" dirty="0" smtClean="0">
                <a:solidFill>
                  <a:srgbClr val="0070C0"/>
                </a:solidFill>
              </a:rPr>
              <a:t>П.</a:t>
            </a:r>
            <a:r>
              <a:rPr lang="en-US" b="1" i="1" dirty="0" smtClean="0">
                <a:solidFill>
                  <a:srgbClr val="0070C0"/>
                </a:solidFill>
              </a:rPr>
              <a:t> </a:t>
            </a:r>
            <a:r>
              <a:rPr lang="ru-RU" b="1" i="1" dirty="0" smtClean="0">
                <a:solidFill>
                  <a:srgbClr val="0070C0"/>
                </a:solidFill>
              </a:rPr>
              <a:t>П</a:t>
            </a:r>
            <a:r>
              <a:rPr lang="ru-RU" b="1" i="1" dirty="0" smtClean="0">
                <a:solidFill>
                  <a:srgbClr val="0070C0"/>
                </a:solidFill>
              </a:rPr>
              <a:t>.</a:t>
            </a:r>
            <a:r>
              <a:rPr lang="en-US" b="1" i="1" dirty="0" smtClean="0">
                <a:solidFill>
                  <a:srgbClr val="0070C0"/>
                </a:solidFill>
              </a:rPr>
              <a:t> </a:t>
            </a:r>
            <a:r>
              <a:rPr lang="ru-RU" b="1" i="1" dirty="0" err="1" smtClean="0">
                <a:solidFill>
                  <a:srgbClr val="0070C0"/>
                </a:solidFill>
              </a:rPr>
              <a:t>Невейкин</a:t>
            </a:r>
            <a:endParaRPr lang="ru-RU" b="1" dirty="0">
              <a:solidFill>
                <a:srgbClr val="0070C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43042" y="500042"/>
            <a:ext cx="5786478" cy="1143008"/>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Обеспечение безопасного хранения РАО</a:t>
            </a:r>
            <a:endParaRPr lang="uk-UA" sz="3200" b="1" dirty="0">
              <a:solidFill>
                <a:srgbClr val="0070C0"/>
              </a:solidFill>
              <a:latin typeface="Tahoma" charset="0"/>
            </a:endParaRPr>
          </a:p>
        </p:txBody>
      </p:sp>
      <p:sp>
        <p:nvSpPr>
          <p:cNvPr id="36867" name="Rectangle 3"/>
          <p:cNvSpPr>
            <a:spLocks noGrp="1" noChangeArrowheads="1"/>
          </p:cNvSpPr>
          <p:nvPr>
            <p:ph type="body" idx="1"/>
          </p:nvPr>
        </p:nvSpPr>
        <p:spPr>
          <a:xfrm>
            <a:off x="1214414" y="1857364"/>
            <a:ext cx="7643866" cy="4572032"/>
          </a:xfrm>
          <a:noFill/>
        </p:spPr>
        <p:txBody>
          <a:bodyPr/>
          <a:lstStyle/>
          <a:p>
            <a:pPr algn="just"/>
            <a:r>
              <a:rPr lang="ru-RU" sz="1800" dirty="0" smtClean="0">
                <a:solidFill>
                  <a:srgbClr val="0070C0"/>
                </a:solidFill>
              </a:rPr>
              <a:t>В основе многих положений Закона 190-ФЗ лежит разграничение объектов и процедур между режимом ″хранение РАО″ и режимом ″захоронение РАО″. Такое разграничение обусловлено наличием либо отсутствием </a:t>
            </a:r>
            <a:r>
              <a:rPr lang="ru-RU" sz="1800" u="sng" dirty="0" smtClean="0">
                <a:solidFill>
                  <a:srgbClr val="0070C0"/>
                </a:solidFill>
              </a:rPr>
              <a:t>намерения</a:t>
            </a:r>
            <a:r>
              <a:rPr lang="ru-RU" sz="1800" dirty="0" smtClean="0">
                <a:solidFill>
                  <a:srgbClr val="0070C0"/>
                </a:solidFill>
              </a:rPr>
              <a:t> извлекать размещённые отходы. </a:t>
            </a:r>
          </a:p>
          <a:p>
            <a:pPr algn="just"/>
            <a:r>
              <a:rPr lang="ru-RU" sz="1800" dirty="0" smtClean="0">
                <a:solidFill>
                  <a:srgbClr val="0070C0"/>
                </a:solidFill>
              </a:rPr>
              <a:t>Все объекты полигона РАО НПО ″Радон″, построенные до начала </a:t>
            </a:r>
            <a:r>
              <a:rPr lang="ru-RU" sz="1800" dirty="0" smtClean="0">
                <a:solidFill>
                  <a:srgbClr val="0070C0"/>
                </a:solidFill>
              </a:rPr>
              <a:t>2000-х </a:t>
            </a:r>
            <a:r>
              <a:rPr lang="ru-RU" sz="1800" dirty="0" smtClean="0">
                <a:solidFill>
                  <a:srgbClr val="0070C0"/>
                </a:solidFill>
              </a:rPr>
              <a:t>годов, предназначались для захоронения РАО. Именно с этим назначением и было создано предприятие в начале </a:t>
            </a:r>
            <a:r>
              <a:rPr lang="ru-RU" sz="1800" dirty="0" smtClean="0">
                <a:solidFill>
                  <a:srgbClr val="0070C0"/>
                </a:solidFill>
              </a:rPr>
              <a:t>1960-х </a:t>
            </a:r>
            <a:r>
              <a:rPr lang="ru-RU" sz="1800" dirty="0" smtClean="0">
                <a:solidFill>
                  <a:srgbClr val="0070C0"/>
                </a:solidFill>
              </a:rPr>
              <a:t>годов, как станция по переработке и захоронению радиоактивных отходов. В конце </a:t>
            </a:r>
            <a:r>
              <a:rPr lang="ru-RU" sz="1800" dirty="0" smtClean="0">
                <a:solidFill>
                  <a:srgbClr val="0070C0"/>
                </a:solidFill>
              </a:rPr>
              <a:t>1990-х </a:t>
            </a:r>
            <a:r>
              <a:rPr lang="ru-RU" sz="1800" dirty="0" smtClean="0">
                <a:solidFill>
                  <a:srgbClr val="0070C0"/>
                </a:solidFill>
              </a:rPr>
              <a:t>годов все существующие объекты были переименованы в хранилища, такой же статус присваивался новым сооружениям. Таким образом, только в 7-ми относительно недавно построенных хранилищах (из общего числа 41) отходы размещались в кондиционированной форме с использованием сертифицированных контейнеров, что, по проектному замыслу, может облегчить проведение операций по извлечению РАО. </a:t>
            </a: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43042" y="500042"/>
            <a:ext cx="6572296" cy="1143008"/>
          </a:xfrm>
          <a:solidFill>
            <a:schemeClr val="bg1">
              <a:lumMod val="95000"/>
            </a:schemeClr>
          </a:solidFill>
          <a:ln/>
          <a:effectLst>
            <a:glow rad="228600">
              <a:schemeClr val="accent4">
                <a:satMod val="175000"/>
                <a:alpha val="40000"/>
              </a:schemeClr>
            </a:glow>
          </a:effectLst>
        </p:spPr>
        <p:txBody>
          <a:bodyPr/>
          <a:lstStyle/>
          <a:p>
            <a:pPr algn="ctr"/>
            <a:r>
              <a:rPr lang="ru-RU" sz="2000" b="1" dirty="0" smtClean="0">
                <a:solidFill>
                  <a:srgbClr val="0070C0"/>
                </a:solidFill>
              </a:rPr>
              <a:t>Закон 190-ФЗ. Статья 3. Основные понятия, используемые в настоящем Федеральном законе. Часть 1</a:t>
            </a:r>
            <a:endParaRPr lang="uk-UA" sz="2000" b="1" u="sng" dirty="0">
              <a:solidFill>
                <a:srgbClr val="0070C0"/>
              </a:solidFill>
              <a:latin typeface="Tahoma" charset="0"/>
            </a:endParaRPr>
          </a:p>
        </p:txBody>
      </p:sp>
      <p:sp>
        <p:nvSpPr>
          <p:cNvPr id="36867" name="Rectangle 3"/>
          <p:cNvSpPr>
            <a:spLocks noGrp="1" noChangeArrowheads="1"/>
          </p:cNvSpPr>
          <p:nvPr>
            <p:ph type="body" idx="1"/>
          </p:nvPr>
        </p:nvSpPr>
        <p:spPr>
          <a:xfrm>
            <a:off x="928662" y="1857364"/>
            <a:ext cx="8072494" cy="4857784"/>
          </a:xfrm>
          <a:noFill/>
        </p:spPr>
        <p:txBody>
          <a:bodyPr/>
          <a:lstStyle/>
          <a:p>
            <a:pPr algn="just"/>
            <a:r>
              <a:rPr lang="ru-RU" sz="1600" dirty="0" smtClean="0">
                <a:solidFill>
                  <a:srgbClr val="0070C0"/>
                </a:solidFill>
              </a:rPr>
              <a:t>10) 	пункт долговременного хранения радиоактивных отходов - пункт хранения радиоактивных отходов, срок эксплуатации которого определен проектом, но порядок вывода из эксплуатации и меры по выводу из эксплуатации которого не предусмотрены;</a:t>
            </a:r>
          </a:p>
          <a:p>
            <a:pPr algn="just"/>
            <a:r>
              <a:rPr lang="ru-RU" sz="1600" dirty="0" smtClean="0">
                <a:solidFill>
                  <a:srgbClr val="0070C0"/>
                </a:solidFill>
              </a:rPr>
              <a:t>11) 	пункт временного хранения радиоактивных отходов - пункт хранения удаляемых радиоактивных отходов, проектом которого определен срок его эксплуатации и предусмотрены порядок вывода из эксплуатации и меры по выводу его из эксплуатации;</a:t>
            </a:r>
          </a:p>
          <a:p>
            <a:pPr algn="just"/>
            <a:r>
              <a:rPr lang="ru-RU" sz="1600" dirty="0" smtClean="0">
                <a:solidFill>
                  <a:srgbClr val="0070C0"/>
                </a:solidFill>
              </a:rPr>
              <a:t>15) 	пункт размещения особых радиоактивных отходов - природный объект или объект техногенного происхождения, содержащие особые радиоактивные отходы, не изолированные от окружающей среды, либо объект, содержащий особые радиоактивные отходы, срок изоляции которых от окружающей среды не установлен;</a:t>
            </a:r>
          </a:p>
          <a:p>
            <a:pPr algn="just"/>
            <a:r>
              <a:rPr lang="ru-RU" sz="1600" dirty="0" smtClean="0">
                <a:solidFill>
                  <a:srgbClr val="0070C0"/>
                </a:solidFill>
              </a:rPr>
              <a:t>16) 	пункт консервации особых радиоактивных отходов - природный объект или объект техногенного происхождения, в которых содержатся особые радиоактивные отходы, имеются барьеры для обеспечения безопасности, изолирующие радиоактивные отходы от окружающей среды в течение определенного соответствующим проектом срока эксплуатации указанных объектов.</a:t>
            </a: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14480" y="500042"/>
            <a:ext cx="5715040" cy="1143008"/>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Обеспечение безопасного хранения РАО</a:t>
            </a:r>
            <a:endParaRPr lang="uk-UA" sz="3200" b="1" dirty="0">
              <a:solidFill>
                <a:srgbClr val="0070C0"/>
              </a:solidFill>
              <a:latin typeface="Tahoma" charset="0"/>
            </a:endParaRPr>
          </a:p>
        </p:txBody>
      </p:sp>
      <p:sp>
        <p:nvSpPr>
          <p:cNvPr id="36867" name="Rectangle 3"/>
          <p:cNvSpPr>
            <a:spLocks noGrp="1" noChangeArrowheads="1"/>
          </p:cNvSpPr>
          <p:nvPr>
            <p:ph type="body" idx="1"/>
          </p:nvPr>
        </p:nvSpPr>
        <p:spPr>
          <a:xfrm>
            <a:off x="1214414" y="1928802"/>
            <a:ext cx="7572428" cy="3786214"/>
          </a:xfrm>
          <a:noFill/>
        </p:spPr>
        <p:txBody>
          <a:bodyPr/>
          <a:lstStyle/>
          <a:p>
            <a:r>
              <a:rPr lang="ru-RU" sz="1800" dirty="0" smtClean="0">
                <a:solidFill>
                  <a:srgbClr val="0070C0"/>
                </a:solidFill>
              </a:rPr>
              <a:t>Статус действующего полигона наиболее близок к статусу ″пункт долговременного хранения </a:t>
            </a:r>
            <a:r>
              <a:rPr lang="ru-RU" sz="1800" dirty="0" smtClean="0">
                <a:solidFill>
                  <a:srgbClr val="0070C0"/>
                </a:solidFill>
              </a:rPr>
              <a:t>РАО″ согласно </a:t>
            </a:r>
            <a:r>
              <a:rPr lang="ru-RU" sz="1800" dirty="0" smtClean="0">
                <a:solidFill>
                  <a:srgbClr val="0070C0"/>
                </a:solidFill>
              </a:rPr>
              <a:t>формулировке Закона 190-ФЗ. Порядок и меры по выводу полигона из эксплуатации не предусмотрены никакими документами. Более того, не существует как такового проекта всего пункта хранения. Новые хранилища строились последовательно, по мере необходимости, согласно отдельным решениям. Срок эксплуатации всего пункта также не определён. Никакие планы в отношении извлечения и перевозки РАО куда-либо в другое место до настоящего времени не прорабатывались даже концептуально.</a:t>
            </a:r>
          </a:p>
          <a:p>
            <a:r>
              <a:rPr lang="ru-RU" sz="1800" dirty="0" smtClean="0">
                <a:solidFill>
                  <a:srgbClr val="0070C0"/>
                </a:solidFill>
              </a:rPr>
              <a:t>Другой возможный статус полигона - ″пункт консервации особых РАО″. Но для этого требуется установить, что размещённые РАО относятся к особым РАО.</a:t>
            </a: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14480" y="500042"/>
            <a:ext cx="5715040" cy="1143008"/>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Обеспечение безопасного хранения РАО</a:t>
            </a:r>
            <a:endParaRPr lang="uk-UA" sz="3200" b="1" dirty="0">
              <a:solidFill>
                <a:srgbClr val="0070C0"/>
              </a:solidFill>
              <a:latin typeface="Tahoma" charset="0"/>
            </a:endParaRPr>
          </a:p>
        </p:txBody>
      </p:sp>
      <p:sp>
        <p:nvSpPr>
          <p:cNvPr id="36867" name="Rectangle 3"/>
          <p:cNvSpPr>
            <a:spLocks noGrp="1" noChangeArrowheads="1"/>
          </p:cNvSpPr>
          <p:nvPr>
            <p:ph type="body" idx="1"/>
          </p:nvPr>
        </p:nvSpPr>
        <p:spPr>
          <a:xfrm>
            <a:off x="1214414" y="1928802"/>
            <a:ext cx="7572428" cy="4071966"/>
          </a:xfrm>
          <a:noFill/>
        </p:spPr>
        <p:txBody>
          <a:bodyPr/>
          <a:lstStyle/>
          <a:p>
            <a:endParaRPr lang="ru-RU" sz="1800" dirty="0" smtClean="0">
              <a:solidFill>
                <a:schemeClr val="accent6">
                  <a:lumMod val="50000"/>
                </a:schemeClr>
              </a:solidFill>
            </a:endParaRPr>
          </a:p>
          <a:p>
            <a:r>
              <a:rPr lang="ru-RU" sz="1800" dirty="0" smtClean="0">
                <a:solidFill>
                  <a:srgbClr val="0070C0"/>
                </a:solidFill>
              </a:rPr>
              <a:t>Прямое применение положений Закона к полигону НПО "Радон" может привести к тому, что на одной </a:t>
            </a:r>
            <a:r>
              <a:rPr lang="ru-RU" sz="1800" dirty="0" err="1" smtClean="0">
                <a:solidFill>
                  <a:srgbClr val="0070C0"/>
                </a:solidFill>
              </a:rPr>
              <a:t>промплощадке</a:t>
            </a:r>
            <a:r>
              <a:rPr lang="ru-RU" sz="1800" dirty="0" smtClean="0">
                <a:solidFill>
                  <a:srgbClr val="0070C0"/>
                </a:solidFill>
              </a:rPr>
              <a:t> будут существовать три объекта с разным статусом: </a:t>
            </a:r>
          </a:p>
          <a:p>
            <a:endParaRPr lang="ru-RU" sz="1800" dirty="0" smtClean="0">
              <a:solidFill>
                <a:srgbClr val="0070C0"/>
              </a:solidFill>
            </a:endParaRPr>
          </a:p>
          <a:p>
            <a:pPr>
              <a:buNone/>
            </a:pPr>
            <a:r>
              <a:rPr lang="ru-RU" sz="1800" dirty="0" smtClean="0">
                <a:solidFill>
                  <a:srgbClr val="0070C0"/>
                </a:solidFill>
              </a:rPr>
              <a:t>      -	пункт размещения особых РАО (старые объекты с первичным консервирующим покрытием); </a:t>
            </a:r>
          </a:p>
          <a:p>
            <a:pPr>
              <a:buNone/>
            </a:pPr>
            <a:endParaRPr lang="ru-RU" sz="1800" dirty="0" smtClean="0">
              <a:solidFill>
                <a:srgbClr val="0070C0"/>
              </a:solidFill>
            </a:endParaRPr>
          </a:p>
          <a:p>
            <a:pPr>
              <a:buNone/>
            </a:pPr>
            <a:r>
              <a:rPr lang="ru-RU" sz="1800" dirty="0">
                <a:solidFill>
                  <a:srgbClr val="0070C0"/>
                </a:solidFill>
              </a:rPr>
              <a:t> </a:t>
            </a:r>
            <a:r>
              <a:rPr lang="ru-RU" sz="1800" dirty="0" smtClean="0">
                <a:solidFill>
                  <a:srgbClr val="0070C0"/>
                </a:solidFill>
              </a:rPr>
              <a:t>     -       пункт консервации особых РАО (старые объекты с долгосрочным покрытием</a:t>
            </a:r>
            <a:r>
              <a:rPr lang="ru-RU" sz="1800" dirty="0" smtClean="0">
                <a:solidFill>
                  <a:srgbClr val="0070C0"/>
                </a:solidFill>
              </a:rPr>
              <a:t>);</a:t>
            </a:r>
            <a:endParaRPr lang="ru-RU" sz="1800" dirty="0" smtClean="0">
              <a:solidFill>
                <a:srgbClr val="0070C0"/>
              </a:solidFill>
            </a:endParaRPr>
          </a:p>
          <a:p>
            <a:pPr>
              <a:buNone/>
            </a:pPr>
            <a:endParaRPr lang="ru-RU" sz="1800" dirty="0" smtClean="0">
              <a:solidFill>
                <a:srgbClr val="0070C0"/>
              </a:solidFill>
            </a:endParaRPr>
          </a:p>
          <a:p>
            <a:pPr>
              <a:buNone/>
            </a:pPr>
            <a:r>
              <a:rPr lang="ru-RU" sz="1800" dirty="0">
                <a:solidFill>
                  <a:srgbClr val="0070C0"/>
                </a:solidFill>
              </a:rPr>
              <a:t> </a:t>
            </a:r>
            <a:r>
              <a:rPr lang="ru-RU" sz="1800" dirty="0" smtClean="0">
                <a:solidFill>
                  <a:srgbClr val="0070C0"/>
                </a:solidFill>
              </a:rPr>
              <a:t>     -       пункт долговременного хранения РАО (новые хранилища).</a:t>
            </a: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14480" y="142852"/>
            <a:ext cx="5715040" cy="1143008"/>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Обеспечение безопасного хранения РАО</a:t>
            </a:r>
            <a:endParaRPr lang="uk-UA" sz="3200" b="1" dirty="0">
              <a:solidFill>
                <a:srgbClr val="0070C0"/>
              </a:solidFill>
              <a:latin typeface="Tahoma" charset="0"/>
            </a:endParaRP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
        <p:nvSpPr>
          <p:cNvPr id="5" name="Содержимое 4"/>
          <p:cNvSpPr>
            <a:spLocks noGrp="1"/>
          </p:cNvSpPr>
          <p:nvPr>
            <p:ph idx="1"/>
          </p:nvPr>
        </p:nvSpPr>
        <p:spPr/>
        <p:txBody>
          <a:bodyPr/>
          <a:lstStyle/>
          <a:p>
            <a:endParaRPr lang="ru-RU" dirty="0"/>
          </a:p>
        </p:txBody>
      </p:sp>
      <p:pic>
        <p:nvPicPr>
          <p:cNvPr id="6" name="Picture 2"/>
          <p:cNvPicPr>
            <a:picLocks noChangeAspect="1" noChangeArrowheads="1"/>
          </p:cNvPicPr>
          <p:nvPr/>
        </p:nvPicPr>
        <p:blipFill>
          <a:blip r:embed="rId3" cstate="print"/>
          <a:srcRect/>
          <a:stretch>
            <a:fillRect/>
          </a:stretch>
        </p:blipFill>
        <p:spPr bwMode="auto">
          <a:xfrm>
            <a:off x="1714480" y="1928802"/>
            <a:ext cx="6985000" cy="467995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43042" y="214290"/>
            <a:ext cx="6286544" cy="1643074"/>
          </a:xfrm>
          <a:solidFill>
            <a:schemeClr val="bg1">
              <a:lumMod val="95000"/>
            </a:schemeClr>
          </a:solidFill>
          <a:ln/>
          <a:effectLst>
            <a:glow rad="228600">
              <a:schemeClr val="accent4">
                <a:satMod val="175000"/>
                <a:alpha val="40000"/>
              </a:schemeClr>
            </a:glow>
          </a:effectLst>
        </p:spPr>
        <p:txBody>
          <a:bodyPr/>
          <a:lstStyle/>
          <a:p>
            <a:pPr algn="ctr"/>
            <a:r>
              <a:rPr lang="ru-RU" sz="2800" dirty="0" smtClean="0">
                <a:solidFill>
                  <a:srgbClr val="0070C0"/>
                </a:solidFill>
              </a:rPr>
              <a:t>Основные стратегические подходы по эксплуатации и развитию полигона РАО НПО «Радон»</a:t>
            </a:r>
            <a:r>
              <a:rPr lang="en-US" sz="2000" dirty="0" smtClean="0">
                <a:solidFill>
                  <a:srgbClr val="0070C0"/>
                </a:solidFill>
              </a:rPr>
              <a:t/>
            </a:r>
            <a:br>
              <a:rPr lang="en-US" sz="2000" dirty="0" smtClean="0">
                <a:solidFill>
                  <a:srgbClr val="0070C0"/>
                </a:solidFill>
              </a:rPr>
            </a:br>
            <a:r>
              <a:rPr lang="ru-RU" sz="1800" dirty="0" smtClean="0">
                <a:solidFill>
                  <a:srgbClr val="0070C0"/>
                </a:solidFill>
              </a:rPr>
              <a:t>в связи с принятием Закона 190-ФЗ</a:t>
            </a:r>
            <a:endParaRPr lang="uk-UA" sz="1800" b="1" u="sng" dirty="0">
              <a:solidFill>
                <a:srgbClr val="0070C0"/>
              </a:solidFill>
              <a:latin typeface="Tahoma" charset="0"/>
            </a:endParaRPr>
          </a:p>
        </p:txBody>
      </p:sp>
      <p:sp>
        <p:nvSpPr>
          <p:cNvPr id="36867" name="Rectangle 3"/>
          <p:cNvSpPr>
            <a:spLocks noGrp="1" noChangeArrowheads="1"/>
          </p:cNvSpPr>
          <p:nvPr>
            <p:ph type="body" idx="1"/>
          </p:nvPr>
        </p:nvSpPr>
        <p:spPr>
          <a:xfrm>
            <a:off x="1214414" y="2143116"/>
            <a:ext cx="7572428" cy="4429156"/>
          </a:xfrm>
          <a:noFill/>
        </p:spPr>
        <p:txBody>
          <a:bodyPr/>
          <a:lstStyle/>
          <a:p>
            <a:pPr algn="just">
              <a:buNone/>
            </a:pPr>
            <a:r>
              <a:rPr lang="ru-RU" sz="1800" dirty="0">
                <a:solidFill>
                  <a:srgbClr val="0070C0"/>
                </a:solidFill>
              </a:rPr>
              <a:t> </a:t>
            </a:r>
            <a:r>
              <a:rPr lang="ru-RU" sz="1800" dirty="0" smtClean="0">
                <a:solidFill>
                  <a:srgbClr val="0070C0"/>
                </a:solidFill>
              </a:rPr>
              <a:t>    1. Доведение изолирующих свойств объектов полигона до практически абсолютных. Задача диктуется необходимостью обеспечения должного уровня безопасности полигона на длительную перспективу и с учётом возможного ужесточения нормативных требований в будущем. </a:t>
            </a:r>
          </a:p>
          <a:p>
            <a:pPr algn="just">
              <a:buNone/>
            </a:pPr>
            <a:r>
              <a:rPr lang="ru-RU" sz="1800" dirty="0">
                <a:solidFill>
                  <a:srgbClr val="0070C0"/>
                </a:solidFill>
              </a:rPr>
              <a:t> </a:t>
            </a:r>
            <a:r>
              <a:rPr lang="ru-RU" sz="1800" dirty="0" smtClean="0">
                <a:solidFill>
                  <a:srgbClr val="0070C0"/>
                </a:solidFill>
              </a:rPr>
              <a:t>     2. Эксплуатация полигона должна осуществляться с учётом его возможного преобразования в пункт захоронения РАО.</a:t>
            </a:r>
          </a:p>
          <a:p>
            <a:pPr algn="just">
              <a:buNone/>
            </a:pPr>
            <a:r>
              <a:rPr lang="ru-RU" sz="1800" dirty="0">
                <a:solidFill>
                  <a:srgbClr val="0070C0"/>
                </a:solidFill>
              </a:rPr>
              <a:t> </a:t>
            </a:r>
            <a:r>
              <a:rPr lang="ru-RU" sz="1800" dirty="0" smtClean="0">
                <a:solidFill>
                  <a:srgbClr val="0070C0"/>
                </a:solidFill>
              </a:rPr>
              <a:t>     3. Решение задачи улучшения эксплуатационных качеств полигона можно и следует совместить с задачей рационального использования занимаемой территории. Площадка, занимаемая старыми хранилищами после проведения работ по модификации грунтов и укреплению основания, может быть использована для создания сооружений 2-го яруса и последующей консервации всего комплекса объектов. Соответствующий опыт есть в зарубежной практике.</a:t>
            </a: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43042" y="214290"/>
            <a:ext cx="6286544" cy="1643074"/>
          </a:xfrm>
          <a:solidFill>
            <a:schemeClr val="bg1">
              <a:lumMod val="95000"/>
            </a:schemeClr>
          </a:solidFill>
          <a:ln/>
          <a:effectLst>
            <a:glow rad="228600">
              <a:schemeClr val="accent4">
                <a:satMod val="175000"/>
                <a:alpha val="40000"/>
              </a:schemeClr>
            </a:glow>
          </a:effectLst>
        </p:spPr>
        <p:txBody>
          <a:bodyPr/>
          <a:lstStyle/>
          <a:p>
            <a:pPr algn="ctr"/>
            <a:r>
              <a:rPr lang="ru-RU" sz="2800" dirty="0" smtClean="0">
                <a:solidFill>
                  <a:srgbClr val="0070C0"/>
                </a:solidFill>
              </a:rPr>
              <a:t>Основные стратегические подходы по эксплуатации и развитию полигона РАО НПО «Радон»</a:t>
            </a:r>
            <a:r>
              <a:rPr lang="en-US" sz="2000" dirty="0" smtClean="0">
                <a:solidFill>
                  <a:srgbClr val="0070C0"/>
                </a:solidFill>
              </a:rPr>
              <a:t/>
            </a:r>
            <a:br>
              <a:rPr lang="en-US" sz="2000" dirty="0" smtClean="0">
                <a:solidFill>
                  <a:srgbClr val="0070C0"/>
                </a:solidFill>
              </a:rPr>
            </a:br>
            <a:r>
              <a:rPr lang="ru-RU" sz="1800" dirty="0" smtClean="0">
                <a:solidFill>
                  <a:srgbClr val="0070C0"/>
                </a:solidFill>
              </a:rPr>
              <a:t>в связи с принятием Закона 190-ФЗ</a:t>
            </a:r>
            <a:endParaRPr lang="uk-UA" sz="1800" b="1" u="sng" dirty="0">
              <a:solidFill>
                <a:srgbClr val="0070C0"/>
              </a:solidFill>
              <a:latin typeface="Tahoma" charset="0"/>
            </a:endParaRPr>
          </a:p>
        </p:txBody>
      </p:sp>
      <p:sp>
        <p:nvSpPr>
          <p:cNvPr id="36867" name="Rectangle 3"/>
          <p:cNvSpPr>
            <a:spLocks noGrp="1" noChangeArrowheads="1"/>
          </p:cNvSpPr>
          <p:nvPr>
            <p:ph type="body" idx="1"/>
          </p:nvPr>
        </p:nvSpPr>
        <p:spPr>
          <a:xfrm>
            <a:off x="1214414" y="2143116"/>
            <a:ext cx="7572428" cy="3143272"/>
          </a:xfrm>
          <a:noFill/>
        </p:spPr>
        <p:txBody>
          <a:bodyPr/>
          <a:lstStyle/>
          <a:p>
            <a:pPr algn="just">
              <a:buNone/>
            </a:pPr>
            <a:r>
              <a:rPr lang="ru-RU" sz="1800" dirty="0" smtClean="0">
                <a:solidFill>
                  <a:srgbClr val="0070C0"/>
                </a:solidFill>
              </a:rPr>
              <a:t>     4. Все работы по совершенствованию инженерных барьеров хранилищ, дренажной сети, консервации объектов должны проводиться на основе полномасштабного проекта и долгосрочной программы эксплуатации всего полигона. </a:t>
            </a:r>
          </a:p>
          <a:p>
            <a:pPr algn="just">
              <a:buNone/>
            </a:pPr>
            <a:r>
              <a:rPr lang="ru-RU" sz="1800" dirty="0" smtClean="0">
                <a:solidFill>
                  <a:srgbClr val="0070C0"/>
                </a:solidFill>
              </a:rPr>
              <a:t>     5. Конструкции новых сооружений и техника кондиционирования РАО подлежат совершенствованию с задачей применения рациональной системы инженерных барьеров для РАО каждого вида в зависимости от степени их радиологической опасности. В частности, подлежит проработке проблема обращения с очень </a:t>
            </a:r>
            <a:r>
              <a:rPr lang="ru-RU" sz="1800" dirty="0" err="1" smtClean="0">
                <a:solidFill>
                  <a:srgbClr val="0070C0"/>
                </a:solidFill>
              </a:rPr>
              <a:t>низкоактивными</a:t>
            </a:r>
            <a:r>
              <a:rPr lang="ru-RU" sz="1800" dirty="0" smtClean="0">
                <a:solidFill>
                  <a:srgbClr val="0070C0"/>
                </a:solidFill>
              </a:rPr>
              <a:t> РАО.</a:t>
            </a:r>
          </a:p>
          <a:p>
            <a:endParaRPr lang="ru-RU" sz="1800" dirty="0" smtClean="0"/>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
        <p:nvSpPr>
          <p:cNvPr id="5" name="Заголовок 4"/>
          <p:cNvSpPr>
            <a:spLocks noGrp="1"/>
          </p:cNvSpPr>
          <p:nvPr>
            <p:ph type="title"/>
          </p:nvPr>
        </p:nvSpPr>
        <p:spPr>
          <a:xfrm>
            <a:off x="1714480" y="714356"/>
            <a:ext cx="6553200" cy="508000"/>
          </a:xfrm>
        </p:spPr>
        <p:txBody>
          <a:bodyPr/>
          <a:lstStyle/>
          <a:p>
            <a:pPr algn="ctr"/>
            <a:r>
              <a:rPr lang="ru-RU" sz="5400" b="1" i="1" dirty="0" smtClean="0">
                <a:solidFill>
                  <a:srgbClr val="002060"/>
                </a:solidFill>
              </a:rPr>
              <a:t>Спасибо за внимание!</a:t>
            </a:r>
            <a:endParaRPr lang="ru-RU" sz="5400" b="1" i="1" dirty="0">
              <a:solidFill>
                <a:srgbClr val="002060"/>
              </a:solidFill>
            </a:endParaRPr>
          </a:p>
        </p:txBody>
      </p:sp>
      <p:pic>
        <p:nvPicPr>
          <p:cNvPr id="4" name="Picture 2"/>
          <p:cNvPicPr>
            <a:picLocks noChangeAspect="1" noChangeArrowheads="1"/>
          </p:cNvPicPr>
          <p:nvPr/>
        </p:nvPicPr>
        <p:blipFill>
          <a:blip r:embed="rId3" cstate="print"/>
          <a:srcRect/>
          <a:stretch>
            <a:fillRect/>
          </a:stretch>
        </p:blipFill>
        <p:spPr bwMode="auto">
          <a:xfrm>
            <a:off x="1785918" y="2143116"/>
            <a:ext cx="6286544" cy="4108446"/>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714612" y="1500174"/>
            <a:ext cx="4143403" cy="649287"/>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Договорная работа</a:t>
            </a:r>
            <a:endParaRPr lang="uk-UA" sz="3200" b="1" dirty="0">
              <a:solidFill>
                <a:srgbClr val="0070C0"/>
              </a:solidFill>
              <a:latin typeface="Tahoma" charset="0"/>
            </a:endParaRPr>
          </a:p>
        </p:txBody>
      </p:sp>
      <p:sp>
        <p:nvSpPr>
          <p:cNvPr id="36867" name="Rectangle 3"/>
          <p:cNvSpPr>
            <a:spLocks noGrp="1" noChangeArrowheads="1"/>
          </p:cNvSpPr>
          <p:nvPr>
            <p:ph type="body" idx="1"/>
          </p:nvPr>
        </p:nvSpPr>
        <p:spPr>
          <a:xfrm>
            <a:off x="2285984" y="2571744"/>
            <a:ext cx="6635750" cy="3814763"/>
          </a:xfrm>
        </p:spPr>
        <p:txBody>
          <a:bodyPr/>
          <a:lstStyle/>
          <a:p>
            <a:pPr algn="just"/>
            <a:r>
              <a:rPr lang="ru-RU" sz="1800" dirty="0" smtClean="0">
                <a:solidFill>
                  <a:srgbClr val="0070C0"/>
                </a:solidFill>
              </a:rPr>
              <a:t>«Заказчик обязуется передать радиоактивные отходы и оплатить комплекс работ, включающий: перевозку, переработку, кондиционирование (приведение к критериям приемлемости), размещение на временное хранение на срок, согласованный с Исполнителем (для последующей передачи РАО Заказчику либо Национальному оператору), а Исполнитель обязуется выполнить согласованный комплекс работ».</a:t>
            </a:r>
          </a:p>
          <a:p>
            <a:pPr algn="just"/>
            <a:r>
              <a:rPr lang="ru-RU" sz="1800" dirty="0" smtClean="0">
                <a:solidFill>
                  <a:srgbClr val="0070C0"/>
                </a:solidFill>
              </a:rPr>
              <a:t>«Выполняя условия настоящего Договора, Стороны констатируют, что в соответствии со ст. 9 Федерального закона №190-ФЗ «Заказчик является собственником РАО до момента передачи их Национальному оператору».</a:t>
            </a:r>
          </a:p>
          <a:p>
            <a:pPr>
              <a:lnSpc>
                <a:spcPct val="80000"/>
              </a:lnSpc>
              <a:buFontTx/>
              <a:buNone/>
            </a:pPr>
            <a:endParaRPr lang="uk-UA" sz="1800" dirty="0">
              <a:solidFill>
                <a:schemeClr val="tx2"/>
              </a:solidFill>
            </a:endParaRP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57425" y="2854325"/>
            <a:ext cx="6635750" cy="3814763"/>
          </a:xfrm>
        </p:spPr>
        <p:txBody>
          <a:bodyPr/>
          <a:lstStyle/>
          <a:p>
            <a:pPr algn="just">
              <a:buNone/>
            </a:pPr>
            <a:r>
              <a:rPr lang="en-US" sz="1800" dirty="0" smtClean="0">
                <a:solidFill>
                  <a:srgbClr val="0070C0"/>
                </a:solidFill>
              </a:rPr>
              <a:t>     </a:t>
            </a:r>
            <a:r>
              <a:rPr lang="ru-RU" sz="1800" dirty="0" smtClean="0">
                <a:solidFill>
                  <a:srgbClr val="0070C0"/>
                </a:solidFill>
              </a:rPr>
              <a:t>Вопросы требующие нормативного обеспечения:</a:t>
            </a:r>
          </a:p>
          <a:p>
            <a:pPr algn="just"/>
            <a:r>
              <a:rPr lang="ru-RU" sz="1800" dirty="0" smtClean="0">
                <a:solidFill>
                  <a:srgbClr val="0070C0"/>
                </a:solidFill>
              </a:rPr>
              <a:t>В случае ликвидации радиационно-аварийных ситуаций (трубы на стройке, купюры в банке и т.</a:t>
            </a:r>
            <a:r>
              <a:rPr lang="en-US" sz="1800" dirty="0" smtClean="0">
                <a:solidFill>
                  <a:srgbClr val="0070C0"/>
                </a:solidFill>
              </a:rPr>
              <a:t> </a:t>
            </a:r>
            <a:r>
              <a:rPr lang="ru-RU" sz="1800" dirty="0" smtClean="0">
                <a:solidFill>
                  <a:srgbClr val="0070C0"/>
                </a:solidFill>
              </a:rPr>
              <a:t>д.) кто собственник РАО? Кто будет сдавать эти отходы Национальному оператору?</a:t>
            </a:r>
            <a:endParaRPr lang="en-US" sz="1800" dirty="0" smtClean="0">
              <a:solidFill>
                <a:srgbClr val="0070C0"/>
              </a:solidFill>
            </a:endParaRPr>
          </a:p>
          <a:p>
            <a:pPr algn="just"/>
            <a:r>
              <a:rPr lang="ru-RU" sz="1800" dirty="0" smtClean="0">
                <a:solidFill>
                  <a:srgbClr val="0070C0"/>
                </a:solidFill>
              </a:rPr>
              <a:t>Как возвращать собственнику принятые </a:t>
            </a:r>
            <a:r>
              <a:rPr lang="ru-RU" sz="1800" dirty="0" err="1" smtClean="0">
                <a:solidFill>
                  <a:srgbClr val="0070C0"/>
                </a:solidFill>
              </a:rPr>
              <a:t>ОИИИ</a:t>
            </a:r>
            <a:r>
              <a:rPr lang="ru-RU" sz="1800" dirty="0" smtClean="0">
                <a:solidFill>
                  <a:srgbClr val="0070C0"/>
                </a:solidFill>
              </a:rPr>
              <a:t>? </a:t>
            </a:r>
            <a:r>
              <a:rPr lang="ru-RU" sz="1800" dirty="0" smtClean="0">
                <a:solidFill>
                  <a:srgbClr val="0070C0"/>
                </a:solidFill>
              </a:rPr>
              <a:t>(</a:t>
            </a:r>
            <a:r>
              <a:rPr lang="ru-RU" sz="1800" dirty="0" err="1" smtClean="0">
                <a:solidFill>
                  <a:srgbClr val="0070C0"/>
                </a:solidFill>
              </a:rPr>
              <a:t>ОИИИ</a:t>
            </a:r>
            <a:r>
              <a:rPr lang="ru-RU" sz="1800" dirty="0" smtClean="0">
                <a:solidFill>
                  <a:srgbClr val="0070C0"/>
                </a:solidFill>
              </a:rPr>
              <a:t> </a:t>
            </a:r>
            <a:r>
              <a:rPr lang="ru-RU" sz="1800" dirty="0" smtClean="0">
                <a:solidFill>
                  <a:srgbClr val="0070C0"/>
                </a:solidFill>
              </a:rPr>
              <a:t>должны быть переданы Национальному оператору на захоронение или для переработки организации-изготовителю закрытого </a:t>
            </a:r>
            <a:r>
              <a:rPr lang="ru-RU" sz="1800" dirty="0" err="1" smtClean="0">
                <a:solidFill>
                  <a:srgbClr val="0070C0"/>
                </a:solidFill>
              </a:rPr>
              <a:t>ИИИ</a:t>
            </a:r>
            <a:r>
              <a:rPr lang="ru-RU" sz="1800" dirty="0" smtClean="0">
                <a:solidFill>
                  <a:srgbClr val="0070C0"/>
                </a:solidFill>
              </a:rPr>
              <a:t> по согласованию с органом </a:t>
            </a:r>
            <a:r>
              <a:rPr lang="ru-RU" sz="1800" dirty="0" smtClean="0">
                <a:solidFill>
                  <a:srgbClr val="0070C0"/>
                </a:solidFill>
              </a:rPr>
              <a:t>госрегулирования </a:t>
            </a:r>
            <a:r>
              <a:rPr lang="ru-RU" sz="1800" dirty="0" smtClean="0">
                <a:solidFill>
                  <a:srgbClr val="0070C0"/>
                </a:solidFill>
              </a:rPr>
              <a:t>безопасности?)</a:t>
            </a:r>
          </a:p>
          <a:p>
            <a:pPr>
              <a:lnSpc>
                <a:spcPct val="80000"/>
              </a:lnSpc>
              <a:buFontTx/>
              <a:buNone/>
            </a:pPr>
            <a:endParaRPr lang="uk-UA" sz="1800" dirty="0">
              <a:solidFill>
                <a:schemeClr val="tx2"/>
              </a:solidFill>
            </a:endParaRP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
        <p:nvSpPr>
          <p:cNvPr id="6" name="Rectangle 2"/>
          <p:cNvSpPr txBox="1">
            <a:spLocks noChangeArrowheads="1"/>
          </p:cNvSpPr>
          <p:nvPr/>
        </p:nvSpPr>
        <p:spPr bwMode="auto">
          <a:xfrm>
            <a:off x="2714612" y="1500174"/>
            <a:ext cx="4143403" cy="649287"/>
          </a:xfrm>
          <a:prstGeom prst="rect">
            <a:avLst/>
          </a:prstGeom>
          <a:solidFill>
            <a:schemeClr val="bg1">
              <a:lumMod val="95000"/>
            </a:schemeClr>
          </a:solidFill>
          <a:ln w="9525">
            <a:noFill/>
            <a:miter lim="800000"/>
            <a:headEnd/>
            <a:tailEnd/>
          </a:ln>
          <a:effectLst>
            <a:glow rad="228600">
              <a:schemeClr val="accent4">
                <a:satMod val="175000"/>
                <a:alpha val="40000"/>
              </a:schemeClr>
            </a:glo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1" i="0" u="none" strike="noStrike" kern="0" cap="none" spc="0" normalizeH="0" baseline="0" noProof="0" smtClean="0">
                <a:ln>
                  <a:noFill/>
                </a:ln>
                <a:solidFill>
                  <a:srgbClr val="0070C0"/>
                </a:solidFill>
                <a:effectLst/>
                <a:uLnTx/>
                <a:uFillTx/>
                <a:latin typeface="+mj-lt"/>
                <a:ea typeface="+mj-ea"/>
                <a:cs typeface="+mj-cs"/>
              </a:rPr>
              <a:t>Договорная работа</a:t>
            </a:r>
            <a:endParaRPr kumimoji="0" lang="uk-UA" sz="3200" b="1" i="0" u="none" strike="noStrike" kern="0" cap="none" spc="0" normalizeH="0" baseline="0" noProof="0" dirty="0">
              <a:ln>
                <a:noFill/>
              </a:ln>
              <a:solidFill>
                <a:srgbClr val="0070C0"/>
              </a:solidFill>
              <a:effectLst/>
              <a:uLnTx/>
              <a:uFillTx/>
              <a:latin typeface="Tahoma"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28794" y="285728"/>
            <a:ext cx="5500726" cy="1500198"/>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Финансовое обеспечение деятельности по обращению с РАО </a:t>
            </a:r>
            <a:endParaRPr lang="uk-UA" sz="3200" b="1" dirty="0">
              <a:solidFill>
                <a:srgbClr val="0070C0"/>
              </a:solidFill>
              <a:latin typeface="Tahoma" charset="0"/>
            </a:endParaRPr>
          </a:p>
        </p:txBody>
      </p:sp>
      <p:sp>
        <p:nvSpPr>
          <p:cNvPr id="36867" name="Rectangle 3"/>
          <p:cNvSpPr>
            <a:spLocks noGrp="1" noChangeArrowheads="1"/>
          </p:cNvSpPr>
          <p:nvPr>
            <p:ph type="body" idx="1"/>
          </p:nvPr>
        </p:nvSpPr>
        <p:spPr>
          <a:xfrm>
            <a:off x="1500166" y="1857364"/>
            <a:ext cx="7358114" cy="4572032"/>
          </a:xfrm>
          <a:noFill/>
        </p:spPr>
        <p:txBody>
          <a:bodyPr/>
          <a:lstStyle/>
          <a:p>
            <a:pPr algn="just">
              <a:buNone/>
            </a:pPr>
            <a:r>
              <a:rPr lang="en-US" sz="1800" dirty="0" smtClean="0"/>
              <a:t>     </a:t>
            </a:r>
            <a:r>
              <a:rPr lang="ru-RU" sz="1800" b="1" i="1" dirty="0" smtClean="0">
                <a:solidFill>
                  <a:srgbClr val="0070C0"/>
                </a:solidFill>
              </a:rPr>
              <a:t>Статья 22. Финансовое обеспечение деятельности по обращению с радиоактивными отходами осуществляется за счет средств федерального бюджета, средств бюджетов субъектов Российской Федерации, средств местных бюджетов, средств специального резерва, собственных средств или привлеченных средств юридических лиц, средств физических лиц, а также иных не запрещенных законодательством Российской Федерации источников.</a:t>
            </a:r>
          </a:p>
          <a:p>
            <a:pPr algn="just">
              <a:buNone/>
            </a:pPr>
            <a:r>
              <a:rPr lang="ru-RU" sz="1800" dirty="0" smtClean="0">
                <a:solidFill>
                  <a:srgbClr val="0070C0"/>
                </a:solidFill>
              </a:rPr>
              <a:t>     </a:t>
            </a:r>
            <a:r>
              <a:rPr lang="ru-RU" sz="1600" dirty="0" smtClean="0">
                <a:solidFill>
                  <a:srgbClr val="0070C0"/>
                </a:solidFill>
              </a:rPr>
              <a:t>Не  определены источники и порядок финансирования работ по обращению с РАО для специализированных организаций, оказывающих услуги по сбору, вывозу РАО из госучреждений и казенных предприятий, а также их переработке с целью приведения в соответствие  с критериями приемлемости (заключение коммерческих договоров с производителями РАО, выделение средств из федерального бюджета, бюджетов субъектов РФ, местных бюджетов и т. д.).</a:t>
            </a:r>
            <a:endParaRPr lang="uk-UA" sz="1600" dirty="0">
              <a:solidFill>
                <a:srgbClr val="0070C0"/>
              </a:solidFill>
            </a:endParaRP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43042" y="642918"/>
            <a:ext cx="5572164" cy="1000132"/>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Транспортирование РАО</a:t>
            </a:r>
            <a:endParaRPr lang="uk-UA" sz="3200" b="1" dirty="0">
              <a:solidFill>
                <a:srgbClr val="0070C0"/>
              </a:solidFill>
              <a:latin typeface="Tahoma" charset="0"/>
            </a:endParaRPr>
          </a:p>
        </p:txBody>
      </p:sp>
      <p:sp>
        <p:nvSpPr>
          <p:cNvPr id="36867" name="Rectangle 3"/>
          <p:cNvSpPr>
            <a:spLocks noGrp="1" noChangeArrowheads="1"/>
          </p:cNvSpPr>
          <p:nvPr>
            <p:ph type="body" idx="1"/>
          </p:nvPr>
        </p:nvSpPr>
        <p:spPr>
          <a:xfrm>
            <a:off x="1214414" y="1857364"/>
            <a:ext cx="7643866" cy="4572032"/>
          </a:xfrm>
          <a:noFill/>
        </p:spPr>
        <p:txBody>
          <a:bodyPr/>
          <a:lstStyle/>
          <a:p>
            <a:pPr algn="just">
              <a:buNone/>
            </a:pPr>
            <a:r>
              <a:rPr lang="ru-RU" sz="1800" dirty="0" smtClean="0">
                <a:solidFill>
                  <a:schemeClr val="accent6">
                    <a:lumMod val="50000"/>
                  </a:schemeClr>
                </a:solidFill>
              </a:rPr>
              <a:t>     </a:t>
            </a:r>
            <a:r>
              <a:rPr lang="ru-RU" sz="1800" dirty="0" smtClean="0">
                <a:solidFill>
                  <a:srgbClr val="0070C0"/>
                </a:solidFill>
              </a:rPr>
              <a:t>Принятие данного закона не внесло изменений в деятельность по перевозке РАО. В то же время законом введено новое понятие: «Очень </a:t>
            </a:r>
            <a:r>
              <a:rPr lang="ru-RU" sz="1800" dirty="0" err="1" smtClean="0">
                <a:solidFill>
                  <a:srgbClr val="0070C0"/>
                </a:solidFill>
              </a:rPr>
              <a:t>низкоактивные</a:t>
            </a:r>
            <a:r>
              <a:rPr lang="ru-RU" sz="1800" dirty="0" smtClean="0">
                <a:solidFill>
                  <a:srgbClr val="0070C0"/>
                </a:solidFill>
              </a:rPr>
              <a:t> РАО», при перевозке которых, очевидно, должны быть снижены требования по обеспечению безопасности, но на сегодняшний день каких-либо подзаконных документов в Российской Федерации не выпущено, как и не определён федеральный орган исполнительной власти, уполномоченный на установление тарифов на различные виды работ по обращению с РАО.</a:t>
            </a:r>
          </a:p>
          <a:p>
            <a:pPr algn="just">
              <a:buNone/>
            </a:pPr>
            <a:r>
              <a:rPr lang="ru-RU" sz="1800" dirty="0" smtClean="0">
                <a:solidFill>
                  <a:srgbClr val="0070C0"/>
                </a:solidFill>
              </a:rPr>
              <a:t>      </a:t>
            </a:r>
          </a:p>
          <a:p>
            <a:pPr algn="just">
              <a:buNone/>
            </a:pPr>
            <a:r>
              <a:rPr lang="ru-RU" sz="1800" dirty="0" smtClean="0">
                <a:solidFill>
                  <a:srgbClr val="0070C0"/>
                </a:solidFill>
              </a:rPr>
              <a:t>     Таким образом, в РФ продолжают действовать Федеральные нормы и правила, регулирующие обращение с РАО при их перевозке, вышедшие ранее.</a:t>
            </a: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43042" y="714356"/>
            <a:ext cx="5357850" cy="1000132"/>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Радиационный контроль</a:t>
            </a:r>
            <a:endParaRPr lang="uk-UA" sz="3200" b="1" dirty="0">
              <a:solidFill>
                <a:srgbClr val="0070C0"/>
              </a:solidFill>
              <a:latin typeface="Tahoma" charset="0"/>
            </a:endParaRPr>
          </a:p>
        </p:txBody>
      </p:sp>
      <p:sp>
        <p:nvSpPr>
          <p:cNvPr id="36867" name="Rectangle 3"/>
          <p:cNvSpPr>
            <a:spLocks noGrp="1" noChangeArrowheads="1"/>
          </p:cNvSpPr>
          <p:nvPr>
            <p:ph type="body" idx="1"/>
          </p:nvPr>
        </p:nvSpPr>
        <p:spPr>
          <a:xfrm>
            <a:off x="1214414" y="1857364"/>
            <a:ext cx="7643866" cy="4572032"/>
          </a:xfrm>
          <a:noFill/>
        </p:spPr>
        <p:txBody>
          <a:bodyPr/>
          <a:lstStyle/>
          <a:p>
            <a:pPr algn="just"/>
            <a:r>
              <a:rPr lang="ru-RU" sz="1800" dirty="0" smtClean="0">
                <a:solidFill>
                  <a:srgbClr val="0070C0"/>
                </a:solidFill>
              </a:rPr>
              <a:t>С целью реализации положений 190-ФЗ считаем необходимым разработку подзаконных актов в виде нормативных документов (регламента, норм, правил), устанавливающих четкие требования к проведению радиационного контроля про обращении с радиоактивными отходами, его параметрам и периодичности. Эти нормативные документы должны раздельно регламентировать требования:</a:t>
            </a:r>
          </a:p>
          <a:p>
            <a:pPr algn="just">
              <a:buNone/>
            </a:pPr>
            <a:r>
              <a:rPr lang="ru-RU" sz="1800" dirty="0" smtClean="0">
                <a:solidFill>
                  <a:srgbClr val="0070C0"/>
                </a:solidFill>
              </a:rPr>
              <a:t>      - к хранению РАО;</a:t>
            </a:r>
          </a:p>
          <a:p>
            <a:pPr algn="just">
              <a:buNone/>
            </a:pPr>
            <a:r>
              <a:rPr lang="ru-RU" sz="1800" dirty="0" smtClean="0">
                <a:solidFill>
                  <a:srgbClr val="0070C0"/>
                </a:solidFill>
              </a:rPr>
              <a:t>      - долговременному хранению РАО;</a:t>
            </a:r>
          </a:p>
          <a:p>
            <a:pPr algn="just">
              <a:buNone/>
            </a:pPr>
            <a:r>
              <a:rPr lang="ru-RU" sz="1800" dirty="0">
                <a:solidFill>
                  <a:srgbClr val="0070C0"/>
                </a:solidFill>
              </a:rPr>
              <a:t> </a:t>
            </a:r>
            <a:r>
              <a:rPr lang="ru-RU" sz="1800" dirty="0" smtClean="0">
                <a:solidFill>
                  <a:srgbClr val="0070C0"/>
                </a:solidFill>
              </a:rPr>
              <a:t>     - захоронению РАО. </a:t>
            </a:r>
          </a:p>
          <a:p>
            <a:pPr algn="just"/>
            <a:r>
              <a:rPr lang="ru-RU" sz="1800" dirty="0" smtClean="0">
                <a:solidFill>
                  <a:srgbClr val="0070C0"/>
                </a:solidFill>
              </a:rPr>
              <a:t>В требованиях к захоронению РАО необходимо установить критерии, предшествующие снятию с контроля захороненных отходов, т. е. окончания обязательного радиационного контроля. Эти критерии должны гарантировать  </a:t>
            </a:r>
            <a:r>
              <a:rPr lang="ru-RU" sz="1800" dirty="0" err="1" smtClean="0">
                <a:solidFill>
                  <a:srgbClr val="0070C0"/>
                </a:solidFill>
              </a:rPr>
              <a:t>непревышение</a:t>
            </a:r>
            <a:r>
              <a:rPr lang="ru-RU" sz="1800" dirty="0" smtClean="0">
                <a:solidFill>
                  <a:srgbClr val="0070C0"/>
                </a:solidFill>
              </a:rPr>
              <a:t> установленных пределов доз для критической группы населения. </a:t>
            </a: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43042" y="285728"/>
            <a:ext cx="5357850" cy="1000132"/>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Радиационный контроль</a:t>
            </a:r>
            <a:endParaRPr lang="uk-UA" sz="3200" b="1" dirty="0">
              <a:solidFill>
                <a:srgbClr val="0070C0"/>
              </a:solidFill>
              <a:latin typeface="Tahoma" charset="0"/>
            </a:endParaRP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
        <p:nvSpPr>
          <p:cNvPr id="5" name="Содержимое 4"/>
          <p:cNvSpPr>
            <a:spLocks noGrp="1"/>
          </p:cNvSpPr>
          <p:nvPr>
            <p:ph idx="1"/>
          </p:nvPr>
        </p:nvSpPr>
        <p:spPr/>
        <p:txBody>
          <a:bodyPr/>
          <a:lstStyle/>
          <a:p>
            <a:endParaRPr lang="ru-RU" dirty="0"/>
          </a:p>
        </p:txBody>
      </p:sp>
      <p:pic>
        <p:nvPicPr>
          <p:cNvPr id="6" name="Picture 2"/>
          <p:cNvPicPr>
            <a:picLocks noChangeAspect="1" noChangeArrowheads="1"/>
          </p:cNvPicPr>
          <p:nvPr/>
        </p:nvPicPr>
        <p:blipFill>
          <a:blip r:embed="rId3" cstate="print"/>
          <a:srcRect/>
          <a:stretch>
            <a:fillRect/>
          </a:stretch>
        </p:blipFill>
        <p:spPr bwMode="auto">
          <a:xfrm>
            <a:off x="1643042" y="2000240"/>
            <a:ext cx="6840538" cy="410527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43042" y="642918"/>
            <a:ext cx="4286280" cy="928694"/>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Переработка РАО</a:t>
            </a:r>
            <a:endParaRPr lang="uk-UA" sz="3200" b="1" dirty="0">
              <a:solidFill>
                <a:srgbClr val="0070C0"/>
              </a:solidFill>
              <a:latin typeface="Tahoma" charset="0"/>
            </a:endParaRPr>
          </a:p>
        </p:txBody>
      </p:sp>
      <p:sp>
        <p:nvSpPr>
          <p:cNvPr id="36867" name="Rectangle 3"/>
          <p:cNvSpPr>
            <a:spLocks noGrp="1" noChangeArrowheads="1"/>
          </p:cNvSpPr>
          <p:nvPr>
            <p:ph type="body" idx="1"/>
          </p:nvPr>
        </p:nvSpPr>
        <p:spPr>
          <a:xfrm>
            <a:off x="1214414" y="1857364"/>
            <a:ext cx="7643866" cy="4572032"/>
          </a:xfrm>
          <a:noFill/>
        </p:spPr>
        <p:txBody>
          <a:bodyPr/>
          <a:lstStyle/>
          <a:p>
            <a:pPr algn="just"/>
            <a:r>
              <a:rPr lang="ru-RU" sz="1600" dirty="0" smtClean="0">
                <a:solidFill>
                  <a:srgbClr val="0070C0"/>
                </a:solidFill>
              </a:rPr>
              <a:t>Более 50 лет «Радон» служил конечным пунктом для размещения РАО, но с момента принятия Закона «Радон» сам стал «передаточным звеном» от «поставщика» к конечному пункту захоронения у «Национального оператора». Отсюда появились дополнительные сложности в юридических и финансовых отношениях в цепочке ПРОИЗВОДИТЕЛЬ – СПЕЦИАЛИЗИРОВАННАЯ ОРГАНИЗАЦИЯ – НАЦИОНАЛЬНЫЙ ОПЕРАТОР.</a:t>
            </a:r>
          </a:p>
          <a:p>
            <a:pPr algn="just"/>
            <a:r>
              <a:rPr lang="ru-RU" sz="1600" dirty="0" smtClean="0">
                <a:solidFill>
                  <a:srgbClr val="0070C0"/>
                </a:solidFill>
              </a:rPr>
              <a:t>«Производителю» раньше приходилось платить за РАО только один раз «</a:t>
            </a:r>
            <a:r>
              <a:rPr lang="ru-RU" sz="1600" dirty="0" err="1" smtClean="0">
                <a:solidFill>
                  <a:srgbClr val="0070C0"/>
                </a:solidFill>
              </a:rPr>
              <a:t>спецорганизации</a:t>
            </a:r>
            <a:r>
              <a:rPr lang="ru-RU" sz="1600" dirty="0" smtClean="0">
                <a:solidFill>
                  <a:srgbClr val="0070C0"/>
                </a:solidFill>
              </a:rPr>
              <a:t>». Сегодня, в соответствии с требованием Закона, он должен будет платить еще и «Национальному оператору» за размещение на захоронение конечного продукта переработки. Появляется реальная экономическая заинтересованность «производителя» в «специализированной организации», способной не только привести РАО к критериям приемлемости, установленным к конечным формам РАО, и пригодным к сдаче на захоронение «Н.О.», но и заметно сократить объемы конечного продукта переработки для снижения затрат при оплате их захоронения.</a:t>
            </a: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43042" y="285728"/>
            <a:ext cx="4286280" cy="928694"/>
          </a:xfrm>
          <a:solidFill>
            <a:schemeClr val="bg1">
              <a:lumMod val="95000"/>
            </a:schemeClr>
          </a:solidFill>
          <a:ln/>
          <a:effectLst>
            <a:glow rad="228600">
              <a:schemeClr val="accent4">
                <a:satMod val="175000"/>
                <a:alpha val="40000"/>
              </a:schemeClr>
            </a:glow>
          </a:effectLst>
        </p:spPr>
        <p:txBody>
          <a:bodyPr/>
          <a:lstStyle/>
          <a:p>
            <a:pPr algn="ctr"/>
            <a:r>
              <a:rPr lang="ru-RU" sz="3200" b="1" dirty="0" smtClean="0">
                <a:solidFill>
                  <a:srgbClr val="0070C0"/>
                </a:solidFill>
              </a:rPr>
              <a:t>Переработка РАО</a:t>
            </a:r>
            <a:endParaRPr lang="uk-UA" sz="3200" b="1" dirty="0">
              <a:solidFill>
                <a:srgbClr val="0070C0"/>
              </a:solidFill>
              <a:latin typeface="Tahoma" charset="0"/>
            </a:endParaRPr>
          </a:p>
        </p:txBody>
      </p:sp>
      <p:pic>
        <p:nvPicPr>
          <p:cNvPr id="36868" name="Picture 4" descr="C:\Users\Евгений\Desktop\Лого Радона.jpg"/>
          <p:cNvPicPr>
            <a:picLocks noChangeAspect="1" noChangeArrowheads="1"/>
          </p:cNvPicPr>
          <p:nvPr/>
        </p:nvPicPr>
        <p:blipFill>
          <a:blip r:embed="rId2"/>
          <a:srcRect/>
          <a:stretch>
            <a:fillRect/>
          </a:stretch>
        </p:blipFill>
        <p:spPr bwMode="auto">
          <a:xfrm>
            <a:off x="0" y="0"/>
            <a:ext cx="1381125" cy="1647825"/>
          </a:xfrm>
          <a:prstGeom prst="rect">
            <a:avLst/>
          </a:prstGeom>
          <a:noFill/>
        </p:spPr>
      </p:pic>
      <p:sp>
        <p:nvSpPr>
          <p:cNvPr id="5" name="Содержимое 4"/>
          <p:cNvSpPr>
            <a:spLocks noGrp="1"/>
          </p:cNvSpPr>
          <p:nvPr>
            <p:ph idx="1"/>
          </p:nvPr>
        </p:nvSpPr>
        <p:spPr/>
        <p:txBody>
          <a:bodyPr/>
          <a:lstStyle/>
          <a:p>
            <a:endParaRPr lang="ru-RU"/>
          </a:p>
        </p:txBody>
      </p:sp>
      <p:pic>
        <p:nvPicPr>
          <p:cNvPr id="6" name="Picture 2"/>
          <p:cNvPicPr>
            <a:picLocks noChangeAspect="1" noChangeArrowheads="1"/>
          </p:cNvPicPr>
          <p:nvPr/>
        </p:nvPicPr>
        <p:blipFill>
          <a:blip r:embed="rId3" cstate="print"/>
          <a:srcRect/>
          <a:stretch>
            <a:fillRect/>
          </a:stretch>
        </p:blipFill>
        <p:spPr bwMode="auto">
          <a:xfrm>
            <a:off x="1643042" y="1714488"/>
            <a:ext cx="7143800" cy="467995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3">
      <a:dk1>
        <a:srgbClr val="4D4D4D"/>
      </a:dk1>
      <a:lt1>
        <a:srgbClr val="FFFFFF"/>
      </a:lt1>
      <a:dk2>
        <a:srgbClr val="666633"/>
      </a:dk2>
      <a:lt2>
        <a:srgbClr val="660033"/>
      </a:lt2>
      <a:accent1>
        <a:srgbClr val="990033"/>
      </a:accent1>
      <a:accent2>
        <a:srgbClr val="FF6699"/>
      </a:accent2>
      <a:accent3>
        <a:srgbClr val="FFFFFF"/>
      </a:accent3>
      <a:accent4>
        <a:srgbClr val="404040"/>
      </a:accent4>
      <a:accent5>
        <a:srgbClr val="CAAAAD"/>
      </a:accent5>
      <a:accent6>
        <a:srgbClr val="E75C8A"/>
      </a:accent6>
      <a:hlink>
        <a:srgbClr val="FF9966"/>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800000"/>
        </a:lt2>
        <a:accent1>
          <a:srgbClr val="CC3300"/>
        </a:accent1>
        <a:accent2>
          <a:srgbClr val="FF9900"/>
        </a:accent2>
        <a:accent3>
          <a:srgbClr val="FFFFFF"/>
        </a:accent3>
        <a:accent4>
          <a:srgbClr val="404040"/>
        </a:accent4>
        <a:accent5>
          <a:srgbClr val="E2ADAA"/>
        </a:accent5>
        <a:accent6>
          <a:srgbClr val="E78A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666633"/>
        </a:dk2>
        <a:lt2>
          <a:srgbClr val="CCCC00"/>
        </a:lt2>
        <a:accent1>
          <a:srgbClr val="FF9933"/>
        </a:accent1>
        <a:accent2>
          <a:srgbClr val="663300"/>
        </a:accent2>
        <a:accent3>
          <a:srgbClr val="FFFFFF"/>
        </a:accent3>
        <a:accent4>
          <a:srgbClr val="404040"/>
        </a:accent4>
        <a:accent5>
          <a:srgbClr val="FFCAAD"/>
        </a:accent5>
        <a:accent6>
          <a:srgbClr val="5C2D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666633"/>
        </a:dk2>
        <a:lt2>
          <a:srgbClr val="660033"/>
        </a:lt2>
        <a:accent1>
          <a:srgbClr val="990033"/>
        </a:accent1>
        <a:accent2>
          <a:srgbClr val="FF6699"/>
        </a:accent2>
        <a:accent3>
          <a:srgbClr val="FFFFFF"/>
        </a:accent3>
        <a:accent4>
          <a:srgbClr val="404040"/>
        </a:accent4>
        <a:accent5>
          <a:srgbClr val="CAAAAD"/>
        </a:accent5>
        <a:accent6>
          <a:srgbClr val="E75C8A"/>
        </a:accent6>
        <a:hlink>
          <a:srgbClr val="FF996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plate 3">
    <a:dk1>
      <a:srgbClr val="4D4D4D"/>
    </a:dk1>
    <a:lt1>
      <a:srgbClr val="FFFFFF"/>
    </a:lt1>
    <a:dk2>
      <a:srgbClr val="666633"/>
    </a:dk2>
    <a:lt2>
      <a:srgbClr val="660033"/>
    </a:lt2>
    <a:accent1>
      <a:srgbClr val="990033"/>
    </a:accent1>
    <a:accent2>
      <a:srgbClr val="FF6699"/>
    </a:accent2>
    <a:accent3>
      <a:srgbClr val="FFFFFF"/>
    </a:accent3>
    <a:accent4>
      <a:srgbClr val="404040"/>
    </a:accent4>
    <a:accent5>
      <a:srgbClr val="CAAAAD"/>
    </a:accent5>
    <a:accent6>
      <a:srgbClr val="E75C8A"/>
    </a:accent6>
    <a:hlink>
      <a:srgbClr val="FF9966"/>
    </a:hlink>
    <a:folHlink>
      <a:srgbClr val="EAEAEA"/>
    </a:folHlink>
  </a:clrScheme>
</a:themeOverride>
</file>

<file path=docProps/app.xml><?xml version="1.0" encoding="utf-8"?>
<Properties xmlns="http://schemas.openxmlformats.org/officeDocument/2006/extended-properties" xmlns:vt="http://schemas.openxmlformats.org/officeDocument/2006/docPropsVTypes">
  <Template/>
  <TotalTime>157</TotalTime>
  <Words>1169</Words>
  <Application>Microsoft PowerPoint</Application>
  <PresentationFormat>Экран (4:3)</PresentationFormat>
  <Paragraphs>63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template</vt:lpstr>
      <vt:lpstr>Слайд 1</vt:lpstr>
      <vt:lpstr>Договорная работа</vt:lpstr>
      <vt:lpstr>Слайд 3</vt:lpstr>
      <vt:lpstr>Финансовое обеспечение деятельности по обращению с РАО </vt:lpstr>
      <vt:lpstr>Транспортирование РАО</vt:lpstr>
      <vt:lpstr>Радиационный контроль</vt:lpstr>
      <vt:lpstr>Радиационный контроль</vt:lpstr>
      <vt:lpstr>Переработка РАО</vt:lpstr>
      <vt:lpstr>Переработка РАО</vt:lpstr>
      <vt:lpstr>Обеспечение безопасного хранения РАО</vt:lpstr>
      <vt:lpstr>Закон 190-ФЗ. Статья 3. Основные понятия, используемые в настоящем Федеральном законе. Часть 1</vt:lpstr>
      <vt:lpstr>Обеспечение безопасного хранения РАО</vt:lpstr>
      <vt:lpstr>Обеспечение безопасного хранения РАО</vt:lpstr>
      <vt:lpstr>Обеспечение безопасного хранения РАО</vt:lpstr>
      <vt:lpstr>Основные стратегические подходы по эксплуатации и развитию полигона РАО НПО «Радон» в связи с принятием Закона 190-ФЗ</vt:lpstr>
      <vt:lpstr>Основные стратегические подходы по эксплуатации и развитию полигона РАО НПО «Радон» в связи с принятием Закона 190-ФЗ</vt:lpstr>
      <vt:lpstr>Спасибо за внимание!</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Евгений</dc:creator>
  <cp:lastModifiedBy>Евгений</cp:lastModifiedBy>
  <cp:revision>12</cp:revision>
  <dcterms:created xsi:type="dcterms:W3CDTF">2012-10-16T16:14:20Z</dcterms:created>
  <dcterms:modified xsi:type="dcterms:W3CDTF">2012-10-17T05:35:11Z</dcterms:modified>
</cp:coreProperties>
</file>