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17"/>
  </p:notesMasterIdLst>
  <p:sldIdLst>
    <p:sldId id="263" r:id="rId4"/>
    <p:sldId id="290" r:id="rId5"/>
    <p:sldId id="297" r:id="rId6"/>
    <p:sldId id="298" r:id="rId7"/>
    <p:sldId id="284" r:id="rId8"/>
    <p:sldId id="292" r:id="rId9"/>
    <p:sldId id="293" r:id="rId10"/>
    <p:sldId id="294" r:id="rId11"/>
    <p:sldId id="299" r:id="rId12"/>
    <p:sldId id="301" r:id="rId13"/>
    <p:sldId id="296" r:id="rId14"/>
    <p:sldId id="288" r:id="rId15"/>
    <p:sldId id="283" r:id="rId16"/>
  </p:sldIdLst>
  <p:sldSz cx="9144000" cy="6858000" type="screen4x3"/>
  <p:notesSz cx="681355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4242"/>
    <a:srgbClr val="F3C59C"/>
    <a:srgbClr val="B6CFF4"/>
    <a:srgbClr val="99FF99"/>
    <a:srgbClr val="CCFF99"/>
    <a:srgbClr val="CCFFCC"/>
    <a:srgbClr val="F3FFF3"/>
    <a:srgbClr val="F5F8FD"/>
    <a:srgbClr val="E7D5E4"/>
    <a:srgbClr val="F6EE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41" autoAdjust="0"/>
  </p:normalViewPr>
  <p:slideViewPr>
    <p:cSldViewPr>
      <p:cViewPr>
        <p:scale>
          <a:sx n="75" d="100"/>
          <a:sy n="75" d="100"/>
        </p:scale>
        <p:origin x="-5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35" y="0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B71A5-1DC7-4F6A-96EF-B90B437E7726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5" y="4724202"/>
            <a:ext cx="545084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35" y="9446678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DD4B5-9A9F-497D-BB3F-9461E0FA5E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22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Основанием для разработки концепции Программы</a:t>
            </a:r>
            <a:r>
              <a:rPr lang="ru-RU" baseline="0" dirty="0" smtClean="0"/>
              <a:t> является «</a:t>
            </a:r>
            <a:r>
              <a:rPr kumimoji="0" lang="ru-RU" sz="1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План выполнения в 2012-2015 годах первоочередных мероприятий</a:t>
            </a:r>
            <a:r>
              <a:rPr kumimoji="0" lang="en-US" sz="1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по реализации Основ государственной политики в области обеспечения</a:t>
            </a:r>
            <a:r>
              <a:rPr kumimoji="0" lang="en-US" sz="1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2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ядерной и радиационной безопасности Российской Федерации на период до 2025 года.»,</a:t>
            </a:r>
            <a:r>
              <a:rPr kumimoji="0" lang="ru-RU" sz="1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утвержденный … 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Срок разработки третий квартал 2014 года.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Tx/>
              <a:buFontTx/>
              <a:buNone/>
              <a:tabLst/>
            </a:pPr>
            <a:r>
              <a:rPr kumimoji="0" lang="ru-RU" sz="1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Ответственные исполнители: </a:t>
            </a:r>
            <a:r>
              <a:rPr kumimoji="0" lang="ru-RU" sz="1200" u="none" strike="noStrike" cap="none" normalizeH="0" baseline="0" dirty="0" err="1" smtClean="0">
                <a:ln>
                  <a:noFill/>
                </a:ln>
                <a:effectLst/>
              </a:rPr>
              <a:t>Госкорпорация</a:t>
            </a:r>
            <a:r>
              <a:rPr kumimoji="0" lang="ru-RU" sz="1200" u="none" strike="noStrike" cap="none" normalizeH="0" baseline="0" dirty="0" smtClean="0">
                <a:ln>
                  <a:noFill/>
                </a:ln>
                <a:effectLst/>
              </a:rPr>
              <a:t> «</a:t>
            </a:r>
            <a:r>
              <a:rPr kumimoji="0" lang="ru-RU" sz="1200" u="none" strike="noStrike" cap="none" normalizeH="0" baseline="0" dirty="0" err="1" smtClean="0">
                <a:ln>
                  <a:noFill/>
                </a:ln>
                <a:effectLst/>
              </a:rPr>
              <a:t>Росатом</a:t>
            </a:r>
            <a:r>
              <a:rPr kumimoji="0" lang="ru-RU" sz="1200" u="none" strike="noStrike" cap="none" normalizeH="0" baseline="0" dirty="0" smtClean="0">
                <a:ln>
                  <a:noFill/>
                </a:ln>
                <a:effectLst/>
              </a:rPr>
              <a:t>», Минприроды России, Минздрав России, Российская академия наук, другие заинтересованные федеральные органы исполнительной власти и организации.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D4B5-9A9F-497D-BB3F-9461E0FA5E7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200"/>
              </a:spcAft>
              <a:buFont typeface="Arial" pitchFamily="34" charset="0"/>
              <a:buNone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утверждении 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концепции программы Правительством будут рассмотрены различные варианты финансирования. </a:t>
            </a:r>
          </a:p>
          <a:p>
            <a:pPr>
              <a:lnSpc>
                <a:spcPct val="80000"/>
              </a:lnSpc>
              <a:spcAft>
                <a:spcPts val="200"/>
              </a:spcAft>
              <a:buFont typeface="Arial" pitchFamily="34" charset="0"/>
              <a:buNone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выборе оптимистического варианте финансирования, темпами заложенными в действующей программе, можно гарантировать решение 30 %  проблем ядерного наследия с </a:t>
            </a:r>
            <a:r>
              <a:rPr lang="ru-RU" sz="1200" b="0" kern="1200" baseline="0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в</a:t>
            </a:r>
            <a:r>
              <a:rPr lang="ru-RU" sz="1200" b="0" dirty="0" smtClean="0">
                <a:solidFill>
                  <a:srgbClr val="00B050"/>
                </a:solidFill>
                <a:latin typeface="+mn-lt"/>
              </a:rPr>
              <a:t>озможностью окончательного решения проблем ядерного наследия к 2040 – 2050 г. и достижение технологического лидерства в ЗСЖЦ</a:t>
            </a:r>
          </a:p>
          <a:p>
            <a:pPr>
              <a:lnSpc>
                <a:spcPct val="80000"/>
              </a:lnSpc>
              <a:spcAft>
                <a:spcPts val="200"/>
              </a:spcAft>
              <a:buFont typeface="Arial" pitchFamily="34" charset="0"/>
              <a:buNone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выборе пессимистического варианта будет наблюдаться с</a:t>
            </a:r>
            <a:r>
              <a:rPr lang="ru-RU" sz="1200" b="0" dirty="0" smtClean="0">
                <a:solidFill>
                  <a:srgbClr val="FF0000"/>
                </a:solidFill>
              </a:rPr>
              <a:t>ущественное снижение темпов ввода объектов инфраструктуры по обращению с ОЯТ и РАО и ликвидации</a:t>
            </a:r>
            <a:r>
              <a:rPr lang="ru-RU" sz="1200" b="0" baseline="0" dirty="0" smtClean="0">
                <a:solidFill>
                  <a:srgbClr val="FF0000"/>
                </a:solidFill>
              </a:rPr>
              <a:t> ЯРОО,</a:t>
            </a:r>
            <a:r>
              <a:rPr lang="ru-RU" sz="1200" b="0" dirty="0" smtClean="0">
                <a:solidFill>
                  <a:srgbClr val="FF0000"/>
                </a:solidFill>
              </a:rPr>
              <a:t> увеличение стоимости будущих работ по объектам наследия, существенное увеличение рисков радиационных аварий на объектах ядерного наследия.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Необходимость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государственной поддержки при решении проблем ядерного наследия ОЧЕВИДНА!!!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D4B5-9A9F-497D-BB3F-9461E0FA5E7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Мероприятия, включаемые в Программу, должны удовлетворять следующим критериям: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соответствие целям и задачам Программы;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соответствие долгосрочным и стратегическим целям развития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Госкорпорации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Росатом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и других заинтересованных органов;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наличие вклада в достижение целевых индикаторов и показателей Программы или научно-техническое и инфраструктурное обеспечение мероприятий, дающих такой вклад;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эффективность использования средств федерального бюджета при их реализации, в том числе соответствие затрат и выгод вследствие реализации мероприятий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международно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признанным и законодательно закрепленным основным принципам радиационной защиты.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отборе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мероприятий программы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учитываются риски для населения и окружающей среды в случае возникновения чрезвычайной ситуации, вызванной техногенным или природным источником происхождения, включая деградацию барьеров безопасности, наличие программных решений по конечному состоянию объекта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DD4B5-9A9F-497D-BB3F-9461E0FA5E7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37388" y="1600200"/>
            <a:ext cx="2286000" cy="4525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600200"/>
            <a:ext cx="6705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087EB-670D-4918-8B1C-3171782B6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8DA55-E004-4CF9-8E0F-7297315B0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32247-4105-44B5-9AD4-6ADEB182A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924175"/>
            <a:ext cx="4038600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24175"/>
            <a:ext cx="4038600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83A25-4FA8-416F-88E1-3C4B4354C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F637D-0CEB-4058-9A70-02742AD06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03D27-B7C1-4024-9603-E0B7DB2E4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D3FE9-FCFF-4AC8-B4F2-681930EEC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CFBF5-C666-45D9-8477-BAF03ED63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950A5-2630-417C-9A3A-52A3F1902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479F0-8F84-4A4C-9BBA-23955DE21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401638"/>
            <a:ext cx="2286000" cy="4313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401638"/>
            <a:ext cx="6705600" cy="4313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24187-5A33-4547-834F-E36571A8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1638"/>
            <a:ext cx="9144000" cy="363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2924175"/>
            <a:ext cx="8229600" cy="1790700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CD760-A511-4B7B-ADFA-FCBF90717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3538"/>
            <a:ext cx="8229600" cy="4270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21685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526213"/>
            <a:ext cx="2133600" cy="287337"/>
          </a:xfrm>
        </p:spPr>
        <p:txBody>
          <a:bodyPr/>
          <a:lstStyle>
            <a:lvl1pPr>
              <a:defRPr/>
            </a:lvl1pPr>
          </a:lstStyle>
          <a:p>
            <a:fld id="{9371F77F-97EB-46FB-98C5-390904E36F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3BEB0-EC66-4D09-B7FE-77E02269E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E1C3C-F45D-4B29-B967-7AD69A27B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4EF5-C38B-42D7-9FBA-46AB771DD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924175"/>
            <a:ext cx="4038600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24175"/>
            <a:ext cx="4038600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A9EAE-57F1-4213-AFE2-7C642F522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D348E-5313-4DD9-9513-87A523237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D0F54-D429-4C1D-BC55-AEC989E7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3C1E-B79B-4D6F-B018-973F05D12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468AA-AB53-420B-A134-DF3AA5B5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18539-5A76-4EA6-8CDD-2B33C312F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9CE7C-DE32-4B19-A5E1-BEE34CA69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473075"/>
            <a:ext cx="2286000" cy="4241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473075"/>
            <a:ext cx="6705600" cy="4241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EFF-60F6-49E5-A3F8-76E4DA272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3" descr="chapka"/>
          <p:cNvPicPr>
            <a:picLocks noChangeAspect="1" noChangeArrowheads="1"/>
          </p:cNvPicPr>
          <p:nvPr/>
        </p:nvPicPr>
        <p:blipFill>
          <a:blip r:embed="rId13" cstate="print"/>
          <a:srcRect l="47639" t="6123" b="30865"/>
          <a:stretch>
            <a:fillRect/>
          </a:stretch>
        </p:blipFill>
        <p:spPr bwMode="auto">
          <a:xfrm>
            <a:off x="0" y="1588"/>
            <a:ext cx="6516688" cy="588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reeform 3"/>
          <p:cNvSpPr>
            <a:spLocks/>
          </p:cNvSpPr>
          <p:nvPr/>
        </p:nvSpPr>
        <p:spPr bwMode="gray">
          <a:xfrm>
            <a:off x="0" y="4483100"/>
            <a:ext cx="4122738" cy="2368550"/>
          </a:xfrm>
          <a:custGeom>
            <a:avLst/>
            <a:gdLst/>
            <a:ahLst/>
            <a:cxnLst>
              <a:cxn ang="0">
                <a:pos x="0" y="489"/>
              </a:cxn>
              <a:cxn ang="0">
                <a:pos x="1328" y="840"/>
              </a:cxn>
              <a:cxn ang="0">
                <a:pos x="2488" y="0"/>
              </a:cxn>
              <a:cxn ang="0">
                <a:pos x="1712" y="1124"/>
              </a:cxn>
              <a:cxn ang="0">
                <a:pos x="636" y="1492"/>
              </a:cxn>
              <a:cxn ang="0">
                <a:pos x="1" y="1492"/>
              </a:cxn>
              <a:cxn ang="0">
                <a:pos x="0" y="489"/>
              </a:cxn>
            </a:cxnLst>
            <a:rect l="0" t="0" r="r" b="b"/>
            <a:pathLst>
              <a:path w="2597" h="1492">
                <a:moveTo>
                  <a:pt x="0" y="489"/>
                </a:moveTo>
                <a:cubicBezTo>
                  <a:pt x="247" y="671"/>
                  <a:pt x="632" y="920"/>
                  <a:pt x="1328" y="840"/>
                </a:cubicBezTo>
                <a:cubicBezTo>
                  <a:pt x="2024" y="760"/>
                  <a:pt x="2360" y="131"/>
                  <a:pt x="2488" y="0"/>
                </a:cubicBezTo>
                <a:cubicBezTo>
                  <a:pt x="2597" y="53"/>
                  <a:pt x="1792" y="1068"/>
                  <a:pt x="1712" y="1124"/>
                </a:cubicBezTo>
                <a:cubicBezTo>
                  <a:pt x="1632" y="1180"/>
                  <a:pt x="921" y="1431"/>
                  <a:pt x="636" y="1492"/>
                </a:cubicBezTo>
                <a:lnTo>
                  <a:pt x="1" y="1492"/>
                </a:lnTo>
                <a:lnTo>
                  <a:pt x="0" y="489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2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5" name="Freeform 4"/>
          <p:cNvSpPr>
            <a:spLocks/>
          </p:cNvSpPr>
          <p:nvPr/>
        </p:nvSpPr>
        <p:spPr bwMode="gray">
          <a:xfrm>
            <a:off x="-12700" y="4149725"/>
            <a:ext cx="4152900" cy="2708275"/>
          </a:xfrm>
          <a:custGeom>
            <a:avLst/>
            <a:gdLst/>
            <a:ahLst/>
            <a:cxnLst>
              <a:cxn ang="0">
                <a:pos x="0" y="1688"/>
              </a:cxn>
              <a:cxn ang="0">
                <a:pos x="0" y="1112"/>
              </a:cxn>
              <a:cxn ang="0">
                <a:pos x="2576" y="0"/>
              </a:cxn>
              <a:cxn ang="0">
                <a:pos x="2135" y="826"/>
              </a:cxn>
              <a:cxn ang="0">
                <a:pos x="635" y="1688"/>
              </a:cxn>
              <a:cxn ang="0">
                <a:pos x="0" y="1688"/>
              </a:cxn>
            </a:cxnLst>
            <a:rect l="0" t="0" r="r" b="b"/>
            <a:pathLst>
              <a:path w="2576" h="1688">
                <a:moveTo>
                  <a:pt x="0" y="1688"/>
                </a:moveTo>
                <a:lnTo>
                  <a:pt x="0" y="1112"/>
                </a:lnTo>
                <a:cubicBezTo>
                  <a:pt x="1960" y="1464"/>
                  <a:pt x="2419" y="304"/>
                  <a:pt x="2576" y="0"/>
                </a:cubicBezTo>
                <a:lnTo>
                  <a:pt x="2135" y="826"/>
                </a:lnTo>
                <a:cubicBezTo>
                  <a:pt x="1618" y="1315"/>
                  <a:pt x="1286" y="1456"/>
                  <a:pt x="635" y="1688"/>
                </a:cubicBezTo>
                <a:lnTo>
                  <a:pt x="0" y="1688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white">
          <a:xfrm>
            <a:off x="2230438" y="-11113"/>
            <a:ext cx="6950075" cy="6880226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561" y="193"/>
              </a:cxn>
              <a:cxn ang="0">
                <a:pos x="943" y="501"/>
              </a:cxn>
              <a:cxn ang="0">
                <a:pos x="1221" y="967"/>
              </a:cxn>
              <a:cxn ang="0">
                <a:pos x="1413" y="1630"/>
              </a:cxn>
              <a:cxn ang="0">
                <a:pos x="1290" y="2660"/>
              </a:cxn>
              <a:cxn ang="0">
                <a:pos x="0" y="4342"/>
              </a:cxn>
              <a:cxn ang="0">
                <a:pos x="4349" y="4342"/>
              </a:cxn>
              <a:cxn ang="0">
                <a:pos x="4362" y="7"/>
              </a:cxn>
              <a:cxn ang="0">
                <a:pos x="148" y="0"/>
              </a:cxn>
            </a:cxnLst>
            <a:rect l="0" t="0" r="r" b="b"/>
            <a:pathLst>
              <a:path w="4362" h="4342">
                <a:moveTo>
                  <a:pt x="148" y="0"/>
                </a:moveTo>
                <a:lnTo>
                  <a:pt x="561" y="193"/>
                </a:lnTo>
                <a:lnTo>
                  <a:pt x="943" y="501"/>
                </a:lnTo>
                <a:lnTo>
                  <a:pt x="1221" y="967"/>
                </a:lnTo>
                <a:lnTo>
                  <a:pt x="1413" y="1630"/>
                </a:lnTo>
                <a:lnTo>
                  <a:pt x="1290" y="2660"/>
                </a:lnTo>
                <a:lnTo>
                  <a:pt x="0" y="4342"/>
                </a:lnTo>
                <a:lnTo>
                  <a:pt x="4349" y="4342"/>
                </a:lnTo>
                <a:lnTo>
                  <a:pt x="4362" y="7"/>
                </a:lnTo>
                <a:lnTo>
                  <a:pt x="148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7" name="Freeform 8"/>
          <p:cNvSpPr>
            <a:spLocks/>
          </p:cNvSpPr>
          <p:nvPr/>
        </p:nvSpPr>
        <p:spPr bwMode="gray">
          <a:xfrm>
            <a:off x="827088" y="-11113"/>
            <a:ext cx="4032250" cy="6881813"/>
          </a:xfrm>
          <a:custGeom>
            <a:avLst/>
            <a:gdLst/>
            <a:ahLst/>
            <a:cxnLst>
              <a:cxn ang="0">
                <a:pos x="858" y="0"/>
              </a:cxn>
              <a:cxn ang="0">
                <a:pos x="1984" y="2583"/>
              </a:cxn>
              <a:cxn ang="0">
                <a:pos x="0" y="4327"/>
              </a:cxn>
              <a:cxn ang="0">
                <a:pos x="1208" y="4335"/>
              </a:cxn>
              <a:cxn ang="0">
                <a:pos x="2272" y="2567"/>
              </a:cxn>
              <a:cxn ang="0">
                <a:pos x="998" y="3"/>
              </a:cxn>
              <a:cxn ang="0">
                <a:pos x="858" y="0"/>
              </a:cxn>
            </a:cxnLst>
            <a:rect l="0" t="0" r="r" b="b"/>
            <a:pathLst>
              <a:path w="2408" h="4335">
                <a:moveTo>
                  <a:pt x="858" y="0"/>
                </a:moveTo>
                <a:cubicBezTo>
                  <a:pt x="2020" y="270"/>
                  <a:pt x="2408" y="1631"/>
                  <a:pt x="1984" y="2583"/>
                </a:cubicBezTo>
                <a:cubicBezTo>
                  <a:pt x="1560" y="3535"/>
                  <a:pt x="880" y="3976"/>
                  <a:pt x="0" y="4327"/>
                </a:cubicBezTo>
                <a:lnTo>
                  <a:pt x="1208" y="4335"/>
                </a:lnTo>
                <a:cubicBezTo>
                  <a:pt x="1520" y="4079"/>
                  <a:pt x="2144" y="3343"/>
                  <a:pt x="2272" y="2567"/>
                </a:cubicBezTo>
                <a:cubicBezTo>
                  <a:pt x="2400" y="1791"/>
                  <a:pt x="2278" y="419"/>
                  <a:pt x="998" y="3"/>
                </a:cubicBezTo>
                <a:lnTo>
                  <a:pt x="858" y="0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27451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3756025" y="127000"/>
            <a:ext cx="44910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1200" b="1" dirty="0">
                <a:solidFill>
                  <a:schemeClr val="bg1"/>
                </a:solidFill>
              </a:rPr>
              <a:t>РОССИЙСКАЯ АКАДЕМИЯ НАУК</a:t>
            </a:r>
          </a:p>
          <a:p>
            <a:pPr algn="r">
              <a:defRPr/>
            </a:pPr>
            <a:r>
              <a:rPr lang="ru-RU" sz="1100" b="1" dirty="0">
                <a:solidFill>
                  <a:schemeClr val="bg1"/>
                </a:solidFill>
              </a:rPr>
              <a:t>Институт проблем безопасного развития атомной энергетики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5491163" y="587375"/>
            <a:ext cx="27559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chemeClr val="bg1"/>
                </a:solidFill>
              </a:rPr>
              <a:t>RUSSIAN ACADEMY OF SCIENCES</a:t>
            </a:r>
            <a:endParaRPr lang="ru-RU" sz="1200" b="1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en-US" sz="1100" b="1" dirty="0">
                <a:solidFill>
                  <a:schemeClr val="bg1"/>
                </a:solidFill>
              </a:rPr>
              <a:t>Nuclear Safety Institute (IBRAE)</a:t>
            </a:r>
            <a:endParaRPr lang="ru-RU" sz="1100" b="1" dirty="0">
              <a:solidFill>
                <a:schemeClr val="bg1"/>
              </a:solidFill>
            </a:endParaRP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3635375" y="76200"/>
            <a:ext cx="5470525" cy="673100"/>
            <a:chOff x="2290" y="48"/>
            <a:chExt cx="3446" cy="424"/>
          </a:xfrm>
        </p:grpSpPr>
        <p:sp>
          <p:nvSpPr>
            <p:cNvPr id="21" name="Line 67"/>
            <p:cNvSpPr>
              <a:spLocks noChangeShapeType="1"/>
            </p:cNvSpPr>
            <p:nvPr/>
          </p:nvSpPr>
          <p:spPr bwMode="auto">
            <a:xfrm>
              <a:off x="2290" y="358"/>
              <a:ext cx="3357" cy="0"/>
            </a:xfrm>
            <a:prstGeom prst="line">
              <a:avLst/>
            </a:prstGeom>
            <a:noFill/>
            <a:ln w="19050">
              <a:solidFill>
                <a:srgbClr val="0089E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90488" tIns="44450" rIns="90488" bIns="44450"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69"/>
            <p:cNvGrpSpPr>
              <a:grpSpLocks/>
            </p:cNvGrpSpPr>
            <p:nvPr/>
          </p:nvGrpSpPr>
          <p:grpSpPr bwMode="auto">
            <a:xfrm>
              <a:off x="5169" y="48"/>
              <a:ext cx="567" cy="424"/>
              <a:chOff x="5064" y="0"/>
              <a:chExt cx="696" cy="521"/>
            </a:xfrm>
          </p:grpSpPr>
          <p:sp>
            <p:nvSpPr>
              <p:cNvPr id="23" name="Freeform 30"/>
              <p:cNvSpPr>
                <a:spLocks/>
              </p:cNvSpPr>
              <p:nvPr/>
            </p:nvSpPr>
            <p:spPr bwMode="auto">
              <a:xfrm flipH="1">
                <a:off x="5064" y="0"/>
                <a:ext cx="696" cy="521"/>
              </a:xfrm>
              <a:custGeom>
                <a:avLst/>
                <a:gdLst/>
                <a:ahLst/>
                <a:cxnLst>
                  <a:cxn ang="0">
                    <a:pos x="13" y="44"/>
                  </a:cxn>
                  <a:cxn ang="0">
                    <a:pos x="0" y="33"/>
                  </a:cxn>
                  <a:cxn ang="0">
                    <a:pos x="20" y="17"/>
                  </a:cxn>
                  <a:cxn ang="0">
                    <a:pos x="52" y="23"/>
                  </a:cxn>
                  <a:cxn ang="0">
                    <a:pos x="74" y="39"/>
                  </a:cxn>
                  <a:cxn ang="0">
                    <a:pos x="74" y="50"/>
                  </a:cxn>
                  <a:cxn ang="0">
                    <a:pos x="59" y="50"/>
                  </a:cxn>
                  <a:cxn ang="0">
                    <a:pos x="40" y="36"/>
                  </a:cxn>
                  <a:cxn ang="0">
                    <a:pos x="28" y="22"/>
                  </a:cxn>
                  <a:cxn ang="0">
                    <a:pos x="31" y="2"/>
                  </a:cxn>
                  <a:cxn ang="0">
                    <a:pos x="49" y="10"/>
                  </a:cxn>
                  <a:cxn ang="0">
                    <a:pos x="57" y="46"/>
                  </a:cxn>
                  <a:cxn ang="0">
                    <a:pos x="46" y="58"/>
                  </a:cxn>
                  <a:cxn ang="0">
                    <a:pos x="36" y="48"/>
                  </a:cxn>
                  <a:cxn ang="0">
                    <a:pos x="42" y="25"/>
                  </a:cxn>
                  <a:cxn ang="0">
                    <a:pos x="66" y="8"/>
                  </a:cxn>
                  <a:cxn ang="0">
                    <a:pos x="81" y="10"/>
                  </a:cxn>
                  <a:cxn ang="0">
                    <a:pos x="80" y="23"/>
                  </a:cxn>
                  <a:cxn ang="0">
                    <a:pos x="59" y="42"/>
                  </a:cxn>
                  <a:cxn ang="0">
                    <a:pos x="25" y="59"/>
                  </a:cxn>
                  <a:cxn ang="0">
                    <a:pos x="10" y="55"/>
                  </a:cxn>
                  <a:cxn ang="0">
                    <a:pos x="12" y="43"/>
                  </a:cxn>
                  <a:cxn ang="0">
                    <a:pos x="33" y="25"/>
                  </a:cxn>
                </a:cxnLst>
                <a:rect l="0" t="0" r="r" b="b"/>
                <a:pathLst>
                  <a:path w="83" h="60">
                    <a:moveTo>
                      <a:pt x="13" y="44"/>
                    </a:moveTo>
                    <a:cubicBezTo>
                      <a:pt x="7" y="44"/>
                      <a:pt x="0" y="42"/>
                      <a:pt x="0" y="33"/>
                    </a:cubicBezTo>
                    <a:cubicBezTo>
                      <a:pt x="0" y="24"/>
                      <a:pt x="7" y="18"/>
                      <a:pt x="20" y="17"/>
                    </a:cubicBezTo>
                    <a:cubicBezTo>
                      <a:pt x="33" y="16"/>
                      <a:pt x="43" y="20"/>
                      <a:pt x="52" y="23"/>
                    </a:cubicBezTo>
                    <a:cubicBezTo>
                      <a:pt x="61" y="27"/>
                      <a:pt x="72" y="35"/>
                      <a:pt x="74" y="39"/>
                    </a:cubicBezTo>
                    <a:cubicBezTo>
                      <a:pt x="76" y="43"/>
                      <a:pt x="77" y="46"/>
                      <a:pt x="74" y="50"/>
                    </a:cubicBezTo>
                    <a:cubicBezTo>
                      <a:pt x="71" y="54"/>
                      <a:pt x="65" y="53"/>
                      <a:pt x="59" y="50"/>
                    </a:cubicBezTo>
                    <a:cubicBezTo>
                      <a:pt x="56" y="49"/>
                      <a:pt x="45" y="42"/>
                      <a:pt x="40" y="36"/>
                    </a:cubicBezTo>
                    <a:cubicBezTo>
                      <a:pt x="34" y="31"/>
                      <a:pt x="31" y="28"/>
                      <a:pt x="28" y="22"/>
                    </a:cubicBezTo>
                    <a:cubicBezTo>
                      <a:pt x="24" y="15"/>
                      <a:pt x="26" y="4"/>
                      <a:pt x="31" y="2"/>
                    </a:cubicBezTo>
                    <a:cubicBezTo>
                      <a:pt x="37" y="0"/>
                      <a:pt x="45" y="3"/>
                      <a:pt x="49" y="10"/>
                    </a:cubicBezTo>
                    <a:cubicBezTo>
                      <a:pt x="54" y="16"/>
                      <a:pt x="58" y="35"/>
                      <a:pt x="57" y="46"/>
                    </a:cubicBezTo>
                    <a:cubicBezTo>
                      <a:pt x="56" y="57"/>
                      <a:pt x="49" y="58"/>
                      <a:pt x="46" y="58"/>
                    </a:cubicBezTo>
                    <a:cubicBezTo>
                      <a:pt x="42" y="58"/>
                      <a:pt x="37" y="54"/>
                      <a:pt x="36" y="48"/>
                    </a:cubicBezTo>
                    <a:cubicBezTo>
                      <a:pt x="35" y="43"/>
                      <a:pt x="35" y="33"/>
                      <a:pt x="42" y="25"/>
                    </a:cubicBezTo>
                    <a:cubicBezTo>
                      <a:pt x="48" y="18"/>
                      <a:pt x="59" y="11"/>
                      <a:pt x="66" y="8"/>
                    </a:cubicBezTo>
                    <a:cubicBezTo>
                      <a:pt x="73" y="6"/>
                      <a:pt x="79" y="7"/>
                      <a:pt x="81" y="10"/>
                    </a:cubicBezTo>
                    <a:cubicBezTo>
                      <a:pt x="83" y="12"/>
                      <a:pt x="82" y="18"/>
                      <a:pt x="80" y="23"/>
                    </a:cubicBezTo>
                    <a:cubicBezTo>
                      <a:pt x="78" y="25"/>
                      <a:pt x="72" y="33"/>
                      <a:pt x="59" y="42"/>
                    </a:cubicBezTo>
                    <a:cubicBezTo>
                      <a:pt x="47" y="50"/>
                      <a:pt x="34" y="57"/>
                      <a:pt x="25" y="59"/>
                    </a:cubicBezTo>
                    <a:cubicBezTo>
                      <a:pt x="16" y="60"/>
                      <a:pt x="12" y="58"/>
                      <a:pt x="10" y="55"/>
                    </a:cubicBezTo>
                    <a:cubicBezTo>
                      <a:pt x="7" y="53"/>
                      <a:pt x="8" y="48"/>
                      <a:pt x="12" y="43"/>
                    </a:cubicBezTo>
                    <a:cubicBezTo>
                      <a:pt x="15" y="37"/>
                      <a:pt x="28" y="29"/>
                      <a:pt x="33" y="25"/>
                    </a:cubicBezTo>
                  </a:path>
                </a:pathLst>
              </a:custGeom>
              <a:noFill/>
              <a:ln w="28575" cap="flat" cmpd="sng">
                <a:solidFill>
                  <a:srgbClr val="0089E1"/>
                </a:solidFill>
                <a:prstDash val="solid"/>
                <a:miter lim="800000"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grpSp>
            <p:nvGrpSpPr>
              <p:cNvPr id="4" name="Group 66"/>
              <p:cNvGrpSpPr>
                <a:grpSpLocks/>
              </p:cNvGrpSpPr>
              <p:nvPr/>
            </p:nvGrpSpPr>
            <p:grpSpPr bwMode="auto">
              <a:xfrm>
                <a:off x="5426" y="192"/>
                <a:ext cx="199" cy="203"/>
                <a:chOff x="4053" y="945"/>
                <a:chExt cx="180" cy="186"/>
              </a:xfrm>
            </p:grpSpPr>
            <p:sp>
              <p:nvSpPr>
                <p:cNvPr id="25" name="Oval 31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61" cy="154"/>
                </a:xfrm>
                <a:prstGeom prst="ellipse">
                  <a:avLst/>
                </a:prstGeom>
                <a:solidFill>
                  <a:srgbClr val="1A1B1C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52" cy="154"/>
                </a:xfrm>
                <a:prstGeom prst="ellipse">
                  <a:avLst/>
                </a:prstGeom>
                <a:solidFill>
                  <a:srgbClr val="0091E3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52" cy="154"/>
                </a:xfrm>
                <a:prstGeom prst="ellipse">
                  <a:avLst/>
                </a:prstGeom>
                <a:solidFill>
                  <a:srgbClr val="0099E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8" name="Oval 34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52" cy="154"/>
                </a:xfrm>
                <a:prstGeom prst="ellipse">
                  <a:avLst/>
                </a:prstGeom>
                <a:solidFill>
                  <a:srgbClr val="00A0E9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9" name="Oval 35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42" cy="154"/>
                </a:xfrm>
                <a:prstGeom prst="ellipse">
                  <a:avLst/>
                </a:prstGeom>
                <a:solidFill>
                  <a:srgbClr val="00A8EB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0" name="Oval 36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42" cy="135"/>
                </a:xfrm>
                <a:prstGeom prst="ellipse">
                  <a:avLst/>
                </a:prstGeom>
                <a:solidFill>
                  <a:srgbClr val="00B0EE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1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42" cy="135"/>
                </a:xfrm>
                <a:prstGeom prst="ellipse">
                  <a:avLst/>
                </a:prstGeom>
                <a:solidFill>
                  <a:srgbClr val="4AB9F1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2" name="Oval 38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34" cy="135"/>
                </a:xfrm>
                <a:prstGeom prst="ellipse">
                  <a:avLst/>
                </a:prstGeom>
                <a:solidFill>
                  <a:srgbClr val="6FC4F4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3" name="Oval 39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34" cy="135"/>
                </a:xfrm>
                <a:prstGeom prst="ellipse">
                  <a:avLst/>
                </a:prstGeom>
                <a:solidFill>
                  <a:srgbClr val="8FCFF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4" name="Oval 40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34" cy="135"/>
                </a:xfrm>
                <a:prstGeom prst="ellipse">
                  <a:avLst/>
                </a:prstGeom>
                <a:solidFill>
                  <a:srgbClr val="B1DDFA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5" name="Oval 41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24" cy="126"/>
                </a:xfrm>
                <a:prstGeom prst="ellipse">
                  <a:avLst/>
                </a:prstGeom>
                <a:solidFill>
                  <a:srgbClr val="D7EDFC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6" name="Oval 42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24" cy="12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7" name="Freeform 43"/>
                <p:cNvSpPr>
                  <a:spLocks/>
                </p:cNvSpPr>
                <p:nvPr/>
              </p:nvSpPr>
              <p:spPr bwMode="auto">
                <a:xfrm flipH="1">
                  <a:off x="4053" y="945"/>
                  <a:ext cx="180" cy="177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17" y="4"/>
                    </a:cxn>
                    <a:cxn ang="0">
                      <a:pos x="15" y="16"/>
                    </a:cxn>
                    <a:cxn ang="0">
                      <a:pos x="3" y="14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19" h="18">
                      <a:moveTo>
                        <a:pt x="5" y="2"/>
                      </a:moveTo>
                      <a:cubicBezTo>
                        <a:pt x="8" y="0"/>
                        <a:pt x="14" y="0"/>
                        <a:pt x="17" y="4"/>
                      </a:cubicBezTo>
                      <a:cubicBezTo>
                        <a:pt x="19" y="8"/>
                        <a:pt x="19" y="13"/>
                        <a:pt x="15" y="16"/>
                      </a:cubicBezTo>
                      <a:cubicBezTo>
                        <a:pt x="11" y="18"/>
                        <a:pt x="6" y="18"/>
                        <a:pt x="3" y="14"/>
                      </a:cubicBezTo>
                      <a:cubicBezTo>
                        <a:pt x="0" y="10"/>
                        <a:pt x="1" y="5"/>
                        <a:pt x="5" y="2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8" name="Freeform 44"/>
                <p:cNvSpPr>
                  <a:spLocks/>
                </p:cNvSpPr>
                <p:nvPr/>
              </p:nvSpPr>
              <p:spPr bwMode="auto">
                <a:xfrm flipH="1">
                  <a:off x="4062" y="954"/>
                  <a:ext cx="161" cy="154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7" y="8"/>
                    </a:cxn>
                    <a:cxn ang="0">
                      <a:pos x="9" y="16"/>
                    </a:cxn>
                    <a:cxn ang="0">
                      <a:pos x="0" y="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7" h="16">
                      <a:moveTo>
                        <a:pt x="9" y="0"/>
                      </a:moveTo>
                      <a:cubicBezTo>
                        <a:pt x="13" y="0"/>
                        <a:pt x="17" y="3"/>
                        <a:pt x="17" y="8"/>
                      </a:cubicBezTo>
                      <a:cubicBezTo>
                        <a:pt x="17" y="13"/>
                        <a:pt x="13" y="16"/>
                        <a:pt x="9" y="16"/>
                      </a:cubicBezTo>
                      <a:cubicBezTo>
                        <a:pt x="4" y="16"/>
                        <a:pt x="0" y="13"/>
                        <a:pt x="0" y="8"/>
                      </a:cubicBezTo>
                      <a:cubicBezTo>
                        <a:pt x="0" y="4"/>
                        <a:pt x="4" y="0"/>
                        <a:pt x="9" y="0"/>
                      </a:cubicBezTo>
                    </a:path>
                  </a:pathLst>
                </a:custGeom>
                <a:noFill/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9" name="Freeform 45"/>
                <p:cNvSpPr>
                  <a:spLocks/>
                </p:cNvSpPr>
                <p:nvPr/>
              </p:nvSpPr>
              <p:spPr bwMode="auto">
                <a:xfrm flipH="1">
                  <a:off x="4053" y="945"/>
                  <a:ext cx="180" cy="186"/>
                </a:xfrm>
                <a:custGeom>
                  <a:avLst/>
                  <a:gdLst/>
                  <a:ahLst/>
                  <a:cxnLst>
                    <a:cxn ang="0">
                      <a:pos x="5" y="3"/>
                    </a:cxn>
                    <a:cxn ang="0">
                      <a:pos x="16" y="4"/>
                    </a:cxn>
                    <a:cxn ang="0">
                      <a:pos x="15" y="16"/>
                    </a:cxn>
                    <a:cxn ang="0">
                      <a:pos x="3" y="14"/>
                    </a:cxn>
                    <a:cxn ang="0">
                      <a:pos x="5" y="3"/>
                    </a:cxn>
                  </a:cxnLst>
                  <a:rect l="0" t="0" r="r" b="b"/>
                  <a:pathLst>
                    <a:path w="19" h="19">
                      <a:moveTo>
                        <a:pt x="5" y="3"/>
                      </a:moveTo>
                      <a:cubicBezTo>
                        <a:pt x="8" y="0"/>
                        <a:pt x="14" y="1"/>
                        <a:pt x="16" y="4"/>
                      </a:cubicBezTo>
                      <a:cubicBezTo>
                        <a:pt x="19" y="8"/>
                        <a:pt x="18" y="13"/>
                        <a:pt x="15" y="16"/>
                      </a:cubicBezTo>
                      <a:cubicBezTo>
                        <a:pt x="11" y="19"/>
                        <a:pt x="6" y="18"/>
                        <a:pt x="3" y="14"/>
                      </a:cubicBezTo>
                      <a:cubicBezTo>
                        <a:pt x="0" y="11"/>
                        <a:pt x="1" y="5"/>
                        <a:pt x="5" y="3"/>
                      </a:cubicBezTo>
                    </a:path>
                  </a:pathLst>
                </a:custGeom>
                <a:noFill/>
                <a:ln w="12700" cap="flat">
                  <a:solidFill>
                    <a:srgbClr val="0089E1"/>
                  </a:solidFill>
                  <a:prstDash val="solid"/>
                  <a:miter lim="800000"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0" name="Freeform 46"/>
                <p:cNvSpPr>
                  <a:spLocks/>
                </p:cNvSpPr>
                <p:nvPr/>
              </p:nvSpPr>
              <p:spPr bwMode="auto">
                <a:xfrm flipH="1">
                  <a:off x="4072" y="954"/>
                  <a:ext cx="132" cy="154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10" y="5"/>
                    </a:cxn>
                    <a:cxn ang="0">
                      <a:pos x="12" y="15"/>
                    </a:cxn>
                    <a:cxn ang="0">
                      <a:pos x="3" y="10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14" h="16">
                      <a:moveTo>
                        <a:pt x="2" y="1"/>
                      </a:moveTo>
                      <a:cubicBezTo>
                        <a:pt x="4" y="0"/>
                        <a:pt x="7" y="2"/>
                        <a:pt x="10" y="5"/>
                      </a:cubicBezTo>
                      <a:cubicBezTo>
                        <a:pt x="13" y="9"/>
                        <a:pt x="14" y="13"/>
                        <a:pt x="12" y="15"/>
                      </a:cubicBezTo>
                      <a:cubicBezTo>
                        <a:pt x="10" y="16"/>
                        <a:pt x="6" y="14"/>
                        <a:pt x="3" y="10"/>
                      </a:cubicBezTo>
                      <a:cubicBezTo>
                        <a:pt x="1" y="7"/>
                        <a:pt x="0" y="3"/>
                        <a:pt x="2" y="1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1" name="Freeform 47"/>
                <p:cNvSpPr>
                  <a:spLocks/>
                </p:cNvSpPr>
                <p:nvPr/>
              </p:nvSpPr>
              <p:spPr bwMode="auto">
                <a:xfrm flipH="1">
                  <a:off x="4062" y="945"/>
                  <a:ext cx="152" cy="177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13" y="5"/>
                    </a:cxn>
                    <a:cxn ang="0">
                      <a:pos x="13" y="16"/>
                    </a:cxn>
                    <a:cxn ang="0">
                      <a:pos x="3" y="13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16" h="18">
                      <a:moveTo>
                        <a:pt x="3" y="2"/>
                      </a:moveTo>
                      <a:cubicBezTo>
                        <a:pt x="6" y="0"/>
                        <a:pt x="10" y="2"/>
                        <a:pt x="13" y="5"/>
                      </a:cubicBezTo>
                      <a:cubicBezTo>
                        <a:pt x="16" y="9"/>
                        <a:pt x="16" y="14"/>
                        <a:pt x="13" y="16"/>
                      </a:cubicBezTo>
                      <a:cubicBezTo>
                        <a:pt x="10" y="18"/>
                        <a:pt x="6" y="16"/>
                        <a:pt x="3" y="13"/>
                      </a:cubicBezTo>
                      <a:cubicBezTo>
                        <a:pt x="0" y="9"/>
                        <a:pt x="0" y="4"/>
                        <a:pt x="3" y="2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2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4091" y="965"/>
                  <a:ext cx="95" cy="135"/>
                </a:xfrm>
                <a:prstGeom prst="line">
                  <a:avLst/>
                </a:prstGeom>
                <a:noFill/>
                <a:ln w="0">
                  <a:solidFill>
                    <a:srgbClr val="0089E1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3" name="Freeform 49"/>
                <p:cNvSpPr>
                  <a:spLocks/>
                </p:cNvSpPr>
                <p:nvPr/>
              </p:nvSpPr>
              <p:spPr bwMode="auto">
                <a:xfrm flipH="1">
                  <a:off x="4129" y="954"/>
                  <a:ext cx="85" cy="69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5" y="5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9" h="7">
                      <a:moveTo>
                        <a:pt x="9" y="0"/>
                      </a:moveTo>
                      <a:cubicBezTo>
                        <a:pt x="9" y="1"/>
                        <a:pt x="8" y="3"/>
                        <a:pt x="5" y="5"/>
                      </a:cubicBezTo>
                      <a:cubicBezTo>
                        <a:pt x="3" y="6"/>
                        <a:pt x="1" y="7"/>
                        <a:pt x="0" y="7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4" name="Freeform 50"/>
                <p:cNvSpPr>
                  <a:spLocks/>
                </p:cNvSpPr>
                <p:nvPr/>
              </p:nvSpPr>
              <p:spPr bwMode="auto">
                <a:xfrm flipH="1">
                  <a:off x="4062" y="1011"/>
                  <a:ext cx="114" cy="89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5" y="3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cubicBezTo>
                        <a:pt x="0" y="7"/>
                        <a:pt x="3" y="5"/>
                        <a:pt x="5" y="3"/>
                      </a:cubicBezTo>
                      <a:cubicBezTo>
                        <a:pt x="7" y="2"/>
                        <a:pt x="10" y="0"/>
                        <a:pt x="12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5" name="Freeform 51"/>
                <p:cNvSpPr>
                  <a:spLocks/>
                </p:cNvSpPr>
                <p:nvPr/>
              </p:nvSpPr>
              <p:spPr bwMode="auto">
                <a:xfrm flipH="1">
                  <a:off x="4149" y="954"/>
                  <a:ext cx="70" cy="5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4" y="3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7" h="5">
                      <a:moveTo>
                        <a:pt x="7" y="0"/>
                      </a:moveTo>
                      <a:cubicBezTo>
                        <a:pt x="7" y="1"/>
                        <a:pt x="6" y="2"/>
                        <a:pt x="4" y="3"/>
                      </a:cubicBezTo>
                      <a:cubicBezTo>
                        <a:pt x="3" y="4"/>
                        <a:pt x="1" y="5"/>
                        <a:pt x="0" y="4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6" name="Line 52"/>
                <p:cNvSpPr>
                  <a:spLocks noChangeShapeType="1"/>
                </p:cNvSpPr>
                <p:nvPr/>
              </p:nvSpPr>
              <p:spPr bwMode="auto">
                <a:xfrm flipH="1" flipV="1">
                  <a:off x="4072" y="984"/>
                  <a:ext cx="132" cy="98"/>
                </a:xfrm>
                <a:prstGeom prst="line">
                  <a:avLst/>
                </a:prstGeom>
                <a:noFill/>
                <a:ln w="0">
                  <a:solidFill>
                    <a:srgbClr val="0089E1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7" name="Freeform 53"/>
                <p:cNvSpPr>
                  <a:spLocks/>
                </p:cNvSpPr>
                <p:nvPr/>
              </p:nvSpPr>
              <p:spPr bwMode="auto">
                <a:xfrm flipH="1">
                  <a:off x="4101" y="965"/>
                  <a:ext cx="113" cy="88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7" y="5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2" h="9">
                      <a:moveTo>
                        <a:pt x="12" y="0"/>
                      </a:moveTo>
                      <a:cubicBezTo>
                        <a:pt x="11" y="2"/>
                        <a:pt x="8" y="4"/>
                        <a:pt x="7" y="5"/>
                      </a:cubicBezTo>
                      <a:cubicBezTo>
                        <a:pt x="5" y="7"/>
                        <a:pt x="1" y="9"/>
                        <a:pt x="0" y="8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8" name="Freeform 54"/>
                <p:cNvSpPr>
                  <a:spLocks/>
                </p:cNvSpPr>
                <p:nvPr/>
              </p:nvSpPr>
              <p:spPr bwMode="auto">
                <a:xfrm flipH="1">
                  <a:off x="4062" y="1043"/>
                  <a:ext cx="95" cy="68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4" y="2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0" h="7">
                      <a:moveTo>
                        <a:pt x="1" y="7"/>
                      </a:moveTo>
                      <a:cubicBezTo>
                        <a:pt x="0" y="6"/>
                        <a:pt x="2" y="4"/>
                        <a:pt x="4" y="2"/>
                      </a:cubicBezTo>
                      <a:cubicBezTo>
                        <a:pt x="7" y="0"/>
                        <a:pt x="9" y="0"/>
                        <a:pt x="10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9" name="Freeform 55"/>
                <p:cNvSpPr>
                  <a:spLocks/>
                </p:cNvSpPr>
                <p:nvPr/>
              </p:nvSpPr>
              <p:spPr bwMode="auto">
                <a:xfrm flipH="1">
                  <a:off x="4072" y="1062"/>
                  <a:ext cx="57" cy="46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3" y="2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cubicBezTo>
                        <a:pt x="0" y="4"/>
                        <a:pt x="1" y="3"/>
                        <a:pt x="3" y="2"/>
                      </a:cubicBezTo>
                      <a:cubicBezTo>
                        <a:pt x="4" y="1"/>
                        <a:pt x="6" y="0"/>
                        <a:pt x="6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50" name="Freeform 56"/>
                <p:cNvSpPr>
                  <a:spLocks/>
                </p:cNvSpPr>
                <p:nvPr/>
              </p:nvSpPr>
              <p:spPr bwMode="auto">
                <a:xfrm flipH="1">
                  <a:off x="4082" y="965"/>
                  <a:ext cx="114" cy="13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7" y="6"/>
                    </a:cxn>
                    <a:cxn ang="0">
                      <a:pos x="11" y="14"/>
                    </a:cxn>
                    <a:cxn ang="0">
                      <a:pos x="4" y="8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2" h="14">
                      <a:moveTo>
                        <a:pt x="1" y="0"/>
                      </a:moveTo>
                      <a:cubicBezTo>
                        <a:pt x="2" y="0"/>
                        <a:pt x="5" y="2"/>
                        <a:pt x="7" y="6"/>
                      </a:cubicBezTo>
                      <a:cubicBezTo>
                        <a:pt x="10" y="9"/>
                        <a:pt x="12" y="13"/>
                        <a:pt x="11" y="14"/>
                      </a:cubicBezTo>
                      <a:cubicBezTo>
                        <a:pt x="10" y="14"/>
                        <a:pt x="7" y="12"/>
                        <a:pt x="4" y="8"/>
                      </a:cubicBezTo>
                      <a:cubicBezTo>
                        <a:pt x="1" y="4"/>
                        <a:pt x="0" y="1"/>
                        <a:pt x="1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6077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20503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51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fld id="{01A3CC9E-8DFF-48DB-93F9-B83FE6EF60D2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2" name="Rectangle 7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4290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fld id="{D86B4390-10C9-42ED-A4EA-E6FCEE2BF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5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Freeform 3"/>
          <p:cNvSpPr>
            <a:spLocks/>
          </p:cNvSpPr>
          <p:nvPr/>
        </p:nvSpPr>
        <p:spPr bwMode="gray">
          <a:xfrm>
            <a:off x="0" y="6413500"/>
            <a:ext cx="4205288" cy="444500"/>
          </a:xfrm>
          <a:custGeom>
            <a:avLst/>
            <a:gdLst/>
            <a:ahLst/>
            <a:cxnLst>
              <a:cxn ang="0">
                <a:pos x="2649" y="280"/>
              </a:cxn>
              <a:cxn ang="0">
                <a:pos x="1337" y="184"/>
              </a:cxn>
              <a:cxn ang="0">
                <a:pos x="1" y="0"/>
              </a:cxn>
              <a:cxn ang="0">
                <a:pos x="0" y="279"/>
              </a:cxn>
              <a:cxn ang="0">
                <a:pos x="2649" y="280"/>
              </a:cxn>
            </a:cxnLst>
            <a:rect l="0" t="0" r="r" b="b"/>
            <a:pathLst>
              <a:path w="2649" h="280">
                <a:moveTo>
                  <a:pt x="2649" y="280"/>
                </a:moveTo>
                <a:cubicBezTo>
                  <a:pt x="2211" y="248"/>
                  <a:pt x="2061" y="246"/>
                  <a:pt x="1337" y="184"/>
                </a:cubicBezTo>
                <a:cubicBezTo>
                  <a:pt x="610" y="123"/>
                  <a:pt x="9" y="0"/>
                  <a:pt x="1" y="0"/>
                </a:cubicBezTo>
                <a:lnTo>
                  <a:pt x="0" y="279"/>
                </a:lnTo>
                <a:lnTo>
                  <a:pt x="2649" y="28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60772" name="Freeform 4"/>
          <p:cNvSpPr>
            <a:spLocks/>
          </p:cNvSpPr>
          <p:nvPr/>
        </p:nvSpPr>
        <p:spPr bwMode="gray">
          <a:xfrm>
            <a:off x="4932363" y="6337300"/>
            <a:ext cx="4211637" cy="520700"/>
          </a:xfrm>
          <a:custGeom>
            <a:avLst/>
            <a:gdLst/>
            <a:ahLst/>
            <a:cxnLst>
              <a:cxn ang="0">
                <a:pos x="0" y="328"/>
              </a:cxn>
              <a:cxn ang="0">
                <a:pos x="1321" y="224"/>
              </a:cxn>
              <a:cxn ang="0">
                <a:pos x="2653" y="0"/>
              </a:cxn>
              <a:cxn ang="0">
                <a:pos x="2653" y="328"/>
              </a:cxn>
              <a:cxn ang="0">
                <a:pos x="0" y="328"/>
              </a:cxn>
            </a:cxnLst>
            <a:rect l="0" t="0" r="r" b="b"/>
            <a:pathLst>
              <a:path w="2653" h="328">
                <a:moveTo>
                  <a:pt x="0" y="328"/>
                </a:moveTo>
                <a:cubicBezTo>
                  <a:pt x="428" y="297"/>
                  <a:pt x="612" y="285"/>
                  <a:pt x="1321" y="224"/>
                </a:cubicBezTo>
                <a:cubicBezTo>
                  <a:pt x="2031" y="163"/>
                  <a:pt x="2595" y="29"/>
                  <a:pt x="2653" y="0"/>
                </a:cubicBezTo>
                <a:lnTo>
                  <a:pt x="2653" y="328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60773" name="Freeform 5"/>
          <p:cNvSpPr>
            <a:spLocks/>
          </p:cNvSpPr>
          <p:nvPr/>
        </p:nvSpPr>
        <p:spPr bwMode="gray">
          <a:xfrm>
            <a:off x="4978400" y="874713"/>
            <a:ext cx="4165600" cy="4445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288" y="120"/>
              </a:cxn>
              <a:cxn ang="0">
                <a:pos x="2624" y="280"/>
              </a:cxn>
              <a:cxn ang="0">
                <a:pos x="2624" y="0"/>
              </a:cxn>
              <a:cxn ang="0">
                <a:pos x="0" y="8"/>
              </a:cxn>
            </a:cxnLst>
            <a:rect l="0" t="0" r="r" b="b"/>
            <a:pathLst>
              <a:path w="2624" h="280">
                <a:moveTo>
                  <a:pt x="0" y="8"/>
                </a:moveTo>
                <a:cubicBezTo>
                  <a:pt x="438" y="40"/>
                  <a:pt x="564" y="59"/>
                  <a:pt x="1288" y="120"/>
                </a:cubicBezTo>
                <a:cubicBezTo>
                  <a:pt x="2015" y="181"/>
                  <a:pt x="2616" y="280"/>
                  <a:pt x="2624" y="280"/>
                </a:cubicBezTo>
                <a:lnTo>
                  <a:pt x="2624" y="0"/>
                </a:lnTo>
                <a:lnTo>
                  <a:pt x="0" y="8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60774" name="Freeform 6"/>
          <p:cNvSpPr>
            <a:spLocks/>
          </p:cNvSpPr>
          <p:nvPr/>
        </p:nvSpPr>
        <p:spPr bwMode="invGray">
          <a:xfrm>
            <a:off x="0" y="-26988"/>
            <a:ext cx="9144000" cy="908051"/>
          </a:xfrm>
          <a:custGeom>
            <a:avLst/>
            <a:gdLst/>
            <a:ahLst/>
            <a:cxnLst>
              <a:cxn ang="0">
                <a:pos x="0" y="512"/>
              </a:cxn>
              <a:cxn ang="0">
                <a:pos x="5760" y="512"/>
              </a:cxn>
              <a:cxn ang="0">
                <a:pos x="5760" y="0"/>
              </a:cxn>
              <a:cxn ang="0">
                <a:pos x="2804" y="134"/>
              </a:cxn>
              <a:cxn ang="0">
                <a:pos x="0" y="9"/>
              </a:cxn>
              <a:cxn ang="0">
                <a:pos x="0" y="512"/>
              </a:cxn>
            </a:cxnLst>
            <a:rect l="0" t="0" r="r" b="b"/>
            <a:pathLst>
              <a:path w="5760" h="512">
                <a:moveTo>
                  <a:pt x="0" y="512"/>
                </a:moveTo>
                <a:lnTo>
                  <a:pt x="5760" y="512"/>
                </a:lnTo>
                <a:lnTo>
                  <a:pt x="5760" y="0"/>
                </a:lnTo>
                <a:cubicBezTo>
                  <a:pt x="5554" y="37"/>
                  <a:pt x="3760" y="147"/>
                  <a:pt x="2804" y="134"/>
                </a:cubicBezTo>
                <a:cubicBezTo>
                  <a:pt x="1848" y="121"/>
                  <a:pt x="582" y="97"/>
                  <a:pt x="0" y="9"/>
                </a:cubicBezTo>
                <a:lnTo>
                  <a:pt x="0" y="512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50000">
                <a:schemeClr val="tx2">
                  <a:gamma/>
                  <a:shade val="46275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615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924175"/>
            <a:ext cx="82296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60778" name="Rectangle 1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925" y="6565900"/>
            <a:ext cx="611188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600" b="1">
                <a:solidFill>
                  <a:srgbClr val="4D4D4D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BBF19322-200A-4F49-BB93-24BF77525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0780" name="Freeform 12"/>
          <p:cNvSpPr>
            <a:spLocks/>
          </p:cNvSpPr>
          <p:nvPr/>
        </p:nvSpPr>
        <p:spPr bwMode="gray">
          <a:xfrm flipH="1">
            <a:off x="0" y="862013"/>
            <a:ext cx="3635375" cy="4445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000" y="104"/>
              </a:cxn>
              <a:cxn ang="0">
                <a:pos x="2096" y="280"/>
              </a:cxn>
              <a:cxn ang="0">
                <a:pos x="2096" y="0"/>
              </a:cxn>
              <a:cxn ang="0">
                <a:pos x="0" y="16"/>
              </a:cxn>
            </a:cxnLst>
            <a:rect l="0" t="0" r="r" b="b"/>
            <a:pathLst>
              <a:path w="2096" h="280">
                <a:moveTo>
                  <a:pt x="0" y="16"/>
                </a:moveTo>
                <a:cubicBezTo>
                  <a:pt x="352" y="48"/>
                  <a:pt x="418" y="43"/>
                  <a:pt x="1000" y="104"/>
                </a:cubicBezTo>
                <a:cubicBezTo>
                  <a:pt x="1584" y="165"/>
                  <a:pt x="2048" y="251"/>
                  <a:pt x="2096" y="280"/>
                </a:cubicBezTo>
                <a:lnTo>
                  <a:pt x="2096" y="0"/>
                </a:lnTo>
                <a:lnTo>
                  <a:pt x="0" y="16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pic>
        <p:nvPicPr>
          <p:cNvPr id="6153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7" name="Rectangle 9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903913" y="863600"/>
            <a:ext cx="320516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 b="1">
                <a:solidFill>
                  <a:srgbClr val="4D4D4D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www.ibrae.ac.ru</a:t>
            </a:r>
          </a:p>
        </p:txBody>
      </p:sp>
      <p:sp>
        <p:nvSpPr>
          <p:cNvPr id="16077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0" y="401638"/>
            <a:ext cx="914400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97" r:id="rId13"/>
  </p:sldLayoutIdLst>
  <p:transition/>
  <p:hf hd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АЭС_kart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2349500"/>
            <a:ext cx="4356100" cy="358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3"/>
          <p:cNvSpPr>
            <a:spLocks/>
          </p:cNvSpPr>
          <p:nvPr/>
        </p:nvSpPr>
        <p:spPr bwMode="gray">
          <a:xfrm>
            <a:off x="0" y="4483100"/>
            <a:ext cx="4122738" cy="2368550"/>
          </a:xfrm>
          <a:custGeom>
            <a:avLst/>
            <a:gdLst/>
            <a:ahLst/>
            <a:cxnLst>
              <a:cxn ang="0">
                <a:pos x="0" y="489"/>
              </a:cxn>
              <a:cxn ang="0">
                <a:pos x="1328" y="840"/>
              </a:cxn>
              <a:cxn ang="0">
                <a:pos x="2488" y="0"/>
              </a:cxn>
              <a:cxn ang="0">
                <a:pos x="1712" y="1124"/>
              </a:cxn>
              <a:cxn ang="0">
                <a:pos x="636" y="1492"/>
              </a:cxn>
              <a:cxn ang="0">
                <a:pos x="1" y="1492"/>
              </a:cxn>
              <a:cxn ang="0">
                <a:pos x="0" y="489"/>
              </a:cxn>
            </a:cxnLst>
            <a:rect l="0" t="0" r="r" b="b"/>
            <a:pathLst>
              <a:path w="2597" h="1492">
                <a:moveTo>
                  <a:pt x="0" y="489"/>
                </a:moveTo>
                <a:cubicBezTo>
                  <a:pt x="247" y="671"/>
                  <a:pt x="632" y="920"/>
                  <a:pt x="1328" y="840"/>
                </a:cubicBezTo>
                <a:cubicBezTo>
                  <a:pt x="2024" y="760"/>
                  <a:pt x="2360" y="131"/>
                  <a:pt x="2488" y="0"/>
                </a:cubicBezTo>
                <a:cubicBezTo>
                  <a:pt x="2597" y="53"/>
                  <a:pt x="1792" y="1068"/>
                  <a:pt x="1712" y="1124"/>
                </a:cubicBezTo>
                <a:cubicBezTo>
                  <a:pt x="1632" y="1180"/>
                  <a:pt x="921" y="1431"/>
                  <a:pt x="636" y="1492"/>
                </a:cubicBezTo>
                <a:lnTo>
                  <a:pt x="1" y="1492"/>
                </a:lnTo>
                <a:lnTo>
                  <a:pt x="0" y="489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2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4" name="Freeform 4"/>
          <p:cNvSpPr>
            <a:spLocks/>
          </p:cNvSpPr>
          <p:nvPr/>
        </p:nvSpPr>
        <p:spPr bwMode="gray">
          <a:xfrm>
            <a:off x="-12700" y="4149725"/>
            <a:ext cx="4152900" cy="2708275"/>
          </a:xfrm>
          <a:custGeom>
            <a:avLst/>
            <a:gdLst/>
            <a:ahLst/>
            <a:cxnLst>
              <a:cxn ang="0">
                <a:pos x="0" y="1688"/>
              </a:cxn>
              <a:cxn ang="0">
                <a:pos x="0" y="1112"/>
              </a:cxn>
              <a:cxn ang="0">
                <a:pos x="2576" y="0"/>
              </a:cxn>
              <a:cxn ang="0">
                <a:pos x="2135" y="826"/>
              </a:cxn>
              <a:cxn ang="0">
                <a:pos x="635" y="1688"/>
              </a:cxn>
              <a:cxn ang="0">
                <a:pos x="0" y="1688"/>
              </a:cxn>
            </a:cxnLst>
            <a:rect l="0" t="0" r="r" b="b"/>
            <a:pathLst>
              <a:path w="2576" h="1688">
                <a:moveTo>
                  <a:pt x="0" y="1688"/>
                </a:moveTo>
                <a:lnTo>
                  <a:pt x="0" y="1112"/>
                </a:lnTo>
                <a:cubicBezTo>
                  <a:pt x="1960" y="1464"/>
                  <a:pt x="2419" y="304"/>
                  <a:pt x="2576" y="0"/>
                </a:cubicBezTo>
                <a:lnTo>
                  <a:pt x="2135" y="826"/>
                </a:lnTo>
                <a:cubicBezTo>
                  <a:pt x="1618" y="1315"/>
                  <a:pt x="1286" y="1456"/>
                  <a:pt x="635" y="1688"/>
                </a:cubicBezTo>
                <a:lnTo>
                  <a:pt x="0" y="1688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5" name="Freeform 5"/>
          <p:cNvSpPr>
            <a:spLocks/>
          </p:cNvSpPr>
          <p:nvPr/>
        </p:nvSpPr>
        <p:spPr bwMode="white">
          <a:xfrm>
            <a:off x="2230438" y="-22225"/>
            <a:ext cx="6950075" cy="6880225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561" y="193"/>
              </a:cxn>
              <a:cxn ang="0">
                <a:pos x="943" y="501"/>
              </a:cxn>
              <a:cxn ang="0">
                <a:pos x="1221" y="967"/>
              </a:cxn>
              <a:cxn ang="0">
                <a:pos x="1413" y="1630"/>
              </a:cxn>
              <a:cxn ang="0">
                <a:pos x="1290" y="2660"/>
              </a:cxn>
              <a:cxn ang="0">
                <a:pos x="0" y="4342"/>
              </a:cxn>
              <a:cxn ang="0">
                <a:pos x="4349" y="4342"/>
              </a:cxn>
              <a:cxn ang="0">
                <a:pos x="4362" y="7"/>
              </a:cxn>
              <a:cxn ang="0">
                <a:pos x="148" y="0"/>
              </a:cxn>
            </a:cxnLst>
            <a:rect l="0" t="0" r="r" b="b"/>
            <a:pathLst>
              <a:path w="4362" h="4342">
                <a:moveTo>
                  <a:pt x="148" y="0"/>
                </a:moveTo>
                <a:lnTo>
                  <a:pt x="561" y="193"/>
                </a:lnTo>
                <a:lnTo>
                  <a:pt x="943" y="501"/>
                </a:lnTo>
                <a:lnTo>
                  <a:pt x="1221" y="967"/>
                </a:lnTo>
                <a:lnTo>
                  <a:pt x="1413" y="1630"/>
                </a:lnTo>
                <a:lnTo>
                  <a:pt x="1290" y="2660"/>
                </a:lnTo>
                <a:lnTo>
                  <a:pt x="0" y="4342"/>
                </a:lnTo>
                <a:lnTo>
                  <a:pt x="4349" y="4342"/>
                </a:lnTo>
                <a:lnTo>
                  <a:pt x="4362" y="7"/>
                </a:lnTo>
                <a:lnTo>
                  <a:pt x="148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6" name="Freeform 8"/>
          <p:cNvSpPr>
            <a:spLocks/>
          </p:cNvSpPr>
          <p:nvPr/>
        </p:nvSpPr>
        <p:spPr bwMode="gray">
          <a:xfrm>
            <a:off x="755650" y="0"/>
            <a:ext cx="4032250" cy="6881813"/>
          </a:xfrm>
          <a:custGeom>
            <a:avLst/>
            <a:gdLst/>
            <a:ahLst/>
            <a:cxnLst>
              <a:cxn ang="0">
                <a:pos x="858" y="0"/>
              </a:cxn>
              <a:cxn ang="0">
                <a:pos x="1984" y="2583"/>
              </a:cxn>
              <a:cxn ang="0">
                <a:pos x="0" y="4327"/>
              </a:cxn>
              <a:cxn ang="0">
                <a:pos x="1208" y="4335"/>
              </a:cxn>
              <a:cxn ang="0">
                <a:pos x="2272" y="2567"/>
              </a:cxn>
              <a:cxn ang="0">
                <a:pos x="998" y="3"/>
              </a:cxn>
              <a:cxn ang="0">
                <a:pos x="858" y="0"/>
              </a:cxn>
            </a:cxnLst>
            <a:rect l="0" t="0" r="r" b="b"/>
            <a:pathLst>
              <a:path w="2408" h="4335">
                <a:moveTo>
                  <a:pt x="858" y="0"/>
                </a:moveTo>
                <a:cubicBezTo>
                  <a:pt x="2020" y="270"/>
                  <a:pt x="2408" y="1631"/>
                  <a:pt x="1984" y="2583"/>
                </a:cubicBezTo>
                <a:cubicBezTo>
                  <a:pt x="1560" y="3535"/>
                  <a:pt x="880" y="3976"/>
                  <a:pt x="0" y="4327"/>
                </a:cubicBezTo>
                <a:lnTo>
                  <a:pt x="1208" y="4335"/>
                </a:lnTo>
                <a:cubicBezTo>
                  <a:pt x="1520" y="4079"/>
                  <a:pt x="2144" y="3343"/>
                  <a:pt x="2272" y="2567"/>
                </a:cubicBezTo>
                <a:cubicBezTo>
                  <a:pt x="2400" y="1791"/>
                  <a:pt x="2278" y="419"/>
                  <a:pt x="998" y="3"/>
                </a:cubicBezTo>
                <a:lnTo>
                  <a:pt x="858" y="0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27451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ru-RU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3756025" y="127000"/>
            <a:ext cx="44910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1200" b="1" dirty="0">
                <a:solidFill>
                  <a:schemeClr val="bg1"/>
                </a:solidFill>
              </a:rPr>
              <a:t>РОССИЙСКАЯ АКАДЕМИЯ НАУК</a:t>
            </a:r>
          </a:p>
          <a:p>
            <a:pPr algn="r">
              <a:defRPr/>
            </a:pPr>
            <a:r>
              <a:rPr lang="ru-RU" sz="1100" b="1" dirty="0">
                <a:solidFill>
                  <a:schemeClr val="bg1"/>
                </a:solidFill>
              </a:rPr>
              <a:t>Институт проблем безопасного развития атомной энергетики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5491163" y="587375"/>
            <a:ext cx="27559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chemeClr val="bg1"/>
                </a:solidFill>
              </a:rPr>
              <a:t>RUSSIAN ACADEMY OF SCIENCES</a:t>
            </a:r>
            <a:endParaRPr lang="ru-RU" sz="1200" b="1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en-US" sz="1100" b="1" dirty="0">
                <a:solidFill>
                  <a:schemeClr val="bg1"/>
                </a:solidFill>
              </a:rPr>
              <a:t>Nuclear Safety Institute (IBRAE)</a:t>
            </a:r>
            <a:endParaRPr lang="ru-RU" sz="1100" b="1" dirty="0">
              <a:solidFill>
                <a:schemeClr val="bg1"/>
              </a:solidFill>
            </a:endParaRP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3635375" y="76200"/>
            <a:ext cx="5470525" cy="673100"/>
            <a:chOff x="2290" y="48"/>
            <a:chExt cx="3446" cy="424"/>
          </a:xfrm>
        </p:grpSpPr>
        <p:sp>
          <p:nvSpPr>
            <p:cNvPr id="20" name="Line 67"/>
            <p:cNvSpPr>
              <a:spLocks noChangeShapeType="1"/>
            </p:cNvSpPr>
            <p:nvPr/>
          </p:nvSpPr>
          <p:spPr bwMode="auto">
            <a:xfrm>
              <a:off x="2290" y="358"/>
              <a:ext cx="3357" cy="0"/>
            </a:xfrm>
            <a:prstGeom prst="line">
              <a:avLst/>
            </a:prstGeom>
            <a:noFill/>
            <a:ln w="19050">
              <a:solidFill>
                <a:srgbClr val="0089E1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90488" tIns="44450" rIns="90488" bIns="44450"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69"/>
            <p:cNvGrpSpPr>
              <a:grpSpLocks/>
            </p:cNvGrpSpPr>
            <p:nvPr/>
          </p:nvGrpSpPr>
          <p:grpSpPr bwMode="auto">
            <a:xfrm>
              <a:off x="5169" y="48"/>
              <a:ext cx="567" cy="424"/>
              <a:chOff x="5064" y="0"/>
              <a:chExt cx="696" cy="521"/>
            </a:xfrm>
          </p:grpSpPr>
          <p:sp>
            <p:nvSpPr>
              <p:cNvPr id="22" name="Freeform 30"/>
              <p:cNvSpPr>
                <a:spLocks/>
              </p:cNvSpPr>
              <p:nvPr/>
            </p:nvSpPr>
            <p:spPr bwMode="auto">
              <a:xfrm flipH="1">
                <a:off x="5064" y="0"/>
                <a:ext cx="696" cy="521"/>
              </a:xfrm>
              <a:custGeom>
                <a:avLst/>
                <a:gdLst/>
                <a:ahLst/>
                <a:cxnLst>
                  <a:cxn ang="0">
                    <a:pos x="13" y="44"/>
                  </a:cxn>
                  <a:cxn ang="0">
                    <a:pos x="0" y="33"/>
                  </a:cxn>
                  <a:cxn ang="0">
                    <a:pos x="20" y="17"/>
                  </a:cxn>
                  <a:cxn ang="0">
                    <a:pos x="52" y="23"/>
                  </a:cxn>
                  <a:cxn ang="0">
                    <a:pos x="74" y="39"/>
                  </a:cxn>
                  <a:cxn ang="0">
                    <a:pos x="74" y="50"/>
                  </a:cxn>
                  <a:cxn ang="0">
                    <a:pos x="59" y="50"/>
                  </a:cxn>
                  <a:cxn ang="0">
                    <a:pos x="40" y="36"/>
                  </a:cxn>
                  <a:cxn ang="0">
                    <a:pos x="28" y="22"/>
                  </a:cxn>
                  <a:cxn ang="0">
                    <a:pos x="31" y="2"/>
                  </a:cxn>
                  <a:cxn ang="0">
                    <a:pos x="49" y="10"/>
                  </a:cxn>
                  <a:cxn ang="0">
                    <a:pos x="57" y="46"/>
                  </a:cxn>
                  <a:cxn ang="0">
                    <a:pos x="46" y="58"/>
                  </a:cxn>
                  <a:cxn ang="0">
                    <a:pos x="36" y="48"/>
                  </a:cxn>
                  <a:cxn ang="0">
                    <a:pos x="42" y="25"/>
                  </a:cxn>
                  <a:cxn ang="0">
                    <a:pos x="66" y="8"/>
                  </a:cxn>
                  <a:cxn ang="0">
                    <a:pos x="81" y="10"/>
                  </a:cxn>
                  <a:cxn ang="0">
                    <a:pos x="80" y="23"/>
                  </a:cxn>
                  <a:cxn ang="0">
                    <a:pos x="59" y="42"/>
                  </a:cxn>
                  <a:cxn ang="0">
                    <a:pos x="25" y="59"/>
                  </a:cxn>
                  <a:cxn ang="0">
                    <a:pos x="10" y="55"/>
                  </a:cxn>
                  <a:cxn ang="0">
                    <a:pos x="12" y="43"/>
                  </a:cxn>
                  <a:cxn ang="0">
                    <a:pos x="33" y="25"/>
                  </a:cxn>
                </a:cxnLst>
                <a:rect l="0" t="0" r="r" b="b"/>
                <a:pathLst>
                  <a:path w="83" h="60">
                    <a:moveTo>
                      <a:pt x="13" y="44"/>
                    </a:moveTo>
                    <a:cubicBezTo>
                      <a:pt x="7" y="44"/>
                      <a:pt x="0" y="42"/>
                      <a:pt x="0" y="33"/>
                    </a:cubicBezTo>
                    <a:cubicBezTo>
                      <a:pt x="0" y="24"/>
                      <a:pt x="7" y="18"/>
                      <a:pt x="20" y="17"/>
                    </a:cubicBezTo>
                    <a:cubicBezTo>
                      <a:pt x="33" y="16"/>
                      <a:pt x="43" y="20"/>
                      <a:pt x="52" y="23"/>
                    </a:cubicBezTo>
                    <a:cubicBezTo>
                      <a:pt x="61" y="27"/>
                      <a:pt x="72" y="35"/>
                      <a:pt x="74" y="39"/>
                    </a:cubicBezTo>
                    <a:cubicBezTo>
                      <a:pt x="76" y="43"/>
                      <a:pt x="77" y="46"/>
                      <a:pt x="74" y="50"/>
                    </a:cubicBezTo>
                    <a:cubicBezTo>
                      <a:pt x="71" y="54"/>
                      <a:pt x="65" y="53"/>
                      <a:pt x="59" y="50"/>
                    </a:cubicBezTo>
                    <a:cubicBezTo>
                      <a:pt x="56" y="49"/>
                      <a:pt x="45" y="42"/>
                      <a:pt x="40" y="36"/>
                    </a:cubicBezTo>
                    <a:cubicBezTo>
                      <a:pt x="34" y="31"/>
                      <a:pt x="31" y="28"/>
                      <a:pt x="28" y="22"/>
                    </a:cubicBezTo>
                    <a:cubicBezTo>
                      <a:pt x="24" y="15"/>
                      <a:pt x="26" y="4"/>
                      <a:pt x="31" y="2"/>
                    </a:cubicBezTo>
                    <a:cubicBezTo>
                      <a:pt x="37" y="0"/>
                      <a:pt x="45" y="3"/>
                      <a:pt x="49" y="10"/>
                    </a:cubicBezTo>
                    <a:cubicBezTo>
                      <a:pt x="54" y="16"/>
                      <a:pt x="58" y="35"/>
                      <a:pt x="57" y="46"/>
                    </a:cubicBezTo>
                    <a:cubicBezTo>
                      <a:pt x="56" y="57"/>
                      <a:pt x="49" y="58"/>
                      <a:pt x="46" y="58"/>
                    </a:cubicBezTo>
                    <a:cubicBezTo>
                      <a:pt x="42" y="58"/>
                      <a:pt x="37" y="54"/>
                      <a:pt x="36" y="48"/>
                    </a:cubicBezTo>
                    <a:cubicBezTo>
                      <a:pt x="35" y="43"/>
                      <a:pt x="35" y="33"/>
                      <a:pt x="42" y="25"/>
                    </a:cubicBezTo>
                    <a:cubicBezTo>
                      <a:pt x="48" y="18"/>
                      <a:pt x="59" y="11"/>
                      <a:pt x="66" y="8"/>
                    </a:cubicBezTo>
                    <a:cubicBezTo>
                      <a:pt x="73" y="6"/>
                      <a:pt x="79" y="7"/>
                      <a:pt x="81" y="10"/>
                    </a:cubicBezTo>
                    <a:cubicBezTo>
                      <a:pt x="83" y="12"/>
                      <a:pt x="82" y="18"/>
                      <a:pt x="80" y="23"/>
                    </a:cubicBezTo>
                    <a:cubicBezTo>
                      <a:pt x="78" y="25"/>
                      <a:pt x="72" y="33"/>
                      <a:pt x="59" y="42"/>
                    </a:cubicBezTo>
                    <a:cubicBezTo>
                      <a:pt x="47" y="50"/>
                      <a:pt x="34" y="57"/>
                      <a:pt x="25" y="59"/>
                    </a:cubicBezTo>
                    <a:cubicBezTo>
                      <a:pt x="16" y="60"/>
                      <a:pt x="12" y="58"/>
                      <a:pt x="10" y="55"/>
                    </a:cubicBezTo>
                    <a:cubicBezTo>
                      <a:pt x="7" y="53"/>
                      <a:pt x="8" y="48"/>
                      <a:pt x="12" y="43"/>
                    </a:cubicBezTo>
                    <a:cubicBezTo>
                      <a:pt x="15" y="37"/>
                      <a:pt x="28" y="29"/>
                      <a:pt x="33" y="25"/>
                    </a:cubicBezTo>
                  </a:path>
                </a:pathLst>
              </a:custGeom>
              <a:noFill/>
              <a:ln w="28575" cap="flat" cmpd="sng">
                <a:solidFill>
                  <a:srgbClr val="0089E1"/>
                </a:solidFill>
                <a:prstDash val="solid"/>
                <a:miter lim="800000"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grpSp>
            <p:nvGrpSpPr>
              <p:cNvPr id="4" name="Group 66"/>
              <p:cNvGrpSpPr>
                <a:grpSpLocks/>
              </p:cNvGrpSpPr>
              <p:nvPr/>
            </p:nvGrpSpPr>
            <p:grpSpPr bwMode="auto">
              <a:xfrm>
                <a:off x="5426" y="192"/>
                <a:ext cx="199" cy="203"/>
                <a:chOff x="4053" y="945"/>
                <a:chExt cx="180" cy="186"/>
              </a:xfrm>
            </p:grpSpPr>
            <p:sp>
              <p:nvSpPr>
                <p:cNvPr id="24" name="Oval 31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61" cy="154"/>
                </a:xfrm>
                <a:prstGeom prst="ellipse">
                  <a:avLst/>
                </a:prstGeom>
                <a:solidFill>
                  <a:srgbClr val="1A1B1C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5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52" cy="154"/>
                </a:xfrm>
                <a:prstGeom prst="ellipse">
                  <a:avLst/>
                </a:prstGeom>
                <a:solidFill>
                  <a:srgbClr val="0091E3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6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52" cy="154"/>
                </a:xfrm>
                <a:prstGeom prst="ellipse">
                  <a:avLst/>
                </a:prstGeom>
                <a:solidFill>
                  <a:srgbClr val="0099E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7" name="Oval 34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52" cy="154"/>
                </a:xfrm>
                <a:prstGeom prst="ellipse">
                  <a:avLst/>
                </a:prstGeom>
                <a:solidFill>
                  <a:srgbClr val="00A0E9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8" name="Oval 35"/>
                <p:cNvSpPr>
                  <a:spLocks noChangeArrowheads="1"/>
                </p:cNvSpPr>
                <p:nvPr/>
              </p:nvSpPr>
              <p:spPr bwMode="auto">
                <a:xfrm flipH="1">
                  <a:off x="4062" y="954"/>
                  <a:ext cx="142" cy="154"/>
                </a:xfrm>
                <a:prstGeom prst="ellipse">
                  <a:avLst/>
                </a:prstGeom>
                <a:solidFill>
                  <a:srgbClr val="00A8EB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29" name="Oval 36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42" cy="135"/>
                </a:xfrm>
                <a:prstGeom prst="ellipse">
                  <a:avLst/>
                </a:prstGeom>
                <a:solidFill>
                  <a:srgbClr val="00B0EE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42" cy="135"/>
                </a:xfrm>
                <a:prstGeom prst="ellipse">
                  <a:avLst/>
                </a:prstGeom>
                <a:solidFill>
                  <a:srgbClr val="4AB9F1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1" name="Oval 38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34" cy="135"/>
                </a:xfrm>
                <a:prstGeom prst="ellipse">
                  <a:avLst/>
                </a:prstGeom>
                <a:solidFill>
                  <a:srgbClr val="6FC4F4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2" name="Oval 39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34" cy="135"/>
                </a:xfrm>
                <a:prstGeom prst="ellipse">
                  <a:avLst/>
                </a:prstGeom>
                <a:solidFill>
                  <a:srgbClr val="8FCFF6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3" name="Oval 40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34" cy="135"/>
                </a:xfrm>
                <a:prstGeom prst="ellipse">
                  <a:avLst/>
                </a:prstGeom>
                <a:solidFill>
                  <a:srgbClr val="B1DDFA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4" name="Oval 41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24" cy="126"/>
                </a:xfrm>
                <a:prstGeom prst="ellipse">
                  <a:avLst/>
                </a:prstGeom>
                <a:solidFill>
                  <a:srgbClr val="D7EDFC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5" name="Oval 42"/>
                <p:cNvSpPr>
                  <a:spLocks noChangeArrowheads="1"/>
                </p:cNvSpPr>
                <p:nvPr/>
              </p:nvSpPr>
              <p:spPr bwMode="auto">
                <a:xfrm flipH="1">
                  <a:off x="4062" y="965"/>
                  <a:ext cx="124" cy="12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6" name="Freeform 43"/>
                <p:cNvSpPr>
                  <a:spLocks/>
                </p:cNvSpPr>
                <p:nvPr/>
              </p:nvSpPr>
              <p:spPr bwMode="auto">
                <a:xfrm flipH="1">
                  <a:off x="4053" y="945"/>
                  <a:ext cx="180" cy="177"/>
                </a:xfrm>
                <a:custGeom>
                  <a:avLst/>
                  <a:gdLst/>
                  <a:ahLst/>
                  <a:cxnLst>
                    <a:cxn ang="0">
                      <a:pos x="5" y="2"/>
                    </a:cxn>
                    <a:cxn ang="0">
                      <a:pos x="17" y="4"/>
                    </a:cxn>
                    <a:cxn ang="0">
                      <a:pos x="15" y="16"/>
                    </a:cxn>
                    <a:cxn ang="0">
                      <a:pos x="3" y="14"/>
                    </a:cxn>
                    <a:cxn ang="0">
                      <a:pos x="5" y="2"/>
                    </a:cxn>
                  </a:cxnLst>
                  <a:rect l="0" t="0" r="r" b="b"/>
                  <a:pathLst>
                    <a:path w="19" h="18">
                      <a:moveTo>
                        <a:pt x="5" y="2"/>
                      </a:moveTo>
                      <a:cubicBezTo>
                        <a:pt x="8" y="0"/>
                        <a:pt x="14" y="0"/>
                        <a:pt x="17" y="4"/>
                      </a:cubicBezTo>
                      <a:cubicBezTo>
                        <a:pt x="19" y="8"/>
                        <a:pt x="19" y="13"/>
                        <a:pt x="15" y="16"/>
                      </a:cubicBezTo>
                      <a:cubicBezTo>
                        <a:pt x="11" y="18"/>
                        <a:pt x="6" y="18"/>
                        <a:pt x="3" y="14"/>
                      </a:cubicBezTo>
                      <a:cubicBezTo>
                        <a:pt x="0" y="10"/>
                        <a:pt x="1" y="5"/>
                        <a:pt x="5" y="2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7" name="Freeform 44"/>
                <p:cNvSpPr>
                  <a:spLocks/>
                </p:cNvSpPr>
                <p:nvPr/>
              </p:nvSpPr>
              <p:spPr bwMode="auto">
                <a:xfrm flipH="1">
                  <a:off x="4062" y="954"/>
                  <a:ext cx="161" cy="154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7" y="8"/>
                    </a:cxn>
                    <a:cxn ang="0">
                      <a:pos x="9" y="16"/>
                    </a:cxn>
                    <a:cxn ang="0">
                      <a:pos x="0" y="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7" h="16">
                      <a:moveTo>
                        <a:pt x="9" y="0"/>
                      </a:moveTo>
                      <a:cubicBezTo>
                        <a:pt x="13" y="0"/>
                        <a:pt x="17" y="3"/>
                        <a:pt x="17" y="8"/>
                      </a:cubicBezTo>
                      <a:cubicBezTo>
                        <a:pt x="17" y="13"/>
                        <a:pt x="13" y="16"/>
                        <a:pt x="9" y="16"/>
                      </a:cubicBezTo>
                      <a:cubicBezTo>
                        <a:pt x="4" y="16"/>
                        <a:pt x="0" y="13"/>
                        <a:pt x="0" y="8"/>
                      </a:cubicBezTo>
                      <a:cubicBezTo>
                        <a:pt x="0" y="4"/>
                        <a:pt x="4" y="0"/>
                        <a:pt x="9" y="0"/>
                      </a:cubicBezTo>
                    </a:path>
                  </a:pathLst>
                </a:custGeom>
                <a:noFill/>
                <a:ln w="0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8" name="Freeform 45"/>
                <p:cNvSpPr>
                  <a:spLocks/>
                </p:cNvSpPr>
                <p:nvPr/>
              </p:nvSpPr>
              <p:spPr bwMode="auto">
                <a:xfrm flipH="1">
                  <a:off x="4053" y="945"/>
                  <a:ext cx="180" cy="186"/>
                </a:xfrm>
                <a:custGeom>
                  <a:avLst/>
                  <a:gdLst/>
                  <a:ahLst/>
                  <a:cxnLst>
                    <a:cxn ang="0">
                      <a:pos x="5" y="3"/>
                    </a:cxn>
                    <a:cxn ang="0">
                      <a:pos x="16" y="4"/>
                    </a:cxn>
                    <a:cxn ang="0">
                      <a:pos x="15" y="16"/>
                    </a:cxn>
                    <a:cxn ang="0">
                      <a:pos x="3" y="14"/>
                    </a:cxn>
                    <a:cxn ang="0">
                      <a:pos x="5" y="3"/>
                    </a:cxn>
                  </a:cxnLst>
                  <a:rect l="0" t="0" r="r" b="b"/>
                  <a:pathLst>
                    <a:path w="19" h="19">
                      <a:moveTo>
                        <a:pt x="5" y="3"/>
                      </a:moveTo>
                      <a:cubicBezTo>
                        <a:pt x="8" y="0"/>
                        <a:pt x="14" y="1"/>
                        <a:pt x="16" y="4"/>
                      </a:cubicBezTo>
                      <a:cubicBezTo>
                        <a:pt x="19" y="8"/>
                        <a:pt x="18" y="13"/>
                        <a:pt x="15" y="16"/>
                      </a:cubicBezTo>
                      <a:cubicBezTo>
                        <a:pt x="11" y="19"/>
                        <a:pt x="6" y="18"/>
                        <a:pt x="3" y="14"/>
                      </a:cubicBezTo>
                      <a:cubicBezTo>
                        <a:pt x="0" y="11"/>
                        <a:pt x="1" y="5"/>
                        <a:pt x="5" y="3"/>
                      </a:cubicBezTo>
                    </a:path>
                  </a:pathLst>
                </a:custGeom>
                <a:noFill/>
                <a:ln w="12700" cap="flat">
                  <a:solidFill>
                    <a:srgbClr val="0089E1"/>
                  </a:solidFill>
                  <a:prstDash val="solid"/>
                  <a:miter lim="800000"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39" name="Freeform 46"/>
                <p:cNvSpPr>
                  <a:spLocks/>
                </p:cNvSpPr>
                <p:nvPr/>
              </p:nvSpPr>
              <p:spPr bwMode="auto">
                <a:xfrm flipH="1">
                  <a:off x="4072" y="954"/>
                  <a:ext cx="132" cy="154"/>
                </a:xfrm>
                <a:custGeom>
                  <a:avLst/>
                  <a:gdLst/>
                  <a:ahLst/>
                  <a:cxnLst>
                    <a:cxn ang="0">
                      <a:pos x="2" y="1"/>
                    </a:cxn>
                    <a:cxn ang="0">
                      <a:pos x="10" y="5"/>
                    </a:cxn>
                    <a:cxn ang="0">
                      <a:pos x="12" y="15"/>
                    </a:cxn>
                    <a:cxn ang="0">
                      <a:pos x="3" y="10"/>
                    </a:cxn>
                    <a:cxn ang="0">
                      <a:pos x="2" y="1"/>
                    </a:cxn>
                  </a:cxnLst>
                  <a:rect l="0" t="0" r="r" b="b"/>
                  <a:pathLst>
                    <a:path w="14" h="16">
                      <a:moveTo>
                        <a:pt x="2" y="1"/>
                      </a:moveTo>
                      <a:cubicBezTo>
                        <a:pt x="4" y="0"/>
                        <a:pt x="7" y="2"/>
                        <a:pt x="10" y="5"/>
                      </a:cubicBezTo>
                      <a:cubicBezTo>
                        <a:pt x="13" y="9"/>
                        <a:pt x="14" y="13"/>
                        <a:pt x="12" y="15"/>
                      </a:cubicBezTo>
                      <a:cubicBezTo>
                        <a:pt x="10" y="16"/>
                        <a:pt x="6" y="14"/>
                        <a:pt x="3" y="10"/>
                      </a:cubicBezTo>
                      <a:cubicBezTo>
                        <a:pt x="1" y="7"/>
                        <a:pt x="0" y="3"/>
                        <a:pt x="2" y="1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0" name="Freeform 47"/>
                <p:cNvSpPr>
                  <a:spLocks/>
                </p:cNvSpPr>
                <p:nvPr/>
              </p:nvSpPr>
              <p:spPr bwMode="auto">
                <a:xfrm flipH="1">
                  <a:off x="4062" y="945"/>
                  <a:ext cx="152" cy="177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13" y="5"/>
                    </a:cxn>
                    <a:cxn ang="0">
                      <a:pos x="13" y="16"/>
                    </a:cxn>
                    <a:cxn ang="0">
                      <a:pos x="3" y="13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16" h="18">
                      <a:moveTo>
                        <a:pt x="3" y="2"/>
                      </a:moveTo>
                      <a:cubicBezTo>
                        <a:pt x="6" y="0"/>
                        <a:pt x="10" y="2"/>
                        <a:pt x="13" y="5"/>
                      </a:cubicBezTo>
                      <a:cubicBezTo>
                        <a:pt x="16" y="9"/>
                        <a:pt x="16" y="14"/>
                        <a:pt x="13" y="16"/>
                      </a:cubicBezTo>
                      <a:cubicBezTo>
                        <a:pt x="10" y="18"/>
                        <a:pt x="6" y="16"/>
                        <a:pt x="3" y="13"/>
                      </a:cubicBezTo>
                      <a:cubicBezTo>
                        <a:pt x="0" y="9"/>
                        <a:pt x="0" y="4"/>
                        <a:pt x="3" y="2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1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4091" y="965"/>
                  <a:ext cx="95" cy="135"/>
                </a:xfrm>
                <a:prstGeom prst="line">
                  <a:avLst/>
                </a:prstGeom>
                <a:noFill/>
                <a:ln w="0">
                  <a:solidFill>
                    <a:srgbClr val="0089E1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2" name="Freeform 49"/>
                <p:cNvSpPr>
                  <a:spLocks/>
                </p:cNvSpPr>
                <p:nvPr/>
              </p:nvSpPr>
              <p:spPr bwMode="auto">
                <a:xfrm flipH="1">
                  <a:off x="4129" y="954"/>
                  <a:ext cx="85" cy="69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5" y="5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9" h="7">
                      <a:moveTo>
                        <a:pt x="9" y="0"/>
                      </a:moveTo>
                      <a:cubicBezTo>
                        <a:pt x="9" y="1"/>
                        <a:pt x="8" y="3"/>
                        <a:pt x="5" y="5"/>
                      </a:cubicBezTo>
                      <a:cubicBezTo>
                        <a:pt x="3" y="6"/>
                        <a:pt x="1" y="7"/>
                        <a:pt x="0" y="7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3" name="Freeform 50"/>
                <p:cNvSpPr>
                  <a:spLocks/>
                </p:cNvSpPr>
                <p:nvPr/>
              </p:nvSpPr>
              <p:spPr bwMode="auto">
                <a:xfrm flipH="1">
                  <a:off x="4062" y="1011"/>
                  <a:ext cx="114" cy="89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5" y="3"/>
                    </a:cxn>
                    <a:cxn ang="0">
                      <a:pos x="12" y="0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cubicBezTo>
                        <a:pt x="0" y="7"/>
                        <a:pt x="3" y="5"/>
                        <a:pt x="5" y="3"/>
                      </a:cubicBezTo>
                      <a:cubicBezTo>
                        <a:pt x="7" y="2"/>
                        <a:pt x="10" y="0"/>
                        <a:pt x="12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auto">
                <a:xfrm flipH="1">
                  <a:off x="4149" y="954"/>
                  <a:ext cx="70" cy="5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4" y="3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7" h="5">
                      <a:moveTo>
                        <a:pt x="7" y="0"/>
                      </a:moveTo>
                      <a:cubicBezTo>
                        <a:pt x="7" y="1"/>
                        <a:pt x="6" y="2"/>
                        <a:pt x="4" y="3"/>
                      </a:cubicBezTo>
                      <a:cubicBezTo>
                        <a:pt x="3" y="4"/>
                        <a:pt x="1" y="5"/>
                        <a:pt x="0" y="4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5" name="Line 52"/>
                <p:cNvSpPr>
                  <a:spLocks noChangeShapeType="1"/>
                </p:cNvSpPr>
                <p:nvPr/>
              </p:nvSpPr>
              <p:spPr bwMode="auto">
                <a:xfrm flipH="1" flipV="1">
                  <a:off x="4072" y="984"/>
                  <a:ext cx="132" cy="98"/>
                </a:xfrm>
                <a:prstGeom prst="line">
                  <a:avLst/>
                </a:prstGeom>
                <a:noFill/>
                <a:ln w="0">
                  <a:solidFill>
                    <a:srgbClr val="0089E1"/>
                  </a:solidFill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auto">
                <a:xfrm flipH="1">
                  <a:off x="4101" y="965"/>
                  <a:ext cx="113" cy="88"/>
                </a:xfrm>
                <a:custGeom>
                  <a:avLst/>
                  <a:gdLst/>
                  <a:ahLst/>
                  <a:cxnLst>
                    <a:cxn ang="0">
                      <a:pos x="12" y="0"/>
                    </a:cxn>
                    <a:cxn ang="0">
                      <a:pos x="7" y="5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2" h="9">
                      <a:moveTo>
                        <a:pt x="12" y="0"/>
                      </a:moveTo>
                      <a:cubicBezTo>
                        <a:pt x="11" y="2"/>
                        <a:pt x="8" y="4"/>
                        <a:pt x="7" y="5"/>
                      </a:cubicBezTo>
                      <a:cubicBezTo>
                        <a:pt x="5" y="7"/>
                        <a:pt x="1" y="9"/>
                        <a:pt x="0" y="8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auto">
                <a:xfrm flipH="1">
                  <a:off x="4062" y="1043"/>
                  <a:ext cx="95" cy="68"/>
                </a:xfrm>
                <a:custGeom>
                  <a:avLst/>
                  <a:gdLst/>
                  <a:ahLst/>
                  <a:cxnLst>
                    <a:cxn ang="0">
                      <a:pos x="1" y="7"/>
                    </a:cxn>
                    <a:cxn ang="0">
                      <a:pos x="4" y="2"/>
                    </a:cxn>
                    <a:cxn ang="0">
                      <a:pos x="10" y="0"/>
                    </a:cxn>
                  </a:cxnLst>
                  <a:rect l="0" t="0" r="r" b="b"/>
                  <a:pathLst>
                    <a:path w="10" h="7">
                      <a:moveTo>
                        <a:pt x="1" y="7"/>
                      </a:moveTo>
                      <a:cubicBezTo>
                        <a:pt x="0" y="6"/>
                        <a:pt x="2" y="4"/>
                        <a:pt x="4" y="2"/>
                      </a:cubicBezTo>
                      <a:cubicBezTo>
                        <a:pt x="7" y="0"/>
                        <a:pt x="9" y="0"/>
                        <a:pt x="10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auto">
                <a:xfrm flipH="1">
                  <a:off x="4072" y="1062"/>
                  <a:ext cx="57" cy="46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3" y="2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cubicBezTo>
                        <a:pt x="0" y="4"/>
                        <a:pt x="1" y="3"/>
                        <a:pt x="3" y="2"/>
                      </a:cubicBezTo>
                      <a:cubicBezTo>
                        <a:pt x="4" y="1"/>
                        <a:pt x="6" y="0"/>
                        <a:pt x="6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auto">
                <a:xfrm flipH="1">
                  <a:off x="4082" y="965"/>
                  <a:ext cx="114" cy="135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7" y="6"/>
                    </a:cxn>
                    <a:cxn ang="0">
                      <a:pos x="11" y="14"/>
                    </a:cxn>
                    <a:cxn ang="0">
                      <a:pos x="4" y="8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2" h="14">
                      <a:moveTo>
                        <a:pt x="1" y="0"/>
                      </a:moveTo>
                      <a:cubicBezTo>
                        <a:pt x="2" y="0"/>
                        <a:pt x="5" y="2"/>
                        <a:pt x="7" y="6"/>
                      </a:cubicBezTo>
                      <a:cubicBezTo>
                        <a:pt x="10" y="9"/>
                        <a:pt x="12" y="13"/>
                        <a:pt x="11" y="14"/>
                      </a:cubicBezTo>
                      <a:cubicBezTo>
                        <a:pt x="10" y="14"/>
                        <a:pt x="7" y="12"/>
                        <a:pt x="4" y="8"/>
                      </a:cubicBezTo>
                      <a:cubicBezTo>
                        <a:pt x="1" y="4"/>
                        <a:pt x="0" y="1"/>
                        <a:pt x="1" y="0"/>
                      </a:cubicBezTo>
                    </a:path>
                  </a:pathLst>
                </a:custGeom>
                <a:noFill/>
                <a:ln w="0">
                  <a:solidFill>
                    <a:srgbClr val="0089E1"/>
                  </a:solidFill>
                  <a:prstDash val="solid"/>
                  <a:round/>
                  <a:headEnd/>
                  <a:tailEnd/>
                </a:ln>
                <a:effectLst>
                  <a:outerShdw dist="17961" dir="2700000" algn="ctr" rotWithShape="0">
                    <a:schemeClr val="tx1"/>
                  </a:outerShdw>
                </a:effectLst>
              </p:spPr>
              <p:txBody>
                <a:bodyPr/>
                <a:lstStyle/>
                <a:p>
                  <a:pPr algn="l"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717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924175"/>
            <a:ext cx="82296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6077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0" y="473075"/>
            <a:ext cx="91440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5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4770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" name="Rectangle 7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4290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9E385E9C-4E37-4378-B9EA-9A9FECB6E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35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60032" y="5373216"/>
            <a:ext cx="3853092" cy="54293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А.Н.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Ободинский</a:t>
            </a:r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4788024" y="1700808"/>
            <a:ext cx="4104456" cy="2898817"/>
          </a:xfrm>
          <a:effectLst/>
        </p:spPr>
        <p:txBody>
          <a:bodyPr/>
          <a:lstStyle/>
          <a:p>
            <a:r>
              <a:rPr lang="ru-RU" sz="3000" dirty="0" smtClean="0"/>
              <a:t>Основные контуры и направления ФЦП «Обеспечение ядерной и радиационной безопасности на 2016-2020 годы и на период до 2025года»</a:t>
            </a:r>
            <a:endParaRPr lang="ru-RU" sz="3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91732" y="6309320"/>
            <a:ext cx="2876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октября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3929"/>
            <a:ext cx="8229600" cy="366254"/>
          </a:xfrm>
        </p:spPr>
        <p:txBody>
          <a:bodyPr/>
          <a:lstStyle/>
          <a:p>
            <a:r>
              <a:rPr lang="ru-RU" dirty="0" smtClean="0"/>
              <a:t>Специальные критерии для группы 3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</p:nvPr>
        </p:nvGraphicFramePr>
        <p:xfrm>
          <a:off x="357158" y="1000108"/>
          <a:ext cx="8586790" cy="533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8402"/>
                <a:gridCol w="1058388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Критерий</a:t>
                      </a:r>
                      <a:endParaRPr lang="ru-RU" sz="2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Вес критерия</a:t>
                      </a:r>
                      <a:r>
                        <a:rPr lang="en-US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   Мероприятие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проводилось в рамках предыдущей программы и обоснована необходимость продолжения*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0,10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   Риск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для населения и окружающей среды в случае возникновения чрезвычайной ситуации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,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включая деградацию барьеров безопасности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0,30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   Экономическая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эффективность от реализации 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мероприятия, включая 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минимизацию стоимости владения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0,20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   Наличие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программных решений по конечному состоянию 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объекта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0,10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   Вклад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в показатель 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Программы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0,10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    Соответствие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предпринимаемых работ стратегии развития управляющей компании и/или корпорации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0,10</a:t>
                      </a:r>
                      <a:endParaRPr lang="ru-RU" sz="2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41" marR="56641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Софинансирование</a:t>
                      </a:r>
                      <a:r>
                        <a:rPr lang="ru-RU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внебюджетных источников</a:t>
                      </a:r>
                    </a:p>
                  </a:txBody>
                  <a:tcPr marL="56641" marR="5664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0,10</a:t>
                      </a:r>
                    </a:p>
                  </a:txBody>
                  <a:tcPr marL="56641" marR="56641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F77F-97EB-46FB-98C5-390904E36F1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3930"/>
            <a:ext cx="8229600" cy="366254"/>
          </a:xfrm>
        </p:spPr>
        <p:txBody>
          <a:bodyPr/>
          <a:lstStyle/>
          <a:p>
            <a:r>
              <a:rPr lang="ru-RU" dirty="0"/>
              <a:t>Концепция </a:t>
            </a:r>
            <a:r>
              <a:rPr lang="ru-RU" dirty="0" smtClean="0"/>
              <a:t>ФЦП ЯРБ-2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F77F-97EB-46FB-98C5-390904E36F1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1214422"/>
            <a:ext cx="84638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концепции ФЦП ЯРБ-2 по трем возможным сценариям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реализации: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Интенсивный (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максимальное использование инфраструктуры ОЯТ и РАО, начало ВЭ всех остановленных ЯРОО</a:t>
            </a:r>
            <a:r>
              <a:rPr lang="ru-RU" sz="28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строительство РТ-2</a:t>
            </a:r>
            <a:r>
              <a:rPr lang="ru-RU" sz="28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Базовый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параметры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программы создания инфраструктуры и обращения ОЯТ с 2011по 2030 г.,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начало ВЭ всех остановленных ЯРОО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для которых имеются утвержденные программы)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Пессимистический (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поддержание в безопасном состоянии ЯРОО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5830"/>
            <a:ext cx="9143999" cy="366254"/>
          </a:xfrm>
        </p:spPr>
        <p:txBody>
          <a:bodyPr/>
          <a:lstStyle/>
          <a:p>
            <a:pPr algn="ctr"/>
            <a:r>
              <a:rPr lang="ru-RU" dirty="0" smtClean="0"/>
              <a:t>Варианты финансирования ФЦП ЯРБ-2 </a:t>
            </a:r>
            <a:endParaRPr lang="ru-RU" dirty="0"/>
          </a:p>
        </p:txBody>
      </p:sp>
      <p:grpSp>
        <p:nvGrpSpPr>
          <p:cNvPr id="3" name="Группа 101"/>
          <p:cNvGrpSpPr/>
          <p:nvPr/>
        </p:nvGrpSpPr>
        <p:grpSpPr>
          <a:xfrm>
            <a:off x="103839" y="980728"/>
            <a:ext cx="9040161" cy="5737589"/>
            <a:chOff x="113364" y="942628"/>
            <a:chExt cx="9040161" cy="5737589"/>
          </a:xfrm>
        </p:grpSpPr>
        <p:cxnSp>
          <p:nvCxnSpPr>
            <p:cNvPr id="97" name="Прямая со стрелкой 96"/>
            <p:cNvCxnSpPr/>
            <p:nvPr/>
          </p:nvCxnSpPr>
          <p:spPr>
            <a:xfrm>
              <a:off x="779439" y="4878931"/>
              <a:ext cx="0" cy="505763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>
              <a:endCxn id="23" idx="0"/>
            </p:cNvCxnSpPr>
            <p:nvPr/>
          </p:nvCxnSpPr>
          <p:spPr>
            <a:xfrm>
              <a:off x="3840681" y="1495425"/>
              <a:ext cx="971" cy="2423347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>
              <a:endCxn id="6" idx="0"/>
            </p:cNvCxnSpPr>
            <p:nvPr/>
          </p:nvCxnSpPr>
          <p:spPr>
            <a:xfrm flipH="1">
              <a:off x="779439" y="1495425"/>
              <a:ext cx="16026" cy="3300630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6163390" y="1495425"/>
              <a:ext cx="0" cy="4851282"/>
            </a:xfrm>
            <a:prstGeom prst="line">
              <a:avLst/>
            </a:prstGeom>
            <a:ln w="1905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Прямоугольник 49"/>
            <p:cNvSpPr/>
            <p:nvPr/>
          </p:nvSpPr>
          <p:spPr>
            <a:xfrm>
              <a:off x="3795708" y="1247760"/>
              <a:ext cx="2398790" cy="4819665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80000"/>
                </a:lnSpc>
              </a:pPr>
              <a:r>
                <a:rPr lang="ru-RU" b="1" dirty="0" smtClean="0">
                  <a:solidFill>
                    <a:srgbClr val="000099"/>
                  </a:solidFill>
                </a:rPr>
                <a:t>ФЦП  ЯРБ-2</a:t>
              </a:r>
            </a:p>
            <a:p>
              <a:pPr algn="ctr">
                <a:lnSpc>
                  <a:spcPct val="80000"/>
                </a:lnSpc>
              </a:pPr>
              <a:r>
                <a:rPr lang="ru-RU" b="1" dirty="0" smtClean="0">
                  <a:solidFill>
                    <a:srgbClr val="000099"/>
                  </a:solidFill>
                </a:rPr>
                <a:t> </a:t>
              </a:r>
              <a:endParaRPr lang="ru-RU" b="1" dirty="0">
                <a:solidFill>
                  <a:srgbClr val="000099"/>
                </a:solidFill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760390" y="1256444"/>
              <a:ext cx="3080291" cy="4810981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lnSpc>
                  <a:spcPct val="80000"/>
                </a:lnSpc>
              </a:pPr>
              <a:r>
                <a:rPr lang="ru-RU" b="1" dirty="0" smtClean="0">
                  <a:solidFill>
                    <a:srgbClr val="000099"/>
                  </a:solidFill>
                </a:rPr>
                <a:t>ФЦП ЯРБ-1</a:t>
              </a:r>
              <a:br>
                <a:rPr lang="ru-RU" b="1" dirty="0" smtClean="0">
                  <a:solidFill>
                    <a:srgbClr val="000099"/>
                  </a:solidFill>
                </a:rPr>
              </a:br>
              <a:endParaRPr lang="ru-RU" b="1" dirty="0">
                <a:solidFill>
                  <a:srgbClr val="000099"/>
                </a:solidFill>
              </a:endParaRPr>
            </a:p>
          </p:txBody>
        </p:sp>
        <p:sp>
          <p:nvSpPr>
            <p:cNvPr id="4" name="Shape 3"/>
            <p:cNvSpPr/>
            <p:nvPr/>
          </p:nvSpPr>
          <p:spPr>
            <a:xfrm rot="18961306">
              <a:off x="585822" y="2805826"/>
              <a:ext cx="5437228" cy="2923619"/>
            </a:xfrm>
            <a:prstGeom prst="swooshArrow">
              <a:avLst>
                <a:gd name="adj1" fmla="val 19552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effectLst>
              <a:outerShdw blurRad="50800" dist="50800" dir="5400000" algn="ctr" rotWithShape="0">
                <a:srgbClr val="000000">
                  <a:alpha val="84000"/>
                </a:srgbClr>
              </a:outerShdw>
            </a:effectLst>
            <a:scene3d>
              <a:camera prst="orthographicFront">
                <a:rot lat="20099993" lon="10799999" rev="10799999"/>
              </a:camera>
              <a:lightRig rig="threePt" dir="t"/>
            </a:scene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Shape 7"/>
            <p:cNvSpPr/>
            <p:nvPr/>
          </p:nvSpPr>
          <p:spPr>
            <a:xfrm rot="1698173" flipV="1">
              <a:off x="2610081" y="3844032"/>
              <a:ext cx="3182764" cy="2309661"/>
            </a:xfrm>
            <a:prstGeom prst="swooshArrow">
              <a:avLst>
                <a:gd name="adj1" fmla="val 19552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effectLst>
              <a:outerShdw blurRad="50800" dist="50800" dir="5400000" algn="ctr" rotWithShape="0">
                <a:srgbClr val="000000">
                  <a:alpha val="84000"/>
                </a:srgbClr>
              </a:outerShdw>
            </a:effectLst>
            <a:scene3d>
              <a:camera prst="orthographicFront">
                <a:rot lat="20099993" lon="10799999" rev="10799999"/>
              </a:camera>
              <a:lightRig rig="threePt" dir="t"/>
            </a:scene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Овал 5"/>
            <p:cNvSpPr/>
            <p:nvPr/>
          </p:nvSpPr>
          <p:spPr>
            <a:xfrm>
              <a:off x="667017" y="4796055"/>
              <a:ext cx="224844" cy="24267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837109" y="3462908"/>
              <a:ext cx="2234531" cy="486287"/>
            </a:xfrm>
            <a:prstGeom prst="rect">
              <a:avLst/>
            </a:prstGeom>
            <a:noFill/>
            <a:ln w="3175"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 fontAlgn="auto">
                <a:lnSpc>
                  <a:spcPct val="80000"/>
                </a:lnSpc>
                <a:spcAft>
                  <a:spcPts val="0"/>
                </a:spcAft>
                <a:defRPr/>
              </a:pPr>
              <a:r>
                <a:rPr lang="ru-RU" sz="1600" b="1" dirty="0" smtClean="0">
                  <a:solidFill>
                    <a:schemeClr val="tx1"/>
                  </a:solidFill>
                </a:rPr>
                <a:t>Решено 5 </a:t>
              </a:r>
              <a:r>
                <a:rPr lang="ru-RU" sz="1600" b="1" dirty="0">
                  <a:solidFill>
                    <a:schemeClr val="tx1"/>
                  </a:solidFill>
                </a:rPr>
                <a:t>% проблем наследия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71800" y="5352885"/>
              <a:ext cx="2315178" cy="486287"/>
            </a:xfrm>
            <a:prstGeom prst="rect">
              <a:avLst/>
            </a:prstGeom>
            <a:noFill/>
            <a:ln w="3175"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72000" rtlCol="0">
              <a:spAutoFit/>
            </a:bodyPr>
            <a:lstStyle/>
            <a:p>
              <a:pPr lvl="0">
                <a:lnSpc>
                  <a:spcPct val="80000"/>
                </a:lnSpc>
              </a:pPr>
              <a:r>
                <a:rPr lang="ru-RU" sz="1600" b="1" dirty="0" smtClean="0">
                  <a:solidFill>
                    <a:schemeClr val="tx1"/>
                  </a:solidFill>
                </a:rPr>
                <a:t>Решение 11 </a:t>
              </a:r>
              <a:r>
                <a:rPr lang="ru-RU" sz="1600" b="1" dirty="0">
                  <a:solidFill>
                    <a:schemeClr val="tx1"/>
                  </a:solidFill>
                </a:rPr>
                <a:t>% проблем наследия</a:t>
              </a:r>
              <a:endParaRPr lang="ru-RU" sz="1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3475" y="4655718"/>
              <a:ext cx="697627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b="1" dirty="0" smtClean="0"/>
                <a:t>2008</a:t>
              </a:r>
              <a:endParaRPr lang="ru-RU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01205" y="5047084"/>
              <a:ext cx="697627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b="1" dirty="0" smtClean="0"/>
                <a:t>2012</a:t>
              </a:r>
              <a:endParaRPr lang="ru-RU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39731" y="3748731"/>
              <a:ext cx="738985" cy="26468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 anchor="ctr" anchorCtr="1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1400" b="1" dirty="0" smtClean="0">
                  <a:solidFill>
                    <a:schemeClr val="bg1"/>
                  </a:solidFill>
                </a:rPr>
                <a:t>20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2</a:t>
              </a:r>
              <a:r>
                <a:rPr lang="ru-RU" sz="1400" b="1" dirty="0" smtClean="0">
                  <a:solidFill>
                    <a:schemeClr val="bg1"/>
                  </a:solidFill>
                </a:rPr>
                <a:t>5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 </a:t>
              </a:r>
              <a:r>
                <a:rPr lang="ru-RU" sz="1400" b="1" dirty="0" smtClean="0">
                  <a:solidFill>
                    <a:schemeClr val="bg1"/>
                  </a:solidFill>
                </a:rPr>
                <a:t>г.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3693" y="3102868"/>
              <a:ext cx="2915816" cy="3939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600" b="1" dirty="0" smtClean="0">
                  <a:solidFill>
                    <a:schemeClr val="tx1"/>
                  </a:solidFill>
                </a:rPr>
                <a:t>Решение 30% </a:t>
              </a:r>
              <a:r>
                <a:rPr lang="ru-RU" sz="1600" b="1" dirty="0">
                  <a:solidFill>
                    <a:schemeClr val="tx1"/>
                  </a:solidFill>
                </a:rPr>
                <a:t>проблем наследия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18921" y="4110980"/>
              <a:ext cx="3034604" cy="3939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600" b="1" dirty="0" smtClean="0">
                  <a:solidFill>
                    <a:schemeClr val="tx1"/>
                  </a:solidFill>
                </a:rPr>
                <a:t>Решение 13% </a:t>
              </a:r>
              <a:r>
                <a:rPr lang="ru-RU" sz="1600" b="1" dirty="0">
                  <a:solidFill>
                    <a:schemeClr val="tx1"/>
                  </a:solidFill>
                </a:rPr>
                <a:t>проблем наследия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65701" y="4615036"/>
              <a:ext cx="2808312" cy="206518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  <a:spcAft>
                  <a:spcPts val="200"/>
                </a:spcAft>
              </a:pPr>
              <a:r>
                <a:rPr lang="ru-RU" sz="1400" b="1" dirty="0">
                  <a:solidFill>
                    <a:srgbClr val="FF0000"/>
                  </a:solidFill>
                </a:rPr>
                <a:t>Основные </a:t>
              </a:r>
              <a:r>
                <a:rPr lang="ru-RU" sz="1400" b="1" dirty="0" smtClean="0">
                  <a:solidFill>
                    <a:srgbClr val="FF0000"/>
                  </a:solidFill>
                </a:rPr>
                <a:t>риски:</a:t>
              </a:r>
              <a:endParaRPr lang="ru-RU" sz="1400" b="1" dirty="0">
                <a:solidFill>
                  <a:srgbClr val="FF0000"/>
                </a:solidFill>
              </a:endParaRPr>
            </a:p>
            <a:p>
              <a:pPr>
                <a:lnSpc>
                  <a:spcPct val="80000"/>
                </a:lnSpc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ru-RU" sz="1400" b="1" dirty="0">
                  <a:solidFill>
                    <a:srgbClr val="FF0000"/>
                  </a:solidFill>
                </a:rPr>
                <a:t>Существенное снижение темпов ввода объектов инфраструктуры по обращению с ОЯТ и РАО</a:t>
              </a:r>
            </a:p>
            <a:p>
              <a:pPr>
                <a:lnSpc>
                  <a:spcPct val="80000"/>
                </a:lnSpc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ru-RU" sz="1400" b="1" dirty="0">
                  <a:solidFill>
                    <a:srgbClr val="FF0000"/>
                  </a:solidFill>
                </a:rPr>
                <a:t> увеличение стоимости будущих работ по объектам наследия</a:t>
              </a:r>
            </a:p>
            <a:p>
              <a:pPr>
                <a:lnSpc>
                  <a:spcPct val="80000"/>
                </a:lnSpc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ru-RU" sz="1400" b="1" dirty="0">
                  <a:solidFill>
                    <a:srgbClr val="FF0000"/>
                  </a:solidFill>
                </a:rPr>
                <a:t> существенные риски радиационных аварий на объектах ядерного наследия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rot="19366545">
              <a:off x="3929087" y="3581527"/>
              <a:ext cx="1758943" cy="2646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400" b="1" dirty="0" smtClean="0">
                  <a:solidFill>
                    <a:schemeClr val="bg1"/>
                  </a:solidFill>
                </a:rPr>
                <a:t>Базовый вариант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 rot="841130">
              <a:off x="3753594" y="4731479"/>
              <a:ext cx="2124299" cy="2277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1100" b="1" dirty="0" smtClean="0">
                  <a:solidFill>
                    <a:schemeClr val="bg1"/>
                  </a:solidFill>
                </a:rPr>
                <a:t>Пессимистический вариант</a:t>
              </a:r>
              <a:endParaRPr lang="ru-RU" sz="1100" b="1" dirty="0">
                <a:solidFill>
                  <a:schemeClr val="bg1"/>
                </a:solidFill>
              </a:endParaRPr>
            </a:p>
          </p:txBody>
        </p:sp>
        <p:cxnSp>
          <p:nvCxnSpPr>
            <p:cNvPr id="54" name="Прямая со стрелкой 53"/>
            <p:cNvCxnSpPr/>
            <p:nvPr/>
          </p:nvCxnSpPr>
          <p:spPr>
            <a:xfrm flipH="1" flipV="1">
              <a:off x="2066793" y="4165712"/>
              <a:ext cx="4895" cy="556633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>
              <a:off x="3840840" y="4491859"/>
              <a:ext cx="0" cy="430850"/>
            </a:xfrm>
            <a:prstGeom prst="straightConnector1">
              <a:avLst/>
            </a:prstGeom>
            <a:ln w="381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3548897" y="3918772"/>
              <a:ext cx="585510" cy="56492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 anchor="t" anchorCtr="0"/>
            <a:lstStyle/>
            <a:p>
              <a:pPr>
                <a:lnSpc>
                  <a:spcPct val="80000"/>
                </a:lnSpc>
              </a:pP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968791" y="4722345"/>
              <a:ext cx="224844" cy="24267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grpSp>
          <p:nvGrpSpPr>
            <p:cNvPr id="5" name="Группа 84"/>
            <p:cNvGrpSpPr/>
            <p:nvPr/>
          </p:nvGrpSpPr>
          <p:grpSpPr>
            <a:xfrm>
              <a:off x="2925341" y="3318892"/>
              <a:ext cx="1512169" cy="1107878"/>
              <a:chOff x="4173116" y="3614167"/>
              <a:chExt cx="1512169" cy="1107878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4877967" y="4334247"/>
                <a:ext cx="372218" cy="387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400" b="1" dirty="0" smtClean="0"/>
                  <a:t>?</a:t>
                </a:r>
                <a:endParaRPr lang="ru-RU" sz="2400" b="1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173116" y="3614167"/>
                <a:ext cx="1512169" cy="387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ru-RU" sz="1200" b="1" dirty="0" smtClean="0"/>
                  <a:t>Бюджетное финансирование</a:t>
                </a:r>
                <a:endParaRPr lang="ru-RU" sz="1200" b="1" dirty="0"/>
              </a:p>
            </p:txBody>
          </p:sp>
        </p:grpSp>
        <p:sp>
          <p:nvSpPr>
            <p:cNvPr id="29" name="Прямоугольник 28"/>
            <p:cNvSpPr/>
            <p:nvPr/>
          </p:nvSpPr>
          <p:spPr>
            <a:xfrm>
              <a:off x="6237709" y="942628"/>
              <a:ext cx="2808312" cy="206518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  <a:spcAft>
                  <a:spcPts val="200"/>
                </a:spcAft>
              </a:pPr>
              <a:r>
                <a:rPr lang="ru-RU" sz="1400" b="1" dirty="0">
                  <a:solidFill>
                    <a:srgbClr val="00B050"/>
                  </a:solidFill>
                  <a:latin typeface="+mn-lt"/>
                </a:rPr>
                <a:t>Перспективы:</a:t>
              </a:r>
            </a:p>
            <a:p>
              <a:pPr>
                <a:lnSpc>
                  <a:spcPct val="80000"/>
                </a:lnSpc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ru-RU" sz="1400" b="1" dirty="0">
                  <a:solidFill>
                    <a:srgbClr val="00B050"/>
                  </a:solidFill>
                  <a:latin typeface="+mn-lt"/>
                </a:rPr>
                <a:t> Возможность окончательного решения </a:t>
              </a:r>
              <a:r>
                <a:rPr lang="ru-RU" sz="1400" b="1" dirty="0" smtClean="0">
                  <a:solidFill>
                    <a:srgbClr val="00B050"/>
                  </a:solidFill>
                  <a:latin typeface="+mn-lt"/>
                </a:rPr>
                <a:t>основных проблем </a:t>
              </a:r>
              <a:r>
                <a:rPr lang="ru-RU" sz="1400" b="1" dirty="0">
                  <a:solidFill>
                    <a:srgbClr val="00B050"/>
                  </a:solidFill>
                  <a:latin typeface="+mn-lt"/>
                </a:rPr>
                <a:t>ядерного наследия к 2040 – 2050 </a:t>
              </a:r>
              <a:r>
                <a:rPr lang="ru-RU" sz="1400" b="1" dirty="0" smtClean="0">
                  <a:solidFill>
                    <a:srgbClr val="00B050"/>
                  </a:solidFill>
                  <a:latin typeface="+mn-lt"/>
                </a:rPr>
                <a:t>г.</a:t>
              </a:r>
              <a:endParaRPr lang="ru-RU" sz="1400" b="1" dirty="0">
                <a:solidFill>
                  <a:srgbClr val="00B050"/>
                </a:solidFill>
                <a:latin typeface="+mn-lt"/>
              </a:endParaRPr>
            </a:p>
            <a:p>
              <a:pPr>
                <a:lnSpc>
                  <a:spcPct val="80000"/>
                </a:lnSpc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ru-RU" sz="1400" b="1" dirty="0">
                  <a:solidFill>
                    <a:srgbClr val="00B050"/>
                  </a:solidFill>
                  <a:latin typeface="+mn-lt"/>
                </a:rPr>
                <a:t> Гарантированное обеспечение ядерной и радиационной безопасности</a:t>
              </a:r>
            </a:p>
            <a:p>
              <a:pPr>
                <a:lnSpc>
                  <a:spcPct val="80000"/>
                </a:lnSpc>
                <a:spcAft>
                  <a:spcPts val="200"/>
                </a:spcAft>
                <a:buFont typeface="Arial" pitchFamily="34" charset="0"/>
                <a:buChar char="•"/>
              </a:pPr>
              <a:r>
                <a:rPr lang="ru-RU" sz="1400" b="1" dirty="0">
                  <a:solidFill>
                    <a:srgbClr val="00B050"/>
                  </a:solidFill>
                  <a:latin typeface="+mn-lt"/>
                </a:rPr>
                <a:t> Достижение технологического лидерства в ЗСЖЦ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64" y="5365644"/>
              <a:ext cx="5692297" cy="1298817"/>
            </a:xfrm>
            <a:prstGeom prst="rect">
              <a:avLst/>
            </a:prstGeom>
            <a:noFill/>
            <a:ln w="3175"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rIns="0" rtlCol="0">
              <a:spAutoFit/>
            </a:bodyPr>
            <a:lstStyle/>
            <a:p>
              <a:pPr>
                <a:lnSpc>
                  <a:spcPct val="80000"/>
                </a:lnSpc>
                <a:spcAft>
                  <a:spcPts val="0"/>
                </a:spcAft>
              </a:pPr>
              <a:r>
                <a:rPr lang="ru-RU" sz="1400" b="1" u="sng" dirty="0" smtClean="0">
                  <a:solidFill>
                    <a:schemeClr val="tx1"/>
                  </a:solidFill>
                </a:rPr>
                <a:t>Объем наследия: </a:t>
              </a:r>
            </a:p>
            <a:p>
              <a:pPr>
                <a:lnSpc>
                  <a:spcPct val="80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/>
                  </a:solidFill>
                </a:rPr>
                <a:t>80 млн. тонн. ТРО; </a:t>
              </a:r>
              <a:br>
                <a:rPr lang="ru-RU" sz="1400" b="1" dirty="0" smtClean="0">
                  <a:solidFill>
                    <a:schemeClr val="tx1"/>
                  </a:solidFill>
                </a:rPr>
              </a:br>
              <a:r>
                <a:rPr lang="ru-RU" sz="1400" b="1" dirty="0" smtClean="0">
                  <a:solidFill>
                    <a:schemeClr val="tx1"/>
                  </a:solidFill>
                </a:rPr>
                <a:t>470 млн. куб. м. ЖРО; </a:t>
              </a:r>
            </a:p>
            <a:p>
              <a:pPr>
                <a:lnSpc>
                  <a:spcPct val="80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/>
                  </a:solidFill>
                </a:rPr>
                <a:t>350 ЯРОО; </a:t>
              </a:r>
            </a:p>
            <a:p>
              <a:pPr>
                <a:lnSpc>
                  <a:spcPct val="80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/>
                  </a:solidFill>
                </a:rPr>
                <a:t>330 пунктов размещения </a:t>
              </a:r>
              <a:r>
                <a:rPr lang="ru-RU" sz="1400" b="1" dirty="0" err="1" smtClean="0">
                  <a:solidFill>
                    <a:schemeClr val="tx1"/>
                  </a:solidFill>
                </a:rPr>
                <a:t>неудаляемых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 РАО;  </a:t>
              </a:r>
            </a:p>
            <a:p>
              <a:pPr>
                <a:lnSpc>
                  <a:spcPct val="80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/>
                  </a:solidFill>
                </a:rPr>
                <a:t>10 000 тыс. кв. м. </a:t>
              </a:r>
              <a:r>
                <a:rPr lang="ru-RU" sz="1400" b="1" dirty="0" err="1" smtClean="0">
                  <a:solidFill>
                    <a:schemeClr val="tx1"/>
                  </a:solidFill>
                </a:rPr>
                <a:t>радиационно</a:t>
              </a:r>
              <a:r>
                <a:rPr lang="ru-RU" sz="1400" b="1" dirty="0" smtClean="0">
                  <a:solidFill>
                    <a:schemeClr val="tx1"/>
                  </a:solidFill>
                </a:rPr>
                <a:t> загрязненных территорий; </a:t>
              </a:r>
            </a:p>
            <a:p>
              <a:pPr>
                <a:lnSpc>
                  <a:spcPct val="80000"/>
                </a:lnSpc>
                <a:spcAft>
                  <a:spcPts val="0"/>
                </a:spcAft>
              </a:pPr>
              <a:r>
                <a:rPr lang="ru-RU" sz="1400" b="1" dirty="0" smtClean="0">
                  <a:solidFill>
                    <a:schemeClr val="tx1"/>
                  </a:solidFill>
                </a:rPr>
                <a:t>Нехватка хранилищ ОЯТ и РАО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01405" y="4877168"/>
              <a:ext cx="697627" cy="313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b="1" dirty="0" smtClean="0"/>
                <a:t>2015</a:t>
              </a:r>
              <a:endParaRPr lang="ru-RU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7257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38DA55-E004-4CF9-8E0F-7297315B06D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3181011"/>
            <a:ext cx="8784976" cy="1360372"/>
          </a:xfrm>
        </p:spPr>
        <p:txBody>
          <a:bodyPr/>
          <a:lstStyle/>
          <a:p>
            <a:pPr algn="ctr">
              <a:buNone/>
            </a:pPr>
            <a:r>
              <a:rPr lang="ru-RU" sz="3200" b="1" kern="1200" dirty="0" smtClean="0">
                <a:solidFill>
                  <a:schemeClr val="tx2">
                    <a:lumMod val="75000"/>
                  </a:schemeClr>
                </a:solidFill>
              </a:rPr>
              <a:t>Спасибо</a:t>
            </a:r>
          </a:p>
          <a:p>
            <a:pPr algn="ctr">
              <a:buNone/>
            </a:pPr>
            <a:r>
              <a:rPr lang="ru-RU" sz="3200" b="1" kern="12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 внимание !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marL="514350" indent="-514350">
              <a:spcBef>
                <a:spcPts val="1200"/>
              </a:spcBef>
              <a:buNone/>
            </a:pPr>
            <a:endParaRPr lang="ru-RU" sz="2000" b="1" dirty="0" smtClean="0">
              <a:solidFill>
                <a:srgbClr val="424242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3360"/>
            <a:ext cx="9144000" cy="340093"/>
          </a:xfrm>
        </p:spPr>
        <p:txBody>
          <a:bodyPr/>
          <a:lstStyle/>
          <a:p>
            <a:r>
              <a:rPr lang="ru-RU" sz="2600" dirty="0" smtClean="0"/>
              <a:t>Государственные программы </a:t>
            </a:r>
            <a:r>
              <a:rPr lang="ru-RU" sz="2600" dirty="0"/>
              <a:t>Российской </a:t>
            </a:r>
            <a:r>
              <a:rPr lang="ru-RU" sz="2600" dirty="0" smtClean="0"/>
              <a:t>Федерации</a:t>
            </a:r>
            <a:endParaRPr lang="ru-RU" sz="2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A03D27-B7C1-4024-9603-E0B7DB2E4B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www.ibrae.ac.ru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8496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России от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11.11.2010 № 1950-р </a:t>
            </a:r>
            <a:endParaRPr lang="ru-RU" sz="2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86725"/>
              </p:ext>
            </p:extLst>
          </p:nvPr>
        </p:nvGraphicFramePr>
        <p:xfrm>
          <a:off x="139440" y="1412776"/>
          <a:ext cx="8865120" cy="5425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1944216"/>
                <a:gridCol w="1512168"/>
                <a:gridCol w="1440160"/>
                <a:gridCol w="353652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</a:p>
                    <a:p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атомного энергопромышленного комплекса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Государственная корпорация по атомной энергии "</a:t>
                      </a:r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Росатом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Минпромторг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России,</a:t>
                      </a:r>
                    </a:p>
                    <a:p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России,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Минфин России,</a:t>
                      </a:r>
                    </a:p>
                    <a:p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Росморречфлот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Росгидромет,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МЧС России,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ФМБА России,</a:t>
                      </a:r>
                    </a:p>
                    <a:p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Ростехнадзор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федеральное государственное учреждение Российский научный центр "Курчатовский институт"</a:t>
                      </a:r>
                    </a:p>
                    <a:p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расширение производственных возможностей </a:t>
                      </a:r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электрогенерации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атомных электростанциях и формирование машиностроительной и ресурсной базы ядерного топливного цикла,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безопасной эксплуатации объектов использования атомной энергии и выполнение норм ядерной и радиационной безопасности,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инновационного развития гражданского сектора атомной отрасли,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продвижение российских технологий атомной отрасли за рубежом,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эффективности функционирования системы атомного надзора,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промышленная утилизация вооружений и военной техники ядерного комплекса,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федеральных целевых программ "Ядерные </a:t>
                      </a:r>
                      <a:r>
                        <a:rPr lang="ru-RU" sz="1400" b="0" i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энерготехнологии</a:t>
                      </a:r>
                      <a:r>
                        <a:rPr lang="ru-RU" sz="1400" b="0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нового поколения на период 2010 - 2015 годов и на перспективу до 2020 года" и "Обеспечение ядерной и радиационной безопасности на 2008 год и на период до 2015 года"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68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3361"/>
            <a:ext cx="9144000" cy="340093"/>
          </a:xfrm>
        </p:spPr>
        <p:txBody>
          <a:bodyPr/>
          <a:lstStyle/>
          <a:p>
            <a:r>
              <a:rPr lang="ru-RU" sz="2600" dirty="0" smtClean="0"/>
              <a:t>Отличительные особенности госпрограмм</a:t>
            </a:r>
            <a:endParaRPr lang="ru-RU" sz="2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A03D27-B7C1-4024-9603-E0B7DB2E4B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www.ibrae.ac.ru</a:t>
            </a: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142984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государственные программы - инструмент государственного управления на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макроуровне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целью концентрации финансовых ресурсов на узловых проблемах Российской Федерации;</a:t>
            </a:r>
          </a:p>
          <a:p>
            <a:pPr marL="342900" indent="-342900">
              <a:buAutoNum type="arabicParenR"/>
            </a:pPr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arenR"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элементами государственной программы выступают ФЦП и подпрограммы, детализированные до уровня основных мероприятий;</a:t>
            </a:r>
          </a:p>
          <a:p>
            <a:pPr marL="342900" indent="-342900">
              <a:buFontTx/>
              <a:buAutoNum type="arabicParenR"/>
            </a:pPr>
            <a:endParaRPr lang="en-US" sz="2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arenR"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включает в себя все федеральные целевые программы, заказчиком-координатором которых является ответственный исполнитель государственной программы, и все 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только действующие 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расходные обязательства непрограммного характера ответственного исполнителя.</a:t>
            </a:r>
          </a:p>
        </p:txBody>
      </p:sp>
    </p:spTree>
    <p:extLst>
      <p:ext uri="{BB962C8B-B14F-4D97-AF65-F5344CB8AC3E}">
        <p14:creationId xmlns:p14="http://schemas.microsoft.com/office/powerpoint/2010/main" val="164052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Преемственность реализации ФЦП ЯРБ-1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A03D27-B7C1-4024-9603-E0B7DB2E4BF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www.ibrae.ac.ru</a:t>
            </a: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56332" y="2132856"/>
            <a:ext cx="3605064" cy="2232248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l="-100000" t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ФЦП «Обеспечение ядерной и радиационной безопасности на 2008 год и на период до 2015 года» (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ФЦП ЯРБ-1)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4671268" y="1412776"/>
            <a:ext cx="2997076" cy="1800200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l="-100000" t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одпрограмма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«Обеспечение ядерной и радиационной безопасности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2020 года»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(Подпрограмма 2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644008" y="3501008"/>
            <a:ext cx="3672408" cy="2376264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l="-100000" t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ФЦП «Обеспечение ядерной и радиационной безопасности на 2016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- 2020 годы и на период до 2025 года 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ФЦП ЯРБ-2)</a:t>
            </a:r>
          </a:p>
        </p:txBody>
      </p:sp>
      <p:sp>
        <p:nvSpPr>
          <p:cNvPr id="10" name="Стрелка вправо 9"/>
          <p:cNvSpPr/>
          <p:nvPr/>
        </p:nvSpPr>
        <p:spPr bwMode="auto">
          <a:xfrm>
            <a:off x="3771640" y="2564904"/>
            <a:ext cx="792088" cy="216024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Стрелка вправо 10"/>
          <p:cNvSpPr/>
          <p:nvPr/>
        </p:nvSpPr>
        <p:spPr bwMode="auto">
          <a:xfrm>
            <a:off x="3771640" y="3933056"/>
            <a:ext cx="792088" cy="216024"/>
          </a:xfrm>
          <a:prstGeom prst="rightArrow">
            <a:avLst/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12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496" y="477998"/>
            <a:ext cx="9144000" cy="366254"/>
          </a:xfrm>
        </p:spPr>
        <p:txBody>
          <a:bodyPr/>
          <a:lstStyle/>
          <a:p>
            <a:r>
              <a:rPr lang="ru-RU" dirty="0" smtClean="0"/>
              <a:t>Основание для разработки ФЦП ЯРБ-2</a:t>
            </a:r>
            <a:endParaRPr lang="ru-RU" dirty="0"/>
          </a:p>
        </p:txBody>
      </p:sp>
      <p:graphicFrame>
        <p:nvGraphicFramePr>
          <p:cNvPr id="16549" name="Group 16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330421"/>
              </p:ext>
            </p:extLst>
          </p:nvPr>
        </p:nvGraphicFramePr>
        <p:xfrm>
          <a:off x="357158" y="2285992"/>
          <a:ext cx="8507413" cy="395694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82613"/>
                <a:gridCol w="2740025"/>
                <a:gridCol w="1512887"/>
                <a:gridCol w="3671888"/>
              </a:tblGrid>
              <a:tr h="571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b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Мероприятие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выполнения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исполнители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/>
                </a:tc>
              </a:tr>
              <a:tr h="229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 установленном порядке проекта распоряжения Правительства Российской Федерации «О</a:t>
                      </a: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концепции федеральной целевой «Обеспечение ядерной и радиационной безопасности на 2016-2020 годы и на период до 2025года»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квартал 2014 г. 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Госкорпорация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kumimoji="0" lang="ru-RU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Росатом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Минприроды России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Минздрав России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заинтересованные федеральные органы исполнительной власти и организации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horzOverflow="overflow"/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1357298"/>
            <a:ext cx="9144000" cy="86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План выполнения в 2012-2015 годах первоочередных мероприятий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реализации Основ государственной политики в области ЯРБ до 2025 года</a:t>
            </a:r>
            <a:endParaRPr kumimoji="0" lang="en-US" sz="2000" b="1" i="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000" i="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(утвержден Д.О.Рогозиным</a:t>
            </a:r>
            <a:r>
              <a:rPr kumimoji="0" lang="ru-RU" sz="160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18 июля 2012 года №РД-П7-4090)</a:t>
            </a:r>
            <a:endParaRPr kumimoji="0" lang="ru-RU" sz="1600" i="0" u="none" strike="noStrike" kern="0" cap="none" spc="0" normalizeH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6254"/>
          </a:xfrm>
        </p:spPr>
        <p:txBody>
          <a:bodyPr/>
          <a:lstStyle/>
          <a:p>
            <a:r>
              <a:rPr lang="ru-RU" dirty="0" smtClean="0"/>
              <a:t>Разработка ФЦП ЯРБ-2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F77F-97EB-46FB-98C5-390904E36F1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6948" y="1484784"/>
            <a:ext cx="878929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Требования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мероприятиям.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Критерии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включения мероприятий в ФЦП ЯРБ-2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Концепция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ФЦП-2.</a:t>
            </a:r>
          </a:p>
        </p:txBody>
      </p:sp>
    </p:spTree>
    <p:extLst>
      <p:ext uri="{BB962C8B-B14F-4D97-AF65-F5344CB8AC3E}">
        <p14:creationId xmlns:p14="http://schemas.microsoft.com/office/powerpoint/2010/main" val="13627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3930"/>
            <a:ext cx="8229600" cy="366254"/>
          </a:xfrm>
        </p:spPr>
        <p:txBody>
          <a:bodyPr/>
          <a:lstStyle/>
          <a:p>
            <a:r>
              <a:rPr lang="ru-RU" dirty="0"/>
              <a:t>Требования к мероприятиям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F77F-97EB-46FB-98C5-390904E36F1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052736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остановление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Правительства Российской Федерации № 594 от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06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95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(изменения от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 апреля 2012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года)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760622"/>
            <a:ext cx="849694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  (укрупненные инвестиционные проекты) должны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содержать следующие сведения:</a:t>
            </a:r>
          </a:p>
          <a:p>
            <a:pPr indent="35560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наименование;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сроки реализации (начало и окончание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стоимость выполнения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ценах соответствующих лет за счет всех источников ресурсного обеспечения;</a:t>
            </a:r>
          </a:p>
          <a:p>
            <a:pPr indent="3556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взаимосвязь мероприятия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ожидаемых результатов с целевыми индикаторами 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показателями программы;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заинтересованные в реализации каждого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мероприятия)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 или группы населения.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0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93930"/>
            <a:ext cx="9144000" cy="366254"/>
          </a:xfrm>
        </p:spPr>
        <p:txBody>
          <a:bodyPr/>
          <a:lstStyle/>
          <a:p>
            <a:r>
              <a:rPr lang="ru-RU" dirty="0" smtClean="0"/>
              <a:t>Общие критерии отбора в </a:t>
            </a:r>
            <a:r>
              <a:rPr lang="ru-RU" dirty="0"/>
              <a:t>ФЦП ЯРБ-2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F77F-97EB-46FB-98C5-390904E36F1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9024" y="1052736"/>
            <a:ext cx="842781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целям и задачам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ФЦП ЯРБ-2;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 соответствие долгосрочным и стратегическим целям развития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Госкорпорации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Росатом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и других заинтересованных органов;</a:t>
            </a:r>
          </a:p>
          <a:p>
            <a:pPr indent="355600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 наличие вклада в достижение целевых индикаторов и показателей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355600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 эффективность использования средств федерального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</a:p>
        </p:txBody>
      </p:sp>
    </p:spTree>
    <p:extLst>
      <p:ext uri="{BB962C8B-B14F-4D97-AF65-F5344CB8AC3E}">
        <p14:creationId xmlns:p14="http://schemas.microsoft.com/office/powerpoint/2010/main" val="28693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93929"/>
            <a:ext cx="8229600" cy="366254"/>
          </a:xfrm>
        </p:spPr>
        <p:txBody>
          <a:bodyPr/>
          <a:lstStyle/>
          <a:p>
            <a:r>
              <a:rPr lang="ru-RU" dirty="0" smtClean="0"/>
              <a:t>Группы мероприятий ФЦП ЯРБ-2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F77F-97EB-46FB-98C5-390904E36F1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71546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проблем ядерного наследия в области обращения с ОЯТ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Решение проблем ядерного наследия в области обращения с РАО</a:t>
            </a:r>
          </a:p>
          <a:p>
            <a:r>
              <a:rPr lang="ru-RU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3) Решение проблем ядерного наследия в области ВЭ ЯРОО</a:t>
            </a:r>
            <a:endParaRPr lang="ru-RU" sz="2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4) Создание национальной инфраструктуры по обращению с ОЯТ и РАО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5) Повышение защищенности персонала, населения и окружающей среды от радиационного воздействия в части медико-биологического и санитарного обеспечения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6) Мониторинг радиационной обстановки и аварийное реагирование при ЧС техногенного и природного характера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7) Научно-исследовательские и опытно-конструкторские работы в области ЯРБ</a:t>
            </a:r>
          </a:p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8) Информационно-аналитическая деятельность в области ЯРБ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">
  <a:themeElements>
    <a:clrScheme name="2_cdb2004208gl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2_cdb2004208g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cdb2004208gl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b2004208g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b2004208gl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db2004208gl">
  <a:themeElements>
    <a:clrScheme name="cdb2004208gl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cdb2004208g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db2004208gl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208g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208gl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db2004208gl">
  <a:themeElements>
    <a:clrScheme name="1_cdb2004208gl 1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000000"/>
      </a:accent4>
      <a:accent5>
        <a:srgbClr val="B1C3EF"/>
      </a:accent5>
      <a:accent6>
        <a:srgbClr val="BA6516"/>
      </a:accent6>
      <a:hlink>
        <a:srgbClr val="36A1B6"/>
      </a:hlink>
      <a:folHlink>
        <a:srgbClr val="9CC769"/>
      </a:folHlink>
    </a:clrScheme>
    <a:fontScheme name="1_cdb2004208g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db2004208gl 1">
        <a:dk1>
          <a:srgbClr val="000000"/>
        </a:dk1>
        <a:lt1>
          <a:srgbClr val="FFFFFF"/>
        </a:lt1>
        <a:dk2>
          <a:srgbClr val="1129A1"/>
        </a:dk2>
        <a:lt2>
          <a:srgbClr val="C0C0C0"/>
        </a:lt2>
        <a:accent1>
          <a:srgbClr val="4987E3"/>
        </a:accent1>
        <a:accent2>
          <a:srgbClr val="CE701A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BA6516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b2004208g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7053CB"/>
        </a:accent1>
        <a:accent2>
          <a:srgbClr val="3282BE"/>
        </a:accent2>
        <a:accent3>
          <a:srgbClr val="FFFFFF"/>
        </a:accent3>
        <a:accent4>
          <a:srgbClr val="000000"/>
        </a:accent4>
        <a:accent5>
          <a:srgbClr val="BBB3E2"/>
        </a:accent5>
        <a:accent6>
          <a:srgbClr val="2C75AC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b2004208gl 3">
        <a:dk1>
          <a:srgbClr val="000000"/>
        </a:dk1>
        <a:lt1>
          <a:srgbClr val="FFFFFF"/>
        </a:lt1>
        <a:dk2>
          <a:srgbClr val="0F4D5B"/>
        </a:dk2>
        <a:lt2>
          <a:srgbClr val="969696"/>
        </a:lt2>
        <a:accent1>
          <a:srgbClr val="1B7D6A"/>
        </a:accent1>
        <a:accent2>
          <a:srgbClr val="C69940"/>
        </a:accent2>
        <a:accent3>
          <a:srgbClr val="FFFFFF"/>
        </a:accent3>
        <a:accent4>
          <a:srgbClr val="000000"/>
        </a:accent4>
        <a:accent5>
          <a:srgbClr val="ABBFB9"/>
        </a:accent5>
        <a:accent6>
          <a:srgbClr val="B38A39"/>
        </a:accent6>
        <a:hlink>
          <a:srgbClr val="3790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4319</TotalTime>
  <Words>1102</Words>
  <Application>Microsoft Office PowerPoint</Application>
  <PresentationFormat>Экран (4:3)</PresentationFormat>
  <Paragraphs>167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Тема4</vt:lpstr>
      <vt:lpstr>cdb2004208gl</vt:lpstr>
      <vt:lpstr>1_cdb2004208gl</vt:lpstr>
      <vt:lpstr>Основные контуры и направления ФЦП «Обеспечение ядерной и радиационной безопасности на 2016-2020 годы и на период до 2025года»</vt:lpstr>
      <vt:lpstr>Государственные программы Российской Федерации</vt:lpstr>
      <vt:lpstr>Отличительные особенности госпрограмм</vt:lpstr>
      <vt:lpstr>Преемственность реализации ФЦП ЯРБ-1</vt:lpstr>
      <vt:lpstr>Основание для разработки ФЦП ЯРБ-2</vt:lpstr>
      <vt:lpstr>Разработка ФЦП ЯРБ-2</vt:lpstr>
      <vt:lpstr>Требования к мероприятиям</vt:lpstr>
      <vt:lpstr>Общие критерии отбора в ФЦП ЯРБ-2</vt:lpstr>
      <vt:lpstr>Группы мероприятий ФЦП ЯРБ-2 </vt:lpstr>
      <vt:lpstr>Специальные критерии для группы 3</vt:lpstr>
      <vt:lpstr>Концепция ФЦП ЯРБ-2</vt:lpstr>
      <vt:lpstr>Варианты финансирования ФЦП ЯРБ-2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Богданова Ольга</dc:creator>
  <cp:lastModifiedBy>Admin</cp:lastModifiedBy>
  <cp:revision>438</cp:revision>
  <dcterms:created xsi:type="dcterms:W3CDTF">2011-09-14T07:01:19Z</dcterms:created>
  <dcterms:modified xsi:type="dcterms:W3CDTF">2012-10-16T06:15:30Z</dcterms:modified>
</cp:coreProperties>
</file>