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331" r:id="rId2"/>
    <p:sldId id="366" r:id="rId3"/>
    <p:sldId id="367" r:id="rId4"/>
    <p:sldId id="368" r:id="rId5"/>
    <p:sldId id="363" r:id="rId6"/>
    <p:sldId id="364" r:id="rId7"/>
    <p:sldId id="369" r:id="rId8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F92"/>
    <a:srgbClr val="FF4B21"/>
    <a:srgbClr val="FF6743"/>
    <a:srgbClr val="00214C"/>
    <a:srgbClr val="FF0505"/>
    <a:srgbClr val="FF6969"/>
    <a:srgbClr val="33719F"/>
    <a:srgbClr val="2448FC"/>
    <a:srgbClr val="3288C8"/>
    <a:srgbClr val="26689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91" autoAdjust="0"/>
    <p:restoredTop sz="98716" autoAdjust="0"/>
  </p:normalViewPr>
  <p:slideViewPr>
    <p:cSldViewPr showGuides="1">
      <p:cViewPr>
        <p:scale>
          <a:sx n="75" d="100"/>
          <a:sy n="75" d="100"/>
        </p:scale>
        <p:origin x="-1410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373532-F19B-45FD-ABAE-7A0153F22199}" type="doc">
      <dgm:prSet loTypeId="urn:microsoft.com/office/officeart/2005/8/layout/vList5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ru-RU"/>
        </a:p>
      </dgm:t>
    </dgm:pt>
    <dgm:pt modelId="{78B7C6FB-C511-4178-BB82-934AE00434DC}">
      <dgm:prSet phldrT="[Текст]" custT="1"/>
      <dgm:spPr/>
      <dgm:t>
        <a:bodyPr/>
        <a:lstStyle/>
        <a:p>
          <a:r>
            <a:rPr lang="ru-RU" sz="1250" b="1" dirty="0" smtClean="0"/>
            <a:t>Федеральный закон                             от 11.07.2011 №190-ФЗ                       </a:t>
          </a:r>
          <a:r>
            <a:rPr lang="ru-RU" sz="1200" dirty="0" smtClean="0"/>
            <a:t>«Об обращении с РАО и о внесении изменений в отдельные законодательные акты Российской Федерации»</a:t>
          </a:r>
          <a:endParaRPr lang="ru-RU" sz="1200" dirty="0"/>
        </a:p>
      </dgm:t>
    </dgm:pt>
    <dgm:pt modelId="{83CA25C8-202C-4B0A-97C7-B03633F2426A}" type="parTrans" cxnId="{3975AD75-F6C6-425D-9653-574D8FDBDE6D}">
      <dgm:prSet/>
      <dgm:spPr/>
      <dgm:t>
        <a:bodyPr/>
        <a:lstStyle/>
        <a:p>
          <a:endParaRPr lang="ru-RU" sz="1250"/>
        </a:p>
      </dgm:t>
    </dgm:pt>
    <dgm:pt modelId="{4773CA71-84DE-40A1-8CB5-788C97493103}" type="sibTrans" cxnId="{3975AD75-F6C6-425D-9653-574D8FDBDE6D}">
      <dgm:prSet/>
      <dgm:spPr/>
      <dgm:t>
        <a:bodyPr/>
        <a:lstStyle/>
        <a:p>
          <a:endParaRPr lang="ru-RU" sz="1250"/>
        </a:p>
      </dgm:t>
    </dgm:pt>
    <dgm:pt modelId="{BEF4D384-6017-4EB5-B135-0B9C24352053}">
      <dgm:prSet phldrT="[Текст]" custT="1"/>
      <dgm:spPr/>
      <dgm:t>
        <a:bodyPr/>
        <a:lstStyle/>
        <a:p>
          <a:pPr marL="36000" indent="-36000"/>
          <a:r>
            <a:rPr lang="ru-RU" sz="1250" dirty="0" smtClean="0">
              <a:solidFill>
                <a:schemeClr val="accent4">
                  <a:lumMod val="50000"/>
                </a:schemeClr>
              </a:solidFill>
            </a:rPr>
            <a:t>Определяет основные виды деятельности национального оператора</a:t>
          </a:r>
          <a:endParaRPr lang="ru-RU" sz="1250" dirty="0">
            <a:solidFill>
              <a:schemeClr val="accent4">
                <a:lumMod val="50000"/>
              </a:schemeClr>
            </a:solidFill>
          </a:endParaRPr>
        </a:p>
      </dgm:t>
    </dgm:pt>
    <dgm:pt modelId="{6C107FA6-B4BD-41BB-9D87-EEC510888F87}" type="parTrans" cxnId="{DADB14E7-C81A-409B-BF09-7244F6688C16}">
      <dgm:prSet/>
      <dgm:spPr/>
      <dgm:t>
        <a:bodyPr/>
        <a:lstStyle/>
        <a:p>
          <a:endParaRPr lang="ru-RU" sz="1250"/>
        </a:p>
      </dgm:t>
    </dgm:pt>
    <dgm:pt modelId="{65F8C682-A721-4C6A-BC3E-A331F3AD4988}" type="sibTrans" cxnId="{DADB14E7-C81A-409B-BF09-7244F6688C16}">
      <dgm:prSet/>
      <dgm:spPr/>
      <dgm:t>
        <a:bodyPr/>
        <a:lstStyle/>
        <a:p>
          <a:endParaRPr lang="ru-RU" sz="1250"/>
        </a:p>
      </dgm:t>
    </dgm:pt>
    <dgm:pt modelId="{07A43107-9570-41B6-8DFB-6701400FD51B}">
      <dgm:prSet phldrT="[Текст]" custT="1"/>
      <dgm:spPr/>
      <dgm:t>
        <a:bodyPr/>
        <a:lstStyle/>
        <a:p>
          <a:pPr marL="36000" indent="-36000"/>
          <a:r>
            <a:rPr lang="ru-RU" sz="1250" dirty="0" smtClean="0">
              <a:solidFill>
                <a:schemeClr val="accent4">
                  <a:lumMod val="50000"/>
                </a:schemeClr>
              </a:solidFill>
            </a:rPr>
            <a:t>Определяет основные обязанности национального оператора</a:t>
          </a:r>
          <a:endParaRPr lang="ru-RU" sz="1250" dirty="0">
            <a:solidFill>
              <a:schemeClr val="accent4">
                <a:lumMod val="50000"/>
              </a:schemeClr>
            </a:solidFill>
          </a:endParaRPr>
        </a:p>
      </dgm:t>
    </dgm:pt>
    <dgm:pt modelId="{2F56E662-7795-426C-AF4B-BD9E1636FB79}" type="parTrans" cxnId="{4532686D-A252-46BC-A68A-B3B16FB6B2FE}">
      <dgm:prSet/>
      <dgm:spPr/>
      <dgm:t>
        <a:bodyPr/>
        <a:lstStyle/>
        <a:p>
          <a:endParaRPr lang="ru-RU" sz="1250"/>
        </a:p>
      </dgm:t>
    </dgm:pt>
    <dgm:pt modelId="{AA6B6F1F-0DFE-49B6-A2FD-DC23634C3916}" type="sibTrans" cxnId="{4532686D-A252-46BC-A68A-B3B16FB6B2FE}">
      <dgm:prSet/>
      <dgm:spPr/>
      <dgm:t>
        <a:bodyPr/>
        <a:lstStyle/>
        <a:p>
          <a:endParaRPr lang="ru-RU" sz="1250"/>
        </a:p>
      </dgm:t>
    </dgm:pt>
    <dgm:pt modelId="{65D3D795-34DE-44B2-A18E-7F48BB2DD340}">
      <dgm:prSet phldrT="[Текст]" custT="1"/>
      <dgm:spPr/>
      <dgm:t>
        <a:bodyPr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ru-RU" sz="1250" b="1" dirty="0" smtClean="0"/>
            <a:t>Приказ Госкорпорации «Росатом»     от 27.12.2011 № 1/1126-П</a:t>
          </a:r>
          <a:endParaRPr lang="ru-RU" sz="1250" b="1" dirty="0"/>
        </a:p>
      </dgm:t>
    </dgm:pt>
    <dgm:pt modelId="{9E7EBB23-EAF0-48BD-A53A-5A85B802862D}" type="parTrans" cxnId="{200EE590-611D-41CA-BA91-426F30E043BE}">
      <dgm:prSet/>
      <dgm:spPr/>
      <dgm:t>
        <a:bodyPr/>
        <a:lstStyle/>
        <a:p>
          <a:endParaRPr lang="ru-RU" sz="1250"/>
        </a:p>
      </dgm:t>
    </dgm:pt>
    <dgm:pt modelId="{2B373A6B-29B9-4797-81D3-84F1B8E40155}" type="sibTrans" cxnId="{200EE590-611D-41CA-BA91-426F30E043BE}">
      <dgm:prSet/>
      <dgm:spPr/>
      <dgm:t>
        <a:bodyPr/>
        <a:lstStyle/>
        <a:p>
          <a:endParaRPr lang="ru-RU" sz="1250"/>
        </a:p>
      </dgm:t>
    </dgm:pt>
    <dgm:pt modelId="{141B7B43-DB47-4D90-97E4-07610072F1A9}">
      <dgm:prSet phldrT="[Текст]" custT="1"/>
      <dgm:spPr/>
      <dgm:t>
        <a:bodyPr/>
        <a:lstStyle/>
        <a:p>
          <a:pPr marL="36000" indent="-36000"/>
          <a:r>
            <a:rPr lang="ru-RU" sz="1250" dirty="0" smtClean="0">
              <a:solidFill>
                <a:schemeClr val="accent4">
                  <a:lumMod val="50000"/>
                </a:schemeClr>
              </a:solidFill>
            </a:rPr>
            <a:t>Создан ФГУП «НО РАО» и определен в качестве национального оператора по обращению с радиоактивными отходами для представления в Правительство РФ</a:t>
          </a:r>
          <a:endParaRPr lang="ru-RU" sz="1250" dirty="0">
            <a:solidFill>
              <a:schemeClr val="accent4">
                <a:lumMod val="50000"/>
              </a:schemeClr>
            </a:solidFill>
          </a:endParaRPr>
        </a:p>
      </dgm:t>
    </dgm:pt>
    <dgm:pt modelId="{1C877A02-1D8C-41C6-A262-BEFAEF407046}" type="parTrans" cxnId="{CA0A1384-339B-4176-B2FF-56A9770AEC81}">
      <dgm:prSet/>
      <dgm:spPr/>
      <dgm:t>
        <a:bodyPr/>
        <a:lstStyle/>
        <a:p>
          <a:endParaRPr lang="ru-RU" sz="1250"/>
        </a:p>
      </dgm:t>
    </dgm:pt>
    <dgm:pt modelId="{06C187E4-377F-4600-A29E-1850E41979A5}" type="sibTrans" cxnId="{CA0A1384-339B-4176-B2FF-56A9770AEC81}">
      <dgm:prSet/>
      <dgm:spPr/>
      <dgm:t>
        <a:bodyPr/>
        <a:lstStyle/>
        <a:p>
          <a:endParaRPr lang="ru-RU" sz="1250"/>
        </a:p>
      </dgm:t>
    </dgm:pt>
    <dgm:pt modelId="{3E1781ED-96B8-41B0-A618-0ABE683A0777}">
      <dgm:prSet phldrT="[Текст]" custT="1"/>
      <dgm:spPr/>
      <dgm:t>
        <a:bodyPr/>
        <a:lstStyle/>
        <a:p>
          <a:pPr marL="36000" indent="-36000"/>
          <a:r>
            <a:rPr lang="ru-RU" sz="1250" dirty="0" smtClean="0">
              <a:solidFill>
                <a:schemeClr val="accent4">
                  <a:lumMod val="50000"/>
                </a:schemeClr>
              </a:solidFill>
            </a:rPr>
            <a:t>Признает ФГУП «НО РАО» организацией, пригодной эксплуатировать  объекты использования атомной энергии и осуществлять деятельность в области использования атомной энергии</a:t>
          </a:r>
          <a:endParaRPr lang="ru-RU" sz="1250" dirty="0">
            <a:solidFill>
              <a:schemeClr val="accent4">
                <a:lumMod val="50000"/>
              </a:schemeClr>
            </a:solidFill>
          </a:endParaRPr>
        </a:p>
      </dgm:t>
    </dgm:pt>
    <dgm:pt modelId="{4475665D-EDB8-4A3E-9729-197B75C4B755}" type="parTrans" cxnId="{8CC21F9D-4066-4064-9DCB-12A4B9147885}">
      <dgm:prSet/>
      <dgm:spPr/>
      <dgm:t>
        <a:bodyPr/>
        <a:lstStyle/>
        <a:p>
          <a:endParaRPr lang="ru-RU" sz="1250"/>
        </a:p>
      </dgm:t>
    </dgm:pt>
    <dgm:pt modelId="{00AC8A5E-9CB9-4090-9F71-5B8F99DD0F7B}" type="sibTrans" cxnId="{8CC21F9D-4066-4064-9DCB-12A4B9147885}">
      <dgm:prSet/>
      <dgm:spPr/>
      <dgm:t>
        <a:bodyPr/>
        <a:lstStyle/>
        <a:p>
          <a:endParaRPr lang="ru-RU" sz="1250"/>
        </a:p>
      </dgm:t>
    </dgm:pt>
    <dgm:pt modelId="{4806262E-4859-42F5-B6F7-25C877805C19}">
      <dgm:prSet phldrT="[Текст]" custT="1"/>
      <dgm:spPr/>
      <dgm:t>
        <a:bodyPr/>
        <a:lstStyle/>
        <a:p>
          <a:pPr>
            <a:lnSpc>
              <a:spcPct val="110000"/>
            </a:lnSpc>
          </a:pPr>
          <a:r>
            <a:rPr lang="ru-RU" sz="1250" b="1" dirty="0" smtClean="0"/>
            <a:t>Приказ Госкорпорации «Росатом»</a:t>
          </a:r>
        </a:p>
        <a:p>
          <a:pPr>
            <a:lnSpc>
              <a:spcPct val="110000"/>
            </a:lnSpc>
          </a:pPr>
          <a:r>
            <a:rPr lang="ru-RU" sz="1250" b="1" dirty="0" smtClean="0"/>
            <a:t>от 07.03.2012 №1/186-П</a:t>
          </a:r>
          <a:endParaRPr lang="ru-RU" sz="1250" b="1" dirty="0"/>
        </a:p>
      </dgm:t>
    </dgm:pt>
    <dgm:pt modelId="{0290F094-2B57-4F50-A995-57D5C4B28F5A}" type="parTrans" cxnId="{A57E124E-AEF8-4D22-960A-5AE6B5C2B206}">
      <dgm:prSet/>
      <dgm:spPr/>
      <dgm:t>
        <a:bodyPr/>
        <a:lstStyle/>
        <a:p>
          <a:endParaRPr lang="ru-RU" sz="1250"/>
        </a:p>
      </dgm:t>
    </dgm:pt>
    <dgm:pt modelId="{DA3106CC-EAC4-4C35-B769-4AD926861F4D}" type="sibTrans" cxnId="{A57E124E-AEF8-4D22-960A-5AE6B5C2B206}">
      <dgm:prSet/>
      <dgm:spPr/>
      <dgm:t>
        <a:bodyPr/>
        <a:lstStyle/>
        <a:p>
          <a:endParaRPr lang="ru-RU" sz="1250"/>
        </a:p>
      </dgm:t>
    </dgm:pt>
    <dgm:pt modelId="{5C8C9B40-7648-4EA4-8569-06DA6003093B}">
      <dgm:prSet phldrT="[Текст]" custT="1"/>
      <dgm:spPr/>
      <dgm:t>
        <a:bodyPr/>
        <a:lstStyle/>
        <a:p>
          <a:pPr marL="36000" indent="-36000"/>
          <a:r>
            <a:rPr lang="ru-RU" sz="1250" dirty="0" smtClean="0">
              <a:solidFill>
                <a:schemeClr val="accent4">
                  <a:lumMod val="50000"/>
                </a:schemeClr>
              </a:solidFill>
            </a:rPr>
            <a:t>Определяет ФГУП «НО РАО» национальным оператором по обращению с радиоактивными отходами</a:t>
          </a:r>
          <a:endParaRPr lang="ru-RU" sz="1250" dirty="0"/>
        </a:p>
      </dgm:t>
    </dgm:pt>
    <dgm:pt modelId="{39A055C4-561B-4CCD-B6FA-DBA98AF88B00}" type="parTrans" cxnId="{A7DA78B1-26F0-4FB7-A3A6-5FE50583610A}">
      <dgm:prSet/>
      <dgm:spPr/>
      <dgm:t>
        <a:bodyPr/>
        <a:lstStyle/>
        <a:p>
          <a:endParaRPr lang="ru-RU" sz="1250"/>
        </a:p>
      </dgm:t>
    </dgm:pt>
    <dgm:pt modelId="{55070D79-0B3D-4090-9F6E-CE91FC68C99D}" type="sibTrans" cxnId="{A7DA78B1-26F0-4FB7-A3A6-5FE50583610A}">
      <dgm:prSet/>
      <dgm:spPr/>
      <dgm:t>
        <a:bodyPr/>
        <a:lstStyle/>
        <a:p>
          <a:endParaRPr lang="ru-RU" sz="1250"/>
        </a:p>
      </dgm:t>
    </dgm:pt>
    <dgm:pt modelId="{5FF48B29-A673-4927-9DFC-6705A1005FE0}">
      <dgm:prSet phldrT="[Текст]" custT="1"/>
      <dgm:spPr/>
      <dgm:t>
        <a:bodyPr/>
        <a:lstStyle/>
        <a:p>
          <a:pPr marL="36000" indent="-36000"/>
          <a:r>
            <a:rPr lang="ru-RU" sz="1250" dirty="0" smtClean="0">
              <a:solidFill>
                <a:schemeClr val="accent4">
                  <a:lumMod val="50000"/>
                </a:schemeClr>
              </a:solidFill>
            </a:rPr>
            <a:t>Определяет источники финансирования деятельности по обращению с радиоактивными отходами, в т.ч. захоронению</a:t>
          </a:r>
          <a:endParaRPr lang="ru-RU" sz="1250" dirty="0">
            <a:solidFill>
              <a:schemeClr val="accent4">
                <a:lumMod val="50000"/>
              </a:schemeClr>
            </a:solidFill>
          </a:endParaRPr>
        </a:p>
      </dgm:t>
    </dgm:pt>
    <dgm:pt modelId="{D5C13C37-598B-4B0A-BCD4-A2E731FE4144}" type="sibTrans" cxnId="{FD5B3F52-E360-45E8-A1B2-869D636CB887}">
      <dgm:prSet/>
      <dgm:spPr/>
      <dgm:t>
        <a:bodyPr/>
        <a:lstStyle/>
        <a:p>
          <a:endParaRPr lang="ru-RU" sz="1250"/>
        </a:p>
      </dgm:t>
    </dgm:pt>
    <dgm:pt modelId="{34FE8A62-1A81-4CAE-950C-4C29EB27C123}" type="parTrans" cxnId="{FD5B3F52-E360-45E8-A1B2-869D636CB887}">
      <dgm:prSet/>
      <dgm:spPr/>
      <dgm:t>
        <a:bodyPr/>
        <a:lstStyle/>
        <a:p>
          <a:endParaRPr lang="ru-RU" sz="1250"/>
        </a:p>
      </dgm:t>
    </dgm:pt>
    <dgm:pt modelId="{7DFFC43D-2CD6-47F1-A0FE-B464F5CF73DE}">
      <dgm:prSet custT="1"/>
      <dgm:spPr/>
      <dgm:t>
        <a:bodyPr/>
        <a:lstStyle/>
        <a:p>
          <a:r>
            <a:rPr lang="ru-RU" sz="1250" b="1" dirty="0" smtClean="0"/>
            <a:t>Распоряжение Правительства Российской Федерации </a:t>
          </a:r>
        </a:p>
        <a:p>
          <a:r>
            <a:rPr lang="ru-RU" sz="1250" b="1" dirty="0" smtClean="0"/>
            <a:t>от 20.03.2012 №384-р</a:t>
          </a:r>
          <a:endParaRPr lang="ru-RU" sz="1250" b="1" dirty="0"/>
        </a:p>
      </dgm:t>
    </dgm:pt>
    <dgm:pt modelId="{26446B75-D7C1-4567-9FF5-AD0F4FF2FBDF}" type="sibTrans" cxnId="{9BD1E6F6-4FDA-48D6-8A75-CB996F9A9269}">
      <dgm:prSet/>
      <dgm:spPr/>
      <dgm:t>
        <a:bodyPr/>
        <a:lstStyle/>
        <a:p>
          <a:endParaRPr lang="ru-RU" sz="1250"/>
        </a:p>
      </dgm:t>
    </dgm:pt>
    <dgm:pt modelId="{4C9BEE69-71B0-4B89-B4B1-532D6553ADB9}" type="parTrans" cxnId="{9BD1E6F6-4FDA-48D6-8A75-CB996F9A9269}">
      <dgm:prSet/>
      <dgm:spPr/>
      <dgm:t>
        <a:bodyPr/>
        <a:lstStyle/>
        <a:p>
          <a:endParaRPr lang="ru-RU" sz="1250"/>
        </a:p>
      </dgm:t>
    </dgm:pt>
    <dgm:pt modelId="{1B4A8363-E17A-43BC-8F94-B15CFDA13394}">
      <dgm:prSet phldrT="[Текст]" custT="1"/>
      <dgm:spPr/>
      <dgm:t>
        <a:bodyPr/>
        <a:lstStyle/>
        <a:p>
          <a:pPr marL="36000" indent="-36000"/>
          <a:r>
            <a:rPr lang="ru-RU" sz="1250" dirty="0" smtClean="0">
              <a:solidFill>
                <a:schemeClr val="tx1">
                  <a:lumMod val="50000"/>
                </a:schemeClr>
              </a:solidFill>
            </a:rPr>
            <a:t>Создание филиалов в месте действующих и сооружаемых ПЗРО</a:t>
          </a:r>
          <a:endParaRPr lang="ru-RU" sz="1250" b="1" dirty="0">
            <a:solidFill>
              <a:schemeClr val="tx1">
                <a:lumMod val="50000"/>
              </a:schemeClr>
            </a:solidFill>
          </a:endParaRPr>
        </a:p>
      </dgm:t>
    </dgm:pt>
    <dgm:pt modelId="{E417C202-89E8-4128-A8C6-25C3BB12529F}" type="parTrans" cxnId="{C7081F9E-A50C-47EF-8AF5-2F4780E72B9A}">
      <dgm:prSet/>
      <dgm:spPr/>
      <dgm:t>
        <a:bodyPr/>
        <a:lstStyle/>
        <a:p>
          <a:endParaRPr lang="ru-RU" sz="1250"/>
        </a:p>
      </dgm:t>
    </dgm:pt>
    <dgm:pt modelId="{0BF3A930-CF6D-4F32-B4D7-C9220614D083}" type="sibTrans" cxnId="{C7081F9E-A50C-47EF-8AF5-2F4780E72B9A}">
      <dgm:prSet/>
      <dgm:spPr/>
      <dgm:t>
        <a:bodyPr/>
        <a:lstStyle/>
        <a:p>
          <a:endParaRPr lang="ru-RU" sz="1250"/>
        </a:p>
      </dgm:t>
    </dgm:pt>
    <dgm:pt modelId="{4E33001F-B325-4D6E-8991-B4B95E371267}">
      <dgm:prSet custT="1"/>
      <dgm:spPr/>
      <dgm:t>
        <a:bodyPr/>
        <a:lstStyle/>
        <a:p>
          <a:pPr>
            <a:spcAft>
              <a:spcPts val="0"/>
            </a:spcAft>
          </a:pPr>
          <a:r>
            <a:rPr lang="ru-RU" sz="1250" b="1" dirty="0" smtClean="0"/>
            <a:t>График</a:t>
          </a:r>
        </a:p>
        <a:p>
          <a:pPr>
            <a:spcAft>
              <a:spcPts val="0"/>
            </a:spcAft>
          </a:pPr>
          <a:r>
            <a:rPr lang="ru-RU" sz="1250" b="1" dirty="0" smtClean="0"/>
            <a:t>мероприятий по развитию Национального оператора по обращению с РАО (ФГУП «НО РАО»), утвержденный Дирекцией ЯРБ</a:t>
          </a:r>
          <a:endParaRPr lang="ru-RU" sz="1250" dirty="0"/>
        </a:p>
      </dgm:t>
    </dgm:pt>
    <dgm:pt modelId="{1AB90A54-C457-4E94-8237-27220187319B}" type="parTrans" cxnId="{E64F1B17-0FA5-4684-BB42-6AE28991EDEA}">
      <dgm:prSet/>
      <dgm:spPr/>
      <dgm:t>
        <a:bodyPr/>
        <a:lstStyle/>
        <a:p>
          <a:endParaRPr lang="ru-RU" sz="1250"/>
        </a:p>
      </dgm:t>
    </dgm:pt>
    <dgm:pt modelId="{8440305C-C881-4200-AFA6-49C6EB55BEF5}" type="sibTrans" cxnId="{E64F1B17-0FA5-4684-BB42-6AE28991EDEA}">
      <dgm:prSet/>
      <dgm:spPr/>
      <dgm:t>
        <a:bodyPr/>
        <a:lstStyle/>
        <a:p>
          <a:endParaRPr lang="ru-RU" sz="1250"/>
        </a:p>
      </dgm:t>
    </dgm:pt>
    <dgm:pt modelId="{61677A22-3A0D-430E-B435-66E8FAF65D69}">
      <dgm:prSet phldrT="[Текст]" custT="1"/>
      <dgm:spPr/>
      <dgm:t>
        <a:bodyPr/>
        <a:lstStyle/>
        <a:p>
          <a:pPr marL="36000" indent="-36000"/>
          <a:r>
            <a:rPr lang="ru-RU" sz="1250" b="0" dirty="0" smtClean="0">
              <a:solidFill>
                <a:schemeClr val="tx1">
                  <a:lumMod val="50000"/>
                </a:schemeClr>
              </a:solidFill>
            </a:rPr>
            <a:t>Обеспечение готовности к регулярной деятельности к 15.07.2013</a:t>
          </a:r>
          <a:endParaRPr lang="ru-RU" sz="1250" b="0" dirty="0">
            <a:solidFill>
              <a:schemeClr val="tx1">
                <a:lumMod val="50000"/>
              </a:schemeClr>
            </a:solidFill>
          </a:endParaRPr>
        </a:p>
      </dgm:t>
    </dgm:pt>
    <dgm:pt modelId="{6FFB5435-B47C-4238-AC04-0F9013C8A2C7}" type="parTrans" cxnId="{234495B7-353C-40F2-A24D-F05CD57C71F5}">
      <dgm:prSet/>
      <dgm:spPr/>
      <dgm:t>
        <a:bodyPr/>
        <a:lstStyle/>
        <a:p>
          <a:endParaRPr lang="ru-RU"/>
        </a:p>
      </dgm:t>
    </dgm:pt>
    <dgm:pt modelId="{69DD3F8B-E4E7-4A17-8867-626EF883F363}" type="sibTrans" cxnId="{234495B7-353C-40F2-A24D-F05CD57C71F5}">
      <dgm:prSet/>
      <dgm:spPr/>
      <dgm:t>
        <a:bodyPr/>
        <a:lstStyle/>
        <a:p>
          <a:endParaRPr lang="ru-RU"/>
        </a:p>
      </dgm:t>
    </dgm:pt>
    <dgm:pt modelId="{4C456EC6-E31C-4B61-815B-314D2263FDAE}" type="pres">
      <dgm:prSet presAssocID="{70373532-F19B-45FD-ABAE-7A0153F2219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1E89FA-1B32-4F79-8FEB-D4769350AE0E}" type="pres">
      <dgm:prSet presAssocID="{78B7C6FB-C511-4178-BB82-934AE00434DC}" presName="linNode" presStyleCnt="0"/>
      <dgm:spPr/>
      <dgm:t>
        <a:bodyPr/>
        <a:lstStyle/>
        <a:p>
          <a:endParaRPr lang="ru-RU"/>
        </a:p>
      </dgm:t>
    </dgm:pt>
    <dgm:pt modelId="{1A574190-0358-454B-ADF1-104844A144B8}" type="pres">
      <dgm:prSet presAssocID="{78B7C6FB-C511-4178-BB82-934AE00434DC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AFB3FC-B4CD-4F97-A54A-87A91EA848E7}" type="pres">
      <dgm:prSet presAssocID="{78B7C6FB-C511-4178-BB82-934AE00434DC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551056-D0F6-486C-9E13-089A61BB786A}" type="pres">
      <dgm:prSet presAssocID="{4773CA71-84DE-40A1-8CB5-788C97493103}" presName="sp" presStyleCnt="0"/>
      <dgm:spPr/>
      <dgm:t>
        <a:bodyPr/>
        <a:lstStyle/>
        <a:p>
          <a:endParaRPr lang="ru-RU"/>
        </a:p>
      </dgm:t>
    </dgm:pt>
    <dgm:pt modelId="{BEA5DF18-20E3-4AE1-A4E9-62A9A733CE53}" type="pres">
      <dgm:prSet presAssocID="{65D3D795-34DE-44B2-A18E-7F48BB2DD340}" presName="linNode" presStyleCnt="0"/>
      <dgm:spPr/>
      <dgm:t>
        <a:bodyPr/>
        <a:lstStyle/>
        <a:p>
          <a:endParaRPr lang="ru-RU"/>
        </a:p>
      </dgm:t>
    </dgm:pt>
    <dgm:pt modelId="{5031BB52-87E6-43A0-973C-58CF7FCFF575}" type="pres">
      <dgm:prSet presAssocID="{65D3D795-34DE-44B2-A18E-7F48BB2DD340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346C51-2804-4604-9C7E-D06D5FF28E74}" type="pres">
      <dgm:prSet presAssocID="{65D3D795-34DE-44B2-A18E-7F48BB2DD340}" presName="descendantText" presStyleLbl="alignAccFollowNode1" presStyleIdx="1" presStyleCnt="5" custLinFactNeighborX="374" custLinFactNeighborY="22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21B253-5558-4769-9985-CA9D1F550290}" type="pres">
      <dgm:prSet presAssocID="{2B373A6B-29B9-4797-81D3-84F1B8E40155}" presName="sp" presStyleCnt="0"/>
      <dgm:spPr/>
      <dgm:t>
        <a:bodyPr/>
        <a:lstStyle/>
        <a:p>
          <a:endParaRPr lang="ru-RU"/>
        </a:p>
      </dgm:t>
    </dgm:pt>
    <dgm:pt modelId="{C56A0E0B-D891-4E0E-A2D2-ECA542F202D8}" type="pres">
      <dgm:prSet presAssocID="{7DFFC43D-2CD6-47F1-A0FE-B464F5CF73DE}" presName="linNode" presStyleCnt="0"/>
      <dgm:spPr/>
    </dgm:pt>
    <dgm:pt modelId="{70535007-03D2-4F5F-870A-E3698B575471}" type="pres">
      <dgm:prSet presAssocID="{7DFFC43D-2CD6-47F1-A0FE-B464F5CF73DE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8EF41D-137B-41EE-A2D0-A54F62A0E605}" type="pres">
      <dgm:prSet presAssocID="{7DFFC43D-2CD6-47F1-A0FE-B464F5CF73DE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3063C7-2139-4E56-90C5-EFF90CD0550A}" type="pres">
      <dgm:prSet presAssocID="{26446B75-D7C1-4567-9FF5-AD0F4FF2FBDF}" presName="sp" presStyleCnt="0"/>
      <dgm:spPr/>
    </dgm:pt>
    <dgm:pt modelId="{FFEF4572-C23C-4DE9-92CD-23428CB0B9BA}" type="pres">
      <dgm:prSet presAssocID="{4806262E-4859-42F5-B6F7-25C877805C19}" presName="linNode" presStyleCnt="0"/>
      <dgm:spPr/>
    </dgm:pt>
    <dgm:pt modelId="{BEBD28EF-5081-4D2D-9476-F0677792822A}" type="pres">
      <dgm:prSet presAssocID="{4806262E-4859-42F5-B6F7-25C877805C19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0DBEC2-0773-4423-BEC2-AF4E04804E99}" type="pres">
      <dgm:prSet presAssocID="{4806262E-4859-42F5-B6F7-25C877805C19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64EF3D-39A8-4170-AB99-9208D0A22025}" type="pres">
      <dgm:prSet presAssocID="{DA3106CC-EAC4-4C35-B769-4AD926861F4D}" presName="sp" presStyleCnt="0"/>
      <dgm:spPr/>
    </dgm:pt>
    <dgm:pt modelId="{7BB81F98-1D19-4B01-A8D5-91BFBBA517D5}" type="pres">
      <dgm:prSet presAssocID="{4E33001F-B325-4D6E-8991-B4B95E371267}" presName="linNode" presStyleCnt="0"/>
      <dgm:spPr/>
    </dgm:pt>
    <dgm:pt modelId="{11785A23-6792-4917-AD2C-EF8848A7EFD4}" type="pres">
      <dgm:prSet presAssocID="{4E33001F-B325-4D6E-8991-B4B95E371267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1FDF90-F92D-459C-BFFE-054F9BAB8DE7}" type="pres">
      <dgm:prSet presAssocID="{4E33001F-B325-4D6E-8991-B4B95E371267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1B29036-4859-466D-A391-9982BE0FB7C2}" type="presOf" srcId="{70373532-F19B-45FD-ABAE-7A0153F22199}" destId="{4C456EC6-E31C-4B61-815B-314D2263FDAE}" srcOrd="0" destOrd="0" presId="urn:microsoft.com/office/officeart/2005/8/layout/vList5"/>
    <dgm:cxn modelId="{4532686D-A252-46BC-A68A-B3B16FB6B2FE}" srcId="{78B7C6FB-C511-4178-BB82-934AE00434DC}" destId="{07A43107-9570-41B6-8DFB-6701400FD51B}" srcOrd="1" destOrd="0" parTransId="{2F56E662-7795-426C-AF4B-BD9E1636FB79}" sibTransId="{AA6B6F1F-0DFE-49B6-A2FD-DC23634C3916}"/>
    <dgm:cxn modelId="{9BD1E6F6-4FDA-48D6-8A75-CB996F9A9269}" srcId="{70373532-F19B-45FD-ABAE-7A0153F22199}" destId="{7DFFC43D-2CD6-47F1-A0FE-B464F5CF73DE}" srcOrd="2" destOrd="0" parTransId="{4C9BEE69-71B0-4B89-B4B1-532D6553ADB9}" sibTransId="{26446B75-D7C1-4567-9FF5-AD0F4FF2FBDF}"/>
    <dgm:cxn modelId="{7E5C688A-1264-4D49-805F-CA9B82EAF5EC}" type="presOf" srcId="{BEF4D384-6017-4EB5-B135-0B9C24352053}" destId="{D8AFB3FC-B4CD-4F97-A54A-87A91EA848E7}" srcOrd="0" destOrd="0" presId="urn:microsoft.com/office/officeart/2005/8/layout/vList5"/>
    <dgm:cxn modelId="{FB125044-63EF-4399-B988-F23797C28305}" type="presOf" srcId="{5C8C9B40-7648-4EA4-8569-06DA6003093B}" destId="{878EF41D-137B-41EE-A2D0-A54F62A0E605}" srcOrd="0" destOrd="0" presId="urn:microsoft.com/office/officeart/2005/8/layout/vList5"/>
    <dgm:cxn modelId="{2566057C-43E1-4997-8966-30551797C80E}" type="presOf" srcId="{4806262E-4859-42F5-B6F7-25C877805C19}" destId="{BEBD28EF-5081-4D2D-9476-F0677792822A}" srcOrd="0" destOrd="0" presId="urn:microsoft.com/office/officeart/2005/8/layout/vList5"/>
    <dgm:cxn modelId="{CA0A1384-339B-4176-B2FF-56A9770AEC81}" srcId="{65D3D795-34DE-44B2-A18E-7F48BB2DD340}" destId="{141B7B43-DB47-4D90-97E4-07610072F1A9}" srcOrd="0" destOrd="0" parTransId="{1C877A02-1D8C-41C6-A262-BEFAEF407046}" sibTransId="{06C187E4-377F-4600-A29E-1850E41979A5}"/>
    <dgm:cxn modelId="{9F863B1F-5877-4B5F-A392-593AC378B4FF}" type="presOf" srcId="{78B7C6FB-C511-4178-BB82-934AE00434DC}" destId="{1A574190-0358-454B-ADF1-104844A144B8}" srcOrd="0" destOrd="0" presId="urn:microsoft.com/office/officeart/2005/8/layout/vList5"/>
    <dgm:cxn modelId="{226E3258-F157-4245-AC52-1AC5455396E2}" type="presOf" srcId="{3E1781ED-96B8-41B0-A618-0ABE683A0777}" destId="{BA0DBEC2-0773-4423-BEC2-AF4E04804E99}" srcOrd="0" destOrd="0" presId="urn:microsoft.com/office/officeart/2005/8/layout/vList5"/>
    <dgm:cxn modelId="{234495B7-353C-40F2-A24D-F05CD57C71F5}" srcId="{4E33001F-B325-4D6E-8991-B4B95E371267}" destId="{61677A22-3A0D-430E-B435-66E8FAF65D69}" srcOrd="1" destOrd="0" parTransId="{6FFB5435-B47C-4238-AC04-0F9013C8A2C7}" sibTransId="{69DD3F8B-E4E7-4A17-8867-626EF883F363}"/>
    <dgm:cxn modelId="{90DC188B-38D8-49C9-9290-FB28145212C1}" type="presOf" srcId="{7DFFC43D-2CD6-47F1-A0FE-B464F5CF73DE}" destId="{70535007-03D2-4F5F-870A-E3698B575471}" srcOrd="0" destOrd="0" presId="urn:microsoft.com/office/officeart/2005/8/layout/vList5"/>
    <dgm:cxn modelId="{8CC21F9D-4066-4064-9DCB-12A4B9147885}" srcId="{4806262E-4859-42F5-B6F7-25C877805C19}" destId="{3E1781ED-96B8-41B0-A618-0ABE683A0777}" srcOrd="0" destOrd="0" parTransId="{4475665D-EDB8-4A3E-9729-197B75C4B755}" sibTransId="{00AC8A5E-9CB9-4090-9F71-5B8F99DD0F7B}"/>
    <dgm:cxn modelId="{C7081F9E-A50C-47EF-8AF5-2F4780E72B9A}" srcId="{4E33001F-B325-4D6E-8991-B4B95E371267}" destId="{1B4A8363-E17A-43BC-8F94-B15CFDA13394}" srcOrd="0" destOrd="0" parTransId="{E417C202-89E8-4128-A8C6-25C3BB12529F}" sibTransId="{0BF3A930-CF6D-4F32-B4D7-C9220614D083}"/>
    <dgm:cxn modelId="{A57E124E-AEF8-4D22-960A-5AE6B5C2B206}" srcId="{70373532-F19B-45FD-ABAE-7A0153F22199}" destId="{4806262E-4859-42F5-B6F7-25C877805C19}" srcOrd="3" destOrd="0" parTransId="{0290F094-2B57-4F50-A995-57D5C4B28F5A}" sibTransId="{DA3106CC-EAC4-4C35-B769-4AD926861F4D}"/>
    <dgm:cxn modelId="{5E4AD870-C6D2-4750-A10D-580153143999}" type="presOf" srcId="{4E33001F-B325-4D6E-8991-B4B95E371267}" destId="{11785A23-6792-4917-AD2C-EF8848A7EFD4}" srcOrd="0" destOrd="0" presId="urn:microsoft.com/office/officeart/2005/8/layout/vList5"/>
    <dgm:cxn modelId="{E64F1B17-0FA5-4684-BB42-6AE28991EDEA}" srcId="{70373532-F19B-45FD-ABAE-7A0153F22199}" destId="{4E33001F-B325-4D6E-8991-B4B95E371267}" srcOrd="4" destOrd="0" parTransId="{1AB90A54-C457-4E94-8237-27220187319B}" sibTransId="{8440305C-C881-4200-AFA6-49C6EB55BEF5}"/>
    <dgm:cxn modelId="{3975AD75-F6C6-425D-9653-574D8FDBDE6D}" srcId="{70373532-F19B-45FD-ABAE-7A0153F22199}" destId="{78B7C6FB-C511-4178-BB82-934AE00434DC}" srcOrd="0" destOrd="0" parTransId="{83CA25C8-202C-4B0A-97C7-B03633F2426A}" sibTransId="{4773CA71-84DE-40A1-8CB5-788C97493103}"/>
    <dgm:cxn modelId="{A7DA78B1-26F0-4FB7-A3A6-5FE50583610A}" srcId="{7DFFC43D-2CD6-47F1-A0FE-B464F5CF73DE}" destId="{5C8C9B40-7648-4EA4-8569-06DA6003093B}" srcOrd="0" destOrd="0" parTransId="{39A055C4-561B-4CCD-B6FA-DBA98AF88B00}" sibTransId="{55070D79-0B3D-4090-9F6E-CE91FC68C99D}"/>
    <dgm:cxn modelId="{0752EA15-C275-41D9-9AB7-C3ABD980CE3B}" type="presOf" srcId="{141B7B43-DB47-4D90-97E4-07610072F1A9}" destId="{5E346C51-2804-4604-9C7E-D06D5FF28E74}" srcOrd="0" destOrd="0" presId="urn:microsoft.com/office/officeart/2005/8/layout/vList5"/>
    <dgm:cxn modelId="{DADB14E7-C81A-409B-BF09-7244F6688C16}" srcId="{78B7C6FB-C511-4178-BB82-934AE00434DC}" destId="{BEF4D384-6017-4EB5-B135-0B9C24352053}" srcOrd="0" destOrd="0" parTransId="{6C107FA6-B4BD-41BB-9D87-EEC510888F87}" sibTransId="{65F8C682-A721-4C6A-BC3E-A331F3AD4988}"/>
    <dgm:cxn modelId="{FD5B3F52-E360-45E8-A1B2-869D636CB887}" srcId="{78B7C6FB-C511-4178-BB82-934AE00434DC}" destId="{5FF48B29-A673-4927-9DFC-6705A1005FE0}" srcOrd="2" destOrd="0" parTransId="{34FE8A62-1A81-4CAE-950C-4C29EB27C123}" sibTransId="{D5C13C37-598B-4B0A-BCD4-A2E731FE4144}"/>
    <dgm:cxn modelId="{6FD3FDDA-ACF5-4B37-BC3A-46C936AB68EE}" type="presOf" srcId="{65D3D795-34DE-44B2-A18E-7F48BB2DD340}" destId="{5031BB52-87E6-43A0-973C-58CF7FCFF575}" srcOrd="0" destOrd="0" presId="urn:microsoft.com/office/officeart/2005/8/layout/vList5"/>
    <dgm:cxn modelId="{3D571A78-F8F4-499D-8D72-7EEB4C2F223B}" type="presOf" srcId="{61677A22-3A0D-430E-B435-66E8FAF65D69}" destId="{771FDF90-F92D-459C-BFFE-054F9BAB8DE7}" srcOrd="0" destOrd="1" presId="urn:microsoft.com/office/officeart/2005/8/layout/vList5"/>
    <dgm:cxn modelId="{18455803-F1B5-4B71-91D8-F14A6ACB67D5}" type="presOf" srcId="{5FF48B29-A673-4927-9DFC-6705A1005FE0}" destId="{D8AFB3FC-B4CD-4F97-A54A-87A91EA848E7}" srcOrd="0" destOrd="2" presId="urn:microsoft.com/office/officeart/2005/8/layout/vList5"/>
    <dgm:cxn modelId="{7CFDBFC6-A346-43FB-B0D5-F50E0E2D221B}" type="presOf" srcId="{1B4A8363-E17A-43BC-8F94-B15CFDA13394}" destId="{771FDF90-F92D-459C-BFFE-054F9BAB8DE7}" srcOrd="0" destOrd="0" presId="urn:microsoft.com/office/officeart/2005/8/layout/vList5"/>
    <dgm:cxn modelId="{15B48D14-A076-47CD-A673-1C8E99B04F2C}" type="presOf" srcId="{07A43107-9570-41B6-8DFB-6701400FD51B}" destId="{D8AFB3FC-B4CD-4F97-A54A-87A91EA848E7}" srcOrd="0" destOrd="1" presId="urn:microsoft.com/office/officeart/2005/8/layout/vList5"/>
    <dgm:cxn modelId="{200EE590-611D-41CA-BA91-426F30E043BE}" srcId="{70373532-F19B-45FD-ABAE-7A0153F22199}" destId="{65D3D795-34DE-44B2-A18E-7F48BB2DD340}" srcOrd="1" destOrd="0" parTransId="{9E7EBB23-EAF0-48BD-A53A-5A85B802862D}" sibTransId="{2B373A6B-29B9-4797-81D3-84F1B8E40155}"/>
    <dgm:cxn modelId="{D4553E27-9918-4571-84A2-94A8A3BFE79A}" type="presParOf" srcId="{4C456EC6-E31C-4B61-815B-314D2263FDAE}" destId="{151E89FA-1B32-4F79-8FEB-D4769350AE0E}" srcOrd="0" destOrd="0" presId="urn:microsoft.com/office/officeart/2005/8/layout/vList5"/>
    <dgm:cxn modelId="{06859A33-7834-48A6-B47D-47958BA6A0B7}" type="presParOf" srcId="{151E89FA-1B32-4F79-8FEB-D4769350AE0E}" destId="{1A574190-0358-454B-ADF1-104844A144B8}" srcOrd="0" destOrd="0" presId="urn:microsoft.com/office/officeart/2005/8/layout/vList5"/>
    <dgm:cxn modelId="{F3398BA9-D1FD-4803-BEC3-FE8DDBF37904}" type="presParOf" srcId="{151E89FA-1B32-4F79-8FEB-D4769350AE0E}" destId="{D8AFB3FC-B4CD-4F97-A54A-87A91EA848E7}" srcOrd="1" destOrd="0" presId="urn:microsoft.com/office/officeart/2005/8/layout/vList5"/>
    <dgm:cxn modelId="{0B4FB044-E107-45AF-90D9-4449E414BE14}" type="presParOf" srcId="{4C456EC6-E31C-4B61-815B-314D2263FDAE}" destId="{10551056-D0F6-486C-9E13-089A61BB786A}" srcOrd="1" destOrd="0" presId="urn:microsoft.com/office/officeart/2005/8/layout/vList5"/>
    <dgm:cxn modelId="{C77FEEB4-F6E0-4980-9A9D-85AA5FFACA40}" type="presParOf" srcId="{4C456EC6-E31C-4B61-815B-314D2263FDAE}" destId="{BEA5DF18-20E3-4AE1-A4E9-62A9A733CE53}" srcOrd="2" destOrd="0" presId="urn:microsoft.com/office/officeart/2005/8/layout/vList5"/>
    <dgm:cxn modelId="{7E71CE55-90B0-4C26-8A3B-23001BF18B97}" type="presParOf" srcId="{BEA5DF18-20E3-4AE1-A4E9-62A9A733CE53}" destId="{5031BB52-87E6-43A0-973C-58CF7FCFF575}" srcOrd="0" destOrd="0" presId="urn:microsoft.com/office/officeart/2005/8/layout/vList5"/>
    <dgm:cxn modelId="{23CDC59B-0B24-4B39-8A71-FC7CF47D00E9}" type="presParOf" srcId="{BEA5DF18-20E3-4AE1-A4E9-62A9A733CE53}" destId="{5E346C51-2804-4604-9C7E-D06D5FF28E74}" srcOrd="1" destOrd="0" presId="urn:microsoft.com/office/officeart/2005/8/layout/vList5"/>
    <dgm:cxn modelId="{3F1CED39-EA16-4673-89A6-FFA4F1470EFC}" type="presParOf" srcId="{4C456EC6-E31C-4B61-815B-314D2263FDAE}" destId="{B521B253-5558-4769-9985-CA9D1F550290}" srcOrd="3" destOrd="0" presId="urn:microsoft.com/office/officeart/2005/8/layout/vList5"/>
    <dgm:cxn modelId="{2E907212-1BD8-4CFD-8722-243AD22E1017}" type="presParOf" srcId="{4C456EC6-E31C-4B61-815B-314D2263FDAE}" destId="{C56A0E0B-D891-4E0E-A2D2-ECA542F202D8}" srcOrd="4" destOrd="0" presId="urn:microsoft.com/office/officeart/2005/8/layout/vList5"/>
    <dgm:cxn modelId="{F4CBDF75-2BD7-40DD-88D9-9F9241D48661}" type="presParOf" srcId="{C56A0E0B-D891-4E0E-A2D2-ECA542F202D8}" destId="{70535007-03D2-4F5F-870A-E3698B575471}" srcOrd="0" destOrd="0" presId="urn:microsoft.com/office/officeart/2005/8/layout/vList5"/>
    <dgm:cxn modelId="{6A8AA779-0114-4B92-AB5D-F26E5DC3C6EA}" type="presParOf" srcId="{C56A0E0B-D891-4E0E-A2D2-ECA542F202D8}" destId="{878EF41D-137B-41EE-A2D0-A54F62A0E605}" srcOrd="1" destOrd="0" presId="urn:microsoft.com/office/officeart/2005/8/layout/vList5"/>
    <dgm:cxn modelId="{989DB8FE-72AD-4DF5-96F9-68AB0C6F686E}" type="presParOf" srcId="{4C456EC6-E31C-4B61-815B-314D2263FDAE}" destId="{893063C7-2139-4E56-90C5-EFF90CD0550A}" srcOrd="5" destOrd="0" presId="urn:microsoft.com/office/officeart/2005/8/layout/vList5"/>
    <dgm:cxn modelId="{0DC5068F-3A59-4DB3-BE31-CACFF75C5DD7}" type="presParOf" srcId="{4C456EC6-E31C-4B61-815B-314D2263FDAE}" destId="{FFEF4572-C23C-4DE9-92CD-23428CB0B9BA}" srcOrd="6" destOrd="0" presId="urn:microsoft.com/office/officeart/2005/8/layout/vList5"/>
    <dgm:cxn modelId="{346B1CBF-C989-4B2D-9B83-A5D0A795D78B}" type="presParOf" srcId="{FFEF4572-C23C-4DE9-92CD-23428CB0B9BA}" destId="{BEBD28EF-5081-4D2D-9476-F0677792822A}" srcOrd="0" destOrd="0" presId="urn:microsoft.com/office/officeart/2005/8/layout/vList5"/>
    <dgm:cxn modelId="{B1C892C4-7770-4281-89BD-C16A80499670}" type="presParOf" srcId="{FFEF4572-C23C-4DE9-92CD-23428CB0B9BA}" destId="{BA0DBEC2-0773-4423-BEC2-AF4E04804E99}" srcOrd="1" destOrd="0" presId="urn:microsoft.com/office/officeart/2005/8/layout/vList5"/>
    <dgm:cxn modelId="{D6515680-3E28-4E64-A5E4-CF9F3B5A0B62}" type="presParOf" srcId="{4C456EC6-E31C-4B61-815B-314D2263FDAE}" destId="{DA64EF3D-39A8-4170-AB99-9208D0A22025}" srcOrd="7" destOrd="0" presId="urn:microsoft.com/office/officeart/2005/8/layout/vList5"/>
    <dgm:cxn modelId="{E25E7199-9F97-4A3E-AB5E-D80766F39CA4}" type="presParOf" srcId="{4C456EC6-E31C-4B61-815B-314D2263FDAE}" destId="{7BB81F98-1D19-4B01-A8D5-91BFBBA517D5}" srcOrd="8" destOrd="0" presId="urn:microsoft.com/office/officeart/2005/8/layout/vList5"/>
    <dgm:cxn modelId="{6CA89043-C89F-464B-8C36-50A3CA07A174}" type="presParOf" srcId="{7BB81F98-1D19-4B01-A8D5-91BFBBA517D5}" destId="{11785A23-6792-4917-AD2C-EF8848A7EFD4}" srcOrd="0" destOrd="0" presId="urn:microsoft.com/office/officeart/2005/8/layout/vList5"/>
    <dgm:cxn modelId="{7576C3F8-60BA-442E-B2FD-932158A75A43}" type="presParOf" srcId="{7BB81F98-1D19-4B01-A8D5-91BFBBA517D5}" destId="{771FDF90-F92D-459C-BFFE-054F9BAB8DE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AFB3FC-B4CD-4F97-A54A-87A91EA848E7}">
      <dsp:nvSpPr>
        <dsp:cNvPr id="0" name=""/>
        <dsp:cNvSpPr/>
      </dsp:nvSpPr>
      <dsp:spPr>
        <a:xfrm rot="5400000">
          <a:off x="5680786" y="-2347430"/>
          <a:ext cx="830131" cy="5737272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36000" lvl="1" indent="-36000" algn="l" defTabSz="5556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50" kern="1200" dirty="0" smtClean="0">
              <a:solidFill>
                <a:schemeClr val="accent4">
                  <a:lumMod val="50000"/>
                </a:schemeClr>
              </a:solidFill>
            </a:rPr>
            <a:t>Определяет основные виды деятельности национального оператора</a:t>
          </a:r>
          <a:endParaRPr lang="ru-RU" sz="1250" kern="1200" dirty="0">
            <a:solidFill>
              <a:schemeClr val="accent4">
                <a:lumMod val="50000"/>
              </a:schemeClr>
            </a:solidFill>
          </a:endParaRPr>
        </a:p>
        <a:p>
          <a:pPr marL="36000" lvl="1" indent="-36000" algn="l" defTabSz="5556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50" kern="1200" dirty="0" smtClean="0">
              <a:solidFill>
                <a:schemeClr val="accent4">
                  <a:lumMod val="50000"/>
                </a:schemeClr>
              </a:solidFill>
            </a:rPr>
            <a:t>Определяет основные обязанности национального оператора</a:t>
          </a:r>
          <a:endParaRPr lang="ru-RU" sz="1250" kern="1200" dirty="0">
            <a:solidFill>
              <a:schemeClr val="accent4">
                <a:lumMod val="50000"/>
              </a:schemeClr>
            </a:solidFill>
          </a:endParaRPr>
        </a:p>
        <a:p>
          <a:pPr marL="36000" lvl="1" indent="-36000" algn="l" defTabSz="5556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50" kern="1200" dirty="0" smtClean="0">
              <a:solidFill>
                <a:schemeClr val="accent4">
                  <a:lumMod val="50000"/>
                </a:schemeClr>
              </a:solidFill>
            </a:rPr>
            <a:t>Определяет источники финансирования деятельности по обращению с радиоактивными отходами, в т.ч. захоронению</a:t>
          </a:r>
          <a:endParaRPr lang="ru-RU" sz="1250" kern="1200" dirty="0">
            <a:solidFill>
              <a:schemeClr val="accent4">
                <a:lumMod val="50000"/>
              </a:schemeClr>
            </a:solidFill>
          </a:endParaRPr>
        </a:p>
      </dsp:txBody>
      <dsp:txXfrm rot="5400000">
        <a:off x="5680786" y="-2347430"/>
        <a:ext cx="830131" cy="5737272"/>
      </dsp:txXfrm>
    </dsp:sp>
    <dsp:sp modelId="{1A574190-0358-454B-ADF1-104844A144B8}">
      <dsp:nvSpPr>
        <dsp:cNvPr id="0" name=""/>
        <dsp:cNvSpPr/>
      </dsp:nvSpPr>
      <dsp:spPr>
        <a:xfrm>
          <a:off x="0" y="2373"/>
          <a:ext cx="3227215" cy="103766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556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50" b="1" kern="1200" dirty="0" smtClean="0"/>
            <a:t>Федеральный закон                             от 11.07.2011 №190-ФЗ                       </a:t>
          </a:r>
          <a:r>
            <a:rPr lang="ru-RU" sz="1200" kern="1200" dirty="0" smtClean="0"/>
            <a:t>«Об обращении с РАО и о внесении изменений в отдельные законодательные акты Российской Федерации»</a:t>
          </a:r>
          <a:endParaRPr lang="ru-RU" sz="1200" kern="1200" dirty="0"/>
        </a:p>
      </dsp:txBody>
      <dsp:txXfrm>
        <a:off x="0" y="2373"/>
        <a:ext cx="3227215" cy="1037664"/>
      </dsp:txXfrm>
    </dsp:sp>
    <dsp:sp modelId="{5E346C51-2804-4604-9C7E-D06D5FF28E74}">
      <dsp:nvSpPr>
        <dsp:cNvPr id="0" name=""/>
        <dsp:cNvSpPr/>
      </dsp:nvSpPr>
      <dsp:spPr>
        <a:xfrm rot="5400000">
          <a:off x="5680786" y="-1238939"/>
          <a:ext cx="830131" cy="5737272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36000" lvl="1" indent="-36000" algn="l" defTabSz="5556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50" kern="1200" dirty="0" smtClean="0">
              <a:solidFill>
                <a:schemeClr val="accent4">
                  <a:lumMod val="50000"/>
                </a:schemeClr>
              </a:solidFill>
            </a:rPr>
            <a:t>Создан ФГУП «НО РАО» и определен в качестве национального оператора по обращению с радиоактивными отходами для представления в Правительство РФ</a:t>
          </a:r>
          <a:endParaRPr lang="ru-RU" sz="1250" kern="1200" dirty="0">
            <a:solidFill>
              <a:schemeClr val="accent4">
                <a:lumMod val="50000"/>
              </a:schemeClr>
            </a:solidFill>
          </a:endParaRPr>
        </a:p>
      </dsp:txBody>
      <dsp:txXfrm rot="5400000">
        <a:off x="5680786" y="-1238939"/>
        <a:ext cx="830131" cy="5737272"/>
      </dsp:txXfrm>
    </dsp:sp>
    <dsp:sp modelId="{5031BB52-87E6-43A0-973C-58CF7FCFF575}">
      <dsp:nvSpPr>
        <dsp:cNvPr id="0" name=""/>
        <dsp:cNvSpPr/>
      </dsp:nvSpPr>
      <dsp:spPr>
        <a:xfrm>
          <a:off x="0" y="1091920"/>
          <a:ext cx="3227215" cy="103766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55625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ru-RU" sz="1250" b="1" kern="1200" dirty="0" smtClean="0"/>
            <a:t>Приказ Госкорпорации «Росатом»     от 27.12.2011 № 1/1126-П</a:t>
          </a:r>
          <a:endParaRPr lang="ru-RU" sz="1250" b="1" kern="1200" dirty="0"/>
        </a:p>
      </dsp:txBody>
      <dsp:txXfrm>
        <a:off x="0" y="1091920"/>
        <a:ext cx="3227215" cy="1037664"/>
      </dsp:txXfrm>
    </dsp:sp>
    <dsp:sp modelId="{878EF41D-137B-41EE-A2D0-A54F62A0E605}">
      <dsp:nvSpPr>
        <dsp:cNvPr id="0" name=""/>
        <dsp:cNvSpPr/>
      </dsp:nvSpPr>
      <dsp:spPr>
        <a:xfrm rot="5400000">
          <a:off x="5680786" y="-168336"/>
          <a:ext cx="830131" cy="5737272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36000" lvl="1" indent="-36000" algn="l" defTabSz="5556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50" kern="1200" dirty="0" smtClean="0">
              <a:solidFill>
                <a:schemeClr val="accent4">
                  <a:lumMod val="50000"/>
                </a:schemeClr>
              </a:solidFill>
            </a:rPr>
            <a:t>Определяет ФГУП «НО РАО» национальным оператором по обращению с радиоактивными отходами</a:t>
          </a:r>
          <a:endParaRPr lang="ru-RU" sz="1250" kern="1200" dirty="0"/>
        </a:p>
      </dsp:txBody>
      <dsp:txXfrm rot="5400000">
        <a:off x="5680786" y="-168336"/>
        <a:ext cx="830131" cy="5737272"/>
      </dsp:txXfrm>
    </dsp:sp>
    <dsp:sp modelId="{70535007-03D2-4F5F-870A-E3698B575471}">
      <dsp:nvSpPr>
        <dsp:cNvPr id="0" name=""/>
        <dsp:cNvSpPr/>
      </dsp:nvSpPr>
      <dsp:spPr>
        <a:xfrm>
          <a:off x="0" y="2181467"/>
          <a:ext cx="3227215" cy="103766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556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50" b="1" kern="1200" dirty="0" smtClean="0"/>
            <a:t>Распоряжение Правительства Российской Федерации </a:t>
          </a:r>
        </a:p>
        <a:p>
          <a:pPr lvl="0" algn="ctr" defTabSz="5556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50" b="1" kern="1200" dirty="0" smtClean="0"/>
            <a:t>от 20.03.2012 №384-р</a:t>
          </a:r>
          <a:endParaRPr lang="ru-RU" sz="1250" b="1" kern="1200" dirty="0"/>
        </a:p>
      </dsp:txBody>
      <dsp:txXfrm>
        <a:off x="0" y="2181467"/>
        <a:ext cx="3227215" cy="1037664"/>
      </dsp:txXfrm>
    </dsp:sp>
    <dsp:sp modelId="{BA0DBEC2-0773-4423-BEC2-AF4E04804E99}">
      <dsp:nvSpPr>
        <dsp:cNvPr id="0" name=""/>
        <dsp:cNvSpPr/>
      </dsp:nvSpPr>
      <dsp:spPr>
        <a:xfrm rot="5400000">
          <a:off x="5680786" y="921211"/>
          <a:ext cx="830131" cy="5737272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36000" lvl="1" indent="-36000" algn="l" defTabSz="5556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50" kern="1200" dirty="0" smtClean="0">
              <a:solidFill>
                <a:schemeClr val="accent4">
                  <a:lumMod val="50000"/>
                </a:schemeClr>
              </a:solidFill>
            </a:rPr>
            <a:t>Признает ФГУП «НО РАО» организацией, пригодной эксплуатировать  объекты использования атомной энергии и осуществлять деятельность в области использования атомной энергии</a:t>
          </a:r>
          <a:endParaRPr lang="ru-RU" sz="1250" kern="1200" dirty="0">
            <a:solidFill>
              <a:schemeClr val="accent4">
                <a:lumMod val="50000"/>
              </a:schemeClr>
            </a:solidFill>
          </a:endParaRPr>
        </a:p>
      </dsp:txBody>
      <dsp:txXfrm rot="5400000">
        <a:off x="5680786" y="921211"/>
        <a:ext cx="830131" cy="5737272"/>
      </dsp:txXfrm>
    </dsp:sp>
    <dsp:sp modelId="{BEBD28EF-5081-4D2D-9476-F0677792822A}">
      <dsp:nvSpPr>
        <dsp:cNvPr id="0" name=""/>
        <dsp:cNvSpPr/>
      </dsp:nvSpPr>
      <dsp:spPr>
        <a:xfrm>
          <a:off x="0" y="3271015"/>
          <a:ext cx="3227215" cy="103766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55625">
            <a:lnSpc>
              <a:spcPct val="110000"/>
            </a:lnSpc>
            <a:spcBef>
              <a:spcPct val="0"/>
            </a:spcBef>
            <a:spcAft>
              <a:spcPct val="35000"/>
            </a:spcAft>
          </a:pPr>
          <a:r>
            <a:rPr lang="ru-RU" sz="1250" b="1" kern="1200" dirty="0" smtClean="0"/>
            <a:t>Приказ Госкорпорации «Росатом»</a:t>
          </a:r>
        </a:p>
        <a:p>
          <a:pPr lvl="0" algn="ctr" defTabSz="555625">
            <a:lnSpc>
              <a:spcPct val="110000"/>
            </a:lnSpc>
            <a:spcBef>
              <a:spcPct val="0"/>
            </a:spcBef>
            <a:spcAft>
              <a:spcPct val="35000"/>
            </a:spcAft>
          </a:pPr>
          <a:r>
            <a:rPr lang="ru-RU" sz="1250" b="1" kern="1200" dirty="0" smtClean="0"/>
            <a:t>от 07.03.2012 №1/186-П</a:t>
          </a:r>
          <a:endParaRPr lang="ru-RU" sz="1250" b="1" kern="1200" dirty="0"/>
        </a:p>
      </dsp:txBody>
      <dsp:txXfrm>
        <a:off x="0" y="3271015"/>
        <a:ext cx="3227215" cy="1037664"/>
      </dsp:txXfrm>
    </dsp:sp>
    <dsp:sp modelId="{771FDF90-F92D-459C-BFFE-054F9BAB8DE7}">
      <dsp:nvSpPr>
        <dsp:cNvPr id="0" name=""/>
        <dsp:cNvSpPr/>
      </dsp:nvSpPr>
      <dsp:spPr>
        <a:xfrm rot="5400000">
          <a:off x="5680786" y="2010758"/>
          <a:ext cx="830131" cy="5737272"/>
        </a:xfrm>
        <a:prstGeom prst="round2Same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36000" lvl="1" indent="-36000" algn="l" defTabSz="5556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50" kern="1200" dirty="0" smtClean="0">
              <a:solidFill>
                <a:schemeClr val="tx1">
                  <a:lumMod val="50000"/>
                </a:schemeClr>
              </a:solidFill>
            </a:rPr>
            <a:t>Создание филиалов в месте действующих и сооружаемых ПЗРО</a:t>
          </a:r>
          <a:endParaRPr lang="ru-RU" sz="1250" b="1" kern="1200" dirty="0">
            <a:solidFill>
              <a:schemeClr val="tx1">
                <a:lumMod val="50000"/>
              </a:schemeClr>
            </a:solidFill>
          </a:endParaRPr>
        </a:p>
        <a:p>
          <a:pPr marL="36000" lvl="1" indent="-36000" algn="l" defTabSz="5556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50" b="0" kern="1200" dirty="0" smtClean="0">
              <a:solidFill>
                <a:schemeClr val="tx1">
                  <a:lumMod val="50000"/>
                </a:schemeClr>
              </a:solidFill>
            </a:rPr>
            <a:t>Обеспечение готовности к регулярной деятельности к 15.07.2013</a:t>
          </a:r>
          <a:endParaRPr lang="ru-RU" sz="1250" b="0" kern="1200" dirty="0">
            <a:solidFill>
              <a:schemeClr val="tx1">
                <a:lumMod val="50000"/>
              </a:schemeClr>
            </a:solidFill>
          </a:endParaRPr>
        </a:p>
      </dsp:txBody>
      <dsp:txXfrm rot="5400000">
        <a:off x="5680786" y="2010758"/>
        <a:ext cx="830131" cy="5737272"/>
      </dsp:txXfrm>
    </dsp:sp>
    <dsp:sp modelId="{11785A23-6792-4917-AD2C-EF8848A7EFD4}">
      <dsp:nvSpPr>
        <dsp:cNvPr id="0" name=""/>
        <dsp:cNvSpPr/>
      </dsp:nvSpPr>
      <dsp:spPr>
        <a:xfrm>
          <a:off x="0" y="4360562"/>
          <a:ext cx="3227215" cy="103766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ctr"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50" b="1" kern="1200" dirty="0" smtClean="0"/>
            <a:t>График</a:t>
          </a:r>
        </a:p>
        <a:p>
          <a:pPr lvl="0" algn="ctr" defTabSz="555625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50" b="1" kern="1200" dirty="0" smtClean="0"/>
            <a:t>мероприятий по развитию Национального оператора по обращению с РАО (ФГУП «НО РАО»), утвержденный Дирекцией ЯРБ</a:t>
          </a:r>
          <a:endParaRPr lang="ru-RU" sz="1250" kern="1200" dirty="0"/>
        </a:p>
      </dsp:txBody>
      <dsp:txXfrm>
        <a:off x="0" y="4360562"/>
        <a:ext cx="3227215" cy="10376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2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2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99A7EE4-9DA1-4A9E-9D25-E389FD32C6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8201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68E989-4468-43D5-865F-A522C56660CC}" type="slidenum">
              <a:rPr lang="ru-RU" smtClean="0">
                <a:cs typeface="Arial" charset="0"/>
              </a:rPr>
              <a:pPr/>
              <a:t>1</a:t>
            </a:fld>
            <a:endParaRPr lang="ru-RU" smtClean="0">
              <a:cs typeface="Arial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77813" y="669925"/>
            <a:ext cx="6559550" cy="4919663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1091" y="5784571"/>
            <a:ext cx="5874010" cy="3630007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D39165-9F7F-4C9C-85B0-6FE224CB7EEF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09B93F-42C1-49B6-9A9E-48D8BF74009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9F67DFA-029C-41DF-B612-C1736847B55E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navigation8" descr="ujkm,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293688"/>
            <a:ext cx="1674813" cy="1481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2775" y="2181225"/>
            <a:ext cx="8280400" cy="1031875"/>
          </a:xfrm>
          <a:ln/>
        </p:spPr>
        <p:txBody>
          <a:bodyPr/>
          <a:lstStyle>
            <a:lvl1pPr>
              <a:lnSpc>
                <a:spcPct val="130000"/>
              </a:lnSpc>
              <a:defRPr sz="1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2775" y="3284538"/>
            <a:ext cx="3743325" cy="649287"/>
          </a:xfrm>
          <a:ln/>
        </p:spPr>
        <p:txBody>
          <a:bodyPr anchor="ctr"/>
          <a:lstStyle>
            <a:lvl1pPr marL="0" indent="0">
              <a:buFontTx/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DDA5C-819F-4831-9846-E3B5D0A6D8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8150" y="0"/>
            <a:ext cx="2105025" cy="6273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68313" y="0"/>
            <a:ext cx="6167437" cy="6273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D4ECD3-11E3-4D11-8DCD-AB97A07745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4B474-C611-4285-8E36-24E2A43AE9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E5044-3ECF-49EA-A34A-60510C28C0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8313" y="1125538"/>
            <a:ext cx="4135437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6150" y="1125538"/>
            <a:ext cx="4137025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03DDF-D196-4BAB-9C6C-7D53D99967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24837-73DB-4F5E-9F4E-FBE650C20C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A05F08-D3FC-4A58-94D1-1D03FB9EB2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F3C9A-14B6-4763-A24F-EAE0612BF5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A2F31-BB18-48F3-8802-D5AE0AA1B6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20D38C-C3A7-4AA4-B54D-2E513242CA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59763" y="6448425"/>
            <a:ext cx="627062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hlink"/>
                </a:solidFill>
                <a:cs typeface="+mn-cs"/>
              </a:defRPr>
            </a:lvl1pPr>
          </a:lstStyle>
          <a:p>
            <a:pPr>
              <a:defRPr/>
            </a:pPr>
            <a:fld id="{A564E0DC-9066-4D83-A423-9ADDF801BE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424862" cy="5148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0"/>
            <a:ext cx="7632700" cy="962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pic>
        <p:nvPicPr>
          <p:cNvPr id="1029" name="navigation8" descr="ujkm,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5763" y="106363"/>
            <a:ext cx="887412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ct val="40000"/>
        </a:spcBef>
        <a:spcAft>
          <a:spcPct val="20000"/>
        </a:spcAft>
        <a:buBlip>
          <a:blip r:embed="rId15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360363" indent="-177800" algn="l" rtl="0" eaLnBrk="0" fontAlgn="base" hangingPunct="0">
        <a:lnSpc>
          <a:spcPct val="110000"/>
        </a:lnSpc>
        <a:spcBef>
          <a:spcPct val="0"/>
        </a:spcBef>
        <a:spcAft>
          <a:spcPct val="20000"/>
        </a:spcAft>
        <a:buBlip>
          <a:blip r:embed="rId16"/>
        </a:buBlip>
        <a:defRPr sz="1400">
          <a:solidFill>
            <a:schemeClr val="tx1"/>
          </a:solidFill>
          <a:latin typeface="+mn-lt"/>
          <a:cs typeface="+mn-cs"/>
        </a:defRPr>
      </a:lvl2pPr>
      <a:lvl3pPr marL="1162050" indent="-268288" algn="l" rtl="0" eaLnBrk="0" fontAlgn="base" hangingPunct="0">
        <a:spcBef>
          <a:spcPct val="0"/>
        </a:spcBef>
        <a:spcAft>
          <a:spcPct val="30000"/>
        </a:spcAft>
        <a:buBlip>
          <a:blip r:embed="rId16"/>
        </a:buBlip>
        <a:defRPr sz="2200">
          <a:solidFill>
            <a:schemeClr val="tx1"/>
          </a:solidFill>
          <a:latin typeface="+mn-lt"/>
          <a:cs typeface="+mn-cs"/>
        </a:defRPr>
      </a:lvl3pPr>
      <a:lvl4pPr marL="1665288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73275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304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876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448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902075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17.jpeg"/><Relationship Id="rId3" Type="http://schemas.openxmlformats.org/officeDocument/2006/relationships/image" Target="../media/image9.jpeg"/><Relationship Id="rId7" Type="http://schemas.openxmlformats.org/officeDocument/2006/relationships/image" Target="../media/image12.jpeg"/><Relationship Id="rId12" Type="http://schemas.openxmlformats.org/officeDocument/2006/relationships/image" Target="../media/image16.jpe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11" Type="http://schemas.openxmlformats.org/officeDocument/2006/relationships/image" Target="../media/image15.jpeg"/><Relationship Id="rId5" Type="http://schemas.openxmlformats.org/officeDocument/2006/relationships/image" Target="../media/image10.png"/><Relationship Id="rId15" Type="http://schemas.openxmlformats.org/officeDocument/2006/relationships/image" Target="../media/image19.png"/><Relationship Id="rId10" Type="http://schemas.openxmlformats.org/officeDocument/2006/relationships/hyperlink" Target="http://www.east-landia.ru/about/docs/images/kadastr_list2_full.jpg" TargetMode="External"/><Relationship Id="rId4" Type="http://schemas.openxmlformats.org/officeDocument/2006/relationships/hyperlink" Target="http://www.protown.ru/pic/mord2025_31.gif" TargetMode="External"/><Relationship Id="rId9" Type="http://schemas.openxmlformats.org/officeDocument/2006/relationships/image" Target="../media/image14.jpeg"/><Relationship Id="rId14" Type="http://schemas.openxmlformats.org/officeDocument/2006/relationships/image" Target="../media/image18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7.jpeg"/><Relationship Id="rId3" Type="http://schemas.openxmlformats.org/officeDocument/2006/relationships/image" Target="../media/image12.jpeg"/><Relationship Id="rId7" Type="http://schemas.openxmlformats.org/officeDocument/2006/relationships/image" Target="../media/image9.jpe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11" Type="http://schemas.openxmlformats.org/officeDocument/2006/relationships/image" Target="../media/image24.jpeg"/><Relationship Id="rId5" Type="http://schemas.openxmlformats.org/officeDocument/2006/relationships/image" Target="../media/image21.png"/><Relationship Id="rId10" Type="http://schemas.openxmlformats.org/officeDocument/2006/relationships/image" Target="../media/image23.png"/><Relationship Id="rId4" Type="http://schemas.openxmlformats.org/officeDocument/2006/relationships/image" Target="../media/image20.jpeg"/><Relationship Id="rId9" Type="http://schemas.openxmlformats.org/officeDocument/2006/relationships/image" Target="../media/image2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&#1093;&#1093;&#1093;@&#1093;&#1093;&#1093;.r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12775" y="2181225"/>
            <a:ext cx="828040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lnSpc>
                <a:spcPct val="130000"/>
              </a:lnSpc>
              <a:defRPr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Основные направления деятельности и развития национального оператора по обращению с радиоактивными отходами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078" name="b--sw3tSuYwFh9d4syvsTVb" hidden="1"/>
          <p:cNvSpPr>
            <a:spLocks noChangeArrowheads="1"/>
          </p:cNvSpPr>
          <p:nvPr/>
        </p:nvSpPr>
        <p:spPr bwMode="auto">
          <a:xfrm>
            <a:off x="63500" y="6731000"/>
            <a:ext cx="63500" cy="63500"/>
          </a:xfrm>
          <a:prstGeom prst="ellipse">
            <a:avLst/>
          </a:prstGeom>
          <a:solidFill>
            <a:srgbClr val="FF0000"/>
          </a:solidFill>
          <a:ln w="19050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68876" y="5796096"/>
            <a:ext cx="1840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Октябрь </a:t>
            </a:r>
            <a:r>
              <a:rPr lang="ru-RU" dirty="0" smtClean="0"/>
              <a:t>2012 г.</a:t>
            </a:r>
            <a:endParaRPr lang="ru-RU" dirty="0"/>
          </a:p>
        </p:txBody>
      </p:sp>
      <p:pic>
        <p:nvPicPr>
          <p:cNvPr id="6" name="Рисунок 5" descr="Безымянный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66284" y="252140"/>
            <a:ext cx="2667000" cy="1152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Рисунок 1"/>
          <p:cNvPicPr>
            <a:picLocks noChangeAspect="1" noChangeArrowheads="1"/>
          </p:cNvPicPr>
          <p:nvPr/>
        </p:nvPicPr>
        <p:blipFill>
          <a:blip r:embed="rId4" cstate="print"/>
          <a:srcRect l="8209" t="23923" r="8466" b="28947"/>
          <a:stretch>
            <a:fillRect/>
          </a:stretch>
        </p:blipFill>
        <p:spPr bwMode="auto">
          <a:xfrm>
            <a:off x="484132" y="4869160"/>
            <a:ext cx="202798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ru-RU" altLang="ko-KR" kern="1200" dirty="0" smtClean="0"/>
              <a:t>Нормативная правовая база создания и деятельности национального оператора по обращению с РАО</a:t>
            </a:r>
            <a:endParaRPr lang="ru-RU" altLang="ko-KR" kern="1200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72008" y="980728"/>
          <a:ext cx="896448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259763" y="6448425"/>
            <a:ext cx="627062" cy="377825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B69B059-DDC9-4CE4-A9B8-747F6BE2871D}" type="slidenum">
              <a:rPr lang="ru-RU" smtClean="0"/>
              <a:pPr>
                <a:defRPr/>
              </a:pPr>
              <a:t>2</a:t>
            </a:fld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омер слайда 24"/>
          <p:cNvSpPr>
            <a:spLocks noGrp="1"/>
          </p:cNvSpPr>
          <p:nvPr>
            <p:ph type="sldNum" sz="quarter" idx="10"/>
          </p:nvPr>
        </p:nvSpPr>
        <p:spPr>
          <a:xfrm>
            <a:off x="7740650" y="6381750"/>
            <a:ext cx="2133600" cy="476250"/>
          </a:xfrm>
        </p:spPr>
        <p:txBody>
          <a:bodyPr/>
          <a:lstStyle/>
          <a:p>
            <a:pPr>
              <a:defRPr/>
            </a:pPr>
            <a:fld id="{4FB7DE49-5661-4129-9E82-0268F7BEC11A}" type="slidenum">
              <a:rPr lang="en-US" smtClean="0"/>
              <a:pPr>
                <a:defRPr/>
              </a:pPr>
              <a:t>3</a:t>
            </a:fld>
            <a:endParaRPr lang="en-US" dirty="0">
              <a:solidFill>
                <a:schemeClr val="bg2">
                  <a:shade val="50000"/>
                  <a:satMod val="200000"/>
                </a:schemeClr>
              </a:solidFill>
            </a:endParaRPr>
          </a:p>
        </p:txBody>
      </p:sp>
      <p:sp>
        <p:nvSpPr>
          <p:cNvPr id="5124" name="Заголовок 1"/>
          <p:cNvSpPr txBox="1">
            <a:spLocks/>
          </p:cNvSpPr>
          <p:nvPr/>
        </p:nvSpPr>
        <p:spPr bwMode="auto">
          <a:xfrm>
            <a:off x="788988" y="0"/>
            <a:ext cx="82296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ru-RU" sz="1600" b="1" dirty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Виды </a:t>
            </a:r>
            <a:r>
              <a:rPr lang="ru-RU" sz="16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деятельности Национального оператора</a:t>
            </a:r>
            <a:endParaRPr lang="ru-RU" sz="1600" b="1" dirty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172" name="Picture 11" descr="http://uaprom-image.s3.amazonaws.com/1385476_w200_h200_images_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" y="984250"/>
            <a:ext cx="877888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31" descr="Картинка 57 из 2876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5000625"/>
            <a:ext cx="123507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33" descr="http://www.uzsm.ru/articles/img/map_russia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51213" y="4929188"/>
            <a:ext cx="1292225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Прямоугольник 23"/>
          <p:cNvSpPr>
            <a:spLocks noChangeArrowheads="1"/>
          </p:cNvSpPr>
          <p:nvPr/>
        </p:nvSpPr>
        <p:spPr bwMode="auto">
          <a:xfrm>
            <a:off x="3786188" y="3154363"/>
            <a:ext cx="1571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solidFill>
                  <a:schemeClr val="bg1"/>
                </a:solidFill>
                <a:latin typeface="Verdana" pitchFamily="34" charset="0"/>
              </a:rPr>
              <a:t>Национальный</a:t>
            </a:r>
          </a:p>
          <a:p>
            <a:pPr algn="ctr"/>
            <a:r>
              <a:rPr lang="ru-RU" sz="1200" b="1">
                <a:solidFill>
                  <a:schemeClr val="bg1"/>
                </a:solidFill>
                <a:latin typeface="Verdana" pitchFamily="34" charset="0"/>
              </a:rPr>
              <a:t>оператор</a:t>
            </a:r>
          </a:p>
        </p:txBody>
      </p:sp>
      <p:pic>
        <p:nvPicPr>
          <p:cNvPr id="7176" name="Picture 12" descr="image.png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38" y="1341438"/>
            <a:ext cx="20224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7" name="Прямоугольник 27"/>
          <p:cNvSpPr>
            <a:spLocks noChangeArrowheads="1"/>
          </p:cNvSpPr>
          <p:nvPr/>
        </p:nvSpPr>
        <p:spPr bwMode="auto">
          <a:xfrm>
            <a:off x="5715000" y="2341563"/>
            <a:ext cx="3071813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100" b="1" dirty="0">
                <a:latin typeface="+mj-lt"/>
              </a:rPr>
              <a:t>обеспечивает</a:t>
            </a:r>
            <a:r>
              <a:rPr lang="ru-RU" sz="1100" dirty="0">
                <a:latin typeface="+mj-lt"/>
              </a:rPr>
              <a:t> эксплуатацию пунктов захоронения РАО</a:t>
            </a:r>
          </a:p>
        </p:txBody>
      </p:sp>
      <p:pic>
        <p:nvPicPr>
          <p:cNvPr id="7178" name="Picture 13" descr="http://economics.unian.net/photos/2010_04/127237643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5813" y="1627188"/>
            <a:ext cx="57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17" descr="http://www.t-l.ru/p/113443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28750" y="1412875"/>
            <a:ext cx="10001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0" name="Прямоугольник 39"/>
          <p:cNvSpPr>
            <a:spLocks noChangeArrowheads="1"/>
          </p:cNvSpPr>
          <p:nvPr/>
        </p:nvSpPr>
        <p:spPr bwMode="auto">
          <a:xfrm>
            <a:off x="285750" y="2198688"/>
            <a:ext cx="2643188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100" b="1" dirty="0">
                <a:latin typeface="+mj-lt"/>
              </a:rPr>
              <a:t>обеспечивает</a:t>
            </a:r>
            <a:r>
              <a:rPr lang="ru-RU" sz="1100" dirty="0">
                <a:latin typeface="+mj-lt"/>
              </a:rPr>
              <a:t> безопасное обращение с принятыми на захоронение РАО</a:t>
            </a:r>
          </a:p>
        </p:txBody>
      </p:sp>
      <p:sp>
        <p:nvSpPr>
          <p:cNvPr id="40" name="Равнобедренный треугольник 39"/>
          <p:cNvSpPr/>
          <p:nvPr/>
        </p:nvSpPr>
        <p:spPr>
          <a:xfrm rot="7097992" flipV="1">
            <a:off x="3222625" y="2630488"/>
            <a:ext cx="436563" cy="173037"/>
          </a:xfrm>
          <a:prstGeom prst="triangle">
            <a:avLst/>
          </a:prstGeom>
          <a:solidFill>
            <a:srgbClr val="5295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" name="Равнобедренный треугольник 40"/>
          <p:cNvSpPr/>
          <p:nvPr/>
        </p:nvSpPr>
        <p:spPr>
          <a:xfrm rot="13585102" flipV="1">
            <a:off x="5369719" y="2620169"/>
            <a:ext cx="446087" cy="168275"/>
          </a:xfrm>
          <a:prstGeom prst="triangle">
            <a:avLst/>
          </a:prstGeom>
          <a:solidFill>
            <a:srgbClr val="5295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2" name="Равнобедренный треугольник 41"/>
          <p:cNvSpPr/>
          <p:nvPr/>
        </p:nvSpPr>
        <p:spPr>
          <a:xfrm rot="3269711" flipV="1">
            <a:off x="2976563" y="4241800"/>
            <a:ext cx="444500" cy="168275"/>
          </a:xfrm>
          <a:prstGeom prst="triangle">
            <a:avLst/>
          </a:prstGeom>
          <a:solidFill>
            <a:srgbClr val="5295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3" name="Равнобедренный треугольник 42"/>
          <p:cNvSpPr/>
          <p:nvPr/>
        </p:nvSpPr>
        <p:spPr>
          <a:xfrm flipV="1">
            <a:off x="4286250" y="4484688"/>
            <a:ext cx="436563" cy="173037"/>
          </a:xfrm>
          <a:prstGeom prst="triangle">
            <a:avLst/>
          </a:prstGeom>
          <a:solidFill>
            <a:srgbClr val="5295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4" name="Равнобедренный треугольник 43"/>
          <p:cNvSpPr/>
          <p:nvPr/>
        </p:nvSpPr>
        <p:spPr>
          <a:xfrm rot="17627501" flipV="1">
            <a:off x="5521326" y="4203700"/>
            <a:ext cx="436562" cy="173037"/>
          </a:xfrm>
          <a:prstGeom prst="triangle">
            <a:avLst/>
          </a:prstGeom>
          <a:solidFill>
            <a:srgbClr val="5295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188" name="Прямоугольник 27"/>
          <p:cNvSpPr>
            <a:spLocks noChangeArrowheads="1"/>
          </p:cNvSpPr>
          <p:nvPr/>
        </p:nvSpPr>
        <p:spPr bwMode="auto">
          <a:xfrm>
            <a:off x="5857875" y="4913313"/>
            <a:ext cx="30718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100" b="1" dirty="0">
                <a:latin typeface="+mj-lt"/>
              </a:rPr>
              <a:t>ведет</a:t>
            </a:r>
            <a:r>
              <a:rPr lang="ru-RU" sz="1100" dirty="0">
                <a:latin typeface="+mj-lt"/>
              </a:rPr>
              <a:t> государственный реестр РАО и государственный кадастр пунктов хранения РАО</a:t>
            </a:r>
          </a:p>
        </p:txBody>
      </p:sp>
      <p:pic>
        <p:nvPicPr>
          <p:cNvPr id="7189" name="Picture 23" descr="Картинка 11 из 929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>
            <a:lum contrast="-20000"/>
          </a:blip>
          <a:srcRect/>
          <a:stretch>
            <a:fillRect/>
          </a:stretch>
        </p:blipFill>
        <p:spPr bwMode="auto">
          <a:xfrm>
            <a:off x="7786688" y="3913188"/>
            <a:ext cx="1230312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0" name="Picture 25" descr="http://imgs.for-ua.com/news_images/news_402524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500813" y="3841750"/>
            <a:ext cx="1214437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1" name="Picture 27" descr="http://whoiswho.dp.ru/WIWPictures/175px/PIC_f6f3553f-7337-42d6-9628-3b5f911b4d16_175_200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43063" y="3913188"/>
            <a:ext cx="1071562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92" name="Picture 29" descr="http://t1.ftcdn.net/jpg/00/00/94/42/110_F_944208_nJOdix3dEcC5Wu05gPetH17CRJYHAO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81000" y="3794125"/>
            <a:ext cx="13335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93" name="Прямоугольник 27"/>
          <p:cNvSpPr>
            <a:spLocks noChangeArrowheads="1"/>
          </p:cNvSpPr>
          <p:nvPr/>
        </p:nvSpPr>
        <p:spPr bwMode="auto">
          <a:xfrm>
            <a:off x="71438" y="4770438"/>
            <a:ext cx="3071812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100" b="1" dirty="0">
                <a:latin typeface="+mj-lt"/>
              </a:rPr>
              <a:t>выполняет</a:t>
            </a:r>
            <a:r>
              <a:rPr lang="ru-RU" sz="1100" dirty="0">
                <a:latin typeface="+mj-lt"/>
              </a:rPr>
              <a:t> функции заказчика проектирования и сооружения пунктов захоронения РАО</a:t>
            </a:r>
          </a:p>
        </p:txBody>
      </p:sp>
      <p:sp>
        <p:nvSpPr>
          <p:cNvPr id="7194" name="Прямоугольник 27"/>
          <p:cNvSpPr>
            <a:spLocks noChangeArrowheads="1"/>
          </p:cNvSpPr>
          <p:nvPr/>
        </p:nvSpPr>
        <p:spPr bwMode="auto">
          <a:xfrm>
            <a:off x="3143250" y="5829300"/>
            <a:ext cx="30718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100" b="1" dirty="0">
                <a:latin typeface="+mj-lt"/>
              </a:rPr>
              <a:t>подготавливает</a:t>
            </a:r>
            <a:r>
              <a:rPr lang="ru-RU" sz="1100" dirty="0">
                <a:latin typeface="+mj-lt"/>
              </a:rPr>
              <a:t> прогнозы развития инфраструктуры по обращению с РАО, объемы захоронения</a:t>
            </a:r>
          </a:p>
        </p:txBody>
      </p:sp>
      <p:pic>
        <p:nvPicPr>
          <p:cNvPr id="7195" name="Picture 7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867400" y="1268413"/>
            <a:ext cx="12255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Рисунок 5" descr="Безымянный-1.jp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275856" y="3001798"/>
            <a:ext cx="2488237" cy="1075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Номер слайда 24"/>
          <p:cNvSpPr>
            <a:spLocks noGrp="1"/>
          </p:cNvSpPr>
          <p:nvPr>
            <p:ph type="sldNum" sz="quarter" idx="10"/>
          </p:nvPr>
        </p:nvSpPr>
        <p:spPr>
          <a:xfrm>
            <a:off x="7740650" y="6381750"/>
            <a:ext cx="2133600" cy="476250"/>
          </a:xfrm>
        </p:spPr>
        <p:txBody>
          <a:bodyPr/>
          <a:lstStyle/>
          <a:p>
            <a:pPr>
              <a:defRPr/>
            </a:pPr>
            <a:fld id="{F21FE1A9-91B6-4DF3-B939-7BFB3CEB9490}" type="slidenum">
              <a:rPr lang="en-US" smtClean="0"/>
              <a:pPr>
                <a:defRPr/>
              </a:pPr>
              <a:t>4</a:t>
            </a:fld>
            <a:endParaRPr lang="en-US" dirty="0">
              <a:solidFill>
                <a:schemeClr val="bg2">
                  <a:shade val="50000"/>
                  <a:satMod val="200000"/>
                </a:schemeClr>
              </a:solidFill>
            </a:endParaRPr>
          </a:p>
        </p:txBody>
      </p:sp>
      <p:sp>
        <p:nvSpPr>
          <p:cNvPr id="8195" name="Прямоугольник 23"/>
          <p:cNvSpPr>
            <a:spLocks noChangeArrowheads="1"/>
          </p:cNvSpPr>
          <p:nvPr/>
        </p:nvSpPr>
        <p:spPr bwMode="auto">
          <a:xfrm>
            <a:off x="3929063" y="3151188"/>
            <a:ext cx="1571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solidFill>
                  <a:schemeClr val="bg1"/>
                </a:solidFill>
                <a:latin typeface="Verdana" pitchFamily="34" charset="0"/>
              </a:rPr>
              <a:t>Национальный</a:t>
            </a:r>
          </a:p>
          <a:p>
            <a:pPr algn="ctr"/>
            <a:r>
              <a:rPr lang="ru-RU" sz="1200" b="1">
                <a:solidFill>
                  <a:schemeClr val="bg1"/>
                </a:solidFill>
                <a:latin typeface="Verdana" pitchFamily="34" charset="0"/>
              </a:rPr>
              <a:t>оператор</a:t>
            </a:r>
          </a:p>
        </p:txBody>
      </p:sp>
      <p:sp>
        <p:nvSpPr>
          <p:cNvPr id="5124" name="Заголовок 1"/>
          <p:cNvSpPr txBox="1">
            <a:spLocks/>
          </p:cNvSpPr>
          <p:nvPr/>
        </p:nvSpPr>
        <p:spPr bwMode="auto">
          <a:xfrm>
            <a:off x="788988" y="0"/>
            <a:ext cx="82296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defRPr/>
            </a:pPr>
            <a:r>
              <a:rPr lang="ru-RU" sz="1600" b="1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Обязанности Национального оператора</a:t>
            </a:r>
            <a:endParaRPr lang="ru-RU" sz="1600" b="1" dirty="0">
              <a:solidFill>
                <a:schemeClr val="hlink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8197" name="Picture 12" descr="image.pn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13" y="1338263"/>
            <a:ext cx="202247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Прямоугольник 27"/>
          <p:cNvSpPr>
            <a:spLocks noChangeArrowheads="1"/>
          </p:cNvSpPr>
          <p:nvPr/>
        </p:nvSpPr>
        <p:spPr bwMode="auto">
          <a:xfrm>
            <a:off x="5857875" y="2338388"/>
            <a:ext cx="30718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100" b="1" dirty="0">
                <a:latin typeface="+mj-lt"/>
              </a:rPr>
              <a:t>Радиационный мониторинг</a:t>
            </a:r>
          </a:p>
          <a:p>
            <a:pPr algn="ctr"/>
            <a:r>
              <a:rPr lang="ru-RU" sz="1100" b="1" dirty="0">
                <a:latin typeface="+mj-lt"/>
              </a:rPr>
              <a:t>пунктов захоронения, в т.ч. после закрытия</a:t>
            </a:r>
          </a:p>
        </p:txBody>
      </p:sp>
      <p:pic>
        <p:nvPicPr>
          <p:cNvPr id="8199" name="Picture 7" descr="http://im0-tub.yandex.net/i?id=158472552-42-7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15063" y="4195763"/>
            <a:ext cx="1428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0" name="Прямоугольник 29"/>
          <p:cNvSpPr>
            <a:spLocks noChangeArrowheads="1"/>
          </p:cNvSpPr>
          <p:nvPr/>
        </p:nvSpPr>
        <p:spPr bwMode="auto">
          <a:xfrm>
            <a:off x="6251575" y="5310188"/>
            <a:ext cx="3000375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100" b="1" dirty="0">
                <a:latin typeface="+mj-lt"/>
              </a:rPr>
              <a:t>Представление по запросу информацию касательно деятельности национального оператора  </a:t>
            </a:r>
          </a:p>
        </p:txBody>
      </p:sp>
      <p:pic>
        <p:nvPicPr>
          <p:cNvPr id="8201" name="Picture 9" descr="http://cdn4.iconfinder.com/data/icons/SEVEN/accounting/png/128/piggy_bank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97363" y="4868863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2" name="Прямоугольник 32"/>
          <p:cNvSpPr>
            <a:spLocks noChangeArrowheads="1"/>
          </p:cNvSpPr>
          <p:nvPr/>
        </p:nvSpPr>
        <p:spPr bwMode="auto">
          <a:xfrm>
            <a:off x="3492500" y="5805488"/>
            <a:ext cx="27146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100" b="1" dirty="0">
                <a:latin typeface="+mj-lt"/>
              </a:rPr>
              <a:t>Отчисление средств в СРФ </a:t>
            </a:r>
            <a:r>
              <a:rPr lang="ru-RU" sz="1100" dirty="0">
                <a:latin typeface="+mj-lt"/>
              </a:rPr>
              <a:t>при приеме РАО от организаций не относящихся к  ЭО</a:t>
            </a:r>
          </a:p>
        </p:txBody>
      </p:sp>
      <p:pic>
        <p:nvPicPr>
          <p:cNvPr id="8203" name="Picture 13" descr="http://economics.unian.net/photos/2010_04/127237643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7250" y="4068763"/>
            <a:ext cx="57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4" name="Picture 11" descr="http://uaprom-image.s3.amazonaws.com/1385476_w200_h200_images_6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5813" y="3373438"/>
            <a:ext cx="877887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5" name="Picture 17" descr="http://www.t-l.ru/p/113443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500188" y="3854450"/>
            <a:ext cx="1000125" cy="7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6" name="Прямоугольник 39"/>
          <p:cNvSpPr>
            <a:spLocks noChangeArrowheads="1"/>
          </p:cNvSpPr>
          <p:nvPr/>
        </p:nvSpPr>
        <p:spPr bwMode="auto">
          <a:xfrm>
            <a:off x="357188" y="4640263"/>
            <a:ext cx="2643187" cy="127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100" b="1" dirty="0">
                <a:latin typeface="+mj-lt"/>
              </a:rPr>
              <a:t>Пожарная, радиационная безопасность, санитарно-эпидемиологическое благополучие граждан </a:t>
            </a:r>
            <a:r>
              <a:rPr lang="ru-RU" sz="1100" dirty="0">
                <a:latin typeface="+mj-lt"/>
              </a:rPr>
              <a:t>при эксплуатации и закрытии пунктов захоронения РАО</a:t>
            </a:r>
          </a:p>
          <a:p>
            <a:pPr algn="ctr"/>
            <a:endParaRPr lang="ru-RU" sz="1100" b="1" dirty="0">
              <a:latin typeface="+mj-lt"/>
            </a:endParaRPr>
          </a:p>
        </p:txBody>
      </p:sp>
      <p:pic>
        <p:nvPicPr>
          <p:cNvPr id="8207" name="Picture 5" descr="http://www.russianamerica.com/ic/img.lenta.ru/ireal/news/2008/10/27/complain/picturesmall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00938" y="4302125"/>
            <a:ext cx="1285875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8" name="Picture 2" descr="E:\Documents_Voronina\Клипарт (png)\Containers\Container_PNG\Forklift-Up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214438" y="1052513"/>
            <a:ext cx="10795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9" name="Picture 15" descr="http://www.infox.kg/upload/small/foto1261110403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357438" y="1123950"/>
            <a:ext cx="758825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0" name="Прямоугольник 43"/>
          <p:cNvSpPr>
            <a:spLocks noChangeArrowheads="1"/>
          </p:cNvSpPr>
          <p:nvPr/>
        </p:nvSpPr>
        <p:spPr bwMode="auto">
          <a:xfrm>
            <a:off x="428625" y="2052638"/>
            <a:ext cx="314325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100" b="1" dirty="0">
                <a:latin typeface="+mj-lt"/>
              </a:rPr>
              <a:t>Принимать от производителей РАО, </a:t>
            </a:r>
            <a:r>
              <a:rPr lang="ru-RU" sz="1100" dirty="0">
                <a:latin typeface="+mj-lt"/>
              </a:rPr>
              <a:t>соответствующих критериям приемлемости и оплаченный в установленном порядке</a:t>
            </a:r>
          </a:p>
        </p:txBody>
      </p:sp>
      <p:sp>
        <p:nvSpPr>
          <p:cNvPr id="22" name="Равнобедренный треугольник 21"/>
          <p:cNvSpPr/>
          <p:nvPr/>
        </p:nvSpPr>
        <p:spPr>
          <a:xfrm rot="7097992" flipV="1">
            <a:off x="3365501" y="2841625"/>
            <a:ext cx="436562" cy="173037"/>
          </a:xfrm>
          <a:prstGeom prst="triangle">
            <a:avLst/>
          </a:prstGeom>
          <a:solidFill>
            <a:srgbClr val="5295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3" name="Равнобедренный треугольник 22"/>
          <p:cNvSpPr/>
          <p:nvPr/>
        </p:nvSpPr>
        <p:spPr>
          <a:xfrm rot="13585102" flipV="1">
            <a:off x="5512594" y="2831306"/>
            <a:ext cx="446088" cy="168275"/>
          </a:xfrm>
          <a:prstGeom prst="triangle">
            <a:avLst/>
          </a:prstGeom>
          <a:solidFill>
            <a:srgbClr val="5295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4" name="Равнобедренный треугольник 23"/>
          <p:cNvSpPr/>
          <p:nvPr/>
        </p:nvSpPr>
        <p:spPr>
          <a:xfrm rot="3269711" flipV="1">
            <a:off x="3151188" y="4452937"/>
            <a:ext cx="444500" cy="168275"/>
          </a:xfrm>
          <a:prstGeom prst="triangle">
            <a:avLst/>
          </a:prstGeom>
          <a:solidFill>
            <a:srgbClr val="5295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 flipV="1">
            <a:off x="4557713" y="4667250"/>
            <a:ext cx="436562" cy="173038"/>
          </a:xfrm>
          <a:prstGeom prst="triangle">
            <a:avLst/>
          </a:prstGeom>
          <a:solidFill>
            <a:srgbClr val="5295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 rot="17627501" flipV="1">
            <a:off x="5807076" y="4343400"/>
            <a:ext cx="436562" cy="173037"/>
          </a:xfrm>
          <a:prstGeom prst="triangle">
            <a:avLst/>
          </a:prstGeom>
          <a:solidFill>
            <a:srgbClr val="5295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8218" name="Picture 7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867400" y="1268413"/>
            <a:ext cx="122555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Рисунок 5" descr="Безымянный-1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417821" y="3168006"/>
            <a:ext cx="2488237" cy="1075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103312" y="4937100"/>
            <a:ext cx="4646612" cy="17025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r>
              <a:rPr lang="ru-RU" sz="1000" dirty="0" smtClean="0"/>
              <a:t> Утверждение Правительством РФ перечней имущества, относящихся к ПЗРО и подлежащих отчуждению от юридических лиц в собственность ГК «</a:t>
            </a:r>
            <a:r>
              <a:rPr lang="ru-RU" sz="1000" dirty="0" err="1" smtClean="0"/>
              <a:t>Росатом</a:t>
            </a:r>
            <a:r>
              <a:rPr lang="ru-RU" sz="1000" dirty="0" smtClean="0"/>
              <a:t>», а также порядка отчуждения имущества</a:t>
            </a:r>
          </a:p>
          <a:p>
            <a:pPr algn="just">
              <a:buFont typeface="Arial" pitchFamily="34" charset="0"/>
              <a:buChar char="•"/>
            </a:pPr>
            <a:r>
              <a:rPr lang="ru-RU" sz="1000" dirty="0" smtClean="0"/>
              <a:t> Приобретение имущества пунктов захоронения в собственность ГК «</a:t>
            </a:r>
            <a:r>
              <a:rPr lang="ru-RU" sz="1000" dirty="0" err="1" smtClean="0"/>
              <a:t>Росатом</a:t>
            </a:r>
            <a:r>
              <a:rPr lang="ru-RU" sz="1000" dirty="0" smtClean="0"/>
              <a:t>»</a:t>
            </a:r>
          </a:p>
          <a:p>
            <a:pPr algn="just">
              <a:buFont typeface="Arial" pitchFamily="34" charset="0"/>
              <a:buChar char="•"/>
            </a:pPr>
            <a:r>
              <a:rPr lang="ru-RU" sz="1000" dirty="0" smtClean="0"/>
              <a:t> Получение ФГУП «НО РАО» </a:t>
            </a:r>
            <a:r>
              <a:rPr lang="ru-RU" sz="1000" dirty="0" err="1" smtClean="0"/>
              <a:t>необходымых</a:t>
            </a:r>
            <a:r>
              <a:rPr lang="ru-RU" sz="1000" dirty="0" smtClean="0"/>
              <a:t> лицензий на эксплуатацию пунктов захоронения, а также пользование недрами</a:t>
            </a:r>
          </a:p>
          <a:p>
            <a:pPr algn="just"/>
            <a:r>
              <a:rPr lang="ru-RU" sz="1000" dirty="0" smtClean="0"/>
              <a:t>  </a:t>
            </a:r>
          </a:p>
          <a:p>
            <a:pPr algn="just"/>
            <a:endParaRPr lang="ru-RU" sz="1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1600" y="1035734"/>
            <a:ext cx="8903084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dirty="0" smtClean="0"/>
              <a:t> Обеспечение эксплуатации и закрытия пунктов захоронения </a:t>
            </a:r>
          </a:p>
          <a:p>
            <a:pPr algn="ctr"/>
            <a:r>
              <a:rPr lang="ru-RU" sz="1400" b="1" dirty="0" smtClean="0"/>
              <a:t>радиоактивных отходов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1136576" y="1607716"/>
            <a:ext cx="2232248" cy="44987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800" b="1" dirty="0" smtClean="0">
                <a:solidFill>
                  <a:schemeClr val="dk1"/>
                </a:solidFill>
              </a:rPr>
              <a:t>Первоочередная задача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3702" y="2107580"/>
            <a:ext cx="4646612" cy="6013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Передача действующих пунктов глубинной закачки в ведение и эксплуатацию ФГУП «НО РАО» </a:t>
            </a:r>
            <a:endParaRPr lang="ru-RU" sz="1400" dirty="0"/>
          </a:p>
        </p:txBody>
      </p:sp>
      <p:sp>
        <p:nvSpPr>
          <p:cNvPr id="9" name="Стрелка вниз 8"/>
          <p:cNvSpPr/>
          <p:nvPr/>
        </p:nvSpPr>
        <p:spPr>
          <a:xfrm>
            <a:off x="5940152" y="1607716"/>
            <a:ext cx="2016224" cy="449878"/>
          </a:xfrm>
          <a:prstGeom prst="down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800" b="1" dirty="0" smtClean="0"/>
              <a:t>Перспективные  задачи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884415" y="2104280"/>
            <a:ext cx="4080073" cy="43490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r>
              <a:rPr lang="ru-RU" sz="1300" dirty="0" smtClean="0"/>
              <a:t> Передача в 2014 году национальному оператору первой очереди приповерхностного пункта захоронения РАО в районе предприятия ОАО «УЭХК»</a:t>
            </a:r>
          </a:p>
          <a:p>
            <a:pPr algn="just">
              <a:buFont typeface="Arial" pitchFamily="34" charset="0"/>
              <a:buChar char="•"/>
            </a:pPr>
            <a:r>
              <a:rPr lang="ru-RU" sz="1300" dirty="0" smtClean="0"/>
              <a:t> Передача национальному оператору для эксплуатации пунктов захоронения, определенных по результатам проведения первичной регистрации</a:t>
            </a:r>
          </a:p>
          <a:p>
            <a:pPr algn="just">
              <a:buFont typeface="Arial" pitchFamily="34" charset="0"/>
              <a:buChar char="•"/>
            </a:pPr>
            <a:r>
              <a:rPr lang="ru-RU" sz="1300" dirty="0" smtClean="0"/>
              <a:t> Передача национальному оператору пунктов захоронения РАО, которые по решению Правительства РФ размещены на земельных участках, используемых организациями, осуществляющими деятельность по добыче и переработке урановых руд, а также организациями, эксплуатирующими ЯРОО и в результате деятельности которых образуются ОНАО после закрытия таких пунктов</a:t>
            </a:r>
          </a:p>
          <a:p>
            <a:pPr algn="just">
              <a:buFont typeface="Arial" pitchFamily="34" charset="0"/>
              <a:buChar char="•"/>
            </a:pPr>
            <a:r>
              <a:rPr lang="ru-RU" sz="1300" dirty="0" smtClean="0"/>
              <a:t> Эксплуатация национальным оператором сооружаемых пунктов захоронения РАО после ввода объектов в эксплуатацию</a:t>
            </a:r>
            <a:endParaRPr lang="ru-RU" sz="13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28712" y="2848744"/>
            <a:ext cx="4646612" cy="21602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r>
              <a:rPr lang="ru-RU" sz="1000" dirty="0" smtClean="0"/>
              <a:t> Имущественный комплекс ПЗРО (полигон «Северный») распоряжением ГК «</a:t>
            </a:r>
            <a:r>
              <a:rPr lang="ru-RU" sz="1000" dirty="0" err="1" smtClean="0"/>
              <a:t>Росатом</a:t>
            </a:r>
            <a:r>
              <a:rPr lang="ru-RU" sz="1000" dirty="0" smtClean="0"/>
              <a:t>» передан от ФГУП «ГХК» в хозяйственное ведение ФГУП «НО РАО» </a:t>
            </a:r>
          </a:p>
          <a:p>
            <a:pPr algn="just">
              <a:buFont typeface="Arial" pitchFamily="34" charset="0"/>
              <a:buChar char="•"/>
            </a:pPr>
            <a:r>
              <a:rPr lang="ru-RU" sz="1000" dirty="0" smtClean="0"/>
              <a:t> Заключен договор эксплуатации ПЗРО между ФГУП «НО РАО» и ФГУП «ГХК» (до получения НО РАО лицензий) </a:t>
            </a:r>
          </a:p>
          <a:p>
            <a:pPr algn="just">
              <a:buFont typeface="Arial" pitchFamily="34" charset="0"/>
              <a:buChar char="•"/>
            </a:pPr>
            <a:r>
              <a:rPr lang="ru-RU" sz="1000" dirty="0" smtClean="0"/>
              <a:t> Реализуются планы-графики передачи ПЗРО, находящихся в собственности ОАО «СХК» и ОАО «ГНЦ НИИАР», в т.ч.</a:t>
            </a:r>
          </a:p>
          <a:p>
            <a:pPr algn="just"/>
            <a:r>
              <a:rPr lang="ru-RU" sz="1000" dirty="0" smtClean="0"/>
              <a:t>  - определены перечни имущества, необходимого для эксплуатации пунктов захоронения и подлежащие передаче национальному оператору</a:t>
            </a:r>
          </a:p>
          <a:p>
            <a:pPr algn="just"/>
            <a:endParaRPr lang="ru-RU" sz="1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28712" y="2751460"/>
            <a:ext cx="4646612" cy="31330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Достигнутые результаты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6012" y="4716884"/>
            <a:ext cx="4646612" cy="31330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Дальнейшие необходимые действия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763688" y="1844824"/>
            <a:ext cx="102303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900" dirty="0" smtClean="0">
                <a:solidFill>
                  <a:srgbClr val="C00000"/>
                </a:solidFill>
              </a:rPr>
              <a:t>до июля 2013 г.</a:t>
            </a:r>
            <a:endParaRPr lang="ru-RU" sz="900" dirty="0">
              <a:solidFill>
                <a:srgbClr val="C00000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 bwMode="auto">
          <a:xfrm>
            <a:off x="584026" y="45264"/>
            <a:ext cx="7632700" cy="962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18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Реализация основных направлений деятельности национального оператора</a:t>
            </a:r>
            <a:r>
              <a:rPr lang="ru-RU" sz="1600" b="1" kern="0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, определенных </a:t>
            </a:r>
            <a:r>
              <a:rPr kumimoji="0" lang="ru-RU" sz="1600" b="1" i="0" u="none" strike="noStrike" kern="0" cap="none" spc="0" normalizeH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Федеральным законом № 190-ФЗ</a:t>
            </a: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Номер слайда 24"/>
          <p:cNvSpPr>
            <a:spLocks noGrp="1"/>
          </p:cNvSpPr>
          <p:nvPr>
            <p:ph type="sldNum" sz="quarter" idx="10"/>
          </p:nvPr>
        </p:nvSpPr>
        <p:spPr>
          <a:xfrm>
            <a:off x="7740650" y="6381750"/>
            <a:ext cx="2133600" cy="476250"/>
          </a:xfrm>
        </p:spPr>
        <p:txBody>
          <a:bodyPr/>
          <a:lstStyle/>
          <a:p>
            <a:pPr>
              <a:defRPr/>
            </a:pPr>
            <a:fld id="{F21FE1A9-91B6-4DF3-B939-7BFB3CEB9490}" type="slidenum">
              <a:rPr lang="en-US" smtClean="0"/>
              <a:pPr>
                <a:defRPr/>
              </a:pPr>
              <a:t>5</a:t>
            </a:fld>
            <a:endParaRPr lang="en-US" dirty="0">
              <a:solidFill>
                <a:schemeClr val="bg2">
                  <a:shade val="50000"/>
                  <a:satMod val="200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103312" y="4848200"/>
            <a:ext cx="4646612" cy="17025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endParaRPr lang="ru-RU" sz="10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1000" dirty="0" smtClean="0"/>
              <a:t> Выбор по итогам конкурсных процедур исполнителя проектно-изыскательских работ </a:t>
            </a:r>
          </a:p>
          <a:p>
            <a:pPr algn="just">
              <a:buFont typeface="Arial" pitchFamily="34" charset="0"/>
              <a:buChar char="•"/>
            </a:pPr>
            <a:r>
              <a:rPr lang="ru-RU" sz="1000" dirty="0" smtClean="0"/>
              <a:t> Получение положительного заключения </a:t>
            </a:r>
            <a:r>
              <a:rPr lang="ru-RU" sz="1000" dirty="0" err="1" smtClean="0"/>
              <a:t>Госэколэкспертизы</a:t>
            </a:r>
            <a:endParaRPr lang="ru-RU" sz="10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1000" dirty="0" smtClean="0"/>
              <a:t> Получения лицензии </a:t>
            </a:r>
            <a:r>
              <a:rPr lang="ru-RU" sz="1000" dirty="0" err="1" smtClean="0"/>
              <a:t>Ростехнадзора</a:t>
            </a:r>
            <a:r>
              <a:rPr lang="ru-RU" sz="1000" dirty="0" smtClean="0"/>
              <a:t> на размещение хранилища радиоактивных отходов </a:t>
            </a:r>
          </a:p>
          <a:p>
            <a:pPr algn="just">
              <a:buFont typeface="Arial" pitchFamily="34" charset="0"/>
              <a:buChar char="•"/>
            </a:pPr>
            <a:r>
              <a:rPr lang="ru-RU" sz="1000" dirty="0" smtClean="0"/>
              <a:t> Получение лицензии </a:t>
            </a:r>
            <a:r>
              <a:rPr lang="ru-RU" sz="1000" dirty="0" err="1" smtClean="0"/>
              <a:t>Роснедр</a:t>
            </a:r>
            <a:endParaRPr lang="ru-RU" sz="1000" dirty="0" smtClean="0"/>
          </a:p>
          <a:p>
            <a:pPr algn="just"/>
            <a:r>
              <a:rPr lang="ru-RU" sz="1000" dirty="0" smtClean="0"/>
              <a:t>  </a:t>
            </a:r>
          </a:p>
          <a:p>
            <a:pPr algn="just"/>
            <a:endParaRPr lang="ru-RU" sz="1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1600" y="1035734"/>
            <a:ext cx="8903084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dirty="0" smtClean="0"/>
              <a:t> Выполнение функции заказчика проектирования и сооружения пунктов захоронения радиоактивных отходов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1136576" y="1607716"/>
            <a:ext cx="2232248" cy="449878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800" b="1" dirty="0" smtClean="0">
                <a:solidFill>
                  <a:schemeClr val="dk1"/>
                </a:solidFill>
              </a:rPr>
              <a:t>Первоочередная задача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3702" y="2107580"/>
            <a:ext cx="4646612" cy="8173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Реализация мероприятия ФЦП «ОЯРБ» </a:t>
            </a:r>
            <a:br>
              <a:rPr lang="ru-RU" sz="1200" dirty="0" smtClean="0"/>
            </a:br>
            <a:r>
              <a:rPr lang="ru-RU" sz="1200" dirty="0" smtClean="0"/>
              <a:t>«Строительство первоочередных объектов окончательной изоляции радиоактивных отходов , включая проектно-изыскательские работы»</a:t>
            </a:r>
            <a:endParaRPr lang="ru-RU" sz="1200" dirty="0"/>
          </a:p>
        </p:txBody>
      </p:sp>
      <p:sp>
        <p:nvSpPr>
          <p:cNvPr id="9" name="Стрелка вниз 8"/>
          <p:cNvSpPr/>
          <p:nvPr/>
        </p:nvSpPr>
        <p:spPr>
          <a:xfrm>
            <a:off x="5940152" y="1607716"/>
            <a:ext cx="2016224" cy="449878"/>
          </a:xfrm>
          <a:prstGeom prst="downArrow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800" b="1" dirty="0" smtClean="0"/>
              <a:t>Перспективные  задачи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884415" y="2104280"/>
            <a:ext cx="4080073" cy="355696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r>
              <a:rPr lang="ru-RU" sz="1500" dirty="0" smtClean="0"/>
              <a:t>  Сооружение 2-й очереди приповерхностного пункта захоронения РАО в районе предприятия ОАО «УЭХК»</a:t>
            </a:r>
          </a:p>
          <a:p>
            <a:pPr algn="just">
              <a:buFont typeface="Arial" pitchFamily="34" charset="0"/>
              <a:buChar char="•"/>
            </a:pPr>
            <a:r>
              <a:rPr lang="ru-RU" sz="1500" dirty="0" smtClean="0"/>
              <a:t> Строительство объектов подземной исследовательской </a:t>
            </a:r>
            <a:r>
              <a:rPr lang="ru-RU" sz="1500" dirty="0" err="1" smtClean="0"/>
              <a:t>лаборотории</a:t>
            </a:r>
            <a:r>
              <a:rPr lang="ru-RU" sz="1500" dirty="0" smtClean="0"/>
              <a:t>, проведение исследований с целью подтверждения безопасности строительства ПГЗРО </a:t>
            </a:r>
          </a:p>
          <a:p>
            <a:pPr algn="just">
              <a:buFont typeface="Arial" pitchFamily="34" charset="0"/>
              <a:buChar char="•"/>
            </a:pPr>
            <a:r>
              <a:rPr lang="ru-RU" sz="1500" dirty="0" smtClean="0"/>
              <a:t>  Сооружение 1-й очереди пункта захоронения НАО и САО в районе размещения Ленинградского отделения филиала «Северо-Западного территориального округа ФГУП «</a:t>
            </a:r>
            <a:r>
              <a:rPr lang="ru-RU" sz="1500" dirty="0" err="1" smtClean="0"/>
              <a:t>РосРАО</a:t>
            </a:r>
            <a:r>
              <a:rPr lang="ru-RU" sz="1500" dirty="0" smtClean="0"/>
              <a:t>»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28712" y="3013844"/>
            <a:ext cx="4646612" cy="21602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buFont typeface="Arial" pitchFamily="34" charset="0"/>
              <a:buChar char="•"/>
            </a:pPr>
            <a:r>
              <a:rPr lang="ru-RU" sz="1100" dirty="0" smtClean="0"/>
              <a:t> Проведены общественные слушания по оценке воздействия на окружающую среду    </a:t>
            </a:r>
          </a:p>
          <a:p>
            <a:pPr algn="just">
              <a:buFont typeface="Arial" pitchFamily="34" charset="0"/>
              <a:buChar char="•"/>
            </a:pPr>
            <a:r>
              <a:rPr lang="ru-RU" sz="1100" dirty="0" smtClean="0"/>
              <a:t> Подготовлены материалы обоснования лицензии на размещение хранилища радиоактивных отходов</a:t>
            </a:r>
          </a:p>
          <a:p>
            <a:pPr algn="just">
              <a:buFont typeface="Arial" pitchFamily="34" charset="0"/>
              <a:buChar char="•"/>
            </a:pPr>
            <a:r>
              <a:rPr lang="ru-RU" sz="1100" dirty="0" smtClean="0"/>
              <a:t> В </a:t>
            </a:r>
            <a:r>
              <a:rPr lang="ru-RU" sz="1100" dirty="0" err="1" smtClean="0"/>
              <a:t>Ростехнадзор</a:t>
            </a:r>
            <a:r>
              <a:rPr lang="ru-RU" sz="1100" dirty="0" smtClean="0"/>
              <a:t> направлено заявление о предоставлении лицензии на размещение хранилища радиоактивных отходов с необходимыми обосновывающими материалами</a:t>
            </a:r>
          </a:p>
          <a:p>
            <a:pPr algn="just"/>
            <a:endParaRPr lang="ru-RU" sz="1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28712" y="3010024"/>
            <a:ext cx="4646612" cy="31330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Достигнутые результаты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6012" y="4780384"/>
            <a:ext cx="4646612" cy="31330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Дальнейшие необходимые действия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 bwMode="auto">
          <a:xfrm>
            <a:off x="584026" y="45264"/>
            <a:ext cx="7632700" cy="962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180" rtl="0" eaLnBrk="0" fontAlgn="base" latinLnBrk="0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Реализация основных направлений деятельности национального оператора</a:t>
            </a:r>
            <a:r>
              <a:rPr lang="ru-RU" sz="1600" b="1" kern="0" dirty="0" smtClean="0">
                <a:solidFill>
                  <a:schemeClr val="hlink"/>
                </a:solidFill>
                <a:latin typeface="+mj-lt"/>
                <a:ea typeface="+mj-ea"/>
                <a:cs typeface="+mj-cs"/>
              </a:rPr>
              <a:t>, определенных </a:t>
            </a:r>
            <a:r>
              <a:rPr kumimoji="0" lang="ru-RU" sz="1600" b="1" i="0" u="none" strike="noStrike" kern="0" cap="none" spc="0" normalizeH="0" noProof="0" dirty="0" smtClean="0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Федеральным законом № 190-ФЗ</a:t>
            </a: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Номер слайда 24"/>
          <p:cNvSpPr>
            <a:spLocks noGrp="1"/>
          </p:cNvSpPr>
          <p:nvPr>
            <p:ph type="sldNum" sz="quarter" idx="10"/>
          </p:nvPr>
        </p:nvSpPr>
        <p:spPr>
          <a:xfrm>
            <a:off x="7740650" y="6381750"/>
            <a:ext cx="2133600" cy="476250"/>
          </a:xfrm>
        </p:spPr>
        <p:txBody>
          <a:bodyPr/>
          <a:lstStyle/>
          <a:p>
            <a:pPr>
              <a:defRPr/>
            </a:pPr>
            <a:fld id="{F21FE1A9-91B6-4DF3-B939-7BFB3CEB9490}" type="slidenum">
              <a:rPr lang="en-US" smtClean="0"/>
              <a:pPr>
                <a:defRPr/>
              </a:pPr>
              <a:t>6</a:t>
            </a:fld>
            <a:endParaRPr lang="en-US" dirty="0">
              <a:solidFill>
                <a:schemeClr val="bg2">
                  <a:shade val="50000"/>
                  <a:satMod val="200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50825" y="4868863"/>
            <a:ext cx="864235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1200" b="1">
                <a:cs typeface="Times New Roman" pitchFamily="18" charset="0"/>
              </a:rPr>
              <a:t>Федеральное государственное</a:t>
            </a:r>
            <a:endParaRPr lang="ru-RU" sz="800"/>
          </a:p>
          <a:p>
            <a:pPr algn="ctr" eaLnBrk="0" hangingPunct="0"/>
            <a:r>
              <a:rPr lang="ru-RU" sz="1200" b="1">
                <a:cs typeface="Times New Roman" pitchFamily="18" charset="0"/>
              </a:rPr>
              <a:t>унитарное предприятие</a:t>
            </a:r>
            <a:endParaRPr lang="ru-RU" sz="800"/>
          </a:p>
          <a:p>
            <a:pPr algn="ctr" eaLnBrk="0" hangingPunct="0"/>
            <a:r>
              <a:rPr lang="ru-RU" sz="1200" b="1">
                <a:cs typeface="Times New Roman" pitchFamily="18" charset="0"/>
              </a:rPr>
              <a:t>«Национальный оператор </a:t>
            </a:r>
            <a:endParaRPr lang="ru-RU" sz="800"/>
          </a:p>
          <a:p>
            <a:pPr algn="ctr" eaLnBrk="0" hangingPunct="0"/>
            <a:r>
              <a:rPr lang="ru-RU" sz="1200" b="1">
                <a:cs typeface="Times New Roman" pitchFamily="18" charset="0"/>
              </a:rPr>
              <a:t>по обращению с радиоактивными отходами» (ФГУП «НО РАО»)</a:t>
            </a:r>
            <a:endParaRPr lang="ru-RU" sz="800"/>
          </a:p>
          <a:p>
            <a:pPr algn="ctr" eaLnBrk="0" hangingPunct="0"/>
            <a:r>
              <a:rPr lang="ru-RU" sz="1200">
                <a:cs typeface="Times New Roman" pitchFamily="18" charset="0"/>
              </a:rPr>
              <a:t>119017, г. Москва, </a:t>
            </a:r>
            <a:endParaRPr lang="ru-RU" sz="800"/>
          </a:p>
          <a:p>
            <a:pPr algn="ctr" eaLnBrk="0" hangingPunct="0"/>
            <a:r>
              <a:rPr lang="ru-RU" sz="1200">
                <a:cs typeface="Times New Roman" pitchFamily="18" charset="0"/>
              </a:rPr>
              <a:t>ул. Большая Ордынка, д.24</a:t>
            </a:r>
            <a:endParaRPr lang="ru-RU" sz="800"/>
          </a:p>
          <a:p>
            <a:pPr algn="ctr" eaLnBrk="0" hangingPunct="0"/>
            <a:r>
              <a:rPr lang="ru-RU" sz="1200">
                <a:cs typeface="Times New Roman" pitchFamily="18" charset="0"/>
              </a:rPr>
              <a:t>тел.: (495) 951-84-34, 951-78-02</a:t>
            </a:r>
            <a:endParaRPr lang="ru-RU" sz="800"/>
          </a:p>
          <a:p>
            <a:pPr algn="ctr" eaLnBrk="0" hangingPunct="0"/>
            <a:r>
              <a:rPr lang="en-US" sz="1200">
                <a:cs typeface="Times New Roman" pitchFamily="18" charset="0"/>
                <a:hlinkClick r:id="rId3"/>
              </a:rPr>
              <a:t>info</a:t>
            </a:r>
            <a:r>
              <a:rPr lang="ru-RU" sz="1200">
                <a:cs typeface="Times New Roman" pitchFamily="18" charset="0"/>
                <a:hlinkClick r:id="rId3"/>
              </a:rPr>
              <a:t>@</a:t>
            </a:r>
            <a:r>
              <a:rPr lang="en-US" sz="1200">
                <a:cs typeface="Times New Roman" pitchFamily="18" charset="0"/>
                <a:hlinkClick r:id="rId3"/>
              </a:rPr>
              <a:t>norao</a:t>
            </a:r>
            <a:r>
              <a:rPr lang="ru-RU" sz="1200">
                <a:cs typeface="Times New Roman" pitchFamily="18" charset="0"/>
                <a:hlinkClick r:id="rId3"/>
              </a:rPr>
              <a:t>.</a:t>
            </a:r>
            <a:r>
              <a:rPr lang="en-US" sz="1200">
                <a:cs typeface="Times New Roman" pitchFamily="18" charset="0"/>
                <a:hlinkClick r:id="rId3"/>
              </a:rPr>
              <a:t>ru</a:t>
            </a:r>
            <a:r>
              <a:rPr lang="ru-RU" sz="1200">
                <a:cs typeface="Times New Roman" pitchFamily="18" charset="0"/>
              </a:rPr>
              <a:t>, </a:t>
            </a:r>
            <a:r>
              <a:rPr lang="en-US" sz="1200">
                <a:cs typeface="Times New Roman" pitchFamily="18" charset="0"/>
              </a:rPr>
              <a:t>www</a:t>
            </a:r>
            <a:r>
              <a:rPr lang="ru-RU" sz="1200">
                <a:cs typeface="Times New Roman" pitchFamily="18" charset="0"/>
              </a:rPr>
              <a:t>.</a:t>
            </a:r>
            <a:r>
              <a:rPr lang="en-US" sz="1200">
                <a:cs typeface="Times New Roman" pitchFamily="18" charset="0"/>
              </a:rPr>
              <a:t>norao</a:t>
            </a:r>
            <a:r>
              <a:rPr lang="ru-RU" sz="1200">
                <a:cs typeface="Times New Roman" pitchFamily="18" charset="0"/>
              </a:rPr>
              <a:t>.</a:t>
            </a:r>
            <a:r>
              <a:rPr lang="en-US" sz="1200">
                <a:cs typeface="Times New Roman" pitchFamily="18" charset="0"/>
              </a:rPr>
              <a:t>ru</a:t>
            </a:r>
            <a:endParaRPr lang="en-US"/>
          </a:p>
        </p:txBody>
      </p:sp>
      <p:pic>
        <p:nvPicPr>
          <p:cNvPr id="14341" name="Рисунок 5" descr="Безымянный-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8500" y="1963738"/>
            <a:ext cx="26670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8259763" y="6448425"/>
            <a:ext cx="627062" cy="377825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5AB73BB6-811C-4CC8-97CF-E925A425B34D}" type="slidenum">
              <a:rPr lang="ru-RU" smtClean="0"/>
              <a:pPr>
                <a:defRPr/>
              </a:pPr>
              <a:t>7</a:t>
            </a:fld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-default">
  <a:themeElements>
    <a:clrScheme name="b-default 7">
      <a:dk1>
        <a:srgbClr val="414142"/>
      </a:dk1>
      <a:lt1>
        <a:srgbClr val="FFFFFF"/>
      </a:lt1>
      <a:dk2>
        <a:srgbClr val="003274"/>
      </a:dk2>
      <a:lt2>
        <a:srgbClr val="808080"/>
      </a:lt2>
      <a:accent1>
        <a:srgbClr val="F37D07"/>
      </a:accent1>
      <a:accent2>
        <a:srgbClr val="4596D1"/>
      </a:accent2>
      <a:accent3>
        <a:srgbClr val="FFFFFF"/>
      </a:accent3>
      <a:accent4>
        <a:srgbClr val="363637"/>
      </a:accent4>
      <a:accent5>
        <a:srgbClr val="F8BFAA"/>
      </a:accent5>
      <a:accent6>
        <a:srgbClr val="3E87BD"/>
      </a:accent6>
      <a:hlink>
        <a:srgbClr val="003274"/>
      </a:hlink>
      <a:folHlink>
        <a:srgbClr val="025EA1"/>
      </a:folHlink>
    </a:clrScheme>
    <a:fontScheme name="b-defaul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-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2">
        <a:dk1>
          <a:srgbClr val="414142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36363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3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5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8E5"/>
        </a:accent5>
        <a:accent6>
          <a:srgbClr val="002C68"/>
        </a:accent6>
        <a:hlink>
          <a:srgbClr val="045FA3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4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6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9E5"/>
        </a:accent5>
        <a:accent6>
          <a:srgbClr val="002C68"/>
        </a:accent6>
        <a:hlink>
          <a:srgbClr val="025EA1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5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6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7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37D07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8BF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9979</TotalTime>
  <Words>811</Words>
  <Application>Microsoft Office PowerPoint</Application>
  <PresentationFormat>Экран (4:3)</PresentationFormat>
  <Paragraphs>96</Paragraphs>
  <Slides>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b-default</vt:lpstr>
      <vt:lpstr>Слайд 1</vt:lpstr>
      <vt:lpstr>Нормативная правовая база создания и деятельности национального оператора по обращению с РАО</vt:lpstr>
      <vt:lpstr>Слайд 3</vt:lpstr>
      <vt:lpstr>Слайд 4</vt:lpstr>
      <vt:lpstr> </vt:lpstr>
      <vt:lpstr> </vt:lpstr>
      <vt:lpstr>Слайд 7</vt:lpstr>
    </vt:vector>
  </TitlesOfParts>
  <Company>Rosatom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Егоров Денис</dc:creator>
  <cp:lastModifiedBy>Алексей</cp:lastModifiedBy>
  <cp:revision>625</cp:revision>
  <cp:lastPrinted>2012-09-18T10:44:47Z</cp:lastPrinted>
  <dcterms:created xsi:type="dcterms:W3CDTF">2011-08-02T09:38:54Z</dcterms:created>
  <dcterms:modified xsi:type="dcterms:W3CDTF">2012-10-17T05:22:06Z</dcterms:modified>
</cp:coreProperties>
</file>