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handoutMasterIdLst>
    <p:handoutMasterId r:id="rId25"/>
  </p:handoutMasterIdLst>
  <p:sldIdLst>
    <p:sldId id="372" r:id="rId2"/>
    <p:sldId id="417" r:id="rId3"/>
    <p:sldId id="414" r:id="rId4"/>
    <p:sldId id="418" r:id="rId5"/>
    <p:sldId id="416" r:id="rId6"/>
    <p:sldId id="419" r:id="rId7"/>
    <p:sldId id="420" r:id="rId8"/>
    <p:sldId id="421" r:id="rId9"/>
    <p:sldId id="429" r:id="rId10"/>
    <p:sldId id="430" r:id="rId11"/>
    <p:sldId id="431" r:id="rId12"/>
    <p:sldId id="433" r:id="rId13"/>
    <p:sldId id="425" r:id="rId14"/>
    <p:sldId id="432" r:id="rId15"/>
    <p:sldId id="437" r:id="rId16"/>
    <p:sldId id="436" r:id="rId17"/>
    <p:sldId id="434" r:id="rId18"/>
    <p:sldId id="439" r:id="rId19"/>
    <p:sldId id="447" r:id="rId20"/>
    <p:sldId id="450" r:id="rId21"/>
    <p:sldId id="448" r:id="rId22"/>
    <p:sldId id="449" r:id="rId23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AE"/>
    <a:srgbClr val="FF9900"/>
    <a:srgbClr val="E088B6"/>
    <a:srgbClr val="CC3399"/>
    <a:srgbClr val="990099"/>
    <a:srgbClr val="11C11E"/>
    <a:srgbClr val="FF6600"/>
    <a:srgbClr val="2E887F"/>
    <a:srgbClr val="CB0C0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7930" autoAdjust="0"/>
    <p:restoredTop sz="93486" autoAdjust="0"/>
  </p:normalViewPr>
  <p:slideViewPr>
    <p:cSldViewPr>
      <p:cViewPr>
        <p:scale>
          <a:sx n="60" d="100"/>
          <a:sy n="60" d="100"/>
        </p:scale>
        <p:origin x="-2058" y="-19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138"/>
    </p:cViewPr>
  </p:sorterViewPr>
  <p:notesViewPr>
    <p:cSldViewPr>
      <p:cViewPr varScale="1">
        <p:scale>
          <a:sx n="82" d="100"/>
          <a:sy n="82" d="100"/>
        </p:scale>
        <p:origin x="-1980" y="-7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889730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8" rIns="90716" bIns="45358" numCol="1" anchor="t" anchorCtr="0" compatLnSpc="1">
            <a:prstTxWarp prst="textNoShape">
              <a:avLst/>
            </a:prstTxWarp>
          </a:bodyPr>
          <a:lstStyle>
            <a:lvl1pPr defTabSz="907643">
              <a:defRPr sz="1200">
                <a:effectLst/>
                <a:latin typeface="Trebuchet MS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358" y="1"/>
            <a:ext cx="2889730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8" rIns="90716" bIns="45358" numCol="1" anchor="t" anchorCtr="0" compatLnSpc="1">
            <a:prstTxWarp prst="textNoShape">
              <a:avLst/>
            </a:prstTxWarp>
          </a:bodyPr>
          <a:lstStyle>
            <a:lvl1pPr algn="r" defTabSz="907643">
              <a:defRPr sz="1200">
                <a:effectLst/>
                <a:latin typeface="Trebuchet MS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386"/>
            <a:ext cx="2889730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8" rIns="90716" bIns="45358" numCol="1" anchor="b" anchorCtr="0" compatLnSpc="1">
            <a:prstTxWarp prst="textNoShape">
              <a:avLst/>
            </a:prstTxWarp>
          </a:bodyPr>
          <a:lstStyle>
            <a:lvl1pPr defTabSz="907643">
              <a:defRPr sz="1200">
                <a:effectLst/>
                <a:latin typeface="Trebuchet MS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358" y="9430386"/>
            <a:ext cx="2889730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8" rIns="90716" bIns="45358" numCol="1" anchor="b" anchorCtr="0" compatLnSpc="1">
            <a:prstTxWarp prst="textNoShape">
              <a:avLst/>
            </a:prstTxWarp>
          </a:bodyPr>
          <a:lstStyle>
            <a:lvl1pPr algn="r" defTabSz="907643">
              <a:defRPr sz="1200">
                <a:effectLst/>
                <a:latin typeface="Trebuchet MS" pitchFamily="34" charset="0"/>
              </a:defRPr>
            </a:lvl1pPr>
          </a:lstStyle>
          <a:p>
            <a:pPr>
              <a:defRPr/>
            </a:pPr>
            <a:fld id="{3DA4E6AA-6DBE-4B23-B8C8-8F9EB77EF1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778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889730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8" rIns="90716" bIns="45358" numCol="1" anchor="t" anchorCtr="0" compatLnSpc="1">
            <a:prstTxWarp prst="textNoShape">
              <a:avLst/>
            </a:prstTxWarp>
          </a:bodyPr>
          <a:lstStyle>
            <a:lvl1pPr defTabSz="907643">
              <a:defRPr sz="1200"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358" y="1"/>
            <a:ext cx="2889730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8" rIns="90716" bIns="45358" numCol="1" anchor="t" anchorCtr="0" compatLnSpc="1">
            <a:prstTxWarp prst="textNoShape">
              <a:avLst/>
            </a:prstTxWarp>
          </a:bodyPr>
          <a:lstStyle>
            <a:lvl1pPr algn="r" defTabSz="907643">
              <a:defRPr sz="1200"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2950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627" y="4715194"/>
            <a:ext cx="4889835" cy="44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8" rIns="90716" bIns="453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386"/>
            <a:ext cx="2889730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8" rIns="90716" bIns="45358" numCol="1" anchor="b" anchorCtr="0" compatLnSpc="1">
            <a:prstTxWarp prst="textNoShape">
              <a:avLst/>
            </a:prstTxWarp>
          </a:bodyPr>
          <a:lstStyle>
            <a:lvl1pPr defTabSz="907643">
              <a:defRPr sz="1200"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358" y="9430386"/>
            <a:ext cx="2889730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6" tIns="45358" rIns="90716" bIns="45358" numCol="1" anchor="b" anchorCtr="0" compatLnSpc="1">
            <a:prstTxWarp prst="textNoShape">
              <a:avLst/>
            </a:prstTxWarp>
          </a:bodyPr>
          <a:lstStyle>
            <a:lvl1pPr algn="r" defTabSz="907643">
              <a:defRPr sz="1200">
                <a:effectLst/>
              </a:defRPr>
            </a:lvl1pPr>
          </a:lstStyle>
          <a:p>
            <a:pPr>
              <a:defRPr/>
            </a:pPr>
            <a:fld id="{B5D62E7F-98A1-4DA5-97F5-3EDA34AEF8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92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EA757-0634-4192-AE93-A2E414EB5A83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2950"/>
            <a:ext cx="4960938" cy="3722688"/>
          </a:xfrm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7247"/>
            <a:fld id="{00D727B1-EA72-4350-9D7C-C6D1F8876446}" type="slidenum">
              <a:rPr lang="en-GB" smtClean="0"/>
              <a:pPr defTabSz="907247"/>
              <a:t>11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2950"/>
            <a:ext cx="4960938" cy="37226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7247"/>
            <a:fld id="{00D727B1-EA72-4350-9D7C-C6D1F8876446}" type="slidenum">
              <a:rPr lang="en-GB" smtClean="0"/>
              <a:pPr defTabSz="907247"/>
              <a:t>12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2950"/>
            <a:ext cx="4960938" cy="37226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7247"/>
            <a:fld id="{00D727B1-EA72-4350-9D7C-C6D1F8876446}" type="slidenum">
              <a:rPr lang="en-GB" smtClean="0"/>
              <a:pPr defTabSz="907247"/>
              <a:t>13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2950"/>
            <a:ext cx="4960938" cy="37226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7247"/>
            <a:fld id="{00D727B1-EA72-4350-9D7C-C6D1F8876446}" type="slidenum">
              <a:rPr lang="en-GB" smtClean="0"/>
              <a:pPr defTabSz="907247"/>
              <a:t>14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2950"/>
            <a:ext cx="4960938" cy="37226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62E7F-98A1-4DA5-97F5-3EDA34AEF8B5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429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7247"/>
            <a:fld id="{00D727B1-EA72-4350-9D7C-C6D1F8876446}" type="slidenum">
              <a:rPr lang="en-GB" smtClean="0"/>
              <a:pPr defTabSz="907247"/>
              <a:t>21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2950"/>
            <a:ext cx="4960938" cy="37226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7247"/>
            <a:fld id="{00D727B1-EA72-4350-9D7C-C6D1F8876446}" type="slidenum">
              <a:rPr lang="en-GB" smtClean="0"/>
              <a:pPr defTabSz="907247"/>
              <a:t>22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2950"/>
            <a:ext cx="4960938" cy="37226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7247"/>
            <a:fld id="{00D727B1-EA72-4350-9D7C-C6D1F8876446}" type="slidenum">
              <a:rPr lang="en-GB" smtClean="0"/>
              <a:pPr defTabSz="907247"/>
              <a:t>2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2950"/>
            <a:ext cx="4960938" cy="37226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7247"/>
            <a:fld id="{00D727B1-EA72-4350-9D7C-C6D1F8876446}" type="slidenum">
              <a:rPr lang="en-GB" smtClean="0"/>
              <a:pPr defTabSz="907247"/>
              <a:t>3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2950"/>
            <a:ext cx="4960938" cy="37226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7247"/>
            <a:fld id="{00D727B1-EA72-4350-9D7C-C6D1F8876446}" type="slidenum">
              <a:rPr lang="en-GB" smtClean="0"/>
              <a:pPr defTabSz="907247"/>
              <a:t>5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2950"/>
            <a:ext cx="4960938" cy="37226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7247"/>
            <a:fld id="{00D727B1-EA72-4350-9D7C-C6D1F8876446}" type="slidenum">
              <a:rPr lang="en-GB" smtClean="0"/>
              <a:pPr defTabSz="907247"/>
              <a:t>6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2950"/>
            <a:ext cx="4960938" cy="37226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7247"/>
            <a:fld id="{00D727B1-EA72-4350-9D7C-C6D1F8876446}" type="slidenum">
              <a:rPr lang="en-GB" smtClean="0"/>
              <a:pPr defTabSz="907247"/>
              <a:t>7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2950"/>
            <a:ext cx="4960938" cy="37226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7247"/>
            <a:fld id="{00D727B1-EA72-4350-9D7C-C6D1F8876446}" type="slidenum">
              <a:rPr lang="en-GB" smtClean="0"/>
              <a:pPr defTabSz="907247"/>
              <a:t>8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2950"/>
            <a:ext cx="4960938" cy="37226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7247"/>
            <a:fld id="{00D727B1-EA72-4350-9D7C-C6D1F8876446}" type="slidenum">
              <a:rPr lang="en-GB" smtClean="0"/>
              <a:pPr defTabSz="907247"/>
              <a:t>9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2950"/>
            <a:ext cx="4960938" cy="37226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7247"/>
            <a:fld id="{00D727B1-EA72-4350-9D7C-C6D1F8876446}" type="slidenum">
              <a:rPr lang="en-GB" smtClean="0"/>
              <a:pPr defTabSz="907247"/>
              <a:t>10</a:t>
            </a:fld>
            <a:endParaRPr lang="en-GB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2950"/>
            <a:ext cx="4960938" cy="37226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5943600" cy="1371600"/>
          </a:xfrm>
        </p:spPr>
        <p:txBody>
          <a:bodyPr/>
          <a:lstStyle>
            <a:lvl1pPr>
              <a:defRPr sz="4400">
                <a:solidFill>
                  <a:srgbClr val="FFFF0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62800" y="1676400"/>
            <a:ext cx="1752600" cy="2209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36CF10CA-64D5-4CDC-8081-FA8177ABB18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8AFC8-734C-4C6C-A881-53AC6BC97C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Line 17"/>
          <p:cNvSpPr>
            <a:spLocks noChangeShapeType="1"/>
          </p:cNvSpPr>
          <p:nvPr userDrawn="1"/>
        </p:nvSpPr>
        <p:spPr bwMode="auto">
          <a:xfrm>
            <a:off x="685800" y="1371600"/>
            <a:ext cx="82296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fld id="{F0860311-6D63-44C5-B042-06AF2BEA36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980728"/>
            <a:ext cx="8424936" cy="401020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i="1" dirty="0" smtClean="0"/>
              <a:t>Sound Nuclear Back-End Strategies for the Safe Management</a:t>
            </a:r>
            <a:br>
              <a:rPr lang="en-US" sz="3600" i="1" dirty="0" smtClean="0"/>
            </a:br>
            <a:r>
              <a:rPr lang="en-US" sz="3600" i="1" dirty="0" smtClean="0"/>
              <a:t>of Used Nuclear Fuel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>
                <a:solidFill>
                  <a:srgbClr val="00B0F0"/>
                </a:solidFill>
              </a:rPr>
              <a:t/>
            </a:r>
            <a:br>
              <a:rPr lang="en-US" sz="3200" i="1" dirty="0">
                <a:solidFill>
                  <a:srgbClr val="00B0F0"/>
                </a:solidFill>
              </a:rPr>
            </a:br>
            <a:r>
              <a:rPr lang="en-US" sz="2000" i="1" dirty="0" smtClean="0">
                <a:solidFill>
                  <a:srgbClr val="00B0F0"/>
                </a:solidFill>
              </a:rPr>
              <a:t>VI International Exhibition and Conference – AtomEco2012</a:t>
            </a:r>
            <a:br>
              <a:rPr lang="en-US" sz="2000" i="1" dirty="0" smtClean="0">
                <a:solidFill>
                  <a:srgbClr val="00B0F0"/>
                </a:solidFill>
              </a:rPr>
            </a:br>
            <a:r>
              <a:rPr lang="en-US" sz="2000" i="1" dirty="0" smtClean="0">
                <a:solidFill>
                  <a:srgbClr val="00B0F0"/>
                </a:solidFill>
              </a:rPr>
              <a:t>16-17 October 2012, Radisson </a:t>
            </a:r>
            <a:r>
              <a:rPr lang="en-US" sz="2000" i="1" dirty="0" err="1" smtClean="0">
                <a:solidFill>
                  <a:srgbClr val="00B0F0"/>
                </a:solidFill>
              </a:rPr>
              <a:t>Slavyanskaya</a:t>
            </a:r>
            <a:r>
              <a:rPr lang="en-US" sz="2000" i="1" dirty="0" smtClean="0">
                <a:solidFill>
                  <a:srgbClr val="00B0F0"/>
                </a:solidFill>
              </a:rPr>
              <a:t> Hotel</a:t>
            </a:r>
            <a:br>
              <a:rPr lang="en-US" sz="2000" i="1" dirty="0" smtClean="0">
                <a:solidFill>
                  <a:srgbClr val="00B0F0"/>
                </a:solidFill>
              </a:rPr>
            </a:br>
            <a:r>
              <a:rPr lang="en-US" sz="2000" i="1" dirty="0" smtClean="0">
                <a:solidFill>
                  <a:srgbClr val="00B0F0"/>
                </a:solidFill>
              </a:rPr>
              <a:t>Moscow</a:t>
            </a:r>
            <a:r>
              <a:rPr lang="en-US" sz="2000" i="1" smtClean="0">
                <a:solidFill>
                  <a:srgbClr val="00B0F0"/>
                </a:solidFill>
              </a:rPr>
              <a:t>, </a:t>
            </a:r>
            <a:r>
              <a:rPr lang="en-US" sz="2000" i="1" smtClean="0">
                <a:solidFill>
                  <a:srgbClr val="00B0F0"/>
                </a:solidFill>
              </a:rPr>
              <a:t>Russia</a:t>
            </a:r>
            <a:r>
              <a:rPr lang="en-US" sz="2400" i="1" dirty="0" smtClean="0">
                <a:solidFill>
                  <a:srgbClr val="00B0F0"/>
                </a:solidFill>
              </a:rPr>
              <a:t/>
            </a:r>
            <a:br>
              <a:rPr lang="en-US" sz="2400" i="1" dirty="0" smtClean="0">
                <a:solidFill>
                  <a:srgbClr val="00B0F0"/>
                </a:solidFill>
              </a:rPr>
            </a:br>
            <a:endParaRPr lang="en-US" sz="800" i="1" u="sng" dirty="0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7010400" y="12192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i="1">
              <a:latin typeface="Trebuchet MS" pitchFamily="34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945" y="5313282"/>
            <a:ext cx="46450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1600" b="1" i="1" dirty="0">
                <a:solidFill>
                  <a:srgbClr val="E088B6"/>
                </a:solidFill>
                <a:latin typeface="Trebuchet MS" pitchFamily="34" charset="0"/>
              </a:rPr>
              <a:t>Sylvain Saint-Pierre</a:t>
            </a:r>
          </a:p>
          <a:p>
            <a:pPr eaLnBrk="1" hangingPunct="1"/>
            <a:r>
              <a:rPr lang="en-GB" sz="1600" b="1" i="1" dirty="0" smtClean="0">
                <a:solidFill>
                  <a:srgbClr val="E088B6"/>
                </a:solidFill>
                <a:latin typeface="Trebuchet MS" pitchFamily="34" charset="0"/>
              </a:rPr>
              <a:t>Vice-President Marketing, Energy &amp; Nuclear</a:t>
            </a:r>
            <a:endParaRPr lang="en-GB" sz="1600" b="1" i="1" dirty="0">
              <a:solidFill>
                <a:srgbClr val="E088B6"/>
              </a:solidFill>
              <a:latin typeface="Trebuchet MS" pitchFamily="34" charset="0"/>
            </a:endParaRPr>
          </a:p>
          <a:p>
            <a:pPr eaLnBrk="1" hangingPunct="1"/>
            <a:r>
              <a:rPr lang="en-GB" sz="1600" b="1" i="1" dirty="0" smtClean="0">
                <a:solidFill>
                  <a:srgbClr val="E088B6"/>
                </a:solidFill>
                <a:latin typeface="Trebuchet MS" pitchFamily="34" charset="0"/>
              </a:rPr>
              <a:t>SENES Consultants Limited</a:t>
            </a:r>
          </a:p>
          <a:p>
            <a:pPr eaLnBrk="1" hangingPunct="1"/>
            <a:r>
              <a:rPr lang="en-GB" sz="1600" b="1" i="1" dirty="0" smtClean="0">
                <a:solidFill>
                  <a:srgbClr val="E088B6"/>
                </a:solidFill>
                <a:latin typeface="Trebuchet MS" pitchFamily="34" charset="0"/>
              </a:rPr>
              <a:t>ssaintpierre@senesuk.com</a:t>
            </a:r>
          </a:p>
          <a:p>
            <a:pPr eaLnBrk="1" hangingPunct="1"/>
            <a:endParaRPr lang="en-GB" sz="1600" b="1" i="1" dirty="0">
              <a:solidFill>
                <a:srgbClr val="00B0F0"/>
              </a:solidFill>
              <a:latin typeface="Trebuchet MS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341640" y="5313282"/>
            <a:ext cx="2190800" cy="106804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22993"/>
            <a:ext cx="864096" cy="71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6014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56" y="1556792"/>
            <a:ext cx="8532440" cy="4680520"/>
          </a:xfrm>
          <a:noFill/>
        </p:spPr>
        <p:txBody>
          <a:bodyPr/>
          <a:lstStyle/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As viewed earlier….After </a:t>
            </a:r>
            <a:r>
              <a:rPr lang="en-GB" sz="2800" dirty="0">
                <a:cs typeface="Arial" charset="0"/>
              </a:rPr>
              <a:t>a few </a:t>
            </a:r>
            <a:r>
              <a:rPr lang="en-GB" sz="2800" dirty="0" smtClean="0">
                <a:cs typeface="Arial" charset="0"/>
              </a:rPr>
              <a:t>years or more, </a:t>
            </a:r>
            <a:r>
              <a:rPr lang="en-GB" sz="2800" dirty="0">
                <a:cs typeface="Arial" charset="0"/>
              </a:rPr>
              <a:t>slightly “aged” UNF </a:t>
            </a:r>
            <a:r>
              <a:rPr lang="en-GB" sz="2800" dirty="0" smtClean="0">
                <a:cs typeface="Arial" charset="0"/>
              </a:rPr>
              <a:t>from NPP storage pools is ready for </a:t>
            </a:r>
            <a:r>
              <a:rPr lang="en-GB" sz="2800" dirty="0">
                <a:cs typeface="Arial" charset="0"/>
              </a:rPr>
              <a:t>Interim Storage (IS)</a:t>
            </a:r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Planning and implementation for this transfer to IS over the mid-term (e.g. 5-20 years) is important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n-GB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1905000" cy="152400"/>
          </a:xfrm>
          <a:noFill/>
        </p:spPr>
        <p:txBody>
          <a:bodyPr/>
          <a:lstStyle/>
          <a:p>
            <a:fld id="{F5732DC0-62A1-4B6D-BAC2-3D776ACB498F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604448" cy="1143000"/>
          </a:xfrm>
        </p:spPr>
        <p:txBody>
          <a:bodyPr/>
          <a:lstStyle/>
          <a:p>
            <a:r>
              <a:rPr lang="en-GB" dirty="0" smtClean="0"/>
              <a:t>Interim Storage: UNF Flow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0380919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56" y="1556792"/>
            <a:ext cx="8532440" cy="4680520"/>
          </a:xfrm>
          <a:noFill/>
        </p:spPr>
        <p:txBody>
          <a:bodyPr/>
          <a:lstStyle/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b="1" dirty="0" smtClean="0">
                <a:cs typeface="Arial" charset="0"/>
              </a:rPr>
              <a:t>Next </a:t>
            </a:r>
            <a:r>
              <a:rPr lang="en-GB" sz="2800" dirty="0" smtClean="0">
                <a:cs typeface="Arial" charset="0"/>
              </a:rPr>
              <a:t>after </a:t>
            </a:r>
            <a:r>
              <a:rPr lang="en-GB" sz="2800" b="1" dirty="0" smtClean="0">
                <a:cs typeface="Arial" charset="0"/>
              </a:rPr>
              <a:t>Interim Storage (IS), “older” UNF is ready to be sent for reprocessing/recycling</a:t>
            </a:r>
            <a:r>
              <a:rPr lang="en-GB" sz="2800" dirty="0" smtClean="0">
                <a:cs typeface="Arial" charset="0"/>
              </a:rPr>
              <a:t>, direct disposal, or a combination of both</a:t>
            </a:r>
            <a:endParaRPr lang="en-GB" sz="2800" b="1" dirty="0" smtClean="0">
              <a:cs typeface="Arial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Planning and implementation for this transfer is important:</a:t>
            </a:r>
          </a:p>
          <a:p>
            <a:pPr algn="just">
              <a:spcBef>
                <a:spcPts val="1800"/>
              </a:spcBef>
              <a:defRPr/>
            </a:pPr>
            <a:r>
              <a:rPr lang="en-GB" sz="2400" dirty="0" smtClean="0">
                <a:cs typeface="Arial" charset="0"/>
              </a:rPr>
              <a:t>Over the mid-term (e.g.10-20 years) to reprocessing/recycling</a:t>
            </a:r>
          </a:p>
          <a:p>
            <a:pPr algn="just">
              <a:spcBef>
                <a:spcPts val="1800"/>
              </a:spcBef>
              <a:defRPr/>
            </a:pPr>
            <a:r>
              <a:rPr lang="en-GB" sz="2400" dirty="0" smtClean="0">
                <a:cs typeface="Arial" charset="0"/>
              </a:rPr>
              <a:t>Over the longer-term (e.g. 20-50+ years) to direct disposal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n-GB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1905000" cy="152400"/>
          </a:xfrm>
          <a:noFill/>
        </p:spPr>
        <p:txBody>
          <a:bodyPr/>
          <a:lstStyle/>
          <a:p>
            <a:fld id="{F5732DC0-62A1-4B6D-BAC2-3D776ACB498F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604448" cy="1143000"/>
          </a:xfrm>
        </p:spPr>
        <p:txBody>
          <a:bodyPr/>
          <a:lstStyle/>
          <a:p>
            <a:r>
              <a:rPr lang="en-GB" dirty="0" smtClean="0"/>
              <a:t>Interim Storage: UNF Flow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3930231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56" y="1556792"/>
            <a:ext cx="8532440" cy="4680520"/>
          </a:xfrm>
          <a:noFill/>
        </p:spPr>
        <p:txBody>
          <a:bodyPr/>
          <a:lstStyle/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Both dry or wet storage are safe</a:t>
            </a:r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Bear in mind though the lessons learned on UNF  in NPP storage pools</a:t>
            </a:r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>
                <a:cs typeface="Arial" charset="0"/>
              </a:rPr>
              <a:t>Heat load </a:t>
            </a:r>
            <a:r>
              <a:rPr lang="en-GB" sz="2800" dirty="0" smtClean="0">
                <a:cs typeface="Arial" charset="0"/>
              </a:rPr>
              <a:t>is less </a:t>
            </a:r>
            <a:r>
              <a:rPr lang="en-GB" sz="2800" dirty="0">
                <a:cs typeface="Arial" charset="0"/>
              </a:rPr>
              <a:t>significant </a:t>
            </a:r>
            <a:r>
              <a:rPr lang="en-GB" sz="2800" dirty="0" smtClean="0">
                <a:cs typeface="Arial" charset="0"/>
              </a:rPr>
              <a:t>for “aged” UNF and the time </a:t>
            </a:r>
            <a:r>
              <a:rPr lang="en-GB" sz="2800" dirty="0">
                <a:cs typeface="Arial" charset="0"/>
              </a:rPr>
              <a:t>to act is greater (than for “fresh” UNF) in case of </a:t>
            </a:r>
            <a:r>
              <a:rPr lang="en-GB" sz="2800" dirty="0" smtClean="0">
                <a:cs typeface="Arial" charset="0"/>
              </a:rPr>
              <a:t>issues</a:t>
            </a:r>
            <a:endParaRPr lang="en-GB" sz="2800" dirty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1905000" cy="152400"/>
          </a:xfrm>
          <a:noFill/>
        </p:spPr>
        <p:txBody>
          <a:bodyPr/>
          <a:lstStyle/>
          <a:p>
            <a:fld id="{F5732DC0-62A1-4B6D-BAC2-3D776ACB498F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604448" cy="1143000"/>
          </a:xfrm>
        </p:spPr>
        <p:txBody>
          <a:bodyPr/>
          <a:lstStyle/>
          <a:p>
            <a:r>
              <a:rPr lang="en-GB" dirty="0" smtClean="0"/>
              <a:t>Interim Storage : Safety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7037189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56" y="1556792"/>
            <a:ext cx="8532440" cy="4680520"/>
          </a:xfrm>
          <a:noFill/>
        </p:spPr>
        <p:txBody>
          <a:bodyPr/>
          <a:lstStyle/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>
                <a:cs typeface="Arial" charset="0"/>
              </a:rPr>
              <a:t>Enabling the flow of </a:t>
            </a:r>
            <a:r>
              <a:rPr lang="en-GB" sz="2800" dirty="0" smtClean="0">
                <a:cs typeface="Arial" charset="0"/>
              </a:rPr>
              <a:t>“older” UNF </a:t>
            </a:r>
            <a:r>
              <a:rPr lang="en-GB" sz="2800" dirty="0">
                <a:cs typeface="Arial" charset="0"/>
              </a:rPr>
              <a:t>from </a:t>
            </a:r>
            <a:r>
              <a:rPr lang="en-GB" sz="2800" dirty="0" smtClean="0">
                <a:cs typeface="Arial" charset="0"/>
              </a:rPr>
              <a:t>Interim Storage to reprocessing &amp; recycling, direct disposal or a combination of both is important, including for safety</a:t>
            </a:r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Indecision </a:t>
            </a:r>
            <a:r>
              <a:rPr lang="en-GB" sz="2800" dirty="0">
                <a:cs typeface="Arial" charset="0"/>
              </a:rPr>
              <a:t>or inaction </a:t>
            </a:r>
            <a:r>
              <a:rPr lang="en-GB" sz="2800" dirty="0" smtClean="0">
                <a:cs typeface="Arial" charset="0"/>
              </a:rPr>
              <a:t>on the </a:t>
            </a:r>
            <a:r>
              <a:rPr lang="en-GB" sz="2800" dirty="0">
                <a:cs typeface="Arial" charset="0"/>
              </a:rPr>
              <a:t>over accumulation of UNF in </a:t>
            </a:r>
            <a:r>
              <a:rPr lang="en-GB" sz="2800" dirty="0" smtClean="0">
                <a:cs typeface="Arial" charset="0"/>
              </a:rPr>
              <a:t>Interim Storage should </a:t>
            </a:r>
            <a:r>
              <a:rPr lang="en-GB" sz="2800" dirty="0">
                <a:cs typeface="Arial" charset="0"/>
              </a:rPr>
              <a:t>not be an option</a:t>
            </a:r>
            <a:endParaRPr lang="en-GB" sz="2400" dirty="0"/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n-GB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1905000" cy="152400"/>
          </a:xfrm>
          <a:noFill/>
        </p:spPr>
        <p:txBody>
          <a:bodyPr/>
          <a:lstStyle/>
          <a:p>
            <a:fld id="{F5732DC0-62A1-4B6D-BAC2-3D776ACB498F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604448" cy="1143000"/>
          </a:xfrm>
        </p:spPr>
        <p:txBody>
          <a:bodyPr/>
          <a:lstStyle/>
          <a:p>
            <a:r>
              <a:rPr lang="en-GB" dirty="0" smtClean="0"/>
              <a:t>Interim Storage: Flow + Safety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5590104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56" y="1556792"/>
            <a:ext cx="8532440" cy="4680520"/>
          </a:xfrm>
          <a:noFill/>
        </p:spPr>
        <p:txBody>
          <a:bodyPr/>
          <a:lstStyle/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Readiness for timely reception of “older” UNF from interim storage to R&amp;R or direct disposal is important </a:t>
            </a:r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>
                <a:cs typeface="Arial" charset="0"/>
              </a:rPr>
              <a:t>A combination of both </a:t>
            </a:r>
            <a:r>
              <a:rPr lang="en-GB" sz="2800" dirty="0" smtClean="0">
                <a:cs typeface="Arial" charset="0"/>
              </a:rPr>
              <a:t>back-end options may offer increased flexibility</a:t>
            </a:r>
            <a:endParaRPr lang="en-GB" sz="2800" dirty="0">
              <a:cs typeface="Arial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Both back-end options (R&amp;R and direct disposal) are safe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n-GB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1905000" cy="152400"/>
          </a:xfrm>
          <a:noFill/>
        </p:spPr>
        <p:txBody>
          <a:bodyPr/>
          <a:lstStyle/>
          <a:p>
            <a:fld id="{F5732DC0-62A1-4B6D-BAC2-3D776ACB498F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604448" cy="1143000"/>
          </a:xfrm>
        </p:spPr>
        <p:txBody>
          <a:bodyPr/>
          <a:lstStyle/>
          <a:p>
            <a:r>
              <a:rPr lang="en-GB" dirty="0" smtClean="0"/>
              <a:t>Back-End Options:</a:t>
            </a:r>
            <a:br>
              <a:rPr lang="en-GB" dirty="0" smtClean="0"/>
            </a:br>
            <a:r>
              <a:rPr lang="en-GB" sz="2800" dirty="0" smtClean="0"/>
              <a:t>Reprocessing &amp; Recycling (R&amp;R) + Direct Disposal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5670510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643063"/>
            <a:ext cx="8643937" cy="1497905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274638" algn="l"/>
              </a:tabLst>
            </a:pPr>
            <a:r>
              <a:rPr lang="en-GB" sz="2800" dirty="0" smtClean="0"/>
              <a:t>Some countries* reprocess UNF, thereby converting it into smaller volumes of HLW and ILW</a:t>
            </a:r>
          </a:p>
          <a:p>
            <a:pPr marL="0" indent="0" eaLnBrk="1" hangingPunct="1">
              <a:buFontTx/>
              <a:buNone/>
              <a:tabLst>
                <a:tab pos="274638" algn="l"/>
              </a:tabLst>
            </a:pPr>
            <a:r>
              <a:rPr lang="en-GB" sz="2800" dirty="0" smtClean="0"/>
              <a:t>… [</a:t>
            </a:r>
            <a:r>
              <a:rPr lang="en-GB" sz="2800" i="1" dirty="0" smtClean="0"/>
              <a:t>HLW canister for storage/disposal</a:t>
            </a:r>
            <a:r>
              <a:rPr lang="en-GB" sz="2800" dirty="0" smtClean="0"/>
              <a:t>]</a:t>
            </a:r>
          </a:p>
          <a:p>
            <a:pPr marL="0" indent="0" eaLnBrk="1" hangingPunct="1">
              <a:buFontTx/>
              <a:buNone/>
              <a:tabLst>
                <a:tab pos="274638" algn="l"/>
              </a:tabLst>
            </a:pPr>
            <a:endParaRPr lang="en-GB" sz="2800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tabLst>
                <a:tab pos="274638" algn="l"/>
              </a:tabLst>
            </a:pPr>
            <a:r>
              <a:rPr lang="en-GB" dirty="0" smtClean="0">
                <a:solidFill>
                  <a:srgbClr val="99FFCC"/>
                </a:solidFill>
              </a:rPr>
              <a:t>*: e.g. France, Russia, etc.</a:t>
            </a:r>
          </a:p>
          <a:p>
            <a:pPr marL="0" indent="0" eaLnBrk="1" hangingPunct="1">
              <a:buFontTx/>
              <a:buNone/>
              <a:tabLst>
                <a:tab pos="274638" algn="l"/>
              </a:tabLst>
            </a:pPr>
            <a:endParaRPr lang="en-GB" sz="2800" dirty="0" smtClean="0">
              <a:solidFill>
                <a:schemeClr val="accent2"/>
              </a:solidFill>
            </a:endParaRPr>
          </a:p>
        </p:txBody>
      </p:sp>
      <p:sp>
        <p:nvSpPr>
          <p:cNvPr id="6149" name="Slide Number Placeholder 7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A4EDAB1-FC59-4DE7-8649-8B2B043D3C42}" type="slidenum">
              <a:rPr lang="en-GB" sz="1000" smtClean="0">
                <a:solidFill>
                  <a:schemeClr val="bg1"/>
                </a:solidFill>
                <a:latin typeface="Tahoma" pitchFamily="34" charset="0"/>
              </a:rPr>
              <a:pPr eaLnBrk="1" hangingPunct="1">
                <a:defRPr/>
              </a:pPr>
              <a:t>15</a:t>
            </a:fld>
            <a:endParaRPr lang="en-GB" sz="1000" smtClean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04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290016"/>
              </p:ext>
            </p:extLst>
          </p:nvPr>
        </p:nvGraphicFramePr>
        <p:xfrm>
          <a:off x="5232425" y="3356992"/>
          <a:ext cx="2147887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Photo Editor Photo" r:id="rId3" imgW="4019048" imgH="6095238" progId="MSPhotoEd.3">
                  <p:embed/>
                </p:oleObj>
              </mc:Choice>
              <mc:Fallback>
                <p:oleObj name="Photo Editor Photo" r:id="rId3" imgW="4019048" imgH="60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25" y="3356992"/>
                        <a:ext cx="2147887" cy="29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52400"/>
            <a:ext cx="8352928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Reprocessing &amp; Recycling: UNF-&gt;HLW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437112"/>
            <a:ext cx="4392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FF9900"/>
                </a:solidFill>
                <a:latin typeface="+mn-lt"/>
              </a:rPr>
              <a:t>For disposal, LT containment relies </a:t>
            </a:r>
            <a:r>
              <a:rPr lang="en-GB" b="1" dirty="0">
                <a:solidFill>
                  <a:srgbClr val="FF9900"/>
                </a:solidFill>
                <a:latin typeface="+mn-lt"/>
              </a:rPr>
              <a:t>on the glass matrix of vitrified HLW</a:t>
            </a:r>
            <a:endParaRPr lang="en-US" b="1" dirty="0">
              <a:solidFill>
                <a:srgbClr val="FF9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1906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8623176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Reprocessing &amp; Recycling: UNF-&gt;HLW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47814"/>
            <a:ext cx="8498333" cy="595312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274638" algn="l"/>
              </a:tabLst>
            </a:pPr>
            <a:r>
              <a:rPr lang="en-GB" sz="2800" dirty="0" smtClean="0"/>
              <a:t>Example: Storage of UNF and HLW at La Hague reprocessing/recycling plant</a:t>
            </a:r>
          </a:p>
        </p:txBody>
      </p:sp>
      <p:sp>
        <p:nvSpPr>
          <p:cNvPr id="30724" name="Slide Number Placeholder 8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1A51D4F7-9628-4E2B-A11B-D7E8B19A0EC7}" type="slidenum">
              <a:rPr lang="en-GB" sz="1000" smtClean="0">
                <a:solidFill>
                  <a:schemeClr val="bg1"/>
                </a:solidFill>
                <a:latin typeface="Tahoma" pitchFamily="34" charset="0"/>
              </a:rPr>
              <a:pPr eaLnBrk="1" hangingPunct="1">
                <a:defRPr/>
              </a:pPr>
              <a:t>16</a:t>
            </a:fld>
            <a:endParaRPr lang="en-GB" sz="100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7525" name="Picture 5" descr="areva lahague top of storag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93" y="4581129"/>
            <a:ext cx="256857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2" descr="http://www.irsn.org/en/document/site_1/fckfiles/Image/dossiers/radioactive_waste/interim_storage_of_a_spent_fuel_at_la_hag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23812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4" descr="http://thestar.com.my/archives/2008/2/5/lifefocus/f_07are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56360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8544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88392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UNF Direct Disposal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43063"/>
            <a:ext cx="8229600" cy="381000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274638" algn="l"/>
              </a:tabLst>
            </a:pPr>
            <a:r>
              <a:rPr lang="en-GB" sz="2800" smtClean="0"/>
              <a:t>Some countries* deal with UNF as waste… </a:t>
            </a:r>
          </a:p>
          <a:p>
            <a:pPr marL="0" indent="0" eaLnBrk="1" hangingPunct="1">
              <a:buFontTx/>
              <a:buNone/>
              <a:tabLst>
                <a:tab pos="274638" algn="l"/>
              </a:tabLst>
            </a:pPr>
            <a:r>
              <a:rPr lang="en-GB" sz="2800" smtClean="0"/>
              <a:t>[</a:t>
            </a:r>
            <a:r>
              <a:rPr lang="en-GB" sz="2800" i="1" smtClean="0"/>
              <a:t>UNF canister for storage/disposal</a:t>
            </a:r>
            <a:r>
              <a:rPr lang="en-GB" sz="2800" smtClean="0"/>
              <a:t>]</a:t>
            </a:r>
          </a:p>
          <a:p>
            <a:pPr marL="0" indent="0" eaLnBrk="1" hangingPunct="1">
              <a:buFontTx/>
              <a:buNone/>
              <a:tabLst>
                <a:tab pos="274638" algn="l"/>
              </a:tabLst>
            </a:pPr>
            <a:endParaRPr lang="en-GB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tabLst>
                <a:tab pos="274638" algn="l"/>
              </a:tabLst>
            </a:pPr>
            <a:endParaRPr lang="en-GB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tabLst>
                <a:tab pos="274638" algn="l"/>
              </a:tabLst>
            </a:pPr>
            <a:endParaRPr lang="en-GB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tabLst>
                <a:tab pos="274638" algn="l"/>
              </a:tabLst>
            </a:pPr>
            <a:endParaRPr lang="en-GB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tabLst>
                <a:tab pos="274638" algn="l"/>
              </a:tabLst>
            </a:pPr>
            <a:endParaRPr lang="en-GB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tabLst>
                <a:tab pos="274638" algn="l"/>
              </a:tabLst>
            </a:pPr>
            <a:endParaRPr lang="en-GB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tabLst>
                <a:tab pos="274638" algn="l"/>
              </a:tabLst>
            </a:pPr>
            <a:endParaRPr lang="en-GB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tabLst>
                <a:tab pos="274638" algn="l"/>
              </a:tabLst>
            </a:pPr>
            <a:endParaRPr lang="en-GB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tabLst>
                <a:tab pos="274638" algn="l"/>
              </a:tabLst>
            </a:pPr>
            <a:endParaRPr lang="en-GB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tabLst>
                <a:tab pos="274638" algn="l"/>
              </a:tabLst>
            </a:pPr>
            <a:r>
              <a:rPr lang="en-GB" smtClean="0">
                <a:solidFill>
                  <a:srgbClr val="99FFCC"/>
                </a:solidFill>
              </a:rPr>
              <a:t>*: e.g. Sweden, Finland, etc.</a:t>
            </a:r>
            <a:endParaRPr lang="en-GB" sz="2800" smtClean="0">
              <a:solidFill>
                <a:srgbClr val="99FFCC"/>
              </a:solidFill>
            </a:endParaRPr>
          </a:p>
        </p:txBody>
      </p:sp>
      <p:sp>
        <p:nvSpPr>
          <p:cNvPr id="28676" name="Slide Number Placeholder 9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7FCA431-3DE7-4E70-BBF5-74FD34D189FD}" type="slidenum">
              <a:rPr lang="en-GB" sz="1000" smtClean="0">
                <a:solidFill>
                  <a:schemeClr val="bg1"/>
                </a:solidFill>
                <a:latin typeface="Tahoma" pitchFamily="34" charset="0"/>
              </a:rPr>
              <a:pPr eaLnBrk="1" hangingPunct="1">
                <a:defRPr/>
              </a:pPr>
              <a:t>17</a:t>
            </a:fld>
            <a:endParaRPr lang="en-GB" sz="10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50" y="5957888"/>
            <a:ext cx="4714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FF9900"/>
                </a:solidFill>
                <a:latin typeface="+mn-lt"/>
              </a:rPr>
              <a:t>LT containment relies on container</a:t>
            </a:r>
            <a:endParaRPr lang="en-US" sz="2000" b="1" dirty="0">
              <a:solidFill>
                <a:srgbClr val="FF9900"/>
              </a:solidFill>
              <a:latin typeface="+mn-lt"/>
            </a:endParaRPr>
          </a:p>
        </p:txBody>
      </p:sp>
      <p:pic>
        <p:nvPicPr>
          <p:cNvPr id="103430" name="Picture 3" descr="pva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786063"/>
            <a:ext cx="39243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3" descr="pvag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2762250"/>
            <a:ext cx="31369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2" name="Picture 5" descr="posiva canister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714625"/>
            <a:ext cx="24288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364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Disposal Concept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57213" y="1785938"/>
            <a:ext cx="8229600" cy="4019326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spcAft>
                <a:spcPts val="1200"/>
              </a:spcAft>
              <a:buNone/>
              <a:tabLst>
                <a:tab pos="85725" algn="l"/>
                <a:tab pos="180975" algn="l"/>
              </a:tabLst>
              <a:defRPr/>
            </a:pPr>
            <a:r>
              <a:rPr lang="en-GB" sz="2800" dirty="0" smtClean="0"/>
              <a:t>Achieved through a </a:t>
            </a:r>
            <a:r>
              <a:rPr lang="en-GB" sz="2800" dirty="0" smtClean="0">
                <a:solidFill>
                  <a:srgbClr val="FF9900"/>
                </a:solidFill>
              </a:rPr>
              <a:t>suitable geological formation</a:t>
            </a:r>
            <a:r>
              <a:rPr lang="en-GB" sz="2800" dirty="0" smtClean="0"/>
              <a:t>, located at several hundreds of metres underground that is highly impermeable</a:t>
            </a:r>
          </a:p>
          <a:p>
            <a:pPr marL="0" indent="0" eaLnBrk="1" hangingPunct="1">
              <a:spcBef>
                <a:spcPts val="1800"/>
              </a:spcBef>
              <a:spcAft>
                <a:spcPts val="1200"/>
              </a:spcAft>
              <a:buNone/>
              <a:tabLst>
                <a:tab pos="85725" algn="l"/>
                <a:tab pos="180975" algn="l"/>
              </a:tabLst>
              <a:defRPr/>
            </a:pPr>
            <a:r>
              <a:rPr lang="en-GB" sz="2800" dirty="0" smtClean="0"/>
              <a:t>It limits the </a:t>
            </a:r>
            <a:r>
              <a:rPr lang="en-GB" sz="2800" dirty="0" smtClean="0">
                <a:solidFill>
                  <a:srgbClr val="FF9900"/>
                </a:solidFill>
              </a:rPr>
              <a:t>LT risk of radioactivity releases via the transport of radionuclides by groundwater</a:t>
            </a:r>
          </a:p>
          <a:p>
            <a:pPr marL="0" indent="0" eaLnBrk="1" hangingPunct="1">
              <a:spcBef>
                <a:spcPts val="1800"/>
              </a:spcBef>
              <a:buNone/>
              <a:tabLst>
                <a:tab pos="85725" algn="l"/>
                <a:tab pos="180975" algn="l"/>
              </a:tabLst>
              <a:defRPr/>
            </a:pPr>
            <a:r>
              <a:rPr lang="en-GB" sz="2800" dirty="0">
                <a:solidFill>
                  <a:srgbClr val="FF9900"/>
                </a:solidFill>
              </a:rPr>
              <a:t>Containment</a:t>
            </a:r>
            <a:r>
              <a:rPr lang="en-GB" sz="2800" dirty="0"/>
              <a:t> is provided by </a:t>
            </a:r>
            <a:r>
              <a:rPr lang="en-GB" sz="2800" dirty="0" smtClean="0"/>
              <a:t>a </a:t>
            </a:r>
            <a:r>
              <a:rPr lang="en-GB" sz="2800" dirty="0">
                <a:solidFill>
                  <a:srgbClr val="FF9900"/>
                </a:solidFill>
              </a:rPr>
              <a:t>suitable geology </a:t>
            </a:r>
            <a:r>
              <a:rPr lang="en-GB" sz="2800" dirty="0" smtClean="0"/>
              <a:t>compensated by </a:t>
            </a:r>
            <a:r>
              <a:rPr lang="en-GB" sz="2800" dirty="0" smtClean="0">
                <a:solidFill>
                  <a:srgbClr val="FF9900"/>
                </a:solidFill>
              </a:rPr>
              <a:t>suitable </a:t>
            </a:r>
            <a:r>
              <a:rPr lang="en-GB" sz="2800" dirty="0">
                <a:solidFill>
                  <a:srgbClr val="FF9900"/>
                </a:solidFill>
              </a:rPr>
              <a:t>engineered measures</a:t>
            </a:r>
          </a:p>
          <a:p>
            <a:pPr marL="0" indent="0" eaLnBrk="1" hangingPunct="1">
              <a:buFontTx/>
              <a:buNone/>
              <a:tabLst>
                <a:tab pos="274638" algn="l"/>
              </a:tabLst>
              <a:defRPr/>
            </a:pPr>
            <a:endParaRPr lang="en-GB" sz="3200" dirty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None/>
              <a:tabLst>
                <a:tab pos="85725" algn="l"/>
                <a:tab pos="180975" algn="l"/>
              </a:tabLst>
              <a:defRPr/>
            </a:pPr>
            <a:endParaRPr lang="en-GB" sz="2800" dirty="0" smtClean="0">
              <a:solidFill>
                <a:schemeClr val="accent2"/>
              </a:solidFill>
            </a:endParaRPr>
          </a:p>
        </p:txBody>
      </p:sp>
      <p:sp>
        <p:nvSpPr>
          <p:cNvPr id="32772" name="Slide Number Placeholder 6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2B892CF-D86A-4B56-8532-8C5BDF299446}" type="slidenum">
              <a:rPr lang="en-GB" sz="1000" smtClean="0">
                <a:solidFill>
                  <a:schemeClr val="bg1"/>
                </a:solidFill>
                <a:latin typeface="Tahoma" pitchFamily="34" charset="0"/>
              </a:rPr>
              <a:pPr eaLnBrk="1" hangingPunct="1">
                <a:defRPr/>
              </a:pPr>
              <a:t>18</a:t>
            </a:fld>
            <a:endParaRPr lang="en-GB" sz="100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41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52400"/>
            <a:ext cx="88392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Disposal Concept: Examples </a:t>
            </a:r>
          </a:p>
        </p:txBody>
      </p:sp>
      <p:sp>
        <p:nvSpPr>
          <p:cNvPr id="31747" name="Slide Number Placeholder 10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6D3731D-3B26-4D6C-9CDE-B2AB01D03674}" type="slidenum">
              <a:rPr lang="en-GB" sz="1000" smtClean="0">
                <a:solidFill>
                  <a:schemeClr val="bg1"/>
                </a:solidFill>
                <a:latin typeface="Tahoma" pitchFamily="34" charset="0"/>
              </a:rPr>
              <a:pPr eaLnBrk="1" hangingPunct="1">
                <a:defRPr/>
              </a:pPr>
              <a:t>19</a:t>
            </a:fld>
            <a:endParaRPr lang="en-GB" sz="100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8548" name="Picture 3" descr="posiva repository schematic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2071688"/>
            <a:ext cx="22129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4" descr="SKB disposal concept 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339566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5" descr="wipp schematic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974850"/>
            <a:ext cx="25193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642938" y="5357813"/>
            <a:ext cx="2000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  <a:latin typeface="+mn-lt"/>
              </a:rPr>
              <a:t>USA - WIPP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3571875" y="3857625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  <a:latin typeface="+mn-lt"/>
              </a:rPr>
              <a:t>Sweden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6786563" y="4643438"/>
            <a:ext cx="2000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  <a:latin typeface="+mn-lt"/>
              </a:rPr>
              <a:t>Finland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61376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56" y="1556792"/>
            <a:ext cx="8532440" cy="4680520"/>
          </a:xfrm>
          <a:noFill/>
        </p:spPr>
        <p:txBody>
          <a:bodyPr/>
          <a:lstStyle/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GB" sz="3200" dirty="0" smtClean="0">
                <a:cs typeface="Arial" charset="0"/>
              </a:rPr>
              <a:t>Sound strategies for the nuclear back-end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n-GB" sz="1200" dirty="0">
              <a:cs typeface="Arial" charset="0"/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GB" sz="3200" dirty="0" smtClean="0">
                <a:cs typeface="Arial" charset="0"/>
              </a:rPr>
              <a:t>The flow of used nuclear fuel (UNF) and related safety concerns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n-GB" sz="1200" dirty="0" smtClean="0">
              <a:cs typeface="Arial" charset="0"/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GB" sz="3200" b="1" dirty="0" smtClean="0">
                <a:cs typeface="Arial" charset="0"/>
              </a:rPr>
              <a:t>Conclusions</a:t>
            </a:r>
            <a:endParaRPr lang="en-GB" sz="3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1905000" cy="152400"/>
          </a:xfrm>
          <a:noFill/>
        </p:spPr>
        <p:txBody>
          <a:bodyPr/>
          <a:lstStyle/>
          <a:p>
            <a:fld id="{F5732DC0-62A1-4B6D-BAC2-3D776ACB498F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604448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2568737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Disposal Concept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7545" y="1484784"/>
            <a:ext cx="8640960" cy="5040560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buNone/>
              <a:tabLst>
                <a:tab pos="85725" algn="l"/>
                <a:tab pos="180975" algn="l"/>
              </a:tabLst>
              <a:defRPr/>
            </a:pPr>
            <a:r>
              <a:rPr lang="en-GB" sz="2800" dirty="0" smtClean="0">
                <a:solidFill>
                  <a:srgbClr val="FF9900"/>
                </a:solidFill>
              </a:rPr>
              <a:t>Containment</a:t>
            </a:r>
            <a:r>
              <a:rPr lang="en-GB" sz="2800" dirty="0" smtClean="0"/>
              <a:t> is overwhelmingly important. Protection? – can become surrealist (e.g.LT doses)</a:t>
            </a:r>
          </a:p>
          <a:p>
            <a:pPr marL="0" indent="0" eaLnBrk="1" hangingPunct="1">
              <a:spcBef>
                <a:spcPts val="1800"/>
              </a:spcBef>
              <a:buNone/>
              <a:tabLst>
                <a:tab pos="85725" algn="l"/>
                <a:tab pos="180975" algn="l"/>
              </a:tabLst>
              <a:defRPr/>
            </a:pPr>
            <a:r>
              <a:rPr lang="en-GB" sz="2800" dirty="0" smtClean="0">
                <a:solidFill>
                  <a:srgbClr val="FF9900"/>
                </a:solidFill>
              </a:rPr>
              <a:t>If </a:t>
            </a:r>
            <a:r>
              <a:rPr lang="en-GB" sz="2800" dirty="0">
                <a:solidFill>
                  <a:srgbClr val="FF9900"/>
                </a:solidFill>
              </a:rPr>
              <a:t>containment fails</a:t>
            </a:r>
            <a:r>
              <a:rPr lang="en-GB" sz="2800" dirty="0"/>
              <a:t>, </a:t>
            </a:r>
            <a:r>
              <a:rPr lang="en-GB" sz="2800" dirty="0" smtClean="0"/>
              <a:t>re-establishing containment comes first (not really protection)</a:t>
            </a:r>
          </a:p>
          <a:p>
            <a:pPr marL="0" indent="0" eaLnBrk="1" hangingPunct="1">
              <a:spcBef>
                <a:spcPts val="1800"/>
              </a:spcBef>
              <a:buNone/>
              <a:tabLst>
                <a:tab pos="85725" algn="l"/>
                <a:tab pos="180975" algn="l"/>
              </a:tabLst>
              <a:defRPr/>
            </a:pPr>
            <a:r>
              <a:rPr lang="en-GB" sz="2800" dirty="0" smtClean="0">
                <a:solidFill>
                  <a:srgbClr val="FF9900"/>
                </a:solidFill>
              </a:rPr>
              <a:t>Mining </a:t>
            </a:r>
            <a:r>
              <a:rPr lang="en-GB" sz="2800" dirty="0">
                <a:solidFill>
                  <a:srgbClr val="FF9900"/>
                </a:solidFill>
              </a:rPr>
              <a:t>deposits </a:t>
            </a:r>
            <a:r>
              <a:rPr lang="en-GB" sz="2800" dirty="0"/>
              <a:t>a</a:t>
            </a:r>
            <a:r>
              <a:rPr lang="en-GB" sz="2800" dirty="0" smtClean="0"/>
              <a:t>re </a:t>
            </a:r>
            <a:r>
              <a:rPr lang="en-GB" sz="2800" dirty="0"/>
              <a:t>repeated proofs of materials </a:t>
            </a:r>
            <a:r>
              <a:rPr lang="en-GB" sz="2800" dirty="0" smtClean="0"/>
              <a:t>concentrated </a:t>
            </a:r>
            <a:r>
              <a:rPr lang="en-GB" sz="2800" dirty="0"/>
              <a:t>and contained in a same geological location since the Earth </a:t>
            </a:r>
            <a:r>
              <a:rPr lang="en-GB" sz="2800" dirty="0" smtClean="0"/>
              <a:t>creation</a:t>
            </a:r>
          </a:p>
          <a:p>
            <a:pPr marL="0" indent="0" eaLnBrk="1" hangingPunct="1">
              <a:spcBef>
                <a:spcPts val="1800"/>
              </a:spcBef>
              <a:buNone/>
              <a:tabLst>
                <a:tab pos="85725" algn="l"/>
                <a:tab pos="180975" algn="l"/>
              </a:tabLst>
              <a:defRPr/>
            </a:pPr>
            <a:r>
              <a:rPr lang="en-GB" sz="2800" dirty="0" smtClean="0">
                <a:solidFill>
                  <a:srgbClr val="FF9900"/>
                </a:solidFill>
              </a:rPr>
              <a:t>Disposal</a:t>
            </a:r>
            <a:r>
              <a:rPr lang="en-GB" sz="2800" dirty="0" smtClean="0"/>
              <a:t> is combining  the mineral world and the industrial world to offer a sound practical solution</a:t>
            </a:r>
            <a:endParaRPr lang="en-GB" sz="2400" dirty="0" smtClean="0"/>
          </a:p>
        </p:txBody>
      </p:sp>
      <p:sp>
        <p:nvSpPr>
          <p:cNvPr id="32772" name="Slide Number Placeholder 6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007D5F5-0005-432A-9D38-0FC9AA2807DD}" type="slidenum">
              <a:rPr lang="en-GB" sz="1000" smtClean="0">
                <a:solidFill>
                  <a:schemeClr val="bg1"/>
                </a:solidFill>
                <a:latin typeface="Tahoma" pitchFamily="34" charset="0"/>
              </a:rPr>
              <a:pPr eaLnBrk="1" hangingPunct="1">
                <a:defRPr/>
              </a:pPr>
              <a:t>20</a:t>
            </a:fld>
            <a:endParaRPr lang="en-GB" sz="100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081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56" y="1556792"/>
            <a:ext cx="8532440" cy="3312368"/>
          </a:xfrm>
          <a:noFill/>
        </p:spPr>
        <p:txBody>
          <a:bodyPr/>
          <a:lstStyle/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>
                <a:cs typeface="Arial" charset="0"/>
              </a:rPr>
              <a:t>Enabling the flow of </a:t>
            </a:r>
            <a:r>
              <a:rPr lang="en-GB" sz="2800" dirty="0" smtClean="0">
                <a:cs typeface="Arial" charset="0"/>
              </a:rPr>
              <a:t>“older” UNF </a:t>
            </a:r>
            <a:r>
              <a:rPr lang="en-GB" sz="2800" dirty="0">
                <a:cs typeface="Arial" charset="0"/>
              </a:rPr>
              <a:t>from </a:t>
            </a:r>
            <a:r>
              <a:rPr lang="en-GB" sz="2800" dirty="0" smtClean="0">
                <a:cs typeface="Arial" charset="0"/>
              </a:rPr>
              <a:t>Interim Storage to the back-end options is important, including for safety</a:t>
            </a:r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Indecision </a:t>
            </a:r>
            <a:r>
              <a:rPr lang="en-GB" sz="2800" dirty="0">
                <a:cs typeface="Arial" charset="0"/>
              </a:rPr>
              <a:t>or inaction </a:t>
            </a:r>
            <a:r>
              <a:rPr lang="en-GB" sz="2800" dirty="0" smtClean="0">
                <a:cs typeface="Arial" charset="0"/>
              </a:rPr>
              <a:t>on the </a:t>
            </a:r>
            <a:r>
              <a:rPr lang="en-GB" sz="2800" dirty="0">
                <a:cs typeface="Arial" charset="0"/>
              </a:rPr>
              <a:t>over accumulation of UNF in </a:t>
            </a:r>
            <a:r>
              <a:rPr lang="en-GB" sz="2800" dirty="0" smtClean="0">
                <a:cs typeface="Arial" charset="0"/>
              </a:rPr>
              <a:t>Interim Storage should </a:t>
            </a:r>
            <a:r>
              <a:rPr lang="en-GB" sz="2800" dirty="0">
                <a:cs typeface="Arial" charset="0"/>
              </a:rPr>
              <a:t>not be an option</a:t>
            </a:r>
            <a:endParaRPr lang="en-GB" sz="2400" dirty="0"/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n-GB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1905000" cy="152400"/>
          </a:xfrm>
          <a:noFill/>
        </p:spPr>
        <p:txBody>
          <a:bodyPr/>
          <a:lstStyle/>
          <a:p>
            <a:fld id="{F5732DC0-62A1-4B6D-BAC2-3D776ACB498F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604448" cy="1143000"/>
          </a:xfrm>
        </p:spPr>
        <p:txBody>
          <a:bodyPr/>
          <a:lstStyle/>
          <a:p>
            <a:r>
              <a:rPr lang="en-GB" dirty="0" smtClean="0"/>
              <a:t>Reprocessing &amp; Recycling + Direct Disposal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7575512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56" y="1556792"/>
            <a:ext cx="8532440" cy="3960440"/>
          </a:xfrm>
          <a:noFill/>
        </p:spPr>
        <p:txBody>
          <a:bodyPr/>
          <a:lstStyle/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Sound back-end strategies need to keep sight of the necessary flow of UNF all along the strategies’ elements</a:t>
            </a:r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Enabling this flow is an important part of safety</a:t>
            </a:r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b="1" dirty="0" smtClean="0">
                <a:cs typeface="Arial" charset="0"/>
              </a:rPr>
              <a:t>Steady progress on the gradual implementation of strategies’ elements is important</a:t>
            </a:r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Indecision or inaction should not be an option</a:t>
            </a:r>
            <a:r>
              <a:rPr lang="en-GB" sz="2800" b="1" dirty="0" smtClean="0">
                <a:cs typeface="Arial" charset="0"/>
              </a:rPr>
              <a:t> </a:t>
            </a:r>
            <a:endParaRPr lang="en-GB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1905000" cy="152400"/>
          </a:xfrm>
          <a:noFill/>
        </p:spPr>
        <p:txBody>
          <a:bodyPr/>
          <a:lstStyle/>
          <a:p>
            <a:fld id="{F5732DC0-62A1-4B6D-BAC2-3D776ACB498F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604448" cy="114300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sz="28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6064" y="5373216"/>
            <a:ext cx="85324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FFFF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FFFF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FF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just">
              <a:spcBef>
                <a:spcPts val="600"/>
              </a:spcBef>
              <a:buFontTx/>
              <a:buNone/>
              <a:defRPr/>
            </a:pPr>
            <a:r>
              <a:rPr lang="en-GB" sz="2800" dirty="0" smtClean="0">
                <a:solidFill>
                  <a:srgbClr val="00B0F0"/>
                </a:solidFill>
              </a:rPr>
              <a:t>Thank you for your attention</a:t>
            </a:r>
          </a:p>
          <a:p>
            <a:pPr marL="0" indent="0" algn="just">
              <a:spcBef>
                <a:spcPts val="600"/>
              </a:spcBef>
              <a:buFontTx/>
              <a:buNone/>
              <a:defRPr/>
            </a:pPr>
            <a:r>
              <a:rPr lang="en-GB" sz="2800" dirty="0" smtClean="0">
                <a:solidFill>
                  <a:srgbClr val="EF57AE"/>
                </a:solidFill>
              </a:rPr>
              <a:t>Sylvain SAINT-PIERRE, saintpierre@senesuk.com</a:t>
            </a:r>
          </a:p>
        </p:txBody>
      </p:sp>
    </p:spTree>
    <p:extLst>
      <p:ext uri="{BB962C8B-B14F-4D97-AF65-F5344CB8AC3E}">
        <p14:creationId xmlns:p14="http://schemas.microsoft.com/office/powerpoint/2010/main" val="10509316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56" y="1556792"/>
            <a:ext cx="8532440" cy="4608512"/>
          </a:xfrm>
          <a:noFill/>
        </p:spPr>
        <p:txBody>
          <a:bodyPr/>
          <a:lstStyle/>
          <a:p>
            <a:pPr marL="0" indent="0" algn="just">
              <a:spcBef>
                <a:spcPts val="24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Sound strategies are important for the long-term (LT) sustainability of nuclear power generation</a:t>
            </a:r>
            <a:endParaRPr lang="en-GB" sz="2400" dirty="0" smtClean="0">
              <a:cs typeface="Arial" charset="0"/>
            </a:endParaRPr>
          </a:p>
          <a:p>
            <a:pPr marL="0" indent="0" algn="just">
              <a:spcBef>
                <a:spcPts val="24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Enacted through comprehensive national regulations and programmes</a:t>
            </a:r>
          </a:p>
          <a:p>
            <a:pPr marL="0" indent="0" algn="just">
              <a:spcBef>
                <a:spcPts val="24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An advantage is that they “entrench” the course of deployment over the LT</a:t>
            </a:r>
          </a:p>
          <a:p>
            <a:pPr marL="0" indent="0" algn="just">
              <a:spcBef>
                <a:spcPts val="2400"/>
              </a:spcBef>
              <a:buNone/>
              <a:defRPr/>
            </a:pPr>
            <a:r>
              <a:rPr lang="en-GB" sz="2800" b="1" dirty="0" smtClean="0">
                <a:cs typeface="Arial" charset="0"/>
              </a:rPr>
              <a:t>A downside is a temptation to skip (by indecision or inaction) important nearer term progress</a:t>
            </a:r>
            <a:endParaRPr lang="en-GB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1905000" cy="152400"/>
          </a:xfrm>
          <a:noFill/>
        </p:spPr>
        <p:txBody>
          <a:bodyPr/>
          <a:lstStyle/>
          <a:p>
            <a:fld id="{F5732DC0-62A1-4B6D-BAC2-3D776ACB498F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604448" cy="1143000"/>
          </a:xfrm>
        </p:spPr>
        <p:txBody>
          <a:bodyPr/>
          <a:lstStyle/>
          <a:p>
            <a:r>
              <a:rPr lang="en-GB" dirty="0" smtClean="0"/>
              <a:t>Sound Strategies for Nuclear Back-End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5805291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500188"/>
            <a:ext cx="8077200" cy="449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dirty="0" smtClean="0"/>
              <a:t>UNF flow</a:t>
            </a:r>
            <a:endParaRPr lang="en-GB" sz="3200" dirty="0" smtClean="0"/>
          </a:p>
        </p:txBody>
      </p:sp>
      <p:sp>
        <p:nvSpPr>
          <p:cNvPr id="20484" name="Slide Number Placeholder 16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8E55CDE-6DFF-4A3D-ADE7-5216A620351F}" type="slidenum">
              <a:rPr lang="en-GB" sz="1000" smtClean="0">
                <a:solidFill>
                  <a:schemeClr val="bg1"/>
                </a:solidFill>
                <a:latin typeface="Tahoma" pitchFamily="34" charset="0"/>
              </a:rPr>
              <a:pPr eaLnBrk="1" hangingPunct="1">
                <a:defRPr/>
              </a:pPr>
              <a:t>4</a:t>
            </a:fld>
            <a:endParaRPr lang="en-GB" sz="100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94213" name="Picture 3" descr="NUCLE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85" y="2040076"/>
            <a:ext cx="3750278" cy="251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TextBox 5"/>
          <p:cNvSpPr txBox="1">
            <a:spLocks noChangeArrowheads="1"/>
          </p:cNvSpPr>
          <p:nvPr/>
        </p:nvSpPr>
        <p:spPr bwMode="auto">
          <a:xfrm>
            <a:off x="6215063" y="5929313"/>
            <a:ext cx="142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rgbClr val="000000"/>
                </a:solidFill>
              </a:rPr>
              <a:t>20  t U fuel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94215" name="TextBox 7"/>
          <p:cNvSpPr txBox="1">
            <a:spLocks noChangeArrowheads="1"/>
          </p:cNvSpPr>
          <p:nvPr/>
        </p:nvSpPr>
        <p:spPr bwMode="auto">
          <a:xfrm>
            <a:off x="4572000" y="5106670"/>
            <a:ext cx="19471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sz="1600" b="1" dirty="0" smtClean="0">
                <a:solidFill>
                  <a:srgbClr val="000000"/>
                </a:solidFill>
              </a:rPr>
              <a:t>20 </a:t>
            </a:r>
            <a:r>
              <a:rPr lang="en-GB" sz="1600" b="1" dirty="0">
                <a:solidFill>
                  <a:srgbClr val="000000"/>
                </a:solidFill>
              </a:rPr>
              <a:t>t or 40 m</a:t>
            </a:r>
            <a:r>
              <a:rPr lang="en-GB" sz="1600" b="1" baseline="30000" dirty="0">
                <a:solidFill>
                  <a:srgbClr val="000000"/>
                </a:solidFill>
              </a:rPr>
              <a:t>3</a:t>
            </a:r>
            <a:r>
              <a:rPr lang="en-GB" sz="1600" b="1" dirty="0">
                <a:solidFill>
                  <a:srgbClr val="000000"/>
                </a:solidFill>
              </a:rPr>
              <a:t> UNF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604448" cy="1143000"/>
          </a:xfrm>
        </p:spPr>
        <p:txBody>
          <a:bodyPr/>
          <a:lstStyle/>
          <a:p>
            <a:r>
              <a:rPr lang="en-GB" dirty="0" smtClean="0"/>
              <a:t>Sound Strategies for Nuclear Back-End</a:t>
            </a:r>
            <a:endParaRPr lang="en-GB" sz="2800" dirty="0" smtClean="0"/>
          </a:p>
        </p:txBody>
      </p:sp>
      <p:pic>
        <p:nvPicPr>
          <p:cNvPr id="20" name="Picture 3" descr="pvag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14" y="5063148"/>
            <a:ext cx="1624806" cy="131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300000" rev="0"/>
            </a:camera>
            <a:lightRig rig="threePt" dir="t"/>
          </a:scene3d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828373"/>
              </p:ext>
            </p:extLst>
          </p:nvPr>
        </p:nvGraphicFramePr>
        <p:xfrm>
          <a:off x="404352" y="5026699"/>
          <a:ext cx="1772976" cy="1354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hoto Editor Photo" r:id="rId5" imgW="7803556" imgH="5852667" progId="MSPhotoEd.3">
                  <p:embed/>
                </p:oleObj>
              </mc:Choice>
              <mc:Fallback>
                <p:oleObj name="Photo Editor Photo" r:id="rId5" imgW="7803556" imgH="5852667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52" y="5026699"/>
                        <a:ext cx="1772976" cy="1354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681826" y="4552310"/>
            <a:ext cx="3354670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800" b="1" dirty="0" smtClean="0"/>
              <a:t>1a. NPP (UNF storage pools)</a:t>
            </a:r>
            <a:endParaRPr lang="en-GB" sz="1800" b="1" dirty="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38189" y="4552310"/>
            <a:ext cx="3629671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800" b="1" dirty="0" smtClean="0"/>
              <a:t>2. Interim Storage (dry or wet)</a:t>
            </a:r>
            <a:endParaRPr lang="en-GB" sz="1800" b="1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44912" y="2348880"/>
            <a:ext cx="1728870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800" b="1" dirty="0" smtClean="0"/>
              <a:t>3a. Disposal</a:t>
            </a:r>
            <a:endParaRPr lang="en-GB" sz="1800" b="1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652120" y="3399390"/>
            <a:ext cx="3384376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800" b="1" dirty="0" smtClean="0"/>
              <a:t>1. Nuclear </a:t>
            </a:r>
            <a:r>
              <a:rPr lang="en-GB" sz="1800" b="1" dirty="0"/>
              <a:t>Power </a:t>
            </a:r>
            <a:r>
              <a:rPr lang="en-GB" sz="1800" b="1" dirty="0" smtClean="0"/>
              <a:t>Plant (NPP)</a:t>
            </a:r>
            <a:endParaRPr lang="en-GB" sz="1800" b="1" dirty="0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578605" y="2533546"/>
            <a:ext cx="3340979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800" b="1" dirty="0" smtClean="0"/>
              <a:t>3b. Reprocessing &amp; Recycling</a:t>
            </a:r>
            <a:endParaRPr lang="en-GB" sz="1800" b="1" dirty="0"/>
          </a:p>
        </p:txBody>
      </p:sp>
      <p:pic>
        <p:nvPicPr>
          <p:cNvPr id="27" name="Picture 5" descr="D:\data\Omat\2005 TTSE\Kuvat 05\ONKALO\Repository_2802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8" y="2852936"/>
            <a:ext cx="1706966" cy="14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my.firedoglake.com/gregglevine/files/2012/08/spent-fuel-poo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63148"/>
            <a:ext cx="2556426" cy="12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Right Arrow 3"/>
          <p:cNvSpPr/>
          <p:nvPr/>
        </p:nvSpPr>
        <p:spPr bwMode="auto">
          <a:xfrm rot="20040124">
            <a:off x="4759009" y="4040387"/>
            <a:ext cx="732690" cy="1982281"/>
          </a:xfrm>
          <a:prstGeom prst="curv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30000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rved Left Arrow 5"/>
          <p:cNvSpPr/>
          <p:nvPr/>
        </p:nvSpPr>
        <p:spPr bwMode="auto">
          <a:xfrm rot="244533">
            <a:off x="3979515" y="4007064"/>
            <a:ext cx="819876" cy="1715011"/>
          </a:xfrm>
          <a:prstGeom prst="curvedLef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30000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5400000">
            <a:off x="2311869" y="3147798"/>
            <a:ext cx="650211" cy="2692269"/>
          </a:xfrm>
          <a:prstGeom prst="curvedLef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eft Arrow 15"/>
          <p:cNvSpPr/>
          <p:nvPr/>
        </p:nvSpPr>
        <p:spPr bwMode="auto">
          <a:xfrm rot="1522435">
            <a:off x="3161319" y="3658690"/>
            <a:ext cx="844250" cy="481171"/>
          </a:xfrm>
          <a:prstGeom prst="lef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0680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4" grpId="0" animBg="1"/>
      <p:bldP spid="6" grpId="0" animBg="1"/>
      <p:bldP spid="1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56" y="1556792"/>
            <a:ext cx="8532440" cy="4680520"/>
          </a:xfrm>
          <a:noFill/>
        </p:spPr>
        <p:txBody>
          <a:bodyPr/>
          <a:lstStyle/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Amount + volume of “fresh” UNF generated each year at an NPP are small</a:t>
            </a:r>
            <a:endParaRPr lang="en-GB" sz="1000" dirty="0" smtClean="0">
              <a:cs typeface="Arial" charset="0"/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Over the years, UNF volume in storage pools gradually accumulates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GB" sz="2800" b="1" dirty="0" smtClean="0">
                <a:cs typeface="Arial" charset="0"/>
              </a:rPr>
              <a:t>After a few years or more, slightly “aged” UNF is ready to be sent for Interim Storage (IS)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Options for optimization of UNF storage in NPP pools exist: e.g. racking with higher density</a:t>
            </a:r>
            <a:endParaRPr lang="en-GB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1905000" cy="152400"/>
          </a:xfrm>
          <a:noFill/>
        </p:spPr>
        <p:txBody>
          <a:bodyPr/>
          <a:lstStyle/>
          <a:p>
            <a:fld id="{F5732DC0-62A1-4B6D-BAC2-3D776ACB498F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604448" cy="1143000"/>
          </a:xfrm>
        </p:spPr>
        <p:txBody>
          <a:bodyPr/>
          <a:lstStyle/>
          <a:p>
            <a:r>
              <a:rPr lang="en-GB" dirty="0" smtClean="0"/>
              <a:t>NPP UNF Storage </a:t>
            </a:r>
            <a:r>
              <a:rPr lang="en-GB" dirty="0"/>
              <a:t>P</a:t>
            </a:r>
            <a:r>
              <a:rPr lang="en-GB" dirty="0" smtClean="0"/>
              <a:t>ools: UNF Flow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778762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56" y="1556792"/>
            <a:ext cx="8532440" cy="4680520"/>
          </a:xfrm>
          <a:noFill/>
        </p:spPr>
        <p:txBody>
          <a:bodyPr/>
          <a:lstStyle/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Safely storing UNF is straightforward …</a:t>
            </a:r>
            <a:r>
              <a:rPr lang="en-GB" sz="2800" dirty="0" smtClean="0">
                <a:solidFill>
                  <a:srgbClr val="00B0F0"/>
                </a:solidFill>
                <a:cs typeface="Arial" charset="0"/>
              </a:rPr>
              <a:t>but cannot afford to lose water + make-up water </a:t>
            </a:r>
            <a:endParaRPr lang="en-GB" sz="1000" dirty="0" smtClean="0">
              <a:solidFill>
                <a:srgbClr val="00B0F0"/>
              </a:solidFill>
              <a:cs typeface="Arial" charset="0"/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Hopefully, this very important lesson has been learned by all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GB" sz="2800" b="1" dirty="0" smtClean="0">
                <a:cs typeface="Arial" charset="0"/>
              </a:rPr>
              <a:t>If too much water is lost, fuel quickly heats-up, high radiation, lost of shielding =&gt; </a:t>
            </a:r>
            <a:r>
              <a:rPr lang="en-GB" sz="2800" b="1" dirty="0" err="1" smtClean="0">
                <a:cs typeface="Arial" charset="0"/>
              </a:rPr>
              <a:t>Gy</a:t>
            </a:r>
            <a:r>
              <a:rPr lang="en-GB" sz="2800" b="1" dirty="0" smtClean="0">
                <a:cs typeface="Arial" charset="0"/>
              </a:rPr>
              <a:t>/h !!!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Time to act is short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GB" sz="2800" b="1" dirty="0" smtClean="0">
                <a:cs typeface="Arial" charset="0"/>
              </a:rPr>
              <a:t>Can jeopardize emergency response + ultimately lead to lose the site!</a:t>
            </a:r>
            <a:endParaRPr lang="en-GB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1905000" cy="152400"/>
          </a:xfrm>
          <a:noFill/>
        </p:spPr>
        <p:txBody>
          <a:bodyPr/>
          <a:lstStyle/>
          <a:p>
            <a:fld id="{F5732DC0-62A1-4B6D-BAC2-3D776ACB498F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604448" cy="1143000"/>
          </a:xfrm>
        </p:spPr>
        <p:txBody>
          <a:bodyPr/>
          <a:lstStyle/>
          <a:p>
            <a:r>
              <a:rPr lang="en-GB" dirty="0" smtClean="0"/>
              <a:t>NPP UNF Storage Pools: Safety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4790921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032" y="1484784"/>
            <a:ext cx="8712968" cy="5112568"/>
          </a:xfrm>
          <a:noFill/>
        </p:spPr>
        <p:txBody>
          <a:bodyPr/>
          <a:lstStyle/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A natural human tendency</a:t>
            </a:r>
          </a:p>
          <a:p>
            <a:pPr algn="just">
              <a:spcBef>
                <a:spcPts val="600"/>
              </a:spcBef>
              <a:defRPr/>
            </a:pPr>
            <a:r>
              <a:rPr lang="en-GB" dirty="0" smtClean="0">
                <a:solidFill>
                  <a:srgbClr val="00B0F0"/>
                </a:solidFill>
                <a:cs typeface="Arial" charset="0"/>
              </a:rPr>
              <a:t>Underestimate</a:t>
            </a:r>
            <a:r>
              <a:rPr lang="en-GB" dirty="0" smtClean="0">
                <a:cs typeface="Arial" charset="0"/>
              </a:rPr>
              <a:t>  </a:t>
            </a:r>
            <a:r>
              <a:rPr lang="en-GB" dirty="0">
                <a:cs typeface="Arial" charset="0"/>
              </a:rPr>
              <a:t>(</a:t>
            </a:r>
            <a:r>
              <a:rPr lang="en-GB" dirty="0" smtClean="0">
                <a:cs typeface="Arial" charset="0"/>
              </a:rPr>
              <a:t>low probability) </a:t>
            </a:r>
            <a:r>
              <a:rPr lang="en-GB" dirty="0" smtClean="0">
                <a:solidFill>
                  <a:srgbClr val="00B0F0"/>
                </a:solidFill>
                <a:cs typeface="Arial" charset="0"/>
              </a:rPr>
              <a:t>risk of high consequences</a:t>
            </a:r>
          </a:p>
          <a:p>
            <a:pPr algn="just">
              <a:spcBef>
                <a:spcPts val="600"/>
              </a:spcBef>
              <a:defRPr/>
            </a:pPr>
            <a:r>
              <a:rPr lang="en-GB" dirty="0" smtClean="0">
                <a:solidFill>
                  <a:srgbClr val="00B0F0"/>
                </a:solidFill>
                <a:cs typeface="Arial" charset="0"/>
              </a:rPr>
              <a:t>Overestimate</a:t>
            </a:r>
            <a:r>
              <a:rPr lang="en-GB" dirty="0" smtClean="0">
                <a:cs typeface="Arial" charset="0"/>
              </a:rPr>
              <a:t> (high probability) </a:t>
            </a:r>
            <a:r>
              <a:rPr lang="en-GB" dirty="0" smtClean="0">
                <a:solidFill>
                  <a:srgbClr val="00B0F0"/>
                </a:solidFill>
                <a:cs typeface="Arial" charset="0"/>
              </a:rPr>
              <a:t>risk of low consequences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n-GB" sz="1000" dirty="0" smtClean="0">
              <a:cs typeface="Arial" charset="0"/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GB" sz="2800" b="1" dirty="0" smtClean="0">
                <a:cs typeface="Arial" charset="0"/>
              </a:rPr>
              <a:t>A change of paradigm</a:t>
            </a:r>
          </a:p>
          <a:p>
            <a:pPr algn="just">
              <a:spcBef>
                <a:spcPts val="600"/>
              </a:spcBef>
              <a:defRPr/>
            </a:pPr>
            <a:r>
              <a:rPr lang="en-GB" sz="2400" dirty="0" smtClean="0">
                <a:cs typeface="Arial" charset="0"/>
              </a:rPr>
              <a:t>Probability risk assessment (PSA) remains useful</a:t>
            </a:r>
          </a:p>
          <a:p>
            <a:pPr algn="just">
              <a:spcBef>
                <a:spcPts val="600"/>
              </a:spcBef>
              <a:defRPr/>
            </a:pPr>
            <a:r>
              <a:rPr lang="en-GB" sz="2400" dirty="0" smtClean="0">
                <a:cs typeface="Arial" charset="0"/>
              </a:rPr>
              <a:t>But preparation for severe accidents of longer duration is needed</a:t>
            </a:r>
          </a:p>
          <a:p>
            <a:pPr algn="just">
              <a:spcBef>
                <a:spcPts val="600"/>
              </a:spcBef>
              <a:defRPr/>
            </a:pPr>
            <a:r>
              <a:rPr lang="en-GB" sz="2400" b="1" dirty="0" smtClean="0">
                <a:cs typeface="Arial" charset="0"/>
              </a:rPr>
              <a:t>Remember th</a:t>
            </a:r>
            <a:r>
              <a:rPr lang="en-GB" sz="2400" dirty="0" smtClean="0">
                <a:cs typeface="Arial" charset="0"/>
              </a:rPr>
              <a:t>e Greek </a:t>
            </a:r>
            <a:r>
              <a:rPr lang="en-GB" sz="2400" b="1" dirty="0" smtClean="0">
                <a:cs typeface="Arial" charset="0"/>
              </a:rPr>
              <a:t>goddess “Fortuna”: Both good luck and bad </a:t>
            </a:r>
            <a:r>
              <a:rPr lang="en-GB" sz="2400" dirty="0" smtClean="0">
                <a:cs typeface="Arial" charset="0"/>
              </a:rPr>
              <a:t>l</a:t>
            </a:r>
            <a:r>
              <a:rPr lang="en-GB" sz="2400" b="1" dirty="0" smtClean="0">
                <a:cs typeface="Arial" charset="0"/>
              </a:rPr>
              <a:t>uck repeatedly occur</a:t>
            </a:r>
            <a:endParaRPr lang="en-GB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1905000" cy="152400"/>
          </a:xfrm>
          <a:noFill/>
        </p:spPr>
        <p:txBody>
          <a:bodyPr/>
          <a:lstStyle/>
          <a:p>
            <a:fld id="{F5732DC0-62A1-4B6D-BAC2-3D776ACB498F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604448" cy="1143000"/>
          </a:xfrm>
        </p:spPr>
        <p:txBody>
          <a:bodyPr/>
          <a:lstStyle/>
          <a:p>
            <a:r>
              <a:rPr lang="en-GB" dirty="0" smtClean="0"/>
              <a:t>NPP UNF Storage Pools: Safety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0296046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748464" cy="4968552"/>
          </a:xfrm>
          <a:noFill/>
        </p:spPr>
        <p:txBody>
          <a:bodyPr/>
          <a:lstStyle/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Further improve </a:t>
            </a:r>
            <a:r>
              <a:rPr lang="en-GB" sz="2800" dirty="0" smtClean="0">
                <a:solidFill>
                  <a:srgbClr val="00B0F0"/>
                </a:solidFill>
                <a:cs typeface="Arial" charset="0"/>
              </a:rPr>
              <a:t>Prevention</a:t>
            </a:r>
            <a:r>
              <a:rPr lang="en-GB" sz="2800" dirty="0" smtClean="0">
                <a:cs typeface="Arial" charset="0"/>
              </a:rPr>
              <a:t>… + expand </a:t>
            </a:r>
            <a:r>
              <a:rPr lang="en-GB" sz="2800" dirty="0" smtClean="0">
                <a:solidFill>
                  <a:srgbClr val="00B0F0"/>
                </a:solidFill>
                <a:cs typeface="Arial" charset="0"/>
              </a:rPr>
              <a:t>Mitigation </a:t>
            </a:r>
            <a:r>
              <a:rPr lang="en-GB" sz="2800" dirty="0" smtClean="0">
                <a:cs typeface="Arial" charset="0"/>
              </a:rPr>
              <a:t>is the name of the game</a:t>
            </a:r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Examples of upgraded measures for NPPs associated with UNF storage pools</a:t>
            </a:r>
          </a:p>
          <a:p>
            <a:pPr algn="just">
              <a:spcBef>
                <a:spcPts val="1200"/>
              </a:spcBef>
              <a:defRPr/>
            </a:pPr>
            <a:r>
              <a:rPr lang="en-GB" sz="2400" dirty="0" smtClean="0">
                <a:cs typeface="Arial" charset="0"/>
              </a:rPr>
              <a:t>Back-up diesel generators (water proof) + pumps</a:t>
            </a:r>
          </a:p>
          <a:p>
            <a:pPr algn="just">
              <a:spcBef>
                <a:spcPts val="1200"/>
              </a:spcBef>
              <a:defRPr/>
            </a:pPr>
            <a:r>
              <a:rPr lang="en-GB" sz="2400" dirty="0" smtClean="0">
                <a:cs typeface="Arial" charset="0"/>
              </a:rPr>
              <a:t>Back-up water supply + plug-in for external water supply</a:t>
            </a:r>
          </a:p>
          <a:p>
            <a:pPr algn="just">
              <a:spcBef>
                <a:spcPts val="1200"/>
              </a:spcBef>
              <a:defRPr/>
            </a:pPr>
            <a:r>
              <a:rPr lang="en-GB" sz="2400" dirty="0" smtClean="0">
                <a:cs typeface="Arial" charset="0"/>
              </a:rPr>
              <a:t>Improved monitoring instrumentation:</a:t>
            </a:r>
          </a:p>
          <a:p>
            <a:pPr lvl="1" algn="just">
              <a:spcBef>
                <a:spcPts val="1200"/>
              </a:spcBef>
              <a:defRPr/>
            </a:pPr>
            <a:r>
              <a:rPr lang="en-GB" sz="2200" dirty="0">
                <a:cs typeface="Arial" charset="0"/>
              </a:rPr>
              <a:t>W</a:t>
            </a:r>
            <a:r>
              <a:rPr lang="en-GB" sz="2200" dirty="0" smtClean="0">
                <a:cs typeface="Arial" charset="0"/>
              </a:rPr>
              <a:t>ater temperature and level in pools</a:t>
            </a:r>
          </a:p>
          <a:p>
            <a:pPr algn="just">
              <a:spcBef>
                <a:spcPts val="1200"/>
              </a:spcBef>
              <a:defRPr/>
            </a:pPr>
            <a:r>
              <a:rPr lang="en-GB" sz="2400" dirty="0">
                <a:cs typeface="Arial" charset="0"/>
              </a:rPr>
              <a:t>Mobile intervention </a:t>
            </a:r>
            <a:r>
              <a:rPr lang="en-GB" sz="2400" dirty="0" smtClean="0">
                <a:cs typeface="Arial" charset="0"/>
              </a:rPr>
              <a:t>equipment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n-GB" sz="2400" dirty="0">
              <a:cs typeface="Arial" charset="0"/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n-GB" sz="2400" dirty="0" smtClean="0">
              <a:cs typeface="Arial" charset="0"/>
            </a:endParaRPr>
          </a:p>
          <a:p>
            <a:pPr algn="just">
              <a:spcBef>
                <a:spcPts val="1200"/>
              </a:spcBef>
              <a:defRPr/>
            </a:pPr>
            <a:endParaRPr lang="en-GB" sz="1000" dirty="0" smtClean="0">
              <a:cs typeface="Arial" charset="0"/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n-GB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1905000" cy="152400"/>
          </a:xfrm>
          <a:noFill/>
        </p:spPr>
        <p:txBody>
          <a:bodyPr/>
          <a:lstStyle/>
          <a:p>
            <a:fld id="{F5732DC0-62A1-4B6D-BAC2-3D776ACB498F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604448" cy="1143000"/>
          </a:xfrm>
        </p:spPr>
        <p:txBody>
          <a:bodyPr/>
          <a:lstStyle/>
          <a:p>
            <a:r>
              <a:rPr lang="en-GB" dirty="0" smtClean="0"/>
              <a:t>NPP UNF Storage </a:t>
            </a:r>
            <a:r>
              <a:rPr lang="en-GB" dirty="0"/>
              <a:t>P</a:t>
            </a:r>
            <a:r>
              <a:rPr lang="en-GB" dirty="0" smtClean="0"/>
              <a:t>ools: Safety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1192663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56" y="1556792"/>
            <a:ext cx="8532440" cy="4680520"/>
          </a:xfrm>
          <a:noFill/>
        </p:spPr>
        <p:txBody>
          <a:bodyPr/>
          <a:lstStyle/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>
                <a:cs typeface="Arial" charset="0"/>
              </a:rPr>
              <a:t>Enabling the flow of </a:t>
            </a:r>
            <a:r>
              <a:rPr lang="en-GB" sz="2800" dirty="0" smtClean="0">
                <a:cs typeface="Arial" charset="0"/>
              </a:rPr>
              <a:t>slightly “aged” UNF from NPP storage pools to Interim Storage is important, including for safety</a:t>
            </a:r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en-GB" sz="2800" dirty="0" smtClean="0">
                <a:cs typeface="Arial" charset="0"/>
              </a:rPr>
              <a:t>Indecision </a:t>
            </a:r>
            <a:r>
              <a:rPr lang="en-GB" sz="2800" dirty="0">
                <a:cs typeface="Arial" charset="0"/>
              </a:rPr>
              <a:t>or inaction </a:t>
            </a:r>
            <a:r>
              <a:rPr lang="en-GB" sz="2800" dirty="0" smtClean="0">
                <a:cs typeface="Arial" charset="0"/>
              </a:rPr>
              <a:t>on the over </a:t>
            </a:r>
            <a:r>
              <a:rPr lang="en-GB" sz="2800" dirty="0">
                <a:cs typeface="Arial" charset="0"/>
              </a:rPr>
              <a:t>accumulation of UNF in </a:t>
            </a:r>
            <a:r>
              <a:rPr lang="en-GB" sz="2800" dirty="0" smtClean="0">
                <a:cs typeface="Arial" charset="0"/>
              </a:rPr>
              <a:t>NPP pools should </a:t>
            </a:r>
            <a:r>
              <a:rPr lang="en-GB" sz="2800" dirty="0">
                <a:cs typeface="Arial" charset="0"/>
              </a:rPr>
              <a:t>not be an option</a:t>
            </a:r>
            <a:endParaRPr lang="en-GB" sz="2400" dirty="0"/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en-GB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1905000" cy="152400"/>
          </a:xfrm>
          <a:noFill/>
        </p:spPr>
        <p:txBody>
          <a:bodyPr/>
          <a:lstStyle/>
          <a:p>
            <a:fld id="{F5732DC0-62A1-4B6D-BAC2-3D776ACB498F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604448" cy="1143000"/>
          </a:xfrm>
        </p:spPr>
        <p:txBody>
          <a:bodyPr/>
          <a:lstStyle/>
          <a:p>
            <a:r>
              <a:rPr lang="en-GB" dirty="0" smtClean="0"/>
              <a:t>NPP UNF Storage Pools: Flow + Safety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738775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8">
      <a:dk1>
        <a:srgbClr val="4D4D4D"/>
      </a:dk1>
      <a:lt1>
        <a:srgbClr val="FFFFFF"/>
      </a:lt1>
      <a:dk2>
        <a:srgbClr val="3A4D98"/>
      </a:dk2>
      <a:lt2>
        <a:srgbClr val="808080"/>
      </a:lt2>
      <a:accent1>
        <a:srgbClr val="E6C01F"/>
      </a:accent1>
      <a:accent2>
        <a:srgbClr val="3A4D98"/>
      </a:accent2>
      <a:accent3>
        <a:srgbClr val="FFFFFF"/>
      </a:accent3>
      <a:accent4>
        <a:srgbClr val="404040"/>
      </a:accent4>
      <a:accent5>
        <a:srgbClr val="F0DCAB"/>
      </a:accent5>
      <a:accent6>
        <a:srgbClr val="34458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6E6A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>
        <a:defPPr>
          <a:defRPr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4D4D4D"/>
        </a:dk1>
        <a:lt1>
          <a:srgbClr val="FFFFFF"/>
        </a:lt1>
        <a:dk2>
          <a:srgbClr val="3A4D98"/>
        </a:dk2>
        <a:lt2>
          <a:srgbClr val="808080"/>
        </a:lt2>
        <a:accent1>
          <a:srgbClr val="E6C01F"/>
        </a:accent1>
        <a:accent2>
          <a:srgbClr val="3A4D98"/>
        </a:accent2>
        <a:accent3>
          <a:srgbClr val="FFFFFF"/>
        </a:accent3>
        <a:accent4>
          <a:srgbClr val="404040"/>
        </a:accent4>
        <a:accent5>
          <a:srgbClr val="F0DCAB"/>
        </a:accent5>
        <a:accent6>
          <a:srgbClr val="34458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11748</TotalTime>
  <Words>1092</Words>
  <Application>Microsoft Office PowerPoint</Application>
  <PresentationFormat>On-screen Show (4:3)</PresentationFormat>
  <Paragraphs>159</Paragraphs>
  <Slides>22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1_Default Design</vt:lpstr>
      <vt:lpstr>Photo Editor Photo</vt:lpstr>
      <vt:lpstr>Sound Nuclear Back-End Strategies for the Safe Management of Used Nuclear Fuel  VI International Exhibition and Conference – AtomEco2012 16-17 October 2012, Radisson Slavyanskaya Hotel Moscow, Russia </vt:lpstr>
      <vt:lpstr>Outline</vt:lpstr>
      <vt:lpstr>Sound Strategies for Nuclear Back-End</vt:lpstr>
      <vt:lpstr>Sound Strategies for Nuclear Back-End</vt:lpstr>
      <vt:lpstr>NPP UNF Storage Pools: UNF Flow</vt:lpstr>
      <vt:lpstr>NPP UNF Storage Pools: Safety</vt:lpstr>
      <vt:lpstr>NPP UNF Storage Pools: Safety</vt:lpstr>
      <vt:lpstr>NPP UNF Storage Pools: Safety</vt:lpstr>
      <vt:lpstr>NPP UNF Storage Pools: Flow + Safety</vt:lpstr>
      <vt:lpstr>Interim Storage: UNF Flow</vt:lpstr>
      <vt:lpstr>Interim Storage: UNF Flow</vt:lpstr>
      <vt:lpstr>Interim Storage : Safety</vt:lpstr>
      <vt:lpstr>Interim Storage: Flow + Safety</vt:lpstr>
      <vt:lpstr>Back-End Options: Reprocessing &amp; Recycling (R&amp;R) + Direct Disposal</vt:lpstr>
      <vt:lpstr>Reprocessing &amp; Recycling: UNF-&gt;HLW</vt:lpstr>
      <vt:lpstr>Reprocessing &amp; Recycling: UNF-&gt;HLW</vt:lpstr>
      <vt:lpstr>UNF Direct Disposal</vt:lpstr>
      <vt:lpstr>Disposal Concept</vt:lpstr>
      <vt:lpstr>Disposal Concept: Examples </vt:lpstr>
      <vt:lpstr>Disposal Concept</vt:lpstr>
      <vt:lpstr>Reprocessing &amp; Recycling + Direct Disposal</vt:lpstr>
      <vt:lpstr>Conclusions</vt:lpstr>
    </vt:vector>
  </TitlesOfParts>
  <Company>WNA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a title, any title will do…</dc:title>
  <dc:creator>Amit Chakrabarti</dc:creator>
  <cp:lastModifiedBy>Sylvain</cp:lastModifiedBy>
  <cp:revision>627</cp:revision>
  <cp:lastPrinted>2012-05-30T08:27:49Z</cp:lastPrinted>
  <dcterms:created xsi:type="dcterms:W3CDTF">2004-11-22T15:37:32Z</dcterms:created>
  <dcterms:modified xsi:type="dcterms:W3CDTF">2012-10-15T20:30:45Z</dcterms:modified>
</cp:coreProperties>
</file>