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39" r:id="rId3"/>
    <p:sldId id="352" r:id="rId4"/>
    <p:sldId id="347" r:id="rId5"/>
    <p:sldId id="353" r:id="rId6"/>
    <p:sldId id="358" r:id="rId7"/>
    <p:sldId id="361" r:id="rId8"/>
    <p:sldId id="359" r:id="rId9"/>
    <p:sldId id="360" r:id="rId10"/>
    <p:sldId id="348" r:id="rId11"/>
    <p:sldId id="349" r:id="rId12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-5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406"/>
    <a:srgbClr val="648BD2"/>
    <a:srgbClr val="4596D1"/>
    <a:srgbClr val="003274"/>
    <a:srgbClr val="C3D3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9" autoAdjust="0"/>
    <p:restoredTop sz="92129" autoAdjust="0"/>
  </p:normalViewPr>
  <p:slideViewPr>
    <p:cSldViewPr>
      <p:cViewPr varScale="1">
        <p:scale>
          <a:sx n="47" d="100"/>
          <a:sy n="47" d="100"/>
        </p:scale>
        <p:origin x="-1282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AB8125-0658-449C-8522-6B10694859D2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1BBE2F-8AB8-4FA1-8750-ED702AC48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7B61CB-97E0-406B-848B-547F047DB3F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 lIns="94768" tIns="47384" rIns="94768" bIns="4738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093E9D-0B54-4396-818A-2D390DF82CCC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B8172-8509-4761-A4DE-FB0CE113099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 lIns="94768" tIns="47384" rIns="94768" bIns="4738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315CDF2-4C37-48BE-900F-CA655C477F76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FA0F5-52C4-4B49-91AC-D6A0F3203BC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AFD29-18ED-4505-BCFB-D1A554123A8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19C2-51F6-454E-AF75-2023FD2D783D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97B9-5BE0-4BC4-B866-C0E28AF13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79B8-0914-49EC-A578-980AA13203D9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0C8A-0AFB-4096-9962-25E86EBE4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C15C-C529-4756-B04B-BC321D08EBD3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C419-126F-4989-9C6E-F672094FB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993B-588C-4DAB-9DD7-6EE515AA60F2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619D-6C83-4009-A543-88371F5B8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AEF9-9092-42AF-942C-8A74ACE7BD5D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5B80-5711-4CC8-8239-37362557E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146F-319B-4944-9227-188DF5343933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07C4-3BD6-4255-B280-1F05EF78E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A1BD-C488-4CC2-89A8-E953B6860D96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44AD-258C-4B84-9F90-1568902E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EAD7-22A3-48CC-9C3C-9521F2D05C7D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261D-885D-4A20-BF3D-195174D5F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2980-0A99-4707-B6C4-DC0710519429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A6CC-6CAB-462C-B9D9-FE6306E41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C733-AA41-4938-BD45-521CF9BED15C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7503-8B4E-46EB-8BA8-2D472E8B2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EAC2-743E-4E84-A2EC-FC442FA5F9B1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EEBE-7F1B-46E6-B4E8-2CC26079A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8EB92-92BE-4872-90ED-2413A4D086F8}" type="datetime1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1E580F-F1BA-4B9B-ADE6-DB177CC6B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62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00808"/>
            <a:ext cx="8229600" cy="2304256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Проведение реабилитационных работ в ОАО «ВНИИХТ» - объекте ядерного наследия России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6656784" cy="1752600"/>
          </a:xfrm>
        </p:spPr>
        <p:txBody>
          <a:bodyPr/>
          <a:lstStyle/>
          <a:p>
            <a:pPr algn="r"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Докладчик:</a:t>
            </a:r>
          </a:p>
          <a:p>
            <a:pPr algn="r"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Щеглов </a:t>
            </a:r>
            <a:r>
              <a:rPr lang="ru-RU" sz="1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а.ю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071563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Выводы</a:t>
            </a:r>
          </a:p>
        </p:txBody>
      </p:sp>
      <p:sp>
        <p:nvSpPr>
          <p:cNvPr id="819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64277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EEC18-7163-4C8B-99BC-7E6E98E8423B}" type="slidenum">
              <a:rPr lang="ru-RU" sz="1800" b="1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b="1" dirty="0">
              <a:solidFill>
                <a:srgbClr val="003274"/>
              </a:solidFill>
            </a:endParaRPr>
          </a:p>
        </p:txBody>
      </p:sp>
      <p:sp>
        <p:nvSpPr>
          <p:cNvPr id="28675" name="Rectangle 5" descr="50 %"/>
          <p:cNvSpPr txBox="1">
            <a:spLocks noChangeArrowheads="1"/>
          </p:cNvSpPr>
          <p:nvPr/>
        </p:nvSpPr>
        <p:spPr bwMode="auto">
          <a:xfrm>
            <a:off x="4857750" y="4643438"/>
            <a:ext cx="49291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>
              <a:solidFill>
                <a:srgbClr val="003274"/>
              </a:solidFill>
            </a:endParaRPr>
          </a:p>
        </p:txBody>
      </p:sp>
      <p:sp>
        <p:nvSpPr>
          <p:cNvPr id="28676" name="Прямоугольник 11"/>
          <p:cNvSpPr>
            <a:spLocks noChangeArrowheads="1"/>
          </p:cNvSpPr>
          <p:nvPr/>
        </p:nvSpPr>
        <p:spPr bwMode="auto">
          <a:xfrm>
            <a:off x="0" y="785813"/>
            <a:ext cx="914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3274"/>
                </a:solidFill>
              </a:rPr>
              <a:t>За период подготовительных работ и за время выполнения ФЦП в 2006-2011 гг. достигнуты следующие показатели: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 удалено на захоронение: твердые  – 115,0 м</a:t>
            </a:r>
            <a:r>
              <a:rPr lang="ru-RU" sz="1600" baseline="30000">
                <a:solidFill>
                  <a:srgbClr val="003274"/>
                </a:solidFill>
              </a:rPr>
              <a:t>3</a:t>
            </a:r>
            <a:r>
              <a:rPr lang="ru-RU" sz="1600">
                <a:solidFill>
                  <a:srgbClr val="003274"/>
                </a:solidFill>
              </a:rPr>
              <a:t>, жидкие РАО – 30 м</a:t>
            </a:r>
            <a:r>
              <a:rPr lang="ru-RU" sz="1600" baseline="30000">
                <a:solidFill>
                  <a:srgbClr val="003274"/>
                </a:solidFill>
              </a:rPr>
              <a:t>3</a:t>
            </a:r>
            <a:r>
              <a:rPr lang="ru-RU" sz="1600">
                <a:solidFill>
                  <a:srgbClr val="003274"/>
                </a:solidFill>
              </a:rPr>
              <a:t> ;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 итого удалено: - 145,0 м</a:t>
            </a:r>
            <a:r>
              <a:rPr lang="ru-RU" sz="1600" baseline="30000">
                <a:solidFill>
                  <a:srgbClr val="003274"/>
                </a:solidFill>
              </a:rPr>
              <a:t>3</a:t>
            </a:r>
            <a:r>
              <a:rPr lang="ru-RU" sz="1600">
                <a:solidFill>
                  <a:srgbClr val="003274"/>
                </a:solidFill>
              </a:rPr>
              <a:t>;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 активность радиоактивных отходов, переведенных в экологически безопасное состояние – 3,5∙10</a:t>
            </a:r>
            <a:r>
              <a:rPr lang="ru-RU" sz="1600" baseline="30000">
                <a:solidFill>
                  <a:srgbClr val="003274"/>
                </a:solidFill>
              </a:rPr>
              <a:t>10</a:t>
            </a:r>
            <a:r>
              <a:rPr lang="ru-RU" sz="1600">
                <a:solidFill>
                  <a:srgbClr val="003274"/>
                </a:solidFill>
              </a:rPr>
              <a:t> Бк.</a:t>
            </a:r>
          </a:p>
          <a:p>
            <a:pPr algn="just"/>
            <a:endParaRPr lang="ru-RU" sz="1600">
              <a:solidFill>
                <a:srgbClr val="003274"/>
              </a:solidFill>
            </a:endParaRPr>
          </a:p>
          <a:p>
            <a:pPr algn="just"/>
            <a:r>
              <a:rPr lang="ru-RU" sz="1600">
                <a:solidFill>
                  <a:srgbClr val="003274"/>
                </a:solidFill>
              </a:rPr>
              <a:t>В 2012 году планируется перевести в экологически безопасное состояние РАО активностью 2∙10</a:t>
            </a:r>
            <a:r>
              <a:rPr lang="ru-RU" sz="1600" baseline="30000">
                <a:solidFill>
                  <a:srgbClr val="003274"/>
                </a:solidFill>
              </a:rPr>
              <a:t>10</a:t>
            </a:r>
            <a:r>
              <a:rPr lang="ru-RU" sz="1600">
                <a:solidFill>
                  <a:srgbClr val="003274"/>
                </a:solidFill>
              </a:rPr>
              <a:t> Бк и реабилитировать 0,5 тыс. м</a:t>
            </a:r>
            <a:r>
              <a:rPr lang="ru-RU" sz="1600" baseline="30000">
                <a:solidFill>
                  <a:srgbClr val="003274"/>
                </a:solidFill>
              </a:rPr>
              <a:t>2</a:t>
            </a:r>
            <a:r>
              <a:rPr lang="ru-RU" sz="1600">
                <a:solidFill>
                  <a:srgbClr val="003274"/>
                </a:solidFill>
              </a:rPr>
              <a:t> радиационно-загрязненных площадей.</a:t>
            </a:r>
          </a:p>
          <a:p>
            <a:pPr algn="just"/>
            <a:endParaRPr lang="ru-RU" sz="1600">
              <a:solidFill>
                <a:srgbClr val="003274"/>
              </a:solidFill>
            </a:endParaRPr>
          </a:p>
          <a:p>
            <a:pPr algn="just"/>
            <a:r>
              <a:rPr lang="ru-RU" sz="1600">
                <a:solidFill>
                  <a:srgbClr val="003274"/>
                </a:solidFill>
              </a:rPr>
              <a:t>Существенный положительный фактор - накопление научно-технического потенциала и опыта выполнения реабилитационных мероприятий на объектах ядерного наследия, повышение профессионального навыка и культуры проведения реабилитационных работ.  </a:t>
            </a:r>
          </a:p>
          <a:p>
            <a:pPr algn="just"/>
            <a:endParaRPr lang="ru-RU" sz="1600">
              <a:solidFill>
                <a:srgbClr val="003274"/>
              </a:solidFill>
            </a:endParaRPr>
          </a:p>
          <a:p>
            <a:pPr algn="just"/>
            <a:r>
              <a:rPr lang="ru-RU" sz="1600" b="1">
                <a:solidFill>
                  <a:srgbClr val="003274"/>
                </a:solidFill>
              </a:rPr>
              <a:t>Реализуя ФЦП «ОЯРБ» по выводу из эксплуатации радиационно-опасных объектов, реабилитации производственных площадей и территорий, модернизации ядерно-опасных объектов, ОАО «ВНИИХТ» готов внедрять накопленный опыт и наработанные методики для решения проблем ядерного наследия в подобных предприятиях отрасли.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64277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B87F2-D809-4DD1-98CB-993B0CAFEF9A}" type="slidenum">
              <a:rPr lang="ru-RU" sz="1800" b="1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b="1" dirty="0">
              <a:solidFill>
                <a:srgbClr val="003274"/>
              </a:solidFill>
            </a:endParaRPr>
          </a:p>
        </p:txBody>
      </p:sp>
      <p:sp>
        <p:nvSpPr>
          <p:cNvPr id="30722" name="Прямоугольник 11"/>
          <p:cNvSpPr>
            <a:spLocks noChangeArrowheads="1"/>
          </p:cNvSpPr>
          <p:nvPr/>
        </p:nvSpPr>
        <p:spPr bwMode="auto">
          <a:xfrm>
            <a:off x="1000125" y="2500313"/>
            <a:ext cx="7286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5000" b="1">
                <a:solidFill>
                  <a:srgbClr val="003274"/>
                </a:solidFill>
              </a:rPr>
              <a:t>Спасибо за внимание!</a:t>
            </a:r>
          </a:p>
          <a:p>
            <a:pPr algn="just"/>
            <a:endParaRPr lang="ru-RU" sz="1600" b="1">
              <a:solidFill>
                <a:srgbClr val="003274"/>
              </a:solidFill>
            </a:endParaRPr>
          </a:p>
          <a:p>
            <a:pPr algn="just"/>
            <a:endParaRPr lang="ru-RU" sz="1600" b="1">
              <a:solidFill>
                <a:srgbClr val="003274"/>
              </a:solidFill>
            </a:endParaRPr>
          </a:p>
          <a:p>
            <a:pPr algn="just"/>
            <a:r>
              <a:rPr lang="ru-RU" sz="1600">
                <a:solidFill>
                  <a:srgbClr val="003274"/>
                </a:solidFill>
              </a:rPr>
              <a:t>.</a:t>
            </a:r>
            <a:endParaRPr lang="ru-RU" sz="1400">
              <a:solidFill>
                <a:srgbClr val="003274"/>
              </a:solidFill>
            </a:endParaRPr>
          </a:p>
        </p:txBody>
      </p:sp>
      <p:graphicFrame>
        <p:nvGraphicFramePr>
          <p:cNvPr id="33802" name="Group 10"/>
          <p:cNvGraphicFramePr>
            <a:graphicFrameLocks noGrp="1"/>
          </p:cNvGraphicFramePr>
          <p:nvPr/>
        </p:nvGraphicFramePr>
        <p:xfrm>
          <a:off x="428625" y="5018088"/>
          <a:ext cx="8031163" cy="1524000"/>
        </p:xfrm>
        <a:graphic>
          <a:graphicData uri="http://schemas.openxmlformats.org/drawingml/2006/table">
            <a:tbl>
              <a:tblPr/>
              <a:tblGrid>
                <a:gridCol w="8031163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274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Автор выражает благодарность за помощь при подготовке презентации Щепелеву Р.М., Кудрявцеву В.В., Кольцову В.Ю., Матюшину А.П., Басовой В.А., Скопину В.П.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2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187450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Введение</a:t>
            </a:r>
          </a:p>
        </p:txBody>
      </p:sp>
      <p:sp>
        <p:nvSpPr>
          <p:cNvPr id="819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64277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4CCD3-A725-4185-952F-4CA3F25B0818}" type="slidenum">
              <a:rPr lang="ru-RU" sz="1800" b="1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b="1" dirty="0">
              <a:solidFill>
                <a:srgbClr val="003274"/>
              </a:solidFill>
            </a:endParaRPr>
          </a:p>
        </p:txBody>
      </p:sp>
      <p:sp>
        <p:nvSpPr>
          <p:cNvPr id="15363" name="Rectangle 5" descr="50 %"/>
          <p:cNvSpPr txBox="1">
            <a:spLocks noChangeArrowheads="1"/>
          </p:cNvSpPr>
          <p:nvPr/>
        </p:nvSpPr>
        <p:spPr bwMode="auto">
          <a:xfrm>
            <a:off x="4857750" y="4643438"/>
            <a:ext cx="49291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>
              <a:solidFill>
                <a:srgbClr val="003274"/>
              </a:solidFill>
            </a:endParaRPr>
          </a:p>
        </p:txBody>
      </p:sp>
      <p:pic>
        <p:nvPicPr>
          <p:cNvPr id="15364" name="Picture 3" descr="H:\Презентация для директора\Фасад ОАО ВНИИХ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223963"/>
            <a:ext cx="345598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5500688" y="3724275"/>
            <a:ext cx="3384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3274"/>
                </a:solidFill>
              </a:rPr>
              <a:t>Фасад главного корпуса ОАО «ВНИИХТ»</a:t>
            </a: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0" y="714375"/>
            <a:ext cx="550068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003274"/>
                </a:solidFill>
              </a:rPr>
              <a:t>Открытое акционерное общество «Ведущий научно-исследовательский институт химической технологии» (ОАО «ВНИИХТ»)</a:t>
            </a:r>
            <a:r>
              <a:rPr lang="ru-RU" sz="1600">
                <a:solidFill>
                  <a:srgbClr val="003274"/>
                </a:solidFill>
              </a:rPr>
              <a:t> является одним из первых научных центров в г. Москве, который способствовал развитию ядерных производств отрасли. Как следствие исторических особенностей развития института, происходило накопление обременительного ядерного наследия в виде: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►радиоактивно загрязненных территорий, зданий и производственных помещений;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►накопления больших объемов радиоактивных отходов;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►остановленной, но не выведенной из эксплуатации ядерной установки с накопленным отработанным ядерным топливом.</a:t>
            </a:r>
          </a:p>
        </p:txBody>
      </p:sp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0" y="4429125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3274"/>
                </a:solidFill>
              </a:rPr>
              <a:t>Основными мероприятиями обеспечения ядерной и радиационной безопасности института на всех стадиях его жизненного цикла являются: 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►дезактивация и реабилитация радиационно-загрязненных помещений и территорий;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►снижение поступления радиоактивных веществ в окружающую среду (в воздух, в сбросные сточные воды) в результате модернизации защитных барьеров;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►своевременный вывод из эксплуатации  объектов ядерного топливного цикла; 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►перевода ядерно- и радиационно-опасных объектов в экологически безопасное состояние;</a:t>
            </a:r>
          </a:p>
          <a:p>
            <a:pPr algn="just"/>
            <a:r>
              <a:rPr lang="ru-RU" sz="1600">
                <a:solidFill>
                  <a:srgbClr val="003274"/>
                </a:solidFill>
              </a:rPr>
              <a:t>►и т.д.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7275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Радиохимический корпус и радиохимический отсек</a:t>
            </a:r>
          </a:p>
        </p:txBody>
      </p:sp>
      <p:sp>
        <p:nvSpPr>
          <p:cNvPr id="8199" name="Номер слайда 6"/>
          <p:cNvSpPr txBox="1">
            <a:spLocks noGrp="1"/>
          </p:cNvSpPr>
          <p:nvPr/>
        </p:nvSpPr>
        <p:spPr bwMode="auto">
          <a:xfrm>
            <a:off x="6899275" y="64277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FC0867D6-E847-4397-BDAB-7134BD7CDE74}" type="slidenum">
              <a:rPr lang="ru-RU" b="1">
                <a:solidFill>
                  <a:srgbClr val="003274"/>
                </a:solidFill>
                <a:latin typeface="+mn-lt"/>
                <a:cs typeface="+mn-cs"/>
              </a:rPr>
              <a:pPr algn="r">
                <a:defRPr/>
              </a:pPr>
              <a:t>3</a:t>
            </a:fld>
            <a:endParaRPr lang="ru-RU" b="1" dirty="0">
              <a:solidFill>
                <a:srgbClr val="003274"/>
              </a:solidFill>
              <a:latin typeface="+mn-lt"/>
              <a:cs typeface="+mn-cs"/>
            </a:endParaRPr>
          </a:p>
        </p:txBody>
      </p:sp>
      <p:sp>
        <p:nvSpPr>
          <p:cNvPr id="17411" name="Rectangle 5" descr="50 %"/>
          <p:cNvSpPr txBox="1">
            <a:spLocks noChangeArrowheads="1"/>
          </p:cNvSpPr>
          <p:nvPr/>
        </p:nvSpPr>
        <p:spPr bwMode="auto">
          <a:xfrm>
            <a:off x="4857750" y="4643438"/>
            <a:ext cx="49291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>
              <a:solidFill>
                <a:srgbClr val="003274"/>
              </a:solidFill>
            </a:endParaRP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285750" y="5929313"/>
            <a:ext cx="864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3274"/>
                </a:solidFill>
              </a:rPr>
              <a:t>Общий вид радиохимического корпуса, отдельное радиационно-опасное оборудование и работы, выполняемые персоналом радиохимического корпуса</a:t>
            </a:r>
          </a:p>
        </p:txBody>
      </p:sp>
      <p:pic>
        <p:nvPicPr>
          <p:cNvPr id="17413" name="Picture 2" descr="№8 ввыдача"/>
          <p:cNvPicPr>
            <a:picLocks noChangeAspect="1" noChangeArrowheads="1"/>
          </p:cNvPicPr>
          <p:nvPr/>
        </p:nvPicPr>
        <p:blipFill>
          <a:blip r:embed="rId3"/>
          <a:srcRect t="5049" b="29568"/>
          <a:stretch>
            <a:fillRect/>
          </a:stretch>
        </p:blipFill>
        <p:spPr bwMode="auto">
          <a:xfrm>
            <a:off x="857250" y="785813"/>
            <a:ext cx="72421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71563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  <a:latin typeface="Arial Unicode MS" pitchFamily="34" charset="-128"/>
              </a:rPr>
              <a:t>Мероприятия</a:t>
            </a: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, вошедшие в </a:t>
            </a:r>
            <a:r>
              <a:rPr lang="ru-RU" sz="2400" smtClean="0">
                <a:solidFill>
                  <a:schemeClr val="bg1"/>
                </a:solidFill>
                <a:latin typeface="Arial Unicode MS" pitchFamily="34" charset="-128"/>
              </a:rPr>
              <a:t> ФЦП ЯРБ</a:t>
            </a: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sz="24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19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64277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14D50-AFF8-4A27-AEC7-64F77E9E6248}" type="slidenum">
              <a:rPr lang="ru-RU" sz="1800" b="1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b="1" dirty="0">
              <a:solidFill>
                <a:srgbClr val="003274"/>
              </a:solidFill>
            </a:endParaRPr>
          </a:p>
        </p:txBody>
      </p:sp>
      <p:sp>
        <p:nvSpPr>
          <p:cNvPr id="19459" name="Rectangle 5" descr="50 %"/>
          <p:cNvSpPr txBox="1">
            <a:spLocks noChangeArrowheads="1"/>
          </p:cNvSpPr>
          <p:nvPr/>
        </p:nvSpPr>
        <p:spPr bwMode="auto">
          <a:xfrm>
            <a:off x="4857750" y="4643438"/>
            <a:ext cx="49291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>
              <a:solidFill>
                <a:srgbClr val="003274"/>
              </a:solidFill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03213" y="857250"/>
            <a:ext cx="830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39750" y="981075"/>
            <a:ext cx="83534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2000" b="1">
                <a:solidFill>
                  <a:srgbClr val="003274"/>
                </a:solidFill>
              </a:rPr>
              <a:t>ВЭ радиохимического корпуса и радиохимического отсека</a:t>
            </a:r>
          </a:p>
          <a:p>
            <a:pPr algn="just">
              <a:buFontTx/>
              <a:buChar char="•"/>
            </a:pPr>
            <a:r>
              <a:rPr lang="ru-RU" sz="2000" b="1">
                <a:solidFill>
                  <a:srgbClr val="003274"/>
                </a:solidFill>
              </a:rPr>
              <a:t>ВЭ ядерной исследовательской установки – подкритического стенда СО-2М</a:t>
            </a:r>
          </a:p>
          <a:p>
            <a:pPr algn="just">
              <a:buFontTx/>
              <a:buChar char="•"/>
            </a:pPr>
            <a:r>
              <a:rPr lang="ru-RU" sz="2000" b="1">
                <a:solidFill>
                  <a:srgbClr val="003274"/>
                </a:solidFill>
              </a:rPr>
              <a:t>Модернизация пункта хранения ядерных материалов – центрального хранилища ядерных материалов, Рудного полигона – пункта хранения радиоактивных веществ, Рудного склада – пункта хранения ядерных материалов, радиоактивных веществ и радиоактивных отходов</a:t>
            </a:r>
          </a:p>
          <a:p>
            <a:pPr algn="just">
              <a:buFontTx/>
              <a:buChar char="•"/>
            </a:pPr>
            <a:r>
              <a:rPr lang="ru-RU" sz="2000" b="1">
                <a:solidFill>
                  <a:srgbClr val="003274"/>
                </a:solidFill>
              </a:rPr>
              <a:t>Реабилитация производственных площадей и загрязненных участков территорий с переработкой и вывозом радиоактивных отходов ОАО «ВНИИХТ»:</a:t>
            </a:r>
          </a:p>
          <a:p>
            <a:pPr algn="just"/>
            <a:r>
              <a:rPr lang="ru-RU" sz="2000" b="1">
                <a:solidFill>
                  <a:srgbClr val="003274"/>
                </a:solidFill>
              </a:rPr>
              <a:t> уран-бериллиевого участка корпуса № 3. </a:t>
            </a:r>
          </a:p>
          <a:p>
            <a:pPr algn="just"/>
            <a:r>
              <a:rPr lang="ru-RU" sz="2000" b="1">
                <a:solidFill>
                  <a:srgbClr val="003274"/>
                </a:solidFill>
              </a:rPr>
              <a:t> опытной экспериментальной установки (ОЭУ) – пункта сбора и переработки жидких радиоактивных отходов. </a:t>
            </a:r>
          </a:p>
          <a:p>
            <a:pPr algn="just">
              <a:buFontTx/>
              <a:buChar char="•"/>
            </a:pPr>
            <a:r>
              <a:rPr lang="ru-RU" sz="2000" b="1">
                <a:solidFill>
                  <a:srgbClr val="003274"/>
                </a:solidFill>
              </a:rPr>
              <a:t>Проведение НИОКР «Разработка экономичной технологии кондиционирования радиоактивных отходов, уранодобывающих предприятий»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1547813" y="0"/>
            <a:ext cx="7596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" b="1">
                <a:solidFill>
                  <a:schemeClr val="bg1"/>
                </a:solidFill>
              </a:rPr>
              <a:t>ВЭ объектов института</a:t>
            </a:r>
            <a:endParaRPr lang="ru-RU" sz="1900">
              <a:solidFill>
                <a:schemeClr val="bg1"/>
              </a:solidFill>
            </a:endParaRPr>
          </a:p>
        </p:txBody>
      </p:sp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539750" y="981075"/>
            <a:ext cx="8135938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1900" b="1">
                <a:solidFill>
                  <a:srgbClr val="003274"/>
                </a:solidFill>
              </a:rPr>
              <a:t>Разработана «Концепция вывода из эксплуатации радиохимического корпуса № 8 ОАО «ВНИИХТ» (ВЭ РХК № 8).</a:t>
            </a:r>
          </a:p>
          <a:p>
            <a:pPr algn="just">
              <a:buFontTx/>
              <a:buChar char="•"/>
            </a:pPr>
            <a:r>
              <a:rPr lang="ru-RU" sz="1900" b="1">
                <a:solidFill>
                  <a:srgbClr val="003274"/>
                </a:solidFill>
              </a:rPr>
              <a:t>Удалена и отправлена на захоронение большая часть радиоактивных материалов.</a:t>
            </a:r>
          </a:p>
          <a:p>
            <a:pPr algn="just">
              <a:buFontTx/>
              <a:buChar char="•"/>
            </a:pPr>
            <a:r>
              <a:rPr lang="ru-RU" sz="1900" b="1">
                <a:solidFill>
                  <a:srgbClr val="003274"/>
                </a:solidFill>
              </a:rPr>
              <a:t>Частично удалено и отправлено на захоронение наиболее радиационно-опасное оборудование, загрязненное в процессе эксплуатации радионуклидами, в т.ч. установки по переработке ОЯТ, манипуляторы «горячих» камер, «тяжелые» транспортные контейнеры.</a:t>
            </a:r>
          </a:p>
          <a:p>
            <a:pPr algn="just">
              <a:buFontTx/>
              <a:buChar char="•"/>
            </a:pPr>
            <a:r>
              <a:rPr lang="ru-RU" sz="1900" b="1">
                <a:solidFill>
                  <a:srgbClr val="003274"/>
                </a:solidFill>
              </a:rPr>
              <a:t>В 2007г. и 2012г. проведены КИРО</a:t>
            </a:r>
          </a:p>
          <a:p>
            <a:pPr algn="just">
              <a:buFontTx/>
              <a:buChar char="•"/>
            </a:pPr>
            <a:r>
              <a:rPr lang="ru-RU" sz="1900" b="1">
                <a:solidFill>
                  <a:srgbClr val="003274"/>
                </a:solidFill>
              </a:rPr>
              <a:t>ОАО «ГИ «ВНИПИЭТ» разрабатывается проект ВЭ РХК № 8.</a:t>
            </a:r>
          </a:p>
          <a:p>
            <a:pPr algn="just">
              <a:buFontTx/>
              <a:buChar char="•"/>
            </a:pPr>
            <a:r>
              <a:rPr lang="ru-RU" sz="1900" b="1">
                <a:solidFill>
                  <a:srgbClr val="003274"/>
                </a:solidFill>
              </a:rPr>
              <a:t>Планируемый срок ликвидации РХК № 8 - 2018 год. </a:t>
            </a:r>
          </a:p>
          <a:p>
            <a:pPr algn="just">
              <a:buFontTx/>
              <a:buChar char="•"/>
            </a:pPr>
            <a:r>
              <a:rPr lang="ru-RU" sz="1900" b="1">
                <a:solidFill>
                  <a:srgbClr val="003274"/>
                </a:solidFill>
              </a:rPr>
              <a:t>К 2015 году планируется дезактивировать и очистить от загрязнений оборудование и помещения радиохимического отсека.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003274"/>
                </a:solidFill>
              </a:rPr>
              <a:t>2011 г - исследовательская ядерная установка СО-2М с подкритическим стендом полностью выведена из эксплуатации.</a:t>
            </a:r>
          </a:p>
          <a:p>
            <a:pPr algn="just">
              <a:buFontTx/>
              <a:buChar char="•"/>
            </a:pPr>
            <a:endParaRPr lang="ru-RU" sz="1900" b="1">
              <a:solidFill>
                <a:srgbClr val="003274"/>
              </a:solidFill>
            </a:endParaRPr>
          </a:p>
        </p:txBody>
      </p:sp>
      <p:sp>
        <p:nvSpPr>
          <p:cNvPr id="8199" name="Номер слайда 6"/>
          <p:cNvSpPr txBox="1">
            <a:spLocks noGrp="1"/>
          </p:cNvSpPr>
          <p:nvPr/>
        </p:nvSpPr>
        <p:spPr bwMode="auto">
          <a:xfrm>
            <a:off x="6899275" y="64277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4E98915-5EF7-4913-B4DC-3E1A18F3306F}" type="slidenum">
              <a:rPr lang="ru-RU" b="1">
                <a:solidFill>
                  <a:srgbClr val="003274"/>
                </a:solidFill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b="1" dirty="0">
              <a:solidFill>
                <a:srgbClr val="00327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5375" y="-306388"/>
            <a:ext cx="8229600" cy="1143001"/>
          </a:xfrm>
        </p:spPr>
        <p:txBody>
          <a:bodyPr/>
          <a:lstStyle/>
          <a:p>
            <a:pPr eaLnBrk="1" hangingPunct="1"/>
            <a:r>
              <a:rPr lang="ru-RU" sz="2600" smtClean="0">
                <a:solidFill>
                  <a:schemeClr val="bg1"/>
                </a:solidFill>
              </a:rPr>
              <a:t>Опыт ОАО «ВНИИХТ» в выводе из эксплуатации ИЯУ</a:t>
            </a:r>
          </a:p>
        </p:txBody>
      </p:sp>
      <p:sp>
        <p:nvSpPr>
          <p:cNvPr id="8199" name="Номер слайда 6"/>
          <p:cNvSpPr txBox="1">
            <a:spLocks noGrp="1"/>
          </p:cNvSpPr>
          <p:nvPr/>
        </p:nvSpPr>
        <p:spPr bwMode="auto">
          <a:xfrm>
            <a:off x="6899275" y="64277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9580C7FD-289A-4DB0-8FE0-ADC29D8BC369}" type="slidenum">
              <a:rPr lang="ru-RU" b="1">
                <a:solidFill>
                  <a:srgbClr val="003274"/>
                </a:solidFill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b="1">
              <a:solidFill>
                <a:srgbClr val="003274"/>
              </a:solidFill>
              <a:latin typeface="+mn-lt"/>
              <a:cs typeface="+mn-cs"/>
            </a:endParaRPr>
          </a:p>
        </p:txBody>
      </p:sp>
      <p:pic>
        <p:nvPicPr>
          <p:cNvPr id="23555" name="Picture 2" descr="IMGP3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32496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IMGP3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765175"/>
            <a:ext cx="3240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:\Вывоз нейтронных источников\Эксперимент 08.08.-12.08\CIMG0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44900"/>
            <a:ext cx="32416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15 - Защита участников эксперимен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9325" y="765175"/>
            <a:ext cx="1844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D:\Job\Вывоз нейтронных источников\Фотографии по вывозу источников\Телефон\220720111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3644900"/>
            <a:ext cx="1781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Активная зона после разбор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3644900"/>
            <a:ext cx="23050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Прямоугольник 21"/>
          <p:cNvSpPr>
            <a:spLocks noChangeArrowheads="1"/>
          </p:cNvSpPr>
          <p:nvPr/>
        </p:nvSpPr>
        <p:spPr bwMode="auto">
          <a:xfrm>
            <a:off x="684213" y="3284538"/>
            <a:ext cx="2159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200" b="1">
                <a:solidFill>
                  <a:srgbClr val="003274"/>
                </a:solidFill>
              </a:rPr>
              <a:t>Демонтаж АЗ СО-2М</a:t>
            </a:r>
            <a:endParaRPr lang="ru-RU" sz="1200" b="1">
              <a:solidFill>
                <a:srgbClr val="0070C0"/>
              </a:solidFill>
            </a:endParaRPr>
          </a:p>
        </p:txBody>
      </p:sp>
      <p:sp>
        <p:nvSpPr>
          <p:cNvPr id="23562" name="Прямоугольник 22"/>
          <p:cNvSpPr>
            <a:spLocks noChangeArrowheads="1"/>
          </p:cNvSpPr>
          <p:nvPr/>
        </p:nvSpPr>
        <p:spPr bwMode="auto">
          <a:xfrm>
            <a:off x="4140200" y="3284538"/>
            <a:ext cx="21605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200" b="1">
                <a:solidFill>
                  <a:srgbClr val="003274"/>
                </a:solidFill>
              </a:rPr>
              <a:t>Вывоз АЗ СО-2М</a:t>
            </a:r>
            <a:endParaRPr lang="ru-RU" sz="1200" b="1">
              <a:solidFill>
                <a:srgbClr val="0070C0"/>
              </a:solidFill>
            </a:endParaRPr>
          </a:p>
        </p:txBody>
      </p:sp>
      <p:sp>
        <p:nvSpPr>
          <p:cNvPr id="23563" name="Прямоугольник 23"/>
          <p:cNvSpPr>
            <a:spLocks noChangeArrowheads="1"/>
          </p:cNvSpPr>
          <p:nvPr/>
        </p:nvSpPr>
        <p:spPr bwMode="auto">
          <a:xfrm>
            <a:off x="6873875" y="3284538"/>
            <a:ext cx="2484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200" b="1">
                <a:solidFill>
                  <a:srgbClr val="003274"/>
                </a:solidFill>
              </a:rPr>
              <a:t>Защита участников работ</a:t>
            </a:r>
            <a:endParaRPr lang="ru-RU" sz="1200" b="1">
              <a:solidFill>
                <a:srgbClr val="0070C0"/>
              </a:solidFill>
            </a:endParaRPr>
          </a:p>
        </p:txBody>
      </p:sp>
      <p:sp>
        <p:nvSpPr>
          <p:cNvPr id="23564" name="Прямоугольник 24"/>
          <p:cNvSpPr>
            <a:spLocks noChangeArrowheads="1"/>
          </p:cNvSpPr>
          <p:nvPr/>
        </p:nvSpPr>
        <p:spPr bwMode="auto">
          <a:xfrm>
            <a:off x="250825" y="6092825"/>
            <a:ext cx="309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200" b="1">
                <a:solidFill>
                  <a:srgbClr val="003274"/>
                </a:solidFill>
              </a:rPr>
              <a:t>Выгрузка внешних нейтронных источников</a:t>
            </a:r>
            <a:endParaRPr lang="ru-RU" sz="1200" b="1">
              <a:solidFill>
                <a:srgbClr val="0070C0"/>
              </a:solidFill>
            </a:endParaRPr>
          </a:p>
        </p:txBody>
      </p:sp>
      <p:sp>
        <p:nvSpPr>
          <p:cNvPr id="23565" name="Прямоугольник 25"/>
          <p:cNvSpPr>
            <a:spLocks noChangeArrowheads="1"/>
          </p:cNvSpPr>
          <p:nvPr/>
        </p:nvSpPr>
        <p:spPr bwMode="auto">
          <a:xfrm>
            <a:off x="3833813" y="6092825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>
                <a:solidFill>
                  <a:srgbClr val="003274"/>
                </a:solidFill>
              </a:rPr>
              <a:t>Дезактивация и реабилитация помещений</a:t>
            </a:r>
            <a:endParaRPr lang="ru-RU" sz="1200" b="1">
              <a:solidFill>
                <a:srgbClr val="0070C0"/>
              </a:solidFill>
            </a:endParaRPr>
          </a:p>
        </p:txBody>
      </p:sp>
      <p:sp>
        <p:nvSpPr>
          <p:cNvPr id="23566" name="Прямоугольник 26"/>
          <p:cNvSpPr>
            <a:spLocks noChangeArrowheads="1"/>
          </p:cNvSpPr>
          <p:nvPr/>
        </p:nvSpPr>
        <p:spPr bwMode="auto">
          <a:xfrm>
            <a:off x="6500813" y="6092825"/>
            <a:ext cx="2771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200" b="1">
                <a:solidFill>
                  <a:srgbClr val="003274"/>
                </a:solidFill>
              </a:rPr>
              <a:t>АЗ СО-2М после демонтажа</a:t>
            </a:r>
            <a:endParaRPr lang="ru-RU" sz="1200" b="1">
              <a:solidFill>
                <a:srgbClr val="0070C0"/>
              </a:solidFill>
            </a:endParaRPr>
          </a:p>
        </p:txBody>
      </p:sp>
      <p:sp>
        <p:nvSpPr>
          <p:cNvPr id="2" name="Номер слайда 6"/>
          <p:cNvSpPr txBox="1">
            <a:spLocks noGrp="1"/>
          </p:cNvSpPr>
          <p:nvPr/>
        </p:nvSpPr>
        <p:spPr bwMode="auto">
          <a:xfrm>
            <a:off x="7115175" y="66436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BF99C247-09BF-42E3-92CB-65BB60D90842}" type="slidenum">
              <a:rPr lang="ru-RU" b="1">
                <a:solidFill>
                  <a:srgbClr val="003274"/>
                </a:solidFill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b="1" dirty="0">
              <a:solidFill>
                <a:srgbClr val="00327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63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Исследовательская ядерная установка СО-2М</a:t>
            </a:r>
          </a:p>
        </p:txBody>
      </p:sp>
      <p:sp>
        <p:nvSpPr>
          <p:cNvPr id="8199" name="Номер слайда 6"/>
          <p:cNvSpPr txBox="1">
            <a:spLocks noGrp="1"/>
          </p:cNvSpPr>
          <p:nvPr/>
        </p:nvSpPr>
        <p:spPr bwMode="auto">
          <a:xfrm>
            <a:off x="6899275" y="64277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93E5AC6-4666-436F-A3FD-DFCB52D019BE}" type="slidenum">
              <a:rPr lang="ru-RU" b="1">
                <a:solidFill>
                  <a:srgbClr val="003274"/>
                </a:solidFill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b="1" dirty="0">
              <a:solidFill>
                <a:srgbClr val="003274"/>
              </a:solidFill>
              <a:latin typeface="+mn-lt"/>
              <a:cs typeface="+mn-cs"/>
            </a:endParaRPr>
          </a:p>
        </p:txBody>
      </p:sp>
      <p:sp>
        <p:nvSpPr>
          <p:cNvPr id="24579" name="Rectangle 5" descr="50 %"/>
          <p:cNvSpPr txBox="1">
            <a:spLocks noChangeArrowheads="1"/>
          </p:cNvSpPr>
          <p:nvPr/>
        </p:nvSpPr>
        <p:spPr bwMode="auto">
          <a:xfrm>
            <a:off x="4857750" y="4643438"/>
            <a:ext cx="49291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342900" indent="-342900" algn="just" eaLnBrk="0" hangingPunct="0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>
              <a:solidFill>
                <a:srgbClr val="003274"/>
              </a:solidFill>
            </a:endParaRPr>
          </a:p>
        </p:txBody>
      </p:sp>
      <p:sp>
        <p:nvSpPr>
          <p:cNvPr id="24580" name="Прямоугольник 11"/>
          <p:cNvSpPr>
            <a:spLocks noChangeArrowheads="1"/>
          </p:cNvSpPr>
          <p:nvPr/>
        </p:nvSpPr>
        <p:spPr bwMode="auto">
          <a:xfrm>
            <a:off x="0" y="785813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3274"/>
                </a:solidFill>
              </a:rPr>
              <a:t>На базе производственных помещений, инфраструктуры и биологической защиты выведенного из эксплуатации подкритического стенда планируется </a:t>
            </a:r>
            <a:r>
              <a:rPr lang="ru-RU" sz="1600" b="1">
                <a:solidFill>
                  <a:srgbClr val="003274"/>
                </a:solidFill>
              </a:rPr>
              <a:t>разработать и создать исследовательскую ядерную установку нового поколения с повышенным уровнем безопасности</a:t>
            </a:r>
            <a:r>
              <a:rPr lang="ru-RU" sz="1600">
                <a:solidFill>
                  <a:srgbClr val="003274"/>
                </a:solidFill>
              </a:rPr>
              <a:t> на базе ускорителя протонов и подкритического стенда для разработки новых промышленных технологий.</a:t>
            </a:r>
          </a:p>
        </p:txBody>
      </p:sp>
      <p:sp>
        <p:nvSpPr>
          <p:cNvPr id="24581" name="Прямоугольник 9"/>
          <p:cNvSpPr>
            <a:spLocks noChangeArrowheads="1"/>
          </p:cNvSpPr>
          <p:nvPr/>
        </p:nvSpPr>
        <p:spPr bwMode="auto">
          <a:xfrm>
            <a:off x="4616450" y="5143500"/>
            <a:ext cx="3384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3274"/>
                </a:solidFill>
              </a:rPr>
              <a:t>Пультовая и служебные помещения</a:t>
            </a:r>
          </a:p>
        </p:txBody>
      </p:sp>
      <p:sp>
        <p:nvSpPr>
          <p:cNvPr id="24582" name="Прямоугольник 10"/>
          <p:cNvSpPr>
            <a:spLocks noChangeArrowheads="1"/>
          </p:cNvSpPr>
          <p:nvPr/>
        </p:nvSpPr>
        <p:spPr bwMode="auto">
          <a:xfrm>
            <a:off x="0" y="55594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003274"/>
                </a:solidFill>
              </a:rPr>
              <a:t>Проект по созданию ядерной установки был включен в инвестиционный меморандум ОАО «ВНИИХТ» и был одобрен на инвестиционном комитете ЗАО «Наука и инновации».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" y="2143125"/>
            <a:ext cx="3271837" cy="2928938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4" descr="H:\Презентация для директора\Служебные помещ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71678"/>
            <a:ext cx="4143404" cy="2930464"/>
          </a:xfrm>
          <a:prstGeom prst="round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85" name="Прямоугольник 15"/>
          <p:cNvSpPr>
            <a:spLocks noChangeArrowheads="1"/>
          </p:cNvSpPr>
          <p:nvPr/>
        </p:nvSpPr>
        <p:spPr bwMode="auto">
          <a:xfrm>
            <a:off x="785813" y="5143500"/>
            <a:ext cx="3384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3274"/>
                </a:solidFill>
              </a:rPr>
              <a:t>Технологический зал установки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80645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rgbClr val="003274"/>
                </a:solidFill>
              </a:rPr>
              <a:t>2011 год - завершена полная модернизация центрального хранилища ЯМ СХТК,  завершены реабилитационные работы на рудном полигоне</a:t>
            </a:r>
          </a:p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rgbClr val="003274"/>
                </a:solidFill>
              </a:rPr>
              <a:t>2013 год – завершение модернизации рудного склада в соответствии с современными требованиями к объектам данного типа </a:t>
            </a:r>
          </a:p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rgbClr val="003274"/>
                </a:solidFill>
              </a:rPr>
              <a:t>2012-2013гг.  - проведение подготовительных работ к ВЭ уран-бериллиевого участка корпуса № 3. </a:t>
            </a:r>
          </a:p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rgbClr val="003274"/>
                </a:solidFill>
              </a:rPr>
              <a:t>2013 год  - ликвидация (перепрофилирование) участка, </a:t>
            </a:r>
          </a:p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rgbClr val="003274"/>
                </a:solidFill>
              </a:rPr>
              <a:t>2013 год - завершение реабилитации производственных помещений опытно-экспериментальной установки (ОЭУ). Работы проводятся с привлечением ЗАО «Экомет-С».</a:t>
            </a: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763713" y="0"/>
            <a:ext cx="7561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</a:rPr>
              <a:t>Модернизация пунктов хранения и реабилитация производственных площадей</a:t>
            </a:r>
          </a:p>
        </p:txBody>
      </p:sp>
      <p:sp>
        <p:nvSpPr>
          <p:cNvPr id="8199" name="Номер слайда 6"/>
          <p:cNvSpPr txBox="1">
            <a:spLocks noGrp="1"/>
          </p:cNvSpPr>
          <p:nvPr/>
        </p:nvSpPr>
        <p:spPr bwMode="auto">
          <a:xfrm>
            <a:off x="6899275" y="64277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DE6DA23F-9346-4B22-BD01-5B204CC6D512}" type="slidenum">
              <a:rPr lang="ru-RU" b="1">
                <a:solidFill>
                  <a:srgbClr val="003274"/>
                </a:solidFill>
                <a:latin typeface="+mn-lt"/>
                <a:cs typeface="+mn-cs"/>
              </a:rPr>
              <a:pPr algn="r">
                <a:defRPr/>
              </a:pPr>
              <a:t>8</a:t>
            </a:fld>
            <a:endParaRPr lang="ru-RU" b="1" dirty="0">
              <a:solidFill>
                <a:srgbClr val="00327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1258888" y="1989138"/>
            <a:ext cx="662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403350" y="0"/>
            <a:ext cx="73088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Проведение НИОКР «Разработка экономичной технологии кондиционирования радиоактивных отходов, обеспечивающей экологическую и радиационную безопасность производства»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8064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3274"/>
                </a:solidFill>
              </a:rPr>
              <a:t>В настоящее время создана стендовая установка для очистки ЖРО уранодобывающих предприятий (с привлечением ООО «ГИДРОТЕХ») и проводятся испытания на реальных РАО. </a:t>
            </a:r>
            <a:endParaRPr lang="ru-RU" b="1"/>
          </a:p>
        </p:txBody>
      </p:sp>
      <p:pic>
        <p:nvPicPr>
          <p:cNvPr id="27652" name="Picture 4" descr="PICT000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205038"/>
            <a:ext cx="46069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611188" y="5373688"/>
            <a:ext cx="6913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3274"/>
                </a:solidFill>
              </a:rPr>
              <a:t>Стендовая установка для очистки ЖРО на ОХТЗ ОАО «ВНИИХТ»</a:t>
            </a:r>
          </a:p>
        </p:txBody>
      </p:sp>
      <p:sp>
        <p:nvSpPr>
          <p:cNvPr id="8199" name="Номер слайда 6"/>
          <p:cNvSpPr txBox="1">
            <a:spLocks noGrp="1"/>
          </p:cNvSpPr>
          <p:nvPr/>
        </p:nvSpPr>
        <p:spPr bwMode="auto">
          <a:xfrm>
            <a:off x="6899275" y="642778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A041727-F65D-489A-9F1E-B8C106DBB00C}" type="slidenum">
              <a:rPr lang="ru-RU" b="1">
                <a:solidFill>
                  <a:srgbClr val="003274"/>
                </a:solidFill>
                <a:latin typeface="+mn-lt"/>
                <a:cs typeface="+mn-cs"/>
              </a:rPr>
              <a:pPr algn="r">
                <a:defRPr/>
              </a:pPr>
              <a:t>9</a:t>
            </a:fld>
            <a:endParaRPr lang="ru-RU" b="1" dirty="0">
              <a:solidFill>
                <a:srgbClr val="00327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700</Words>
  <Application>Microsoft Office PowerPoint</Application>
  <PresentationFormat>Экран (4:3)</PresentationFormat>
  <Paragraphs>86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Wingdings</vt:lpstr>
      <vt:lpstr>Arial Unicode MS</vt:lpstr>
      <vt:lpstr>宋体</vt:lpstr>
      <vt:lpstr>Тема Office</vt:lpstr>
      <vt:lpstr>Тема Office</vt:lpstr>
      <vt:lpstr>Тема Office</vt:lpstr>
      <vt:lpstr>Тема Office</vt:lpstr>
      <vt:lpstr>Слайд 1</vt:lpstr>
      <vt:lpstr>Введение</vt:lpstr>
      <vt:lpstr>Радиохимический корпус и радиохимический отсек</vt:lpstr>
      <vt:lpstr>Мероприятия, вошедшие в  ФЦП ЯРБ </vt:lpstr>
      <vt:lpstr>Слайд 5</vt:lpstr>
      <vt:lpstr>Опыт ОАО «ВНИИХТ» в выводе из эксплуатации ИЯУ</vt:lpstr>
      <vt:lpstr>Исследовательская ядерная установка СО-2М</vt:lpstr>
      <vt:lpstr>Слайд 8</vt:lpstr>
      <vt:lpstr>Слайд 9</vt:lpstr>
      <vt:lpstr>Выводы</vt:lpstr>
      <vt:lpstr>Слайд 11</vt:lpstr>
    </vt:vector>
  </TitlesOfParts>
  <Company>ВНИИХТ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axel</cp:lastModifiedBy>
  <cp:revision>305</cp:revision>
  <dcterms:created xsi:type="dcterms:W3CDTF">2011-05-19T07:49:02Z</dcterms:created>
  <dcterms:modified xsi:type="dcterms:W3CDTF">2012-10-17T04:01:35Z</dcterms:modified>
</cp:coreProperties>
</file>