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2" r:id="rId1"/>
  </p:sldMasterIdLst>
  <p:notesMasterIdLst>
    <p:notesMasterId r:id="rId31"/>
  </p:notesMasterIdLst>
  <p:handoutMasterIdLst>
    <p:handoutMasterId r:id="rId32"/>
  </p:handoutMasterIdLst>
  <p:sldIdLst>
    <p:sldId id="353" r:id="rId2"/>
    <p:sldId id="351" r:id="rId3"/>
    <p:sldId id="349" r:id="rId4"/>
    <p:sldId id="354" r:id="rId5"/>
    <p:sldId id="350" r:id="rId6"/>
    <p:sldId id="355" r:id="rId7"/>
    <p:sldId id="271" r:id="rId8"/>
    <p:sldId id="334" r:id="rId9"/>
    <p:sldId id="335" r:id="rId10"/>
    <p:sldId id="345" r:id="rId11"/>
    <p:sldId id="259" r:id="rId12"/>
    <p:sldId id="309" r:id="rId13"/>
    <p:sldId id="308" r:id="rId14"/>
    <p:sldId id="304" r:id="rId15"/>
    <p:sldId id="311" r:id="rId16"/>
    <p:sldId id="315" r:id="rId17"/>
    <p:sldId id="330" r:id="rId18"/>
    <p:sldId id="343" r:id="rId19"/>
    <p:sldId id="338" r:id="rId20"/>
    <p:sldId id="340" r:id="rId21"/>
    <p:sldId id="341" r:id="rId22"/>
    <p:sldId id="342" r:id="rId23"/>
    <p:sldId id="295" r:id="rId24"/>
    <p:sldId id="339" r:id="rId25"/>
    <p:sldId id="344" r:id="rId26"/>
    <p:sldId id="346" r:id="rId27"/>
    <p:sldId id="347" r:id="rId28"/>
    <p:sldId id="348" r:id="rId29"/>
    <p:sldId id="285" r:id="rId3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116" autoAdjust="0"/>
  </p:normalViewPr>
  <p:slideViewPr>
    <p:cSldViewPr showGuides="1">
      <p:cViewPr>
        <p:scale>
          <a:sx n="90" d="100"/>
          <a:sy n="90" d="100"/>
        </p:scale>
        <p:origin x="-1224" y="-368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90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32371-2212-48BA-8E9D-84CA684E31D1}" type="datetimeFigureOut">
              <a:rPr lang="ru-RU" smtClean="0"/>
              <a:pPr/>
              <a:t>16.10.12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E477B-5368-43BF-91BE-D98139EDA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17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139873-1D7E-4D3E-827C-9A859775FB08}" type="datetimeFigureOut">
              <a:rPr lang="ru-RU"/>
              <a:pPr>
                <a:defRPr/>
              </a:pPr>
              <a:t>16.10.12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D9D26E4-81D8-4911-8969-8FAF2956E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87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производственных отходов, содержащих природные радионуклиды в соответствии с СанПиН 2.6.1.2800-10 </a:t>
            </a:r>
            <a:r>
              <a:rPr lang="ru-RU" dirty="0" smtClean="0"/>
              <a:t>«Гигиенические требования по ограничению облучения населения за счет природных источников ионизирующего излучения»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0FA3C6-DD1A-475D-BB3A-709820309E67}" type="slidenum">
              <a:rPr lang="ru-RU" smtClean="0"/>
              <a:pPr/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20D7-7135-4CC9-88DD-792F5BB2B53B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564F-CEC4-4BA8-8A94-3503FDA6C9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BD19-AC7F-42B0-83B0-F8F5A0417F78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7623-4007-4AD1-920F-A3C52FE680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E9FD-89E7-40F7-83C7-B19F8BA67F2B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C538-F75C-4778-B404-74B867BD39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85D0-8341-4C9D-A047-B72BBB71F470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5132-9952-4D77-B929-8BB6E39C26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79B2-574C-4208-BFEB-8B517836B082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DEE5-C2D0-4875-919C-ED2DDBFE08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10F3-EE5B-450A-AF73-1DE51348520E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600A-CA81-45F5-8F41-EE969215EC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55D53-C51D-40D3-9680-9B588B55ED19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CD6D-48ED-4351-95E1-27CD13368A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A872-1FF0-4E67-82B4-4B5D60403C55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9FB5-5700-43AC-82C5-018DB410D0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90D8-02D2-4BEA-95DE-ABFD029CEE70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8561-D356-44FF-911E-EE63F41E72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D941-C069-4797-9E3C-B98FA8337168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A4B5-4A4C-4C1C-8683-C3443DC7F8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275C-D4BE-467D-8EBC-C6F31E05A872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247B5-0C98-4A6A-8FA2-633590BC9B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F9B5F-67EC-49FA-8B0B-12D1E49207D4}" type="datetimeFigureOut">
              <a:rPr lang="ru-RU" smtClean="0"/>
              <a:pPr>
                <a:defRPr/>
              </a:pPr>
              <a:t>16.10.12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185B79-4029-42A9-9911-635811A321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15312" cy="15841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Проектно-техническое обеспечение работ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выводу из эксплуатации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и 2 блоков Белоярской АЭС</a:t>
            </a:r>
          </a:p>
          <a:p>
            <a:pPr>
              <a:spcBef>
                <a:spcPts val="0"/>
              </a:spcBef>
            </a:pPr>
            <a:endParaRPr lang="ru-RU" sz="24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по реабилитации территории: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заводы № 1, № 7 и Хранилище отходов </a:t>
            </a:r>
            <a:b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(Республика Коми, пгт Водный)</a:t>
            </a:r>
            <a:endParaRPr lang="ru-RU" sz="24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Box 25"/>
          <p:cNvSpPr txBox="1">
            <a:spLocks noChangeArrowheads="1"/>
          </p:cNvSpPr>
          <p:nvPr/>
        </p:nvSpPr>
        <p:spPr bwMode="auto">
          <a:xfrm>
            <a:off x="2123728" y="6237312"/>
            <a:ext cx="5214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Москва 2012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509120"/>
            <a:ext cx="5688632" cy="104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Собко А.А.</a:t>
            </a:r>
            <a:endParaRPr lang="ru-RU" sz="1400" b="1" dirty="0" smtClean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Генеральный директор</a:t>
            </a:r>
          </a:p>
          <a:p>
            <a:pPr>
              <a:lnSpc>
                <a:spcPct val="12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ОАО «РАОПРОЕКТ»</a:t>
            </a:r>
          </a:p>
        </p:txBody>
      </p:sp>
      <p:pic>
        <p:nvPicPr>
          <p:cNvPr id="6" name="Рисунок 5" descr="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2112232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80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39878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Взаимодействие </a:t>
            </a:r>
            <a:r>
              <a:rPr lang="ru-RU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 ГК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«Росатом» </a:t>
            </a:r>
            <a:r>
              <a:rPr lang="ru-RU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  Республикой Коми</a:t>
            </a:r>
            <a:endParaRPr lang="ru-RU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20" y="1628800"/>
            <a:ext cx="8858280" cy="364333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Концепция  реабилитации утверждена Руководством ГК «Росатом»; </a:t>
            </a:r>
          </a:p>
          <a:p>
            <a:pPr>
              <a:spcBef>
                <a:spcPct val="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Задание на проектирование согласовано Руководителем администрации МОГО «Ухта», утверждено </a:t>
            </a:r>
            <a:r>
              <a:rPr lang="ru-RU" sz="2400" dirty="0" err="1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ГК«Росатом</a:t>
            </a:r>
            <a:r>
              <a:rPr lang="ru-RU" sz="24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»;</a:t>
            </a:r>
          </a:p>
          <a:p>
            <a:pPr>
              <a:spcBef>
                <a:spcPct val="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Подготовлен проект Соглашения о взаимодействии между ГК «Росатом», Правительством Республики Коми, Администрацией МОГО «Ухта» в целях реализации проекта территорий </a:t>
            </a:r>
            <a:r>
              <a:rPr lang="ru-RU" sz="2400" dirty="0" err="1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пгт</a:t>
            </a:r>
            <a:r>
              <a:rPr lang="ru-RU" sz="24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 Водный;</a:t>
            </a:r>
          </a:p>
          <a:p>
            <a:pPr>
              <a:spcBef>
                <a:spcPct val="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Проведено заседание Президиума  Государственного  совета Республики Коми (27.04.2012).</a:t>
            </a:r>
            <a:endParaRPr lang="ru-RU" sz="2400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Прямоугольник 4"/>
          <p:cNvSpPr>
            <a:spLocks noChangeArrowheads="1"/>
          </p:cNvSpPr>
          <p:nvPr/>
        </p:nvSpPr>
        <p:spPr bwMode="auto">
          <a:xfrm>
            <a:off x="287016" y="5157192"/>
            <a:ext cx="8856984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Основным загрязняющим радионуклидом является </a:t>
            </a:r>
            <a:r>
              <a:rPr lang="ru-RU" baseline="300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226</a:t>
            </a: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Ra (T½ = 1600 лет).</a:t>
            </a:r>
          </a:p>
          <a:p>
            <a:pPr>
              <a:lnSpc>
                <a:spcPct val="120000"/>
              </a:lnSpc>
            </a:pP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В небольших количествах имеются </a:t>
            </a:r>
            <a:r>
              <a:rPr lang="ru-RU" baseline="300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238</a:t>
            </a: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U (T½ = 4,47×10</a:t>
            </a:r>
            <a:r>
              <a:rPr lang="ru-RU" baseline="300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9</a:t>
            </a: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 лет) </a:t>
            </a: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 и </a:t>
            </a:r>
            <a:b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</a:br>
            <a:r>
              <a:rPr lang="ru-RU" baseline="300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232</a:t>
            </a: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Th </a:t>
            </a: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(T½ = 1,40×10</a:t>
            </a:r>
            <a:r>
              <a:rPr lang="ru-RU" baseline="300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10 </a:t>
            </a: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лет). </a:t>
            </a:r>
            <a:endParaRPr lang="ru-RU" dirty="0" smtClean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453336"/>
            <a:ext cx="1008112" cy="2749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Характеристика территорий, подлежащих реабилитации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772816"/>
          <a:ext cx="8640960" cy="331236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83087"/>
                <a:gridCol w="1027240"/>
                <a:gridCol w="1274515"/>
                <a:gridCol w="2020014"/>
                <a:gridCol w="936104"/>
              </a:tblGrid>
              <a:tr h="595097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Завод №1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Завод №7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Хранилище отходов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/>
                </a:tc>
              </a:tr>
              <a:tr h="85849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Площадь участка под землеотвод на время проведения работ,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18668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13529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63590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95340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08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Площадь участка под землеотвод после окончания работ, м</a:t>
                      </a:r>
                      <a:r>
                        <a:rPr lang="ru-RU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41194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41194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21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загрязнения, м</a:t>
                      </a:r>
                      <a:r>
                        <a:rPr lang="ru-RU" sz="1600" kern="1200" baseline="300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11342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27600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4" descr="1 завод_проход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556792"/>
            <a:ext cx="4318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888" y="6583060"/>
            <a:ext cx="1008112" cy="2749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4499992" y="1556792"/>
            <a:ext cx="475252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sz="16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Радиоактивное загрязнение охватывает сквер перед </a:t>
            </a: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и </a:t>
            </a:r>
            <a:r>
              <a:rPr lang="ru-RU" sz="16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северную часть промплощадки ООО «Завод высоковольтных электронных компонентов </a:t>
            </a: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Прогресс»</a:t>
            </a:r>
            <a:endParaRPr lang="ru-RU" sz="1600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94116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На береговом склоне имеются участки с МЭД до 5,00 мкГр/ч 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На остальной территории максимальная МЭД не превышает 1,00 мкГр/ч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Превышение радиационного фона от 5 до 20 раз</a:t>
            </a:r>
            <a:endParaRPr lang="ru-RU" sz="1600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Территория завода № 1. Современное состояние </a:t>
            </a:r>
          </a:p>
        </p:txBody>
      </p:sp>
      <p:pic>
        <p:nvPicPr>
          <p:cNvPr id="11" name="Рисунок 29" descr="Завод 1_гамма-фон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l="5349" t="12871" r="14418" b="17398"/>
          <a:stretch>
            <a:fillRect/>
          </a:stretch>
        </p:blipFill>
        <p:spPr bwMode="auto">
          <a:xfrm>
            <a:off x="4932040" y="3068960"/>
            <a:ext cx="398161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Рисунок 16" descr="7 завод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960440" cy="297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6453336"/>
            <a:ext cx="1008112" cy="2749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Территория завода № 7. Современное состояние </a:t>
            </a:r>
          </a:p>
        </p:txBody>
      </p:sp>
      <p:pic>
        <p:nvPicPr>
          <p:cNvPr id="13" name="Рисунок 6" descr="Завод 7_МЭД.jpg"/>
          <p:cNvPicPr>
            <a:picLocks noChangeAspect="1" noChangeArrowheads="1"/>
          </p:cNvPicPr>
          <p:nvPr/>
        </p:nvPicPr>
        <p:blipFill>
          <a:blip r:embed="rId4" cstate="print"/>
          <a:srcRect l="6940" t="6192" r="15108" b="42730"/>
          <a:stretch>
            <a:fillRect/>
          </a:stretch>
        </p:blipFill>
        <p:spPr bwMode="auto">
          <a:xfrm>
            <a:off x="4572000" y="3501008"/>
            <a:ext cx="43117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323528" y="4653136"/>
            <a:ext cx="410445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На большей части участка </a:t>
            </a: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МЭД превышает 1,00 мкГр/ч 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Максимальная </a:t>
            </a: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измеренная </a:t>
            </a: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МЭД</a:t>
            </a:r>
            <a:b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</a:b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10,80 мкГр/ч</a:t>
            </a:r>
          </a:p>
          <a:p>
            <a:pPr marL="273050" indent="-273050" eaLnBrk="0" hangingPunct="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Превышение радиационного фона  от 3 до 40 раз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endParaRPr lang="ru-RU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772816"/>
            <a:ext cx="43924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Часть территории забетонирована и используется как скотный двор 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Часть территории занята огородами и дачными строениями</a:t>
            </a:r>
            <a:endParaRPr lang="ru-RU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453336"/>
            <a:ext cx="1008112" cy="27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 descr="Image4"/>
          <p:cNvPicPr>
            <a:picLocks noChangeAspect="1" noChangeArrowheads="1"/>
          </p:cNvPicPr>
          <p:nvPr/>
        </p:nvPicPr>
        <p:blipFill>
          <a:blip r:embed="rId3" cstate="print"/>
          <a:srcRect l="15587" t="13329"/>
          <a:stretch>
            <a:fillRect/>
          </a:stretch>
        </p:blipFill>
        <p:spPr bwMode="auto">
          <a:xfrm>
            <a:off x="611559" y="1556792"/>
            <a:ext cx="373779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72000" y="170080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Правовой статус территории не определен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Границы не картографированы и не внесены в государственный кадастр землепользования 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Регулярный контроль состояния безопасности не осуществляется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Мониторинг окружающей среды не проводится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Физическая охрана не осуществляется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Участок расположен в водоохранной зоне р. Ухта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endParaRPr lang="ru-RU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Хранилище отходов. Современное состояние </a:t>
            </a:r>
          </a:p>
        </p:txBody>
      </p:sp>
      <p:pic>
        <p:nvPicPr>
          <p:cNvPr id="13" name="Рисунок 7" descr="Изменение размера 2004, Водный_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3744416" cy="260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453336"/>
            <a:ext cx="1008112" cy="27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38" descr="Хранилище РАО_гамма-поле_обрезано"/>
          <p:cNvPicPr>
            <a:picLocks noChangeAspect="1" noChangeArrowheads="1"/>
          </p:cNvPicPr>
          <p:nvPr/>
        </p:nvPicPr>
        <p:blipFill>
          <a:blip r:embed="rId3" cstate="print"/>
          <a:srcRect l="7273" t="18801"/>
          <a:stretch>
            <a:fillRect/>
          </a:stretch>
        </p:blipFill>
        <p:spPr bwMode="auto">
          <a:xfrm>
            <a:off x="251520" y="1556792"/>
            <a:ext cx="451332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4788024" y="1700808"/>
            <a:ext cx="4212903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«Черные отвалы», засыпанные песчано-гравийной смесью. МЭД 0,5 – 4,0 </a:t>
            </a: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мкЗв/ч</a:t>
            </a: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 </a:t>
            </a: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(превышение фона до 16 раз)</a:t>
            </a:r>
            <a:endParaRPr lang="ru-RU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  <a:ea typeface="+mj-ea"/>
              <a:cs typeface="+mj-cs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Участок с «черными отвалами», лишенный песчано-гравийной отсыпки.  МЭД до 40,0 </a:t>
            </a: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мкЗв/ч (превышение фона до 160 раз)</a:t>
            </a:r>
            <a:endParaRPr lang="ru-RU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  <a:ea typeface="+mj-ea"/>
              <a:cs typeface="+mj-cs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«Красные отвалы» без отсыпки. МЭД до 8,0 </a:t>
            </a: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мкЗв/ч (превышение фона до 24 раз)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r>
              <a:rPr lang="ru-RU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Оборудование бывшего радиевого производства. МЭД до 6,0 мкЗв/ч 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SzPct val="95000"/>
              <a:buFont typeface="Wingdings 2" pitchFamily="18" charset="2"/>
              <a:buChar char=""/>
            </a:pPr>
            <a:endParaRPr lang="ru-RU" sz="1900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59532" y="404664"/>
            <a:ext cx="8244916" cy="576263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Хранилище отходов: карта-схема мощности дозы</a:t>
            </a:r>
            <a:endParaRPr kumimoji="0" lang="ru-RU" sz="2000" b="1" i="0" u="none" strike="noStrike" kern="1200" cap="none" spc="0" normalizeH="0" baseline="0" noProof="0" dirty="0" smtClean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effectLst/>
              <a:uLnTx/>
              <a:uFillTx/>
              <a:latin typeface="Albertus Extra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52205"/>
              </p:ext>
            </p:extLst>
          </p:nvPr>
        </p:nvGraphicFramePr>
        <p:xfrm>
          <a:off x="107504" y="2564904"/>
          <a:ext cx="8856984" cy="162410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25258"/>
                <a:gridCol w="2640162"/>
                <a:gridCol w="3291564"/>
              </a:tblGrid>
              <a:tr h="484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 производственных отходов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Эффективная удельная активность, кБк/кг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Мощность дозы гамма-излучения в отходах, мкГр/час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3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 категория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Аэфф ≤ 1,5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H ≤ 0,7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3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II категория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1,5 ≤Аэфф ≤ 10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 ≤H ≤ 4,4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12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III категория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Аэфф ≥ 10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H ≥ 4,4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488668"/>
            <a:ext cx="46754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7504" y="1484784"/>
            <a:ext cx="8856984" cy="1008112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indent="0" algn="just">
              <a:buFont typeface="Wingdings 2" pitchFamily="18" charset="2"/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соответствии с СанПиН 2.6.1.2800-10, в зависимости от эффективной удельной активности природных радионуклидов (AЭфф) производственные отходы подразделяются: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Классификация и количество отходов, образующихся при реабилитации территории Заводов №1, №7 и Хранилища отходов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33522"/>
              </p:ext>
            </p:extLst>
          </p:nvPr>
        </p:nvGraphicFramePr>
        <p:xfrm>
          <a:off x="107504" y="4365105"/>
          <a:ext cx="8856982" cy="24084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29793"/>
                <a:gridCol w="2004553"/>
                <a:gridCol w="1254286"/>
                <a:gridCol w="1988390"/>
                <a:gridCol w="1179960"/>
              </a:tblGrid>
              <a:tr h="29706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отходов, образующихся при реабилитации 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89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Завод №1</a:t>
                      </a:r>
                      <a:endParaRPr lang="ru-RU" sz="15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Хранилище отходов</a:t>
                      </a:r>
                      <a:endParaRPr lang="ru-RU" sz="15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Завод №7</a:t>
                      </a:r>
                      <a:endParaRPr lang="ru-RU" sz="15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485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Загрязненный грунт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III категория, м</a:t>
                      </a:r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4635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114 295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1379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97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II категория, м</a:t>
                      </a:r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4402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53 705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2309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9701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 категория, м</a:t>
                      </a:r>
                      <a:r>
                        <a:rPr lang="ru-RU" sz="1600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kern="1200" baseline="30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16838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8236</a:t>
                      </a:r>
                    </a:p>
                  </a:txBody>
                  <a:tcPr marL="68580" marR="68580" marT="0" marB="0" anchor="ctr" horzOverflow="overflow"/>
                </a:tc>
              </a:tr>
              <a:tr h="315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smtClean="0">
                          <a:latin typeface="Times New Roman" pitchFamily="18" charset="0"/>
                          <a:cs typeface="Times New Roman" pitchFamily="18" charset="0"/>
                        </a:rPr>
                        <a:t>Древесные отходы</a:t>
                      </a:r>
                      <a:endParaRPr lang="ru-RU" sz="1600" kern="120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 категория, м</a:t>
                      </a:r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201,7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30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Металлические отходы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III категория, т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4463480" y="1988840"/>
            <a:ext cx="468052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Участок </a:t>
            </a:r>
            <a:r>
              <a:rPr lang="ru-RU" sz="16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«Хранилище отходов» переводится в пункт консервации особых радиоактивных отходов</a:t>
            </a: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;</a:t>
            </a:r>
            <a:endParaRPr lang="ru-RU" sz="1600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  <a:ea typeface="+mj-ea"/>
              <a:cs typeface="+mj-cs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Радиоактивные </a:t>
            </a:r>
            <a:r>
              <a:rPr lang="ru-RU" sz="16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отходы с участков </a:t>
            </a: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«Завод №1</a:t>
            </a:r>
            <a:r>
              <a:rPr lang="ru-RU" sz="16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» и </a:t>
            </a: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«Завод №7</a:t>
            </a:r>
            <a:r>
              <a:rPr lang="ru-RU" sz="16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» извлекаются и помещаются в пункт захоронения отходов с повышенным содержанием природных </a:t>
            </a: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радионуклидов (ПЗРО ПСПР);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Свободная территория, выделенная под ПЗРО ПСПР, может быть в дальнейшем использована для захоронения РАО при реабилитации других загрязненных участков г. Ухта.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ru-RU" sz="1600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453336"/>
            <a:ext cx="1008112" cy="27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онцептуальное предложение Pa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4113358" cy="5119662"/>
          </a:xfrm>
          <a:prstGeom prst="rect">
            <a:avLst/>
          </a:prstGeom>
        </p:spPr>
      </p:pic>
      <p:sp>
        <p:nvSpPr>
          <p:cNvPr id="7" name="Заголовок 14"/>
          <p:cNvSpPr txBox="1">
            <a:spLocks/>
          </p:cNvSpPr>
          <p:nvPr/>
        </p:nvSpPr>
        <p:spPr bwMode="auto">
          <a:xfrm>
            <a:off x="61156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ts val="0"/>
              </a:spcBef>
            </a:pP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реабилитации территорий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5255568" y="1697091"/>
            <a:ext cx="3888432" cy="469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―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Решения по созданию инфраструктуры производства работ;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―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Решения 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организации временных инженерных сетей;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―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Решения 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созданию боковой ПФЗ, верхнего защитного экрана , дренажных устройств и наблюдательных скважин;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―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Решения 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рекультивации территории;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―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Решения 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обеспечению  радиационной безопасности;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―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Решения 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охране труда и технике безопасности при производстве работ.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9614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Основные проектные решения по созданию пункта консервации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Содержимое 8" descr="План Хранилище К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248" t="2223" r="17373"/>
          <a:stretch>
            <a:fillRect/>
          </a:stretch>
        </p:blipFill>
        <p:spPr>
          <a:xfrm>
            <a:off x="0" y="1457567"/>
            <a:ext cx="5184576" cy="540043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_рисунок_3.2.3.2.1_КС бентоматы 1.jpg"/>
          <p:cNvPicPr>
            <a:picLocks noChangeAspect="1"/>
          </p:cNvPicPr>
          <p:nvPr/>
        </p:nvPicPr>
        <p:blipFill>
          <a:blip r:embed="rId2" cstate="print"/>
          <a:srcRect l="1963" t="24387" r="1963" b="25500"/>
          <a:stretch>
            <a:fillRect/>
          </a:stretch>
        </p:blipFill>
        <p:spPr>
          <a:xfrm>
            <a:off x="107504" y="1700808"/>
            <a:ext cx="8892565" cy="4032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64096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 Пункта Консервации </a:t>
            </a:r>
          </a:p>
          <a:p>
            <a:pPr algn="ctr">
              <a:spcBef>
                <a:spcPts val="0"/>
              </a:spcBef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(конечное состояние)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Вывод из эксплуатации 1,2 блоков Белоярской АЭС. </a:t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Разработка проектно-технической документации.</a:t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u="sng" dirty="0" smtClean="0"/>
              <a:t>2010 год </a:t>
            </a:r>
            <a:r>
              <a:rPr lang="ru-RU" sz="2000" b="1" dirty="0" smtClean="0"/>
              <a:t>	</a:t>
            </a:r>
          </a:p>
          <a:p>
            <a:r>
              <a:rPr lang="ru-RU" sz="2000" b="1" dirty="0" smtClean="0"/>
              <a:t>Разработка и утверждение концепции вывода из эксплуатации и технического задания</a:t>
            </a:r>
          </a:p>
          <a:p>
            <a:pPr marL="0" indent="0">
              <a:buNone/>
            </a:pPr>
            <a:r>
              <a:rPr lang="ru-RU" sz="2000" b="1" u="sng" dirty="0" smtClean="0"/>
              <a:t>2011 год </a:t>
            </a:r>
            <a:r>
              <a:rPr lang="ru-RU" sz="2000" b="1" dirty="0" smtClean="0"/>
              <a:t>	</a:t>
            </a:r>
          </a:p>
          <a:p>
            <a:r>
              <a:rPr lang="ru-RU" sz="2000" b="1" dirty="0" smtClean="0"/>
              <a:t>Разработка проекта вывода из эксплуатации</a:t>
            </a:r>
          </a:p>
          <a:p>
            <a:pPr marL="0" indent="0">
              <a:buNone/>
            </a:pPr>
            <a:r>
              <a:rPr lang="ru-RU" sz="2000" b="1" u="sng" dirty="0" smtClean="0"/>
              <a:t>2012 год </a:t>
            </a:r>
            <a:r>
              <a:rPr lang="ru-RU" sz="2000" b="1" dirty="0" smtClean="0"/>
              <a:t> 	</a:t>
            </a:r>
          </a:p>
          <a:p>
            <a:r>
              <a:rPr lang="ru-RU" sz="2000" b="1" dirty="0" smtClean="0"/>
              <a:t>Согласование проекта вывода из эксплуатации (ДКС, </a:t>
            </a:r>
            <a:r>
              <a:rPr lang="ru-RU" sz="2000" b="1" dirty="0" err="1" smtClean="0"/>
              <a:t>Госкорпорация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Росатом</a:t>
            </a:r>
            <a:r>
              <a:rPr lang="ru-RU" sz="2000" b="1" dirty="0"/>
              <a:t>)</a:t>
            </a:r>
            <a:endParaRPr lang="ru-RU" sz="2000" b="1" dirty="0" smtClean="0"/>
          </a:p>
          <a:p>
            <a:r>
              <a:rPr lang="ru-RU" sz="2000" b="1" dirty="0" smtClean="0"/>
              <a:t>Выделение пускового комплекса для обоснования объемов работ на 2012-2015 </a:t>
            </a:r>
            <a:r>
              <a:rPr lang="ru-RU" sz="2000" b="1" dirty="0" err="1" smtClean="0"/>
              <a:t>гг</a:t>
            </a:r>
            <a:endParaRPr lang="ru-RU" sz="2000" b="1" dirty="0"/>
          </a:p>
          <a:p>
            <a:r>
              <a:rPr lang="ru-RU" sz="2000" b="1" dirty="0" smtClean="0"/>
              <a:t>Разработка рабочей документации на площадку временного хранения ТРО</a:t>
            </a:r>
          </a:p>
          <a:p>
            <a:r>
              <a:rPr lang="ru-RU" sz="2000" b="1" dirty="0" smtClean="0"/>
              <a:t>Разработка проектов производства работ и обоснование безопасности работ по дезактивации и демонтажу, входящих в пусковой комплекс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88840"/>
            <a:ext cx="8424936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―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 по созданию инфраструктуры производства работ;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―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 по организации временных инженерных сетей;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―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 по обращению с извлекаемыми отходами;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―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 по рекультивации территории;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―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 по обеспечению  радиационной безопасности;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―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 по охране труда и технике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9614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проектные решения по реабилитации территорий заводов 1 и 7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7281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Решения по созданию инфраструктуры производства работ;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Решения по организации временных инженерных сетей;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Решения по созданию траншеи ПЗРО ПСПР;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Решения по обращению с отходами, размещаемыми в ПЗРО ПСПР и вторичными отходами;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Решения по созданию верхнего защитного экрана, дренажных  систем, сети наблюдательных скважин;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Решения по рекультивации территории;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Решения по обеспечению  радиационной безопасности;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Решения по охране труда и технике безопасности при производстве работ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9614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проектные решения по созданию ПЗРО ПСПР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-252536" y="5229200"/>
            <a:ext cx="9396536" cy="14127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      Захоронение </a:t>
            </a:r>
            <a:r>
              <a:rPr lang="ru-RU" sz="19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отходов в ПЗРО ПСПР предусматривается в мягких </a:t>
            </a:r>
            <a:r>
              <a:rPr lang="ru-RU" sz="19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контейнерах (Биг-Бэгах</a:t>
            </a:r>
            <a:r>
              <a:rPr lang="ru-RU" sz="19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). </a:t>
            </a:r>
            <a:endParaRPr lang="ru-RU" sz="1900" dirty="0" smtClean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  <a:ea typeface="+mj-ea"/>
              <a:cs typeface="+mj-cs"/>
            </a:endParaRPr>
          </a:p>
          <a:p>
            <a:pPr inden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      Заполнение модуля (траншеи) осуществляется  </a:t>
            </a:r>
            <a:r>
              <a:rPr lang="ru-RU" sz="19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послойно, с засыпкой пустот чистым грунтом </a:t>
            </a:r>
            <a:r>
              <a:rPr lang="ru-RU" sz="19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и </a:t>
            </a:r>
            <a:r>
              <a:rPr lang="ru-RU" sz="1900" dirty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уплотнением слоев. </a:t>
            </a:r>
            <a:r>
              <a:rPr lang="ru-RU" sz="19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 </a:t>
            </a:r>
            <a:endParaRPr lang="ru-RU" sz="1900" dirty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-252536" y="1556792"/>
            <a:ext cx="96125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19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     В соответствии с ФЗ №190-ФЗ, ст. 4, захоронение таких отходов может производиться по упрощенной процедуре (партиями, без кондиционирования) </a:t>
            </a:r>
          </a:p>
        </p:txBody>
      </p:sp>
      <p:pic>
        <p:nvPicPr>
          <p:cNvPr id="9" name="Рисунок 8" descr="Конструкция ПЗРО 1 Model (2).jpg"/>
          <p:cNvPicPr>
            <a:picLocks noChangeAspect="1"/>
          </p:cNvPicPr>
          <p:nvPr/>
        </p:nvPicPr>
        <p:blipFill>
          <a:blip r:embed="rId2" cstate="print"/>
          <a:srcRect l="4326" t="12137" r="5113" b="33569"/>
          <a:stretch>
            <a:fillRect/>
          </a:stretch>
        </p:blipFill>
        <p:spPr>
          <a:xfrm>
            <a:off x="179512" y="2492896"/>
            <a:ext cx="5986702" cy="2736304"/>
          </a:xfrm>
          <a:prstGeom prst="rect">
            <a:avLst/>
          </a:prstGeom>
        </p:spPr>
      </p:pic>
      <p:pic>
        <p:nvPicPr>
          <p:cNvPr id="11" name="Рисунок 10" descr="Конструкция ПЗРО 1 Model (3).jpg"/>
          <p:cNvPicPr>
            <a:picLocks noChangeAspect="1"/>
          </p:cNvPicPr>
          <p:nvPr/>
        </p:nvPicPr>
        <p:blipFill>
          <a:blip r:embed="rId3" cstate="print"/>
          <a:srcRect l="15350" t="2114" r="19288" b="6569"/>
          <a:stretch>
            <a:fillRect/>
          </a:stretch>
        </p:blipFill>
        <p:spPr>
          <a:xfrm>
            <a:off x="6300192" y="2492896"/>
            <a:ext cx="2623901" cy="273630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95536" y="0"/>
            <a:ext cx="82296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Размещение отходов 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6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ПЗРО ПСПР</a:t>
            </a:r>
            <a:endParaRPr kumimoji="0" lang="ru-RU" sz="36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453336"/>
            <a:ext cx="1008112" cy="274940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План ПЗРО ПСПР1.jpg"/>
          <p:cNvPicPr>
            <a:picLocks noChangeAspect="1"/>
          </p:cNvPicPr>
          <p:nvPr/>
        </p:nvPicPr>
        <p:blipFill>
          <a:blip r:embed="rId3" cstate="print"/>
          <a:srcRect l="1176" t="25554" r="5392" b="23962"/>
          <a:stretch>
            <a:fillRect/>
          </a:stretch>
        </p:blipFill>
        <p:spPr>
          <a:xfrm>
            <a:off x="323528" y="1052736"/>
            <a:ext cx="8424936" cy="387536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5536" y="0"/>
            <a:ext cx="8229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ПЗРО ПСПР (конечное</a:t>
            </a:r>
            <a:r>
              <a:rPr kumimoji="0" lang="ru-RU" sz="3600" b="1" i="0" u="none" strike="noStrike" kern="1200" normalizeH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состояние)</a:t>
            </a:r>
            <a:endParaRPr kumimoji="0" lang="ru-RU" sz="36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23528" y="5013176"/>
            <a:ext cx="8424936" cy="1340768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  Объем размещаемых отходов - 20949 м</a:t>
            </a:r>
            <a:r>
              <a:rPr lang="ru-RU" sz="1600" baseline="300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3</a:t>
            </a:r>
          </a:p>
          <a:p>
            <a:pPr marL="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  Размер траншеи 143 х 46 м, максимальная высота – 11 м</a:t>
            </a:r>
          </a:p>
          <a:p>
            <a:pPr marL="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  Средняя удельная активность отходов - 5,27 кБк/кг</a:t>
            </a:r>
          </a:p>
          <a:p>
            <a:pPr marL="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  Срок потенциальной опасности – не менее 640 лет </a:t>
            </a:r>
            <a:endParaRPr lang="ru-RU" sz="1600" b="1" dirty="0" smtClean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00075"/>
              </p:ext>
            </p:extLst>
          </p:nvPr>
        </p:nvGraphicFramePr>
        <p:xfrm>
          <a:off x="251520" y="476672"/>
          <a:ext cx="8640959" cy="28163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8424"/>
                <a:gridCol w="4116072"/>
                <a:gridCol w="1296144"/>
                <a:gridCol w="1440160"/>
                <a:gridCol w="1440159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базовых ценах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текущих ценах</a:t>
                      </a:r>
                    </a:p>
                  </a:txBody>
                  <a:tcPr marL="59248" marR="59248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Продолжительность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производства работ по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территорий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Максимальная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потребность в кадрах строителей</a:t>
                      </a: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Стоимость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работ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текущем уровне цен на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квартал 2012г.,  в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том числе:</a:t>
                      </a: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23044,55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179169,88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Строительных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</a:t>
                      </a: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16262,6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140277,9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Монтажных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</a:t>
                      </a: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466,89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4027,3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2415,41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8978,08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3899,65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25886,61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1520" y="0"/>
            <a:ext cx="8640960" cy="476672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>
              <a:defRPr/>
            </a:pPr>
            <a:r>
              <a:rPr lang="ru-RU" sz="1300" b="1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Технико-экономические показатели - Создание Пункта Консервации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51520" y="3284984"/>
            <a:ext cx="8640960" cy="576064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1300" b="1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Технико-экономические показатели – Реабилитация территории заводов 1, 7 </a:t>
            </a:r>
          </a:p>
          <a:p>
            <a:pPr algn="ctr">
              <a:defRPr/>
            </a:pPr>
            <a:r>
              <a:rPr lang="ru-RU" sz="1300" b="1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и сооружение ПЗРО ПСПР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21640"/>
              </p:ext>
            </p:extLst>
          </p:nvPr>
        </p:nvGraphicFramePr>
        <p:xfrm>
          <a:off x="251520" y="3861048"/>
          <a:ext cx="8640959" cy="29969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8424"/>
                <a:gridCol w="4116072"/>
                <a:gridCol w="1296144"/>
                <a:gridCol w="1440160"/>
                <a:gridCol w="1440159"/>
              </a:tblGrid>
              <a:tr h="54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базовых ценах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текущих ценах</a:t>
                      </a:r>
                    </a:p>
                  </a:txBody>
                  <a:tcPr marL="59248" marR="59248" marT="0" marB="0" anchor="ctr"/>
                </a:tc>
              </a:tr>
              <a:tr h="54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Продолжительность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производства работ по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территорий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27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Максимальная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потребность в кадрах строителей</a:t>
                      </a: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54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Стоимость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работ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текущем уровне цен на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квартал 2012г.,  в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том числе:</a:t>
                      </a: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21780,57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149368,32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272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Строительных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</a:t>
                      </a: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8662,78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74723,41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272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Монтажных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</a:t>
                      </a: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3659,15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31563,10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272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6167,77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22925,60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  <a:tr h="272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3290,87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20156,21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248" marR="59248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Реализация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752528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Проектная документация передана в ДКС Госкорпорации «Росатом»;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Схемы расположения земельных участков, занятых заводом №1, №7 и Хранилищем отходов, утверждены на кадастровом плане Руководителем администрации МОГО «Ухта»;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Акт выбора участка лесного фонда под строительство ПЗРО ПСПР согласован Администрацией МОГО «Ухта»  и заинтересованными ведомствами Республики Коми.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sz="2000" dirty="0" smtClean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ru-RU" sz="2000" dirty="0" smtClean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453336"/>
            <a:ext cx="1008112" cy="27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азмещение ПЗРО 1.jpg"/>
          <p:cNvPicPr>
            <a:picLocks noChangeAspect="1"/>
          </p:cNvPicPr>
          <p:nvPr/>
        </p:nvPicPr>
        <p:blipFill>
          <a:blip r:embed="rId3" cstate="print"/>
          <a:srcRect l="2485" t="9051" r="2485" b="9051"/>
          <a:stretch>
            <a:fillRect/>
          </a:stretch>
        </p:blipFill>
        <p:spPr>
          <a:xfrm>
            <a:off x="4788024" y="1556792"/>
            <a:ext cx="4248472" cy="51778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0"/>
            <a:ext cx="11377264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Перечень организаций согласовавших </a:t>
            </a: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Акт выбора участка лесного фонда </a:t>
            </a:r>
            <a:b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под ПЗРО ПСПР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9217024" cy="5373216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ГКУ «Ухтинское лесничество»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 МОГО «Ухта»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Росреестр по Республике Коми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Ухтинский городской комитет по охране окружающей среды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Территориальное отделение Управления по надзору в сфере защиты прав потребителей и благополучия человека по РК в г. Ухта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Управление по недропользованию по Республике Коми (Коминедра)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природных ресурсов и охраны окружающей среды Республики Коми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Ухтинский межрайонный отдел ФГБУ «КОМИРЫБВОД»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Филиал ОАО «МРСК Северо-Запада» «Комиэнерго»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«НЕФТЕГАЗПРОМТЕХ»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ln w="3175">
                <a:solidFill>
                  <a:schemeClr val="accent5">
                    <a:lumMod val="25000"/>
                  </a:schemeClr>
                </a:solidFill>
              </a:ln>
              <a:solidFill>
                <a:srgbClr val="7030A0"/>
              </a:solidFill>
              <a:latin typeface="Albertus Extra Bold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9793088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График реализации проекта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5" y="1643050"/>
          <a:ext cx="8568954" cy="487070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21669"/>
                <a:gridCol w="5527815"/>
                <a:gridCol w="806490"/>
                <a:gridCol w="806490"/>
                <a:gridCol w="806490"/>
              </a:tblGrid>
              <a:tr h="5229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2000" b="1" u="none" strike="noStrike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реализации проекта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ctr"/>
                </a:tc>
              </a:tr>
              <a:tr h="7589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965" marR="8965" marT="896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7030A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Утверждение Субъектом РФ акта выбора земельного участка под строительство ПЗРО ПСПР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2729" marR="8965" marT="89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</a:tr>
              <a:tr h="6719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965" marR="8965" marT="896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7030A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Общественные слушания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</a:tr>
              <a:tr h="6719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965" marR="8965" marT="896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7030A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Публичные слушания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2729" marR="8965" marT="89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</a:tr>
              <a:tr h="8000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965" marR="8965" marT="896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7030A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Передача утвержденного акта выбора участка лесного фонда в ГК «Росатом» для подготовки Постановления Правительства РФ о размещении ПЗРО ПСПР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2729" marR="8965" marT="89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</a:tr>
              <a:tr h="6037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965" marR="8965" marT="896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7030A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Согласование проекта в ДКС, ГГЭ, ГЭЭ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2729" marR="8965" marT="89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</a:tr>
              <a:tr h="4392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965" marR="8965" marT="896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Начало производства работ 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2729" marR="8965" marT="89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5" marR="8965" marT="896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97144" cy="9543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Сложности в реализации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9408"/>
            <a:ext cx="9144000" cy="532859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Правительством РФ не установлены критерии отнесения радиоактивных отходов к особым РАО и к удаляемым РАО.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Правительством РФ не определены порядок и сроки проведения первичной регистрации РАО, образовавшихся до даты вступления в силу ФЗ №190-ФЗ, не определены формы актов первичной регистрации таких РАО.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ru-RU" sz="24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решены вопросы: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определением субъекта права собственности существующих объектов на территории пгт Водный, подлежащих реабилитации, и вновь создаваемых объектов;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―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назначением специализированной организации, принимающую на себя  полномочия по сооружению пункта захоронения (консервации) и полномочия по обращению с радиоактивными отходами до передачи пункта захоронения Национальному оператору.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-387424"/>
            <a:ext cx="7848872" cy="2404864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ru-RU" sz="5400" b="1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4800" b="1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</a:rPr>
              <a:t>Спасибо за внимание</a:t>
            </a:r>
            <a:endParaRPr lang="ru-RU" sz="4800" dirty="0"/>
          </a:p>
        </p:txBody>
      </p:sp>
      <p:pic>
        <p:nvPicPr>
          <p:cNvPr id="4" name="Рисунок 3" descr="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6453336"/>
            <a:ext cx="1008112" cy="27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NEOLANT\Виды БелАЭС_14.09.2011(НЕОЛАНТ)\03_Общий вид Г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09" r="8236" b="2317"/>
          <a:stretch>
            <a:fillRect/>
          </a:stretch>
        </p:blipFill>
        <p:spPr bwMode="auto">
          <a:xfrm>
            <a:off x="179512" y="1556792"/>
            <a:ext cx="3995936" cy="3717261"/>
          </a:xfrm>
          <a:prstGeom prst="rect">
            <a:avLst/>
          </a:prstGeom>
          <a:noFill/>
        </p:spPr>
      </p:pic>
      <p:pic>
        <p:nvPicPr>
          <p:cNvPr id="2051" name="Picture 3" descr="E:\NEOLANT\Виды БелАЭС_14.09.2011(НЕОЛАНТ)\08_ГК_ТХ_1, 2 бл.JPG"/>
          <p:cNvPicPr>
            <a:picLocks noChangeAspect="1" noChangeArrowheads="1"/>
          </p:cNvPicPr>
          <p:nvPr/>
        </p:nvPicPr>
        <p:blipFill>
          <a:blip r:embed="rId3" cstate="print"/>
          <a:srcRect l="4043" t="8411" r="3893" b="6196"/>
          <a:stretch>
            <a:fillRect/>
          </a:stretch>
        </p:blipFill>
        <p:spPr bwMode="auto">
          <a:xfrm>
            <a:off x="4290927" y="3501008"/>
            <a:ext cx="4825677" cy="335699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Вывод из эксплуатации 1,2 блоков Белоярской АЭС. </a:t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Пусковой комплекс. Главный корпус (ГК-1).</a:t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162880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>
                <a:latin typeface="+mn-lt"/>
              </a:rPr>
              <a:t>Разработка ППР и обоснование безопасности работ по демонтажу </a:t>
            </a:r>
            <a:r>
              <a:rPr lang="ru-RU" sz="2000" b="1" dirty="0" err="1">
                <a:latin typeface="+mn-lt"/>
              </a:rPr>
              <a:t>машзала</a:t>
            </a:r>
            <a:r>
              <a:rPr lang="ru-RU" sz="2000" b="1" dirty="0">
                <a:latin typeface="+mn-lt"/>
              </a:rPr>
              <a:t> в части ТГ-1</a:t>
            </a:r>
            <a:r>
              <a:rPr lang="ru-RU" sz="2000" b="1" dirty="0" smtClean="0"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226784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>
                <a:latin typeface="+mn-lt"/>
              </a:rPr>
              <a:t>Разработка ППР и обоснование безопасности работ по </a:t>
            </a:r>
            <a:r>
              <a:rPr lang="ru-RU" sz="2000" b="1" dirty="0" smtClean="0">
                <a:latin typeface="+mn-lt"/>
              </a:rPr>
              <a:t>удалению </a:t>
            </a:r>
            <a:r>
              <a:rPr lang="ru-RU" sz="2000" b="1" dirty="0" err="1" smtClean="0">
                <a:latin typeface="+mn-lt"/>
              </a:rPr>
              <a:t>просыпей</a:t>
            </a:r>
            <a:r>
              <a:rPr lang="ru-RU" sz="2000" b="1" dirty="0" smtClean="0">
                <a:latin typeface="+mn-lt"/>
              </a:rPr>
              <a:t> ОЯТ из </a:t>
            </a:r>
            <a:r>
              <a:rPr lang="ru-RU" sz="2000" b="1" dirty="0" err="1" smtClean="0">
                <a:latin typeface="+mn-lt"/>
              </a:rPr>
              <a:t>монжюсов</a:t>
            </a:r>
            <a:r>
              <a:rPr lang="ru-RU" sz="2000" b="1" dirty="0" smtClean="0">
                <a:latin typeface="+mn-lt"/>
              </a:rPr>
              <a:t> дренажа графитовой кладки аппаратов.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ворникова\АтомЭко\для плаката\БелАЭС\ГЛА\БелАЭС_ГЛ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985" t="6996" r="22637" b="15045"/>
          <a:stretch>
            <a:fillRect/>
          </a:stretch>
        </p:blipFill>
        <p:spPr bwMode="auto">
          <a:xfrm>
            <a:off x="161912" y="1556793"/>
            <a:ext cx="4050047" cy="38164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7" name="Picture 3" descr="D:\Дворникова\АтомЭко\для плаката\БелАЭС\ГЛА\БелАЭС_ГЛА4.JPG"/>
          <p:cNvPicPr>
            <a:picLocks noChangeAspect="1" noChangeArrowheads="1"/>
          </p:cNvPicPr>
          <p:nvPr/>
        </p:nvPicPr>
        <p:blipFill>
          <a:blip r:embed="rId3" cstate="print"/>
          <a:srcRect l="23349" t="11373" r="12632" b="17153"/>
          <a:stretch>
            <a:fillRect/>
          </a:stretch>
        </p:blipFill>
        <p:spPr bwMode="auto">
          <a:xfrm>
            <a:off x="4355976" y="2825552"/>
            <a:ext cx="4680520" cy="36277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18864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Вывод из эксплуатации 1,2 блоков Белоярской АЭС. </a:t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Пусковой комплекс. </a:t>
            </a:r>
          </a:p>
          <a:p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Газгольдерная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локализации аварий (ГЛА).</a:t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162880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>
                <a:latin typeface="+mn-lt"/>
              </a:rPr>
              <a:t>Разработка </a:t>
            </a:r>
            <a:r>
              <a:rPr lang="ru-RU" sz="2000" b="1" dirty="0" smtClean="0">
                <a:latin typeface="+mn-lt"/>
              </a:rPr>
              <a:t>рабочей документации, ППР </a:t>
            </a:r>
            <a:r>
              <a:rPr lang="ru-RU" sz="2000" b="1" dirty="0">
                <a:latin typeface="+mn-lt"/>
              </a:rPr>
              <a:t>и обоснование безопасности работ по </a:t>
            </a:r>
            <a:r>
              <a:rPr lang="ru-RU" sz="2000" b="1" dirty="0" smtClean="0">
                <a:latin typeface="+mn-lt"/>
              </a:rPr>
              <a:t>ликвидации ГЛА</a:t>
            </a:r>
          </a:p>
        </p:txBody>
      </p:sp>
    </p:spTree>
    <p:extLst>
      <p:ext uri="{BB962C8B-B14F-4D97-AF65-F5344CB8AC3E}">
        <p14:creationId xmlns:p14="http://schemas.microsoft.com/office/powerpoint/2010/main" val="315104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11235" t="43153" r="28432" b="35816"/>
          <a:stretch>
            <a:fillRect/>
          </a:stretch>
        </p:blipFill>
        <p:spPr bwMode="auto">
          <a:xfrm>
            <a:off x="1691680" y="5301208"/>
            <a:ext cx="7344816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ХСО-1-v5-1"/>
          <p:cNvPicPr/>
          <p:nvPr/>
        </p:nvPicPr>
        <p:blipFill>
          <a:blip r:embed="rId3" cstate="print"/>
          <a:srcRect l="6945" t="2481" r="1880" b="4641"/>
          <a:stretch>
            <a:fillRect/>
          </a:stretch>
        </p:blipFill>
        <p:spPr bwMode="auto">
          <a:xfrm>
            <a:off x="2267744" y="1700808"/>
            <a:ext cx="67687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8864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Вывод из эксплуатации 1,2 блоков Белоярской АЭС. </a:t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Пусковой комплекс. Хранилище ТРО (ХСО-1).</a:t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772816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>
                <a:latin typeface="+mn-lt"/>
              </a:rPr>
              <a:t>Разработка ППР и обоснование безопасности работ по </a:t>
            </a:r>
            <a:r>
              <a:rPr lang="ru-RU" sz="2000" b="1" dirty="0" smtClean="0">
                <a:latin typeface="+mn-lt"/>
              </a:rPr>
              <a:t>извлечению, сортировке, контейнеризации и паспортизации ТРО из юго-западного </a:t>
            </a:r>
            <a:r>
              <a:rPr lang="ru-RU" sz="2000" b="1" dirty="0" err="1" smtClean="0">
                <a:latin typeface="+mn-lt"/>
              </a:rPr>
              <a:t>пристроя</a:t>
            </a:r>
            <a:r>
              <a:rPr lang="ru-RU" sz="2000" b="1" dirty="0" smtClean="0">
                <a:latin typeface="+mn-lt"/>
              </a:rPr>
              <a:t> ХСО-1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8864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Вывод из эксплуатации 1,2 блоков Белоярской АЭС. </a:t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Пусковой комплекс. </a:t>
            </a:r>
          </a:p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Контейнерная площадка временного хранения ТРО.</a:t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628800"/>
            <a:ext cx="8640960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u-RU" sz="2000" b="1" dirty="0" smtClean="0">
                <a:latin typeface="+mn-lt"/>
              </a:rPr>
              <a:t>Размещение площадки (11500 </a:t>
            </a:r>
            <a:r>
              <a:rPr lang="ru-RU" sz="2000" b="1" dirty="0" err="1" smtClean="0">
                <a:latin typeface="+mn-lt"/>
              </a:rPr>
              <a:t>м.кв</a:t>
            </a:r>
            <a:r>
              <a:rPr lang="ru-RU" sz="2000" b="1" dirty="0" smtClean="0">
                <a:latin typeface="+mn-lt"/>
              </a:rPr>
              <a:t>.) согласовано с эксплуатирующей организацией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u-RU" sz="2000" b="1" dirty="0" smtClean="0">
                <a:latin typeface="+mn-lt"/>
              </a:rPr>
              <a:t>Состав работ предусматривает: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ru-RU" sz="2000" b="1" dirty="0" smtClean="0">
                <a:latin typeface="+mn-lt"/>
              </a:rPr>
              <a:t>проведение инженерных изысканий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ru-RU" sz="2000" b="1" dirty="0" smtClean="0">
                <a:latin typeface="+mn-lt"/>
              </a:rPr>
              <a:t>разработку рабочей документации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ru-RU" sz="2000" b="1" dirty="0">
                <a:latin typeface="+mn-lt"/>
              </a:rPr>
              <a:t>р</a:t>
            </a:r>
            <a:r>
              <a:rPr lang="ru-RU" sz="2000" b="1" dirty="0" smtClean="0">
                <a:latin typeface="+mn-lt"/>
              </a:rPr>
              <a:t>азработку ППР на строительство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ru-RU" sz="2000" b="1" dirty="0" smtClean="0">
                <a:latin typeface="+mn-lt"/>
              </a:rPr>
              <a:t>согласование документации с ЭО и РТН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4221088"/>
            <a:ext cx="8568952" cy="2304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b="1" spc="150" dirty="0" smtClean="0">
                <a:ln w="11430"/>
                <a:solidFill>
                  <a:srgbClr val="8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 период 2010-2012гг в результате согласованных работ ОАО «</a:t>
            </a:r>
            <a:r>
              <a:rPr lang="ru-RU" sz="2400" b="1" spc="150" dirty="0" err="1" smtClean="0">
                <a:ln w="11430"/>
                <a:solidFill>
                  <a:srgbClr val="8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СПбАЭП</a:t>
            </a:r>
            <a:r>
              <a:rPr lang="ru-RU" sz="2400" b="1" spc="150" dirty="0" smtClean="0">
                <a:ln w="11430"/>
                <a:solidFill>
                  <a:srgbClr val="8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», ОАО «РАОПРОЕКТ», ЗАО «Квант», ФГУП «ФЦ ЯРБ», ЗАО «НЕОЛАНТ», </a:t>
            </a:r>
            <a:br>
              <a:rPr lang="ru-RU" sz="2400" b="1" spc="150" dirty="0" smtClean="0">
                <a:ln w="11430"/>
                <a:solidFill>
                  <a:srgbClr val="8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spc="150" dirty="0" smtClean="0">
                <a:ln w="11430"/>
                <a:solidFill>
                  <a:srgbClr val="8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ЗАО «ИЦЯК» и рядя других, под руководством     ОАО «СХК» (ОАО «ОДЦ УГР») полностью обеспечены условия для начала работ по выводу из эксплуатации 1, 2 блоков Белоярской АЭС.</a:t>
            </a:r>
          </a:p>
        </p:txBody>
      </p:sp>
    </p:spTree>
    <p:extLst>
      <p:ext uri="{BB962C8B-B14F-4D97-AF65-F5344CB8AC3E}">
        <p14:creationId xmlns:p14="http://schemas.microsoft.com/office/powerpoint/2010/main" val="414462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0"/>
            <a:ext cx="8215312" cy="158417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по реабилитации объектов: </a:t>
            </a:r>
          </a:p>
          <a:p>
            <a:pPr>
              <a:spcBef>
                <a:spcPts val="0"/>
              </a:spcBef>
            </a:pPr>
            <a:r>
              <a:rPr lang="ru-RU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заводы № 1, № 7 и Хранилище отходов </a:t>
            </a:r>
            <a:br>
              <a:rPr lang="ru-RU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(Республика Коми, пгт Водный)</a:t>
            </a:r>
            <a:endParaRPr lang="ru-RU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8596" y="3933056"/>
            <a:ext cx="82153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 w="3175">
                <a:solidFill>
                  <a:srgbClr val="4BACC6">
                    <a:lumMod val="25000"/>
                  </a:srgbClr>
                </a:solidFill>
              </a:ln>
              <a:solidFill>
                <a:srgbClr val="7030A0"/>
              </a:solidFill>
              <a:effectLst/>
              <a:uLnTx/>
              <a:uFillTx/>
              <a:latin typeface="Albertus Extra Bold" pitchFamily="34" charset="0"/>
              <a:ea typeface="+mj-ea"/>
              <a:cs typeface="+mj-cs"/>
            </a:endParaRPr>
          </a:p>
        </p:txBody>
      </p:sp>
      <p:pic>
        <p:nvPicPr>
          <p:cNvPr id="8" name="Picture 2" descr="Схема, объекты промысла Цв"/>
          <p:cNvPicPr>
            <a:picLocks noChangeAspect="1" noChangeArrowheads="1"/>
          </p:cNvPicPr>
          <p:nvPr/>
        </p:nvPicPr>
        <p:blipFill rotWithShape="1">
          <a:blip r:embed="rId2" cstate="print"/>
          <a:srcRect l="39864"/>
          <a:stretch/>
        </p:blipFill>
        <p:spPr bwMode="auto">
          <a:xfrm>
            <a:off x="5436096" y="1700808"/>
            <a:ext cx="3168352" cy="4285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9" name="Рисунок 8" descr="Ситуационный план Ситуац_план (1).jpg"/>
          <p:cNvPicPr>
            <a:picLocks noChangeAspect="1"/>
          </p:cNvPicPr>
          <p:nvPr/>
        </p:nvPicPr>
        <p:blipFill>
          <a:blip r:embed="rId3" cstate="print"/>
          <a:srcRect l="1176" t="1015" r="35825" b="2128"/>
          <a:stretch>
            <a:fillRect/>
          </a:stretch>
        </p:blipFill>
        <p:spPr>
          <a:xfrm>
            <a:off x="323528" y="1700808"/>
            <a:ext cx="4536504" cy="4933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Основание для разработки предпроектной и проектной документации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6208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п. 249 Федеральной целевой программы «Обеспечение ядерной и радиационной безопасности на 2008 год и на период до 2015 года»</a:t>
            </a:r>
          </a:p>
          <a:p>
            <a:pPr lvl="0" algn="just">
              <a:spcBef>
                <a:spcPts val="600"/>
              </a:spcBef>
              <a:spcAft>
                <a:spcPts val="18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dirty="0" smtClean="0">
                <a:ln w="3175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Государственный контракт № Д.4ш.21.25.12.1002 от 31 января 2012 г. на выполнение работ: «Реабилитация территорий субъектов Российской Федерации».</a:t>
            </a:r>
          </a:p>
        </p:txBody>
      </p:sp>
      <p:pic>
        <p:nvPicPr>
          <p:cNvPr id="18" name="Рисунок 17" descr="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453336"/>
            <a:ext cx="1008112" cy="2749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3568" y="4941168"/>
            <a:ext cx="7920880" cy="13009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80000" tIns="144000" rIns="180000" bIns="10800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Реабилитация территорий объектов «Завод № 1», «Завод № 7» и «Хранилище отходов», расположенных в селитебной зоне пгт Водный Республика Коми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30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Порядок разработки проектной документации</a:t>
            </a:r>
            <a:r>
              <a:rPr lang="ru-RU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877272"/>
            <a:ext cx="4176464" cy="5622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80000" tIns="144000" rIns="180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на проектирование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3501008"/>
            <a:ext cx="3384376" cy="10546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80000" tIns="144000" rIns="180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реабилитации объектов: заводы № 1, № 7 и Хранилище отходов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5229201"/>
            <a:ext cx="3384376" cy="8700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80000" tIns="144000" rIns="180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Отчет по обоснованию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безопасности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8201188">
            <a:off x="4740562" y="2686115"/>
            <a:ext cx="392976" cy="103849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020272" y="4581128"/>
            <a:ext cx="262647" cy="64807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051720" y="3789040"/>
            <a:ext cx="262647" cy="50405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735555" y="3697496"/>
            <a:ext cx="392976" cy="86409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123728" y="5445224"/>
            <a:ext cx="262647" cy="43347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13201495">
            <a:off x="4725546" y="4607162"/>
            <a:ext cx="392976" cy="147151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020272" y="2780928"/>
            <a:ext cx="262647" cy="7200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4293096"/>
            <a:ext cx="4248472" cy="11316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80000" tIns="144000" rIns="180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Концепция +ТЭИ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реабилитации объектов: заводы № 1, № 7 и Хранилище отходов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096" y="1844824"/>
            <a:ext cx="3456384" cy="80845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80000" tIns="144000" rIns="180000" bIns="10800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Инженерные изыскания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ООО «ОНИКС»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1556792"/>
            <a:ext cx="4284984" cy="22703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80000" tIns="144000" rIns="180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Исходные  данные: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Отчеты 2009-2010 гг. ИБ Коми НЦ УрО РАН;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Топографические материалы ФГУГП «Гидроспецгеология», 2011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Материалы Минприроды и Министерства по ГО и ЧС Республики Коми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5072</TotalTime>
  <Words>1753</Words>
  <Application>Microsoft Macintosh PowerPoint</Application>
  <PresentationFormat>Экран (4:3)</PresentationFormat>
  <Paragraphs>323</Paragraphs>
  <Slides>29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Тема1</vt:lpstr>
      <vt:lpstr>Презентация PowerPoint</vt:lpstr>
      <vt:lpstr>Вывод из эксплуатации 1,2 блоков Белоярской АЭС.  Разработка проектно-технической документации. </vt:lpstr>
      <vt:lpstr>Вывод из эксплуатации 1,2 блоков Белоярской АЭС.  Пусковой комплекс. Главный корпус (ГК-1).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Основание для разработки предпроектной и проектной документации</vt:lpstr>
      <vt:lpstr>Порядок разработки проектной документации </vt:lpstr>
      <vt:lpstr>Взаимодействие с ГК «Росатом» и  Республикой Коми</vt:lpstr>
      <vt:lpstr>Характеристика территорий, подлежащих реабилитации</vt:lpstr>
      <vt:lpstr>Территория завода № 1. Современное состояние </vt:lpstr>
      <vt:lpstr>Территория завода № 7. Современное состояние </vt:lpstr>
      <vt:lpstr>Хранилище отходов. Современное состояние </vt:lpstr>
      <vt:lpstr>Презентация PowerPoint</vt:lpstr>
      <vt:lpstr>Классификация и количество отходов, образующихся при реабилитации территории Заводов №1, №7 и Хранилища отходов</vt:lpstr>
      <vt:lpstr>Презентация PowerPoint</vt:lpstr>
      <vt:lpstr>Основные проектные решения по созданию пункта консервации</vt:lpstr>
      <vt:lpstr>Презентация PowerPoint</vt:lpstr>
      <vt:lpstr>Основные проектные решения по реабилитации территорий заводов 1 и 7</vt:lpstr>
      <vt:lpstr>Основные проектные решения по созданию ПЗРО ПСПР</vt:lpstr>
      <vt:lpstr>Презентация PowerPoint</vt:lpstr>
      <vt:lpstr>Презентация PowerPoint</vt:lpstr>
      <vt:lpstr>Презентация PowerPoint</vt:lpstr>
      <vt:lpstr>Реализация проекта</vt:lpstr>
      <vt:lpstr>Перечень организаций согласовавших  Акт выбора участка лесного фонда  под ПЗРО ПСПР</vt:lpstr>
      <vt:lpstr>График реализации проекта</vt:lpstr>
      <vt:lpstr>Сложности в реализации проекта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Александр Собко</cp:lastModifiedBy>
  <cp:revision>495</cp:revision>
  <dcterms:created xsi:type="dcterms:W3CDTF">2010-12-25T06:32:05Z</dcterms:created>
  <dcterms:modified xsi:type="dcterms:W3CDTF">2012-10-16T06:34:55Z</dcterms:modified>
</cp:coreProperties>
</file>