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8" r:id="rId7"/>
    <p:sldId id="262" r:id="rId8"/>
    <p:sldId id="263" r:id="rId9"/>
    <p:sldId id="264" r:id="rId10"/>
    <p:sldId id="265" r:id="rId11"/>
    <p:sldId id="266" r:id="rId12"/>
    <p:sldId id="267" r:id="rId13"/>
    <p:sldId id="261" r:id="rId14"/>
    <p:sldId id="269" r:id="rId15"/>
    <p:sldId id="271" r:id="rId16"/>
    <p:sldId id="270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6459" autoAdjust="0"/>
  </p:normalViewPr>
  <p:slideViewPr>
    <p:cSldViewPr>
      <p:cViewPr>
        <p:scale>
          <a:sx n="116" d="100"/>
          <a:sy n="116" d="100"/>
        </p:scale>
        <p:origin x="-1410" y="-54"/>
      </p:cViewPr>
      <p:guideLst>
        <p:guide orient="horz" pos="845"/>
        <p:guide pos="4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544876-A624-4AB1-88FF-B8E878FEA53E}" type="datetimeFigureOut">
              <a:rPr lang="ru-RU" smtClean="0"/>
              <a:t>16.10.2012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2CEE3A-9DEE-49F7-BE5C-7B77F0B692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5286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2CEE3A-9DEE-49F7-BE5C-7B77F0B69260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2CEE3A-9DEE-49F7-BE5C-7B77F0B69260}" type="slidenum">
              <a:rPr lang="ru-RU" smtClean="0"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2CEE3A-9DEE-49F7-BE5C-7B77F0B69260}" type="slidenum">
              <a:rPr lang="ru-RU" smtClean="0"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2CEE3A-9DEE-49F7-BE5C-7B77F0B69260}" type="slidenum">
              <a:rPr lang="ru-RU" smtClean="0"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2CEE3A-9DEE-49F7-BE5C-7B77F0B69260}" type="slidenum">
              <a:rPr lang="ru-RU" smtClean="0"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2CEE3A-9DEE-49F7-BE5C-7B77F0B69260}" type="slidenum">
              <a:rPr lang="ru-RU" smtClean="0"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2CEE3A-9DEE-49F7-BE5C-7B77F0B69260}" type="slidenum">
              <a:rPr lang="ru-RU" smtClean="0"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2CEE3A-9DEE-49F7-BE5C-7B77F0B69260}" type="slidenum">
              <a:rPr lang="ru-RU" smtClean="0"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2CEE3A-9DEE-49F7-BE5C-7B77F0B69260}" type="slidenum">
              <a:rPr lang="ru-RU" smtClean="0"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2CEE3A-9DEE-49F7-BE5C-7B77F0B69260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2CEE3A-9DEE-49F7-BE5C-7B77F0B69260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2CEE3A-9DEE-49F7-BE5C-7B77F0B69260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2CEE3A-9DEE-49F7-BE5C-7B77F0B69260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2CEE3A-9DEE-49F7-BE5C-7B77F0B69260}" type="slidenum">
              <a:rPr lang="ru-RU" smtClean="0"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2CEE3A-9DEE-49F7-BE5C-7B77F0B69260}" type="slidenum">
              <a:rPr lang="ru-RU" smtClean="0"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2CEE3A-9DEE-49F7-BE5C-7B77F0B69260}" type="slidenum">
              <a:rPr lang="ru-RU" smtClean="0"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2CEE3A-9DEE-49F7-BE5C-7B77F0B69260}" type="slidenum">
              <a:rPr lang="ru-RU" smtClean="0"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D7A91-46DB-4B9A-AA2A-E7B508CC4468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17C98-A07B-48B6-BE34-67ED66499D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D7A91-46DB-4B9A-AA2A-E7B508CC4468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17C98-A07B-48B6-BE34-67ED66499D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D7A91-46DB-4B9A-AA2A-E7B508CC4468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17C98-A07B-48B6-BE34-67ED66499D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D7A91-46DB-4B9A-AA2A-E7B508CC4468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17C98-A07B-48B6-BE34-67ED66499D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D7A91-46DB-4B9A-AA2A-E7B508CC4468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17C98-A07B-48B6-BE34-67ED66499D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D7A91-46DB-4B9A-AA2A-E7B508CC4468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17C98-A07B-48B6-BE34-67ED66499D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D7A91-46DB-4B9A-AA2A-E7B508CC4468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17C98-A07B-48B6-BE34-67ED66499D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D7A91-46DB-4B9A-AA2A-E7B508CC4468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17C98-A07B-48B6-BE34-67ED66499D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D7A91-46DB-4B9A-AA2A-E7B508CC4468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17C98-A07B-48B6-BE34-67ED66499D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D7A91-46DB-4B9A-AA2A-E7B508CC4468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17C98-A07B-48B6-BE34-67ED66499D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D7A91-46DB-4B9A-AA2A-E7B508CC4468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3917C98-A07B-48B6-BE34-67ED66499D6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25D7A91-46DB-4B9A-AA2A-E7B508CC4468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3917C98-A07B-48B6-BE34-67ED66499D6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4714884"/>
            <a:ext cx="8501122" cy="1285884"/>
          </a:xfrm>
        </p:spPr>
        <p:txBody>
          <a:bodyPr>
            <a:noAutofit/>
          </a:bodyPr>
          <a:lstStyle/>
          <a:p>
            <a:r>
              <a:rPr lang="ru-RU" sz="4400" dirty="0" smtClean="0">
                <a:latin typeface="Arial Narrow" pitchFamily="34" charset="0"/>
              </a:rPr>
              <a:t>Обеспечение социальной приемлемости объектов по обращению с ОЯТ и РАО</a:t>
            </a:r>
            <a:r>
              <a:rPr lang="en-US" sz="4400" dirty="0" smtClean="0">
                <a:latin typeface="Arial Narrow" pitchFamily="34" charset="0"/>
              </a:rPr>
              <a:t/>
            </a:r>
            <a:br>
              <a:rPr lang="en-US" sz="4400" dirty="0" smtClean="0">
                <a:latin typeface="Arial Narrow" pitchFamily="34" charset="0"/>
              </a:rPr>
            </a:br>
            <a:r>
              <a:rPr lang="ru-RU" sz="4400" dirty="0" smtClean="0">
                <a:latin typeface="Arial Narrow" pitchFamily="34" charset="0"/>
              </a:rPr>
              <a:t> в России и за рубежом: </a:t>
            </a:r>
            <a:r>
              <a:rPr lang="en-US" sz="4400" dirty="0" smtClean="0">
                <a:latin typeface="Arial Narrow" pitchFamily="34" charset="0"/>
              </a:rPr>
              <a:t/>
            </a:r>
            <a:br>
              <a:rPr lang="en-US" sz="4400" dirty="0" smtClean="0">
                <a:latin typeface="Arial Narrow" pitchFamily="34" charset="0"/>
              </a:rPr>
            </a:br>
            <a:r>
              <a:rPr lang="ru-RU" sz="4400" dirty="0" smtClean="0">
                <a:latin typeface="Arial Narrow" pitchFamily="34" charset="0"/>
              </a:rPr>
              <a:t>правовое регулирование и практика</a:t>
            </a:r>
            <a:endParaRPr lang="ru-RU" sz="4400" dirty="0">
              <a:latin typeface="Arial Narrow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214422"/>
            <a:ext cx="6429420" cy="1143008"/>
          </a:xfrm>
        </p:spPr>
        <p:txBody>
          <a:bodyPr>
            <a:noAutofit/>
          </a:bodyPr>
          <a:lstStyle/>
          <a:p>
            <a:pPr algn="l"/>
            <a:r>
              <a:rPr lang="ru-RU" sz="2800" b="1" dirty="0" err="1" smtClean="0">
                <a:latin typeface="Arial" pitchFamily="34" charset="0"/>
                <a:cs typeface="Arial" pitchFamily="34" charset="0"/>
              </a:rPr>
              <a:t>Супатаева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О.А.</a:t>
            </a:r>
          </a:p>
          <a:p>
            <a:pPr algn="l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Институт государства и права РАН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785794"/>
            <a:ext cx="8072494" cy="642942"/>
          </a:xfrm>
        </p:spPr>
        <p:txBody>
          <a:bodyPr>
            <a:normAutofit/>
          </a:bodyPr>
          <a:lstStyle/>
          <a:p>
            <a:pPr marL="457200" lvl="0" indent="-457200" eaLnBrk="0" fontAlgn="base" hangingPunct="0">
              <a:spcAft>
                <a:spcPct val="0"/>
              </a:spcAft>
            </a:pP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Эффект формулировки</a:t>
            </a: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571472" y="2285992"/>
            <a:ext cx="7888315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400" dirty="0">
                <a:latin typeface="Arial" pitchFamily="34" charset="0"/>
                <a:cs typeface="Arial" pitchFamily="34" charset="0"/>
              </a:rPr>
              <a:t>Существует эффект формулировки. Преференции (компенсации) не должны ассоциироваться с потенциальным риском. Рекомендуемая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формулировка – преференции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(вознаграждения) предоставляются в ответ на добровольное содействие местных сообществ в решении общенациональной проблемы.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072494" cy="642942"/>
          </a:xfrm>
        </p:spPr>
        <p:txBody>
          <a:bodyPr>
            <a:normAutofit/>
          </a:bodyPr>
          <a:lstStyle/>
          <a:p>
            <a:pPr marL="457200" lvl="0" indent="-457200" eaLnBrk="0" fontAlgn="base" hangingPunct="0">
              <a:spcAft>
                <a:spcPct val="0"/>
              </a:spcAft>
            </a:pP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Принципы компенсаций</a:t>
            </a: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571472" y="2285992"/>
            <a:ext cx="788831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400" dirty="0">
                <a:latin typeface="Arial" pitchFamily="34" charset="0"/>
                <a:cs typeface="Arial" pitchFamily="34" charset="0"/>
              </a:rPr>
              <a:t>Сформулированы принципы компенсаций, заложенные в основу сотрудничества с местным населением при реализации проектов размещения ПХ РАО в Великобритании (см. приложение 2).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142984"/>
            <a:ext cx="8215370" cy="642942"/>
          </a:xfrm>
        </p:spPr>
        <p:txBody>
          <a:bodyPr>
            <a:normAutofit fontScale="90000"/>
          </a:bodyPr>
          <a:lstStyle/>
          <a:p>
            <a:pPr lvl="0"/>
            <a:r>
              <a:rPr lang="ru-RU" sz="3600" b="1" u="sng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4. 2. </a:t>
            </a:r>
            <a:r>
              <a:rPr lang="ru-RU" sz="3600" b="1" u="sng" dirty="0" smtClean="0">
                <a:solidFill>
                  <a:schemeClr val="accent2">
                    <a:lumMod val="75000"/>
                  </a:schemeClr>
                </a:solidFill>
              </a:rPr>
              <a:t>Распространенность компенсационных мер в отдельных странах </a:t>
            </a:r>
            <a:r>
              <a:rPr lang="en-US" sz="3600" b="1" u="sng" dirty="0" smtClean="0">
                <a:solidFill>
                  <a:schemeClr val="accent2">
                    <a:lumMod val="75000"/>
                  </a:schemeClr>
                </a:solidFill>
              </a:rPr>
              <a:t>OECD</a:t>
            </a:r>
            <a:endParaRPr lang="ru-RU" sz="3600" u="sng" dirty="0">
              <a:solidFill>
                <a:schemeClr val="accent2">
                  <a:lumMod val="75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8597" y="2000240"/>
          <a:ext cx="8429684" cy="4446016"/>
        </p:xfrm>
        <a:graphic>
          <a:graphicData uri="http://schemas.openxmlformats.org/drawingml/2006/table">
            <a:tbl>
              <a:tblPr/>
              <a:tblGrid>
                <a:gridCol w="1285900"/>
                <a:gridCol w="1406562"/>
                <a:gridCol w="2058318"/>
                <a:gridCol w="1895379"/>
                <a:gridCol w="1783525"/>
              </a:tblGrid>
              <a:tr h="6502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Страна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Право вето на муниципальном уровне 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Применение компенсаций / преференций / гонораров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Законодательное закрепление выплат 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Добровольные выплаты со стороны оператора 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Бельгия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Да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Да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Нет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Да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Канада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Да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Да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Да 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Да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87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Чешская Республика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Нет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Да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Да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Нет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1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Финляндия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Да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Да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Да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Да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Франция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Нет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Да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Да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Нет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Венгрия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Да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Да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Да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Да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Япония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Да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Да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Да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Нет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Корея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Да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Да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Да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Нет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Испания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Да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Да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Да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Да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Швеция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Да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Да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Да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Да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251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Швейцария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Нет (с 2005)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Да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Нет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Да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251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Великобритания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Да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Да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Пока нет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Да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6502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США (</a:t>
                      </a:r>
                      <a:r>
                        <a:rPr lang="en-US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ILW</a:t>
                      </a:r>
                      <a:r>
                        <a:rPr lang="ru-RU" sz="12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)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Нет (</a:t>
                      </a:r>
                      <a:r>
                        <a:rPr lang="ru-RU" sz="120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</a:t>
                      </a:r>
                      <a:r>
                        <a:rPr lang="en-US" sz="12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</a:t>
                      </a:r>
                      <a:r>
                        <a:rPr lang="ru-RU" sz="12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-юре)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Да (де-факто) 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Да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Да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Да</a:t>
                      </a:r>
                    </a:p>
                  </a:txBody>
                  <a:tcPr marL="53009" marR="530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714356"/>
            <a:ext cx="7929618" cy="642942"/>
          </a:xfrm>
        </p:spPr>
        <p:txBody>
          <a:bodyPr>
            <a:normAutofit/>
          </a:bodyPr>
          <a:lstStyle/>
          <a:p>
            <a:pPr lvl="0"/>
            <a:r>
              <a:rPr lang="ru-RU" sz="3600" b="1" u="sng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4.3. </a:t>
            </a:r>
            <a:r>
              <a:rPr lang="ru-RU" sz="3600" b="1" u="sng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Виды преференций (компенсаций): </a:t>
            </a:r>
            <a:endParaRPr lang="ru-RU" sz="3600" u="sng" dirty="0">
              <a:solidFill>
                <a:schemeClr val="accent2">
                  <a:lumMod val="75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684213" y="1428736"/>
            <a:ext cx="7959753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Tx/>
              <a:buFont typeface="Wingdings" pitchFamily="2" charset="2"/>
              <a:buChar char="ü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расширение властных полномочий местной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Tx/>
              <a:tabLst/>
            </a:pP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общественности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например, предоставление права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Tx/>
              <a:tabLst/>
            </a:pPr>
            <a:r>
              <a:rPr lang="ru-RU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на информирование и участие в процессе принятия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Tx/>
              <a:tabLst/>
            </a:pPr>
            <a:r>
              <a:rPr lang="ru-RU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решений и оказание влияния на его результаты;  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Tx/>
              <a:buFont typeface="Wingdings" pitchFamily="2" charset="2"/>
              <a:buChar char="ü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социальные гарантии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(сохранение стоимости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Tx/>
              <a:tabLst/>
            </a:pPr>
            <a:r>
              <a:rPr lang="ru-RU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недвижимости, занятость местного населения,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Tx/>
              <a:tabLst/>
            </a:pPr>
            <a:r>
              <a:rPr lang="ru-RU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поддержка местного производителя, развитие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Tx/>
              <a:tabLst/>
            </a:pPr>
            <a:r>
              <a:rPr lang="ru-RU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муниципальной инфраструктуры, образовательные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Tx/>
              <a:tabLst/>
            </a:pPr>
            <a:r>
              <a:rPr lang="ru-RU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возможности и т.п.);  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Tx/>
              <a:buFont typeface="Wingdings" pitchFamily="2" charset="2"/>
              <a:buChar char="ü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экономические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повышение уровня жизни и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Tx/>
              <a:tabLst/>
            </a:pPr>
            <a:r>
              <a:rPr lang="ru-RU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местной экономики (налоги, рабочие места,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Tx/>
              <a:tabLst/>
            </a:pPr>
            <a:r>
              <a:rPr lang="ru-RU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финансовые поощрения и др.);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Font typeface="Wingdings" pitchFamily="2" charset="2"/>
              <a:buChar char="ü"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межпоколенческие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»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поддержка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</a:pPr>
            <a:r>
              <a:rPr lang="ru-RU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долговременного устойчивого развития региона.</a:t>
            </a: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714356"/>
            <a:ext cx="7929618" cy="642942"/>
          </a:xfrm>
        </p:spPr>
        <p:txBody>
          <a:bodyPr>
            <a:normAutofit/>
          </a:bodyPr>
          <a:lstStyle/>
          <a:p>
            <a:pPr lvl="0"/>
            <a:r>
              <a:rPr lang="ru-RU" sz="3600" b="1" u="sng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5. Российское законодательство</a:t>
            </a:r>
            <a:endParaRPr lang="ru-RU" sz="3600" u="sng" dirty="0">
              <a:solidFill>
                <a:schemeClr val="accent2">
                  <a:lumMod val="75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500035" y="1285860"/>
            <a:ext cx="8215370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Tx/>
              <a:buFont typeface="Wingdings" pitchFamily="2" charset="2"/>
              <a:buChar char="ü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Федеральный закон от 21 ноября 1995 года N 170-ФЗ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Tx/>
              <a:tabLst/>
            </a:pPr>
            <a:r>
              <a:rPr lang="ru-RU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«Об использовании атомной энергии»;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Tx/>
              <a:buFont typeface="Wingdings" pitchFamily="2" charset="2"/>
              <a:buChar char="ü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Федеральный закон от 9 января 1996 года N 3-ФЗ «О радиационной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Tx/>
              <a:tabLst/>
            </a:pPr>
            <a:r>
              <a:rPr lang="ru-RU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безопасности населения»; 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Tx/>
              <a:buFont typeface="Wingdings" pitchFamily="2" charset="2"/>
              <a:buChar char="ü"/>
              <a:tabLst/>
            </a:pPr>
            <a:r>
              <a:rPr kumimoji="0" lang="ru-RU" altLang="ko-K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Batang"/>
                <a:cs typeface="Arial" pitchFamily="34" charset="0"/>
              </a:rPr>
              <a:t>Федеральный закон от 10 июля 2001 года № 92-ФЗ «О специальных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Tx/>
              <a:tabLst/>
            </a:pPr>
            <a:r>
              <a:rPr lang="ru-RU" altLang="ko-KR" dirty="0">
                <a:latin typeface="Arial" pitchFamily="34" charset="0"/>
                <a:ea typeface="Batang"/>
                <a:cs typeface="Arial" pitchFamily="34" charset="0"/>
              </a:rPr>
              <a:t> </a:t>
            </a:r>
            <a:r>
              <a:rPr lang="ru-RU" altLang="ko-KR" dirty="0" smtClean="0">
                <a:latin typeface="Arial" pitchFamily="34" charset="0"/>
                <a:ea typeface="Batang"/>
                <a:cs typeface="Arial" pitchFamily="34" charset="0"/>
              </a:rPr>
              <a:t> </a:t>
            </a:r>
            <a:r>
              <a:rPr kumimoji="0" lang="ru-RU" altLang="ko-K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Batang"/>
                <a:cs typeface="Arial" pitchFamily="34" charset="0"/>
              </a:rPr>
              <a:t> экологических программах реабилитации радиационно загрязнённых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Tx/>
              <a:tabLst/>
            </a:pPr>
            <a:r>
              <a:rPr lang="ru-RU" altLang="ko-KR" dirty="0">
                <a:latin typeface="Arial" pitchFamily="34" charset="0"/>
                <a:ea typeface="Batang"/>
                <a:cs typeface="Arial" pitchFamily="34" charset="0"/>
              </a:rPr>
              <a:t> </a:t>
            </a:r>
            <a:r>
              <a:rPr lang="ru-RU" altLang="ko-KR" dirty="0" smtClean="0">
                <a:latin typeface="Arial" pitchFamily="34" charset="0"/>
                <a:ea typeface="Batang"/>
                <a:cs typeface="Arial" pitchFamily="34" charset="0"/>
              </a:rPr>
              <a:t>  </a:t>
            </a:r>
            <a:r>
              <a:rPr kumimoji="0" lang="ru-RU" altLang="ko-K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Batang"/>
                <a:cs typeface="Arial" pitchFamily="34" charset="0"/>
              </a:rPr>
              <a:t>участков территории»;</a:t>
            </a:r>
            <a:endParaRPr kumimoji="0" lang="ru-RU" altLang="ko-K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Tx/>
              <a:buFont typeface="Wingdings" pitchFamily="2" charset="2"/>
              <a:buChar char="ü"/>
              <a:tabLst/>
            </a:pPr>
            <a:r>
              <a:rPr kumimoji="0" lang="ru-RU" altLang="ko-K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Федеральный закон от 10 января 2002 года N 7-ФЗ «Об охране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Tx/>
              <a:tabLst/>
            </a:pPr>
            <a:r>
              <a:rPr lang="ru-RU" altLang="ko-KR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altLang="ko-KR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ru-RU" altLang="ko-K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окружающей  среды";</a:t>
            </a:r>
            <a:endParaRPr kumimoji="0" lang="ru-RU" altLang="ko-K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Tx/>
              <a:buFont typeface="Wingdings" pitchFamily="2" charset="2"/>
              <a:buChar char="ü"/>
              <a:tabLst/>
            </a:pPr>
            <a:r>
              <a:rPr kumimoji="0" lang="ru-RU" altLang="ko-K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Федеральный закон от 1 декабря 2007 года N 317-ФЗ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Tx/>
              <a:tabLst/>
            </a:pPr>
            <a:r>
              <a:rPr lang="ru-RU" altLang="ko-KR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altLang="ko-KR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altLang="ko-K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«О Государственной корпорации по атомной энергии «</a:t>
            </a:r>
            <a:r>
              <a:rPr kumimoji="0" lang="ru-RU" altLang="ko-K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Росатом</a:t>
            </a:r>
            <a:r>
              <a:rPr kumimoji="0" lang="ru-RU" altLang="ko-K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»;</a:t>
            </a:r>
            <a:endParaRPr kumimoji="0" lang="ru-RU" altLang="ko-K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Tx/>
              <a:buFont typeface="Wingdings" pitchFamily="2" charset="2"/>
              <a:buChar char="ü"/>
              <a:tabLst/>
            </a:pPr>
            <a:r>
              <a:rPr kumimoji="0" lang="ru-RU" altLang="ko-K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Градостроительный кодекс  Российской Федерации;</a:t>
            </a:r>
            <a:endParaRPr kumimoji="0" lang="ru-RU" altLang="ko-K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Tx/>
              <a:buFont typeface="Wingdings" pitchFamily="2" charset="2"/>
              <a:buChar char="ü"/>
              <a:tabLst/>
            </a:pPr>
            <a:r>
              <a:rPr kumimoji="0" lang="ru-RU" altLang="ko-K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Федеральный закон от 2007 года N 190-ФЗ «Об обращении с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Tx/>
              <a:tabLst/>
            </a:pPr>
            <a:r>
              <a:rPr lang="ru-RU" altLang="ko-KR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altLang="ko-KR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ru-RU" altLang="ko-K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радиоактивными отходами и о внесении изменений в отдельные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Tx/>
              <a:tabLst/>
            </a:pPr>
            <a:r>
              <a:rPr lang="ru-RU" altLang="ko-KR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altLang="ko-KR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ru-RU" altLang="ko-K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законодательные акты Российской Федерации»;</a:t>
            </a:r>
            <a:endParaRPr kumimoji="0" lang="ru-RU" altLang="ko-K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Tx/>
              <a:buFont typeface="Wingdings" pitchFamily="2" charset="2"/>
              <a:buChar char="ü"/>
              <a:tabLst/>
            </a:pPr>
            <a:r>
              <a:rPr kumimoji="0" lang="ru-RU" altLang="ko-K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Федеральный закон от 3 апреля 1996 г. N 29-ФЗ «О финансировании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Tx/>
              <a:tabLst/>
            </a:pPr>
            <a:r>
              <a:rPr lang="ru-RU" altLang="ko-KR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altLang="ko-KR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ru-RU" altLang="ko-K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особо радиационно опасных и </a:t>
            </a:r>
            <a:r>
              <a:rPr kumimoji="0" lang="ru-RU" altLang="ko-K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ядерно</a:t>
            </a:r>
            <a:r>
              <a:rPr kumimoji="0" lang="ru-RU" altLang="ko-K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опасных производств и объектов";</a:t>
            </a:r>
            <a:endParaRPr kumimoji="0" lang="ru-RU" altLang="ko-K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Tx/>
              <a:buFont typeface="Wingdings" pitchFamily="2" charset="2"/>
              <a:buChar char="ü"/>
              <a:tabLst/>
            </a:pPr>
            <a:r>
              <a:rPr kumimoji="0" lang="ru-RU" altLang="ko-K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подзаконные нормативные правовые акты;</a:t>
            </a:r>
            <a:r>
              <a:rPr lang="ru-RU" dirty="0"/>
              <a:t> </a:t>
            </a:r>
            <a:endParaRPr lang="ru-RU" dirty="0" smtClean="0"/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ü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нормативные </a:t>
            </a:r>
            <a:r>
              <a:rPr lang="ru-RU" dirty="0">
                <a:latin typeface="Arial" pitchFamily="34" charset="0"/>
                <a:cs typeface="Arial" pitchFamily="34" charset="0"/>
              </a:rPr>
              <a:t>правовые акты субъектов Российской Федерации.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Tx/>
              <a:buFont typeface="Wingdings" pitchFamily="2" charset="2"/>
              <a:buChar char="ü"/>
              <a:tabLst/>
            </a:pPr>
            <a:endParaRPr kumimoji="0" lang="ru-RU" altLang="ko-K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3" y="2857496"/>
            <a:ext cx="7929618" cy="428628"/>
          </a:xfrm>
        </p:spPr>
        <p:txBody>
          <a:bodyPr>
            <a:noAutofit/>
          </a:bodyPr>
          <a:lstStyle/>
          <a:p>
            <a:pPr lvl="0"/>
            <a:r>
              <a:rPr lang="ru-RU" sz="3600" b="1" u="sng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6. Участие ГК «</a:t>
            </a:r>
            <a:r>
              <a:rPr lang="ru-RU" sz="3600" b="1" u="sng" dirty="0" err="1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Росатом</a:t>
            </a:r>
            <a:r>
              <a:rPr lang="ru-RU" sz="3600" b="1" u="sng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» в решении социально-экономических </a:t>
            </a:r>
            <a:br>
              <a:rPr lang="ru-RU" sz="3600" b="1" u="sng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</a:br>
            <a:r>
              <a:rPr lang="ru-RU" sz="3600" b="1" u="sng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и экологических вопросов</a:t>
            </a:r>
            <a:endParaRPr lang="ru-RU" sz="3600" b="1" u="sng" dirty="0">
              <a:solidFill>
                <a:schemeClr val="accent2">
                  <a:lumMod val="75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541337" y="857232"/>
            <a:ext cx="8102629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Экономическая  и социально-экономическая составляющие: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Tx/>
              <a:buFont typeface="Wingdings" pitchFamily="2" charset="2"/>
              <a:buChar char="ü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вклады в развитие смежных отраслей экономики;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Tx/>
              <a:buFont typeface="Wingdings" pitchFamily="2" charset="2"/>
              <a:buChar char="ü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налоговые отчисления в бюджеты разных уровней;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Tx/>
              <a:buFont typeface="Wingdings" pitchFamily="2" charset="2"/>
              <a:buChar char="ü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создание новых рабочих мест;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Tx/>
              <a:buFont typeface="Wingdings" pitchFamily="2" charset="2"/>
              <a:buChar char="ü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поддержка отечественных поставщиков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Tx/>
              <a:tabLst/>
            </a:pPr>
            <a:r>
              <a:rPr lang="ru-RU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 производителей;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Tx/>
              <a:buFont typeface="Wingdings" pitchFamily="2" charset="2"/>
              <a:buChar char="ü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инвестиции в инфраструктуру и услуги,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Tx/>
              <a:tabLst/>
            </a:pPr>
            <a:r>
              <a:rPr lang="ru-RU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предоставляемые для общественных нужд;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Tx/>
              <a:buFont typeface="Wingdings" pitchFamily="2" charset="2"/>
              <a:buChar char="ü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участие в социально-экономическом развитии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Tx/>
              <a:tabLst/>
            </a:pPr>
            <a:r>
              <a:rPr lang="ru-RU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реабилитации территорий.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541337" y="857232"/>
            <a:ext cx="8102629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Социальная и экологическая составляющие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:</a:t>
            </a:r>
            <a:r>
              <a:rPr lang="ru-RU" sz="3200" dirty="0">
                <a:latin typeface="Arial Narrow" pitchFamily="34" charset="0"/>
              </a:rPr>
              <a:t> </a:t>
            </a:r>
            <a:endParaRPr lang="ru-RU" sz="3200" dirty="0" smtClean="0">
              <a:latin typeface="Arial Narrow" pitchFamily="34" charset="0"/>
            </a:endParaRPr>
          </a:p>
          <a:p>
            <a:endParaRPr lang="ru-RU" sz="3200" dirty="0" smtClean="0">
              <a:latin typeface="Arial Narrow" pitchFamily="34" charset="0"/>
            </a:endParaRP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ü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реализация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Единой социальной политики и социального 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 партнерства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ü"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социальные программы и проекты на территориях присутствия;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ü"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программы отселения (решение части проблем «ядерного 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 наследия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» предыдущей оборонной и хозяйственной 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 деятельности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отрасли);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ü"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информирование (работа общеотраслевых СМИ, сайтов, 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 информационных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центров,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интернет-портала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с 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онлайн-данными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контроля радиационной обстановки);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ü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проведение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общественных слушаний и общественных 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  экологических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экспертиз; 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ü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организация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диалоговых форм взаимодействия (форумы, 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 конференции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, семинары, выставки, ярмарки); 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ü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публикация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публичных отчетов Корпорации и ее организаций.  </a:t>
            </a:r>
          </a:p>
          <a:p>
            <a:endParaRPr lang="ru-RU" sz="3200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000108"/>
            <a:ext cx="6143668" cy="642942"/>
          </a:xfrm>
        </p:spPr>
        <p:txBody>
          <a:bodyPr>
            <a:normAutofit/>
          </a:bodyPr>
          <a:lstStyle/>
          <a:p>
            <a:pPr lvl="0"/>
            <a:r>
              <a:rPr lang="ru-RU" sz="3600" b="1" u="sng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1. Основные </a:t>
            </a:r>
            <a:r>
              <a:rPr lang="en-US" sz="3600" b="1" u="sng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ru-RU" sz="3600" b="1" u="sng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направления</a:t>
            </a:r>
            <a:endParaRPr lang="ru-RU" sz="3600" dirty="0">
              <a:solidFill>
                <a:schemeClr val="accent2">
                  <a:lumMod val="75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71472" y="2071678"/>
            <a:ext cx="8072494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Tx/>
              <a:buFont typeface="Wingdings" pitchFamily="2" charset="2"/>
              <a:buChar char="Ø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Информирование общественности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Tx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Tx/>
              <a:buFont typeface="Wingdings" pitchFamily="2" charset="2"/>
              <a:buChar char="Ø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Участие  в принятии решений по вопросам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Tx/>
              <a:tabLst/>
            </a:pPr>
            <a:r>
              <a:rPr lang="en-US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размещения и  дальнейшего функционирования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Tx/>
              <a:tabLst/>
            </a:pPr>
            <a:r>
              <a:rPr lang="en-US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объектов обращения с ОЯТ и РАО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Tx/>
              <a:buFont typeface="Wingdings" pitchFamily="2" charset="2"/>
              <a:buChar char="Ø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Экономические и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оциально-экономические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Tx/>
              <a:tabLst/>
            </a:pP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гарантии и преференции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Tx/>
              <a:buFont typeface="Wingdings" pitchFamily="2" charset="2"/>
              <a:buChar char="Ø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Обеспечение экологической безопасности и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Tx/>
              <a:tabLst/>
            </a:pPr>
            <a:r>
              <a:rPr lang="en-US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реабилитации территорий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642918"/>
            <a:ext cx="6143668" cy="642942"/>
          </a:xfrm>
        </p:spPr>
        <p:txBody>
          <a:bodyPr>
            <a:normAutofit/>
          </a:bodyPr>
          <a:lstStyle/>
          <a:p>
            <a:pPr lvl="0"/>
            <a:r>
              <a:rPr lang="ru-RU" sz="3600" b="1" u="sng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2. </a:t>
            </a:r>
            <a:r>
              <a:rPr lang="ru-RU" sz="3600" b="1" u="sng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Международные  документы</a:t>
            </a:r>
            <a:endParaRPr lang="ru-RU" sz="3600" dirty="0">
              <a:solidFill>
                <a:schemeClr val="accent2">
                  <a:lumMod val="75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7158" y="1357298"/>
            <a:ext cx="8643966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ü"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Конвенция о ядерной безопасности, 1996 г.; 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endParaRPr lang="ru-RU" sz="1000" dirty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ü"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Объединенная конвенция о безопасности обращения 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 с отработавшим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топливом и о безопасности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обращения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 с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радиоактивными отходами, 1997 г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.;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endParaRPr lang="ru-RU" sz="1000" dirty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ü"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Конвенция об оценке воздействия на окружающую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среду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(ОВОС) в трансграничном контексте (Конвенция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Эспо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, 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1991г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.)  и принятый в 1993 г. Протокол к ней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по  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 стратегической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экологической оценке  (СЭО -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SEA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или 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EIA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for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PPP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);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endParaRPr lang="ru-RU" sz="1000" dirty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ü"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Конвенция о доступе к информации, участии 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 общественности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в процессе принятия решений и 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 доступе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к правосудию по вопросам,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касающимся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окружающей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среды (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Орхусская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конвенция,1998)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714356"/>
            <a:ext cx="6143668" cy="642942"/>
          </a:xfrm>
        </p:spPr>
        <p:txBody>
          <a:bodyPr>
            <a:normAutofit/>
          </a:bodyPr>
          <a:lstStyle/>
          <a:p>
            <a:pPr lvl="0"/>
            <a:r>
              <a:rPr lang="ru-RU" sz="3600" b="1" u="sng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3. </a:t>
            </a:r>
            <a:r>
              <a:rPr lang="ru-RU" sz="3600" b="1" u="sng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Требования  МАГАТЭ</a:t>
            </a:r>
            <a:endParaRPr lang="ru-RU" sz="3600" dirty="0">
              <a:solidFill>
                <a:schemeClr val="accent2">
                  <a:lumMod val="75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5720" y="1428736"/>
            <a:ext cx="8643966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ü"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Основополагающие принципы безопасности МАГАТЭ, 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 Вена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, 2007 год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endParaRPr lang="ru-RU" sz="1000" dirty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ü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Государственная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, правовая и регулирующая основа 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 обеспечения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безопасности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МАГАТЭ, Вена,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2010;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endParaRPr lang="ru-RU" sz="1000" dirty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ü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Milestones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in the Development of a National Infrastructure 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for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Nuclea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Power, IAEA Nuclear Energy Series 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No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. NG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-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G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-3.1,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IAEA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Vienna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2007;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endParaRPr lang="ru-RU" sz="1000" dirty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ü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Оценка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положения дел в области развития 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 национальной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ядерной инфраструктуры,  МАГАТЭ, Вена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2009,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№.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NG-T-3.2;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endParaRPr lang="ru-RU" sz="1000" dirty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ü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Политика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и стратегии обращения с радиоактивными 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отходами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, МАГАТЭ, Вена, 2012 г.,  № nw-g-1.1.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714356"/>
            <a:ext cx="6143668" cy="642942"/>
          </a:xfrm>
        </p:spPr>
        <p:txBody>
          <a:bodyPr>
            <a:normAutofit/>
          </a:bodyPr>
          <a:lstStyle/>
          <a:p>
            <a:pPr lvl="0"/>
            <a:r>
              <a:rPr lang="ru-RU" sz="3600" b="1" u="sng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4. </a:t>
            </a:r>
            <a:r>
              <a:rPr lang="ru-RU" sz="3600" b="1" u="sng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Зарубежный опыт</a:t>
            </a:r>
            <a:endParaRPr lang="ru-RU" sz="3600" dirty="0">
              <a:solidFill>
                <a:schemeClr val="accent2">
                  <a:lumMod val="75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541337" y="1643050"/>
            <a:ext cx="8102629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  многих зарубежных странах в регионах размещения объектов хранения / обращения с ОЯТ и РАО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местное население получает социально-экономические преференции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(компенсации, вознаграждения) за добровольное содействие в решении общенациональной проблемы.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714356"/>
            <a:ext cx="6143668" cy="642942"/>
          </a:xfrm>
        </p:spPr>
        <p:txBody>
          <a:bodyPr>
            <a:normAutofit/>
          </a:bodyPr>
          <a:lstStyle/>
          <a:p>
            <a:pPr lvl="0"/>
            <a:r>
              <a:rPr lang="ru-RU" sz="3600" b="1" u="sng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4.1. </a:t>
            </a:r>
            <a:r>
              <a:rPr lang="ru-RU" sz="3600" b="1" u="sng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</a:rPr>
              <a:t>Основные идеи</a:t>
            </a:r>
            <a:endParaRPr lang="ru-RU" sz="3600" u="sng" dirty="0">
              <a:solidFill>
                <a:schemeClr val="accent2">
                  <a:lumMod val="75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541369" y="1714488"/>
            <a:ext cx="8459787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 Закрепление практики преференций на уровне</a:t>
            </a:r>
          </a:p>
          <a:p>
            <a:pPr marL="457200" marR="0" lvl="0" indent="-457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законодательства </a:t>
            </a:r>
          </a:p>
          <a:p>
            <a:pPr marL="457200" marR="0" lvl="0" indent="-457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Определение времени предоставления преференций</a:t>
            </a: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 Предоставление преференций на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уровне</a:t>
            </a: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муниципалитетов</a:t>
            </a: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4. Эффект формулировки </a:t>
            </a: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5. Принципы компенсаций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285860"/>
            <a:ext cx="8072494" cy="642942"/>
          </a:xfrm>
        </p:spPr>
        <p:txBody>
          <a:bodyPr>
            <a:normAutofit fontScale="90000"/>
          </a:bodyPr>
          <a:lstStyle/>
          <a:p>
            <a:pPr marL="457200" lvl="0" indent="-457200" fontAlgn="base">
              <a:spcAft>
                <a:spcPct val="0"/>
              </a:spcAft>
            </a:pP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     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Закрепление практики преференций на уровне законодательства </a:t>
            </a: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571472" y="2285992"/>
            <a:ext cx="788831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Эта практика чаще всего закреплена на уровне законодательства. В других случаях используется заключение соглашений на основе договоренностей между операторами объектов и местными органами власти (см. приложение 1). 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285860"/>
            <a:ext cx="8072494" cy="642942"/>
          </a:xfrm>
        </p:spPr>
        <p:txBody>
          <a:bodyPr>
            <a:normAutofit fontScale="90000"/>
          </a:bodyPr>
          <a:lstStyle/>
          <a:p>
            <a:pPr marL="457200" lvl="0" indent="-457200" fontAlgn="base">
              <a:spcAft>
                <a:spcPct val="0"/>
              </a:spcAft>
            </a:pP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     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Определение времени предоставления</a:t>
            </a:r>
            <a:b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</a:b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преференций</a:t>
            </a: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571472" y="2285992"/>
            <a:ext cx="788831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Что касается времени предоставления преференций (компенсаций), в некоторых случаях они предоставляются местным сообществам на этапе выбора площадки, другие только после начала  строительства и/или эксплуатации.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285860"/>
            <a:ext cx="8072494" cy="642942"/>
          </a:xfrm>
        </p:spPr>
        <p:txBody>
          <a:bodyPr>
            <a:normAutofit fontScale="90000"/>
          </a:bodyPr>
          <a:lstStyle/>
          <a:p>
            <a:pPr marL="457200" lvl="0" indent="-457200" eaLnBrk="0" fontAlgn="base" hangingPunct="0">
              <a:spcAft>
                <a:spcPct val="0"/>
              </a:spcAft>
            </a:pP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     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Предоставление преференций на уровне</a:t>
            </a:r>
            <a:b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</a:b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муниципалитетов   </a:t>
            </a: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571472" y="2285992"/>
            <a:ext cx="788831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400" dirty="0">
                <a:latin typeface="Arial" pitchFamily="34" charset="0"/>
                <a:cs typeface="Arial" pitchFamily="34" charset="0"/>
              </a:rPr>
              <a:t>Преференции (компенсации) обычно предоставляются на уровне муниципалитетов, в редких случаях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– на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уровне региональных властей.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</TotalTime>
  <Words>842</Words>
  <Application>Microsoft Office PowerPoint</Application>
  <PresentationFormat>Экран (4:3)</PresentationFormat>
  <Paragraphs>225</Paragraphs>
  <Slides>17</Slides>
  <Notes>17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Поток</vt:lpstr>
      <vt:lpstr>Обеспечение социальной приемлемости объектов по обращению с ОЯТ и РАО  в России и за рубежом:  правовое регулирование и практика</vt:lpstr>
      <vt:lpstr>1. Основные  направления</vt:lpstr>
      <vt:lpstr>2. Международные  документы</vt:lpstr>
      <vt:lpstr>3. Требования  МАГАТЭ</vt:lpstr>
      <vt:lpstr>4. Зарубежный опыт</vt:lpstr>
      <vt:lpstr>4.1. Основные идеи</vt:lpstr>
      <vt:lpstr>     Закрепление практики преференций на уровне законодательства </vt:lpstr>
      <vt:lpstr>     Определение времени предоставления преференций</vt:lpstr>
      <vt:lpstr>     Предоставление преференций на уровне муниципалитетов   </vt:lpstr>
      <vt:lpstr> Эффект формулировки</vt:lpstr>
      <vt:lpstr> Принципы компенсаций</vt:lpstr>
      <vt:lpstr>4. 2. Распространенность компенсационных мер в отдельных странах OECD</vt:lpstr>
      <vt:lpstr>4.3. Виды преференций (компенсаций): </vt:lpstr>
      <vt:lpstr>5. Российское законодательство</vt:lpstr>
      <vt:lpstr>6. Участие ГК «Росатом» в решении социально-экономических  и экологических вопросов</vt:lpstr>
      <vt:lpstr>Презентация PowerPoint</vt:lpstr>
      <vt:lpstr>Презентация PowerPoint</vt:lpstr>
    </vt:vector>
  </TitlesOfParts>
  <Company>ИБРАЭ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Обеспечение социальной приемлемости объектов по обращению с ОЯТ и РАО в России и за рубежом: правовое регулирование и практика</dc:title>
  <dc:creator>Морозова Татьяна</dc:creator>
  <cp:lastModifiedBy>Линге Игорь</cp:lastModifiedBy>
  <cp:revision>25</cp:revision>
  <dcterms:created xsi:type="dcterms:W3CDTF">2012-10-15T12:49:43Z</dcterms:created>
  <dcterms:modified xsi:type="dcterms:W3CDTF">2012-10-16T10:17:28Z</dcterms:modified>
</cp:coreProperties>
</file>