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charts/chart1.xml" ContentType="application/vnd.openxmlformats-officedocument.drawingml.chart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2" r:id="rId2"/>
  </p:sldMasterIdLst>
  <p:notesMasterIdLst>
    <p:notesMasterId r:id="rId35"/>
  </p:notesMasterIdLst>
  <p:sldIdLst>
    <p:sldId id="429" r:id="rId3"/>
    <p:sldId id="386" r:id="rId4"/>
    <p:sldId id="387" r:id="rId5"/>
    <p:sldId id="492" r:id="rId6"/>
    <p:sldId id="480" r:id="rId7"/>
    <p:sldId id="426" r:id="rId8"/>
    <p:sldId id="483" r:id="rId9"/>
    <p:sldId id="484" r:id="rId10"/>
    <p:sldId id="476" r:id="rId11"/>
    <p:sldId id="433" r:id="rId12"/>
    <p:sldId id="495" r:id="rId13"/>
    <p:sldId id="485" r:id="rId14"/>
    <p:sldId id="486" r:id="rId15"/>
    <p:sldId id="440" r:id="rId16"/>
    <p:sldId id="496" r:id="rId17"/>
    <p:sldId id="487" r:id="rId18"/>
    <p:sldId id="442" r:id="rId19"/>
    <p:sldId id="497" r:id="rId20"/>
    <p:sldId id="488" r:id="rId21"/>
    <p:sldId id="446" r:id="rId22"/>
    <p:sldId id="498" r:id="rId23"/>
    <p:sldId id="489" r:id="rId24"/>
    <p:sldId id="490" r:id="rId25"/>
    <p:sldId id="499" r:id="rId26"/>
    <p:sldId id="493" r:id="rId27"/>
    <p:sldId id="447" r:id="rId28"/>
    <p:sldId id="502" r:id="rId29"/>
    <p:sldId id="504" r:id="rId30"/>
    <p:sldId id="500" r:id="rId31"/>
    <p:sldId id="501" r:id="rId32"/>
    <p:sldId id="503" r:id="rId33"/>
    <p:sldId id="491" r:id="rId34"/>
  </p:sldIdLst>
  <p:sldSz cx="9144000" cy="6858000" type="screen4x3"/>
  <p:notesSz cx="6858000" cy="9945688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b="1"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b="1"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b="1"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b="1"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4F789"/>
    <a:srgbClr val="DBE010"/>
    <a:srgbClr val="A4F4FA"/>
    <a:srgbClr val="376092"/>
    <a:srgbClr val="CCECFF"/>
    <a:srgbClr val="FF0000"/>
    <a:srgbClr val="CCFF99"/>
    <a:srgbClr val="00FF00"/>
    <a:srgbClr val="B53BA6"/>
    <a:srgbClr val="9900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10A1B5D5-9B99-4C35-A422-299274C87663}" styleName="Средний стиль 1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6E25E649-3F16-4E02-A733-19D2CDBF48F0}" styleName="Средний стиль 3 - акцент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876" autoAdjust="0"/>
    <p:restoredTop sz="94629" autoAdjust="0"/>
  </p:normalViewPr>
  <p:slideViewPr>
    <p:cSldViewPr>
      <p:cViewPr>
        <p:scale>
          <a:sx n="66" d="100"/>
          <a:sy n="66" d="100"/>
        </p:scale>
        <p:origin x="-600" y="2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2224239507393303"/>
          <c:y val="4.0585875984251979E-2"/>
          <c:w val="0.48805071218115609"/>
          <c:h val="0.73784645669291338"/>
        </c:manualLayout>
      </c:layout>
      <c:area3DChart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376092">
                <a:alpha val="84000"/>
              </a:srgbClr>
            </a:solidFill>
          </c:spPr>
          <c:cat>
            <c:numRef>
              <c:f>Лист1!$A$2:$A$3</c:f>
              <c:numCache>
                <c:formatCode>0</c:formatCode>
                <c:ptCount val="2"/>
                <c:pt idx="0">
                  <c:v>1991</c:v>
                </c:pt>
                <c:pt idx="1">
                  <c:v>2012</c:v>
                </c:pt>
              </c:numCache>
            </c:num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300000</c:v>
                </c:pt>
                <c:pt idx="1">
                  <c:v>40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3090304"/>
        <c:axId val="23091840"/>
        <c:axId val="0"/>
      </c:area3DChart>
      <c:catAx>
        <c:axId val="23090304"/>
        <c:scaling>
          <c:orientation val="minMax"/>
        </c:scaling>
        <c:delete val="0"/>
        <c:axPos val="b"/>
        <c:numFmt formatCode="0" sourceLinked="1"/>
        <c:majorTickMark val="out"/>
        <c:minorTickMark val="none"/>
        <c:tickLblPos val="nextTo"/>
        <c:crossAx val="23091840"/>
        <c:crosses val="autoZero"/>
        <c:auto val="1"/>
        <c:lblAlgn val="ctr"/>
        <c:lblOffset val="100"/>
        <c:noMultiLvlLbl val="0"/>
      </c:catAx>
      <c:valAx>
        <c:axId val="23091840"/>
        <c:scaling>
          <c:orientation val="minMax"/>
        </c:scaling>
        <c:delete val="0"/>
        <c:axPos val="l"/>
        <c:majorGridlines/>
        <c:numFmt formatCode="#,##0" sourceLinked="0"/>
        <c:majorTickMark val="out"/>
        <c:minorTickMark val="none"/>
        <c:tickLblPos val="nextTo"/>
        <c:spPr>
          <a:noFill/>
        </c:spPr>
        <c:crossAx val="23090304"/>
        <c:crosses val="autoZero"/>
        <c:crossBetween val="midCat"/>
      </c:valAx>
    </c:plotArea>
    <c:plotVisOnly val="1"/>
    <c:dispBlanksAs val="zero"/>
    <c:showDLblsOverMax val="0"/>
  </c:chart>
  <c:txPr>
    <a:bodyPr/>
    <a:lstStyle/>
    <a:p>
      <a:pPr>
        <a:defRPr sz="1800">
          <a:latin typeface="Calibri" pitchFamily="34" charset="0"/>
          <a:cs typeface="Calibri" pitchFamily="34" charset="0"/>
        </a:defRPr>
      </a:pPr>
      <a:endParaRPr lang="ru-RU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972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b="0"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972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042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42975" y="746125"/>
            <a:ext cx="4972050" cy="37290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724202"/>
            <a:ext cx="5486400" cy="4475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46678"/>
            <a:ext cx="2971800" cy="4972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 b="0"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2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9446678"/>
            <a:ext cx="2971800" cy="4972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Arial" pitchFamily="34" charset="0"/>
              </a:defRPr>
            </a:lvl1pPr>
          </a:lstStyle>
          <a:p>
            <a:pPr>
              <a:defRPr/>
            </a:pPr>
            <a:fld id="{6852E8CE-F224-4BD7-8263-6251EE67729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221898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BD1EC8D-6BB7-4D8D-8640-18030AFCA3FD}" type="slidenum">
              <a:rPr lang="ru-RU" smtClean="0"/>
              <a:pPr/>
              <a:t>1</a:t>
            </a:fld>
            <a:endParaRPr lang="ru-RU" smtClean="0"/>
          </a:p>
        </p:txBody>
      </p:sp>
      <p:sp>
        <p:nvSpPr>
          <p:cNvPr id="61443" name="Rectangle 7"/>
          <p:cNvSpPr txBox="1">
            <a:spLocks noGrp="1" noChangeArrowheads="1"/>
          </p:cNvSpPr>
          <p:nvPr/>
        </p:nvSpPr>
        <p:spPr bwMode="auto">
          <a:xfrm>
            <a:off x="3884613" y="9448404"/>
            <a:ext cx="2971800" cy="4955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275" tIns="45638" rIns="91275" bIns="45638" anchor="b"/>
          <a:lstStyle/>
          <a:p>
            <a:pPr algn="r" defTabSz="909638"/>
            <a:fld id="{371EEB7C-C25F-4153-9752-064F230DAA43}" type="slidenum">
              <a:rPr lang="ru-RU" sz="2000" b="0">
                <a:solidFill>
                  <a:schemeClr val="accent2"/>
                </a:solidFill>
              </a:rPr>
              <a:pPr algn="r" defTabSz="909638"/>
              <a:t>1</a:t>
            </a:fld>
            <a:endParaRPr lang="ru-RU" sz="2000" b="0">
              <a:solidFill>
                <a:schemeClr val="accent2"/>
              </a:solidFill>
            </a:endParaRPr>
          </a:p>
        </p:txBody>
      </p:sp>
      <p:sp>
        <p:nvSpPr>
          <p:cNvPr id="6144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14388" y="1436688"/>
            <a:ext cx="5324475" cy="3994150"/>
          </a:xfrm>
          <a:ln/>
        </p:spPr>
      </p:sp>
      <p:sp>
        <p:nvSpPr>
          <p:cNvPr id="6144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66738" y="5836185"/>
            <a:ext cx="5857875" cy="3315229"/>
          </a:xfrm>
          <a:noFill/>
          <a:ln/>
        </p:spPr>
        <p:txBody>
          <a:bodyPr lIns="91284" tIns="45643" rIns="91284" bIns="45643"/>
          <a:lstStyle/>
          <a:p>
            <a:pPr marL="263525" indent="-263525"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2467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62468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DE6A488-611F-4EFA-A41E-A241BB5FE647}" type="slidenum">
              <a:rPr lang="ru-RU" smtClean="0"/>
              <a:pPr/>
              <a:t>10</a:t>
            </a:fld>
            <a:endParaRPr lang="ru-RU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2467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62468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DE6A488-611F-4EFA-A41E-A241BB5FE647}" type="slidenum">
              <a:rPr lang="ru-RU" smtClean="0"/>
              <a:pPr/>
              <a:t>11</a:t>
            </a:fld>
            <a:endParaRPr lang="ru-RU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2467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62468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DE6A488-611F-4EFA-A41E-A241BB5FE647}" type="slidenum">
              <a:rPr lang="ru-RU" smtClean="0"/>
              <a:pPr/>
              <a:t>12</a:t>
            </a:fld>
            <a:endParaRPr lang="ru-RU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2467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62468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DE6A488-611F-4EFA-A41E-A241BB5FE647}" type="slidenum">
              <a:rPr lang="ru-RU" smtClean="0"/>
              <a:pPr/>
              <a:t>13</a:t>
            </a:fld>
            <a:endParaRPr lang="ru-RU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852E8CE-F224-4BD7-8263-6251EE677296}" type="slidenum">
              <a:rPr lang="ru-RU" smtClean="0"/>
              <a:pPr>
                <a:defRPr/>
              </a:pPr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292614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2467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62468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DE6A488-611F-4EFA-A41E-A241BB5FE647}" type="slidenum">
              <a:rPr lang="ru-RU" smtClean="0"/>
              <a:pPr/>
              <a:t>15</a:t>
            </a:fld>
            <a:endParaRPr lang="ru-RU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2467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62468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DE6A488-611F-4EFA-A41E-A241BB5FE647}" type="slidenum">
              <a:rPr lang="ru-RU" smtClean="0"/>
              <a:pPr/>
              <a:t>16</a:t>
            </a:fld>
            <a:endParaRPr lang="ru-RU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852E8CE-F224-4BD7-8263-6251EE677296}" type="slidenum">
              <a:rPr lang="ru-RU" smtClean="0"/>
              <a:pPr>
                <a:defRPr/>
              </a:pPr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578782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2467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62468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DE6A488-611F-4EFA-A41E-A241BB5FE647}" type="slidenum">
              <a:rPr lang="ru-RU" smtClean="0"/>
              <a:pPr/>
              <a:t>18</a:t>
            </a:fld>
            <a:endParaRPr lang="ru-RU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2467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62468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DE6A488-611F-4EFA-A41E-A241BB5FE647}" type="slidenum">
              <a:rPr lang="ru-RU" smtClean="0"/>
              <a:pPr/>
              <a:t>19</a:t>
            </a:fld>
            <a:endParaRPr lang="ru-R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852E8CE-F224-4BD7-8263-6251EE677296}" type="slidenum">
              <a:rPr lang="ru-RU" smtClean="0"/>
              <a:pPr>
                <a:defRPr/>
              </a:pPr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38060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852E8CE-F224-4BD7-8263-6251EE677296}" type="slidenum">
              <a:rPr lang="ru-RU" smtClean="0"/>
              <a:pPr>
                <a:defRPr/>
              </a:pPr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947321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2467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62468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DE6A488-611F-4EFA-A41E-A241BB5FE647}" type="slidenum">
              <a:rPr lang="ru-RU" smtClean="0"/>
              <a:pPr/>
              <a:t>21</a:t>
            </a:fld>
            <a:endParaRPr lang="ru-RU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2467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62468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DE6A488-611F-4EFA-A41E-A241BB5FE647}" type="slidenum">
              <a:rPr lang="ru-RU" smtClean="0"/>
              <a:pPr/>
              <a:t>22</a:t>
            </a:fld>
            <a:endParaRPr lang="ru-RU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2467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62468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DE6A488-611F-4EFA-A41E-A241BB5FE647}" type="slidenum">
              <a:rPr lang="ru-RU" smtClean="0"/>
              <a:pPr/>
              <a:t>23</a:t>
            </a:fld>
            <a:endParaRPr lang="ru-RU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852E8CE-F224-4BD7-8263-6251EE677296}" type="slidenum">
              <a:rPr lang="ru-RU" smtClean="0"/>
              <a:pPr>
                <a:defRPr/>
              </a:pPr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947321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852E8CE-F224-4BD7-8263-6251EE677296}" type="slidenum">
              <a:rPr lang="ru-RU" smtClean="0"/>
              <a:pPr>
                <a:defRPr/>
              </a:pPr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947321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852E8CE-F224-4BD7-8263-6251EE677296}" type="slidenum">
              <a:rPr lang="ru-RU" smtClean="0"/>
              <a:pPr>
                <a:defRPr/>
              </a:pPr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557247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852E8CE-F224-4BD7-8263-6251EE677296}" type="slidenum">
              <a:rPr lang="ru-RU" smtClean="0"/>
              <a:pPr>
                <a:defRPr/>
              </a:pPr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557247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852E8CE-F224-4BD7-8263-6251EE677296}" type="slidenum">
              <a:rPr lang="ru-RU" smtClean="0"/>
              <a:pPr>
                <a:defRPr/>
              </a:pPr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557247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852E8CE-F224-4BD7-8263-6251EE677296}" type="slidenum">
              <a:rPr lang="ru-RU" smtClean="0"/>
              <a:pPr>
                <a:defRPr/>
              </a:pPr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55724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852E8CE-F224-4BD7-8263-6251EE677296}" type="slidenum">
              <a:rPr lang="ru-RU" smtClean="0"/>
              <a:pPr>
                <a:defRPr/>
              </a:pPr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93027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852E8CE-F224-4BD7-8263-6251EE677296}" type="slidenum">
              <a:rPr lang="ru-RU" smtClean="0"/>
              <a:pPr>
                <a:defRPr/>
              </a:pPr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557247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852E8CE-F224-4BD7-8263-6251EE677296}" type="slidenum">
              <a:rPr lang="ru-RU" smtClean="0"/>
              <a:pPr>
                <a:defRPr/>
              </a:pPr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557247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BD1EC8D-6BB7-4D8D-8640-18030AFCA3FD}" type="slidenum">
              <a:rPr lang="ru-RU" smtClean="0"/>
              <a:pPr/>
              <a:t>32</a:t>
            </a:fld>
            <a:endParaRPr lang="ru-RU" smtClean="0"/>
          </a:p>
        </p:txBody>
      </p:sp>
      <p:sp>
        <p:nvSpPr>
          <p:cNvPr id="61443" name="Rectangle 7"/>
          <p:cNvSpPr txBox="1">
            <a:spLocks noGrp="1" noChangeArrowheads="1"/>
          </p:cNvSpPr>
          <p:nvPr/>
        </p:nvSpPr>
        <p:spPr bwMode="auto">
          <a:xfrm>
            <a:off x="3884613" y="9448404"/>
            <a:ext cx="2971800" cy="4955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275" tIns="45638" rIns="91275" bIns="45638" anchor="b"/>
          <a:lstStyle/>
          <a:p>
            <a:pPr algn="r" defTabSz="909638"/>
            <a:fld id="{371EEB7C-C25F-4153-9752-064F230DAA43}" type="slidenum">
              <a:rPr lang="ru-RU" sz="2000" b="0">
                <a:solidFill>
                  <a:schemeClr val="accent2"/>
                </a:solidFill>
              </a:rPr>
              <a:pPr algn="r" defTabSz="909638"/>
              <a:t>32</a:t>
            </a:fld>
            <a:endParaRPr lang="ru-RU" sz="2000" b="0">
              <a:solidFill>
                <a:schemeClr val="accent2"/>
              </a:solidFill>
            </a:endParaRPr>
          </a:p>
        </p:txBody>
      </p:sp>
      <p:sp>
        <p:nvSpPr>
          <p:cNvPr id="6144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14388" y="1436688"/>
            <a:ext cx="5324475" cy="3994150"/>
          </a:xfrm>
          <a:ln/>
        </p:spPr>
      </p:sp>
      <p:sp>
        <p:nvSpPr>
          <p:cNvPr id="6144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66738" y="5836185"/>
            <a:ext cx="5857875" cy="3315229"/>
          </a:xfrm>
          <a:noFill/>
          <a:ln/>
        </p:spPr>
        <p:txBody>
          <a:bodyPr lIns="91284" tIns="45643" rIns="91284" bIns="45643"/>
          <a:lstStyle/>
          <a:p>
            <a:pPr marL="263525" indent="-263525"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852E8CE-F224-4BD7-8263-6251EE677296}" type="slidenum">
              <a:rPr lang="ru-RU" smtClean="0"/>
              <a:pPr>
                <a:defRPr/>
              </a:pPr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9302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852E8CE-F224-4BD7-8263-6251EE677296}" type="slidenum">
              <a:rPr lang="ru-RU" smtClean="0"/>
              <a:pPr>
                <a:defRPr/>
              </a:pPr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39147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852E8CE-F224-4BD7-8263-6251EE677296}" type="slidenum">
              <a:rPr lang="ru-RU" smtClean="0"/>
              <a:pPr>
                <a:defRPr/>
              </a:pPr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5018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2467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62468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DE6A488-611F-4EFA-A41E-A241BB5FE647}" type="slidenum">
              <a:rPr lang="ru-RU" smtClean="0"/>
              <a:pPr/>
              <a:t>7</a:t>
            </a:fld>
            <a:endParaRPr lang="ru-RU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2467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62468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DE6A488-611F-4EFA-A41E-A241BB5FE647}" type="slidenum">
              <a:rPr lang="ru-RU" smtClean="0"/>
              <a:pPr/>
              <a:t>8</a:t>
            </a:fld>
            <a:endParaRPr lang="ru-RU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852E8CE-F224-4BD7-8263-6251EE677296}" type="slidenum">
              <a:rPr lang="ru-RU" smtClean="0"/>
              <a:pPr>
                <a:defRPr/>
              </a:pPr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75808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3A5923-9094-4075-8E0F-82AA290095C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81F68E-446A-46FF-A6B0-750123AE15A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210E98-71D9-4695-BE35-E4A88746C76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E87F59-C30D-42DB-B1FF-12E356D31FA9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med"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581118-5CA9-4D09-8E2E-E8057806424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C7A2D7-ED75-4343-99E3-525C6E8F8DC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558825-352E-4F5B-BDD5-EE972AEF1C2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C778E7-C80E-4076-B676-EC9232DF224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A6319B-209A-40CE-B45F-B3570B0A526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606C01-7994-4708-BFD3-90E75289634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44F5D0-CF39-4337-AA27-6FF4AF5F2D6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C04C3B-F801-48F2-8961-04EAAD8EC7F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b="0"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Arial" pitchFamily="34" charset="0"/>
              </a:defRPr>
            </a:lvl1pPr>
          </a:lstStyle>
          <a:p>
            <a:pPr>
              <a:defRPr/>
            </a:pPr>
            <a:fld id="{1FEED9AF-CD34-44C3-8EDC-963CB86EA15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535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250825" y="1557338"/>
            <a:ext cx="8642350" cy="456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0038" tIns="40020" rIns="80038" bIns="400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943115" name="Rectangle 11"/>
          <p:cNvSpPr>
            <a:spLocks noChangeArrowheads="1"/>
          </p:cNvSpPr>
          <p:nvPr/>
        </p:nvSpPr>
        <p:spPr bwMode="auto">
          <a:xfrm>
            <a:off x="1403350" y="1268413"/>
            <a:ext cx="6553200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defTabSz="801688">
              <a:defRPr/>
            </a:pPr>
            <a:endParaRPr lang="ru-RU" sz="3200">
              <a:solidFill>
                <a:srgbClr val="0000FF"/>
              </a:solidFill>
              <a:latin typeface="Arial" charset="0"/>
            </a:endParaRPr>
          </a:p>
        </p:txBody>
      </p:sp>
      <p:sp>
        <p:nvSpPr>
          <p:cNvPr id="943119" name="Rectangle 1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48713" y="6453188"/>
            <a:ext cx="357187" cy="20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kumimoji="0" sz="160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fld id="{95E09B85-A6F4-4191-B7BC-39F7DBE0FD7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15" name="Rectangle 12"/>
          <p:cNvSpPr>
            <a:spLocks noChangeArrowheads="1"/>
          </p:cNvSpPr>
          <p:nvPr/>
        </p:nvSpPr>
        <p:spPr bwMode="auto">
          <a:xfrm>
            <a:off x="88900" y="90488"/>
            <a:ext cx="6911975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lnSpc>
                <a:spcPct val="80000"/>
              </a:lnSpc>
              <a:tabLst>
                <a:tab pos="273050" algn="l"/>
              </a:tabLst>
              <a:defRPr/>
            </a:pPr>
            <a:r>
              <a:rPr lang="ru-RU" sz="2800" dirty="0">
                <a:solidFill>
                  <a:schemeClr val="bg1"/>
                </a:solidFill>
                <a:latin typeface="Arial" charset="0"/>
              </a:rPr>
              <a:t>РАДИАЦИОННАЯ БЕЗОПАСНОСТЬ</a:t>
            </a:r>
          </a:p>
          <a:p>
            <a:pPr>
              <a:lnSpc>
                <a:spcPct val="80000"/>
              </a:lnSpc>
              <a:tabLst>
                <a:tab pos="273050" algn="l"/>
              </a:tabLst>
              <a:defRPr/>
            </a:pPr>
            <a:r>
              <a:rPr lang="ru-RU" sz="2800" dirty="0">
                <a:solidFill>
                  <a:schemeClr val="bg1"/>
                </a:solidFill>
                <a:latin typeface="Arial" charset="0"/>
              </a:rPr>
              <a:t> </a:t>
            </a:r>
          </a:p>
        </p:txBody>
      </p:sp>
      <p:sp>
        <p:nvSpPr>
          <p:cNvPr id="16" name="Line 11"/>
          <p:cNvSpPr>
            <a:spLocks noChangeShapeType="1"/>
          </p:cNvSpPr>
          <p:nvPr/>
        </p:nvSpPr>
        <p:spPr bwMode="auto">
          <a:xfrm>
            <a:off x="144463" y="512763"/>
            <a:ext cx="8748712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ru-RU">
              <a:latin typeface="Arial" charset="0"/>
            </a:endParaRPr>
          </a:p>
        </p:txBody>
      </p:sp>
      <p:sp>
        <p:nvSpPr>
          <p:cNvPr id="4108" name="Rectangle 1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endParaRPr lang="ru-RU">
              <a:latin typeface="Arial" charset="0"/>
            </a:endParaRPr>
          </a:p>
        </p:txBody>
      </p:sp>
      <p:pic>
        <p:nvPicPr>
          <p:cNvPr id="6153" name="Picture 10" descr="ТЭЛ 15 будущее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288" y="6381750"/>
            <a:ext cx="1800225" cy="30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4" name="Picture 11" descr="лого_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28875" y="6340475"/>
            <a:ext cx="1571625" cy="38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</p:sldLayoutIdLst>
  <p:transition spd="med">
    <p:wipe dir="r"/>
  </p:transition>
  <p:timing>
    <p:tnLst>
      <p:par>
        <p:cTn id="1" dur="indefinite" restart="never" nodeType="tmRoot"/>
      </p:par>
    </p:tnLst>
  </p:timing>
  <p:hf hdr="0" ftr="0" dt="0"/>
  <p:txStyles>
    <p:titleStyle>
      <a:lvl1pPr algn="l" defTabSz="801688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00FF"/>
          </a:solidFill>
          <a:latin typeface="+mj-lt"/>
          <a:ea typeface="+mj-ea"/>
          <a:cs typeface="+mj-cs"/>
        </a:defRPr>
      </a:lvl1pPr>
      <a:lvl2pPr algn="l" defTabSz="801688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00FF"/>
          </a:solidFill>
          <a:latin typeface="Arial" charset="0"/>
        </a:defRPr>
      </a:lvl2pPr>
      <a:lvl3pPr algn="l" defTabSz="801688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00FF"/>
          </a:solidFill>
          <a:latin typeface="Arial" charset="0"/>
        </a:defRPr>
      </a:lvl3pPr>
      <a:lvl4pPr algn="l" defTabSz="801688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00FF"/>
          </a:solidFill>
          <a:latin typeface="Arial" charset="0"/>
        </a:defRPr>
      </a:lvl4pPr>
      <a:lvl5pPr algn="l" defTabSz="801688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00FF"/>
          </a:solidFill>
          <a:latin typeface="Arial" charset="0"/>
        </a:defRPr>
      </a:lvl5pPr>
      <a:lvl6pPr marL="457200" algn="l" defTabSz="801688" rtl="0" fontAlgn="base">
        <a:spcBef>
          <a:spcPct val="0"/>
        </a:spcBef>
        <a:spcAft>
          <a:spcPct val="0"/>
        </a:spcAft>
        <a:defRPr sz="3200" b="1">
          <a:solidFill>
            <a:srgbClr val="0000FF"/>
          </a:solidFill>
          <a:latin typeface="Arial" charset="0"/>
        </a:defRPr>
      </a:lvl6pPr>
      <a:lvl7pPr marL="914400" algn="l" defTabSz="801688" rtl="0" fontAlgn="base">
        <a:spcBef>
          <a:spcPct val="0"/>
        </a:spcBef>
        <a:spcAft>
          <a:spcPct val="0"/>
        </a:spcAft>
        <a:defRPr sz="3200" b="1">
          <a:solidFill>
            <a:srgbClr val="0000FF"/>
          </a:solidFill>
          <a:latin typeface="Arial" charset="0"/>
        </a:defRPr>
      </a:lvl7pPr>
      <a:lvl8pPr marL="1371600" algn="l" defTabSz="801688" rtl="0" fontAlgn="base">
        <a:spcBef>
          <a:spcPct val="0"/>
        </a:spcBef>
        <a:spcAft>
          <a:spcPct val="0"/>
        </a:spcAft>
        <a:defRPr sz="3200" b="1">
          <a:solidFill>
            <a:srgbClr val="0000FF"/>
          </a:solidFill>
          <a:latin typeface="Arial" charset="0"/>
        </a:defRPr>
      </a:lvl8pPr>
      <a:lvl9pPr marL="1828800" algn="l" defTabSz="801688" rtl="0" fontAlgn="base">
        <a:spcBef>
          <a:spcPct val="0"/>
        </a:spcBef>
        <a:spcAft>
          <a:spcPct val="0"/>
        </a:spcAft>
        <a:defRPr sz="3200" b="1">
          <a:solidFill>
            <a:srgbClr val="0000FF"/>
          </a:solidFill>
          <a:latin typeface="Arial" charset="0"/>
        </a:defRPr>
      </a:lvl9pPr>
    </p:titleStyle>
    <p:bodyStyle>
      <a:lvl1pPr marL="300038" indent="-300038" algn="l" defTabSz="801688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50875" indent="-250825" algn="l" defTabSz="801688" rtl="0" eaLnBrk="0" fontAlgn="base" hangingPunct="0">
        <a:spcBef>
          <a:spcPct val="20000"/>
        </a:spcBef>
        <a:spcAft>
          <a:spcPct val="0"/>
        </a:spcAft>
        <a:buChar char="–"/>
        <a:defRPr sz="2500">
          <a:solidFill>
            <a:schemeClr val="tx1"/>
          </a:solidFill>
          <a:latin typeface="+mn-lt"/>
        </a:defRPr>
      </a:lvl2pPr>
      <a:lvl3pPr marL="1001713" indent="-200025" algn="l" defTabSz="801688" rtl="0" eaLnBrk="0" fontAlgn="base" hangingPunct="0">
        <a:spcBef>
          <a:spcPct val="20000"/>
        </a:spcBef>
        <a:spcAft>
          <a:spcPct val="0"/>
        </a:spcAft>
        <a:buChar char="•"/>
        <a:defRPr sz="2100">
          <a:solidFill>
            <a:schemeClr val="tx1"/>
          </a:solidFill>
          <a:latin typeface="+mn-lt"/>
        </a:defRPr>
      </a:lvl3pPr>
      <a:lvl4pPr marL="1401763" indent="-200025" algn="l" defTabSz="801688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1801813" indent="-200025" algn="l" defTabSz="801688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259013" indent="-200025" algn="l" defTabSz="801688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716213" indent="-200025" algn="l" defTabSz="801688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173413" indent="-200025" algn="l" defTabSz="801688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630613" indent="-200025" algn="l" defTabSz="801688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13" Type="http://schemas.microsoft.com/office/2007/relationships/hdphoto" Target="../media/hdphoto7.wdp"/><Relationship Id="rId3" Type="http://schemas.openxmlformats.org/officeDocument/2006/relationships/image" Target="../media/image1.png"/><Relationship Id="rId7" Type="http://schemas.microsoft.com/office/2007/relationships/hdphoto" Target="../media/hdphoto4.wdp"/><Relationship Id="rId12" Type="http://schemas.openxmlformats.org/officeDocument/2006/relationships/image" Target="../media/image1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11" Type="http://schemas.microsoft.com/office/2007/relationships/hdphoto" Target="../media/hdphoto6.wdp"/><Relationship Id="rId5" Type="http://schemas.openxmlformats.org/officeDocument/2006/relationships/image" Target="../media/image6.jpeg"/><Relationship Id="rId10" Type="http://schemas.openxmlformats.org/officeDocument/2006/relationships/image" Target="../media/image16.jpeg"/><Relationship Id="rId4" Type="http://schemas.openxmlformats.org/officeDocument/2006/relationships/image" Target="../media/image10.jpeg"/><Relationship Id="rId9" Type="http://schemas.microsoft.com/office/2007/relationships/hdphoto" Target="../media/hdphoto5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6.jpeg"/><Relationship Id="rId4" Type="http://schemas.openxmlformats.org/officeDocument/2006/relationships/image" Target="../media/image1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6.jpeg"/><Relationship Id="rId4" Type="http://schemas.openxmlformats.org/officeDocument/2006/relationships/image" Target="../media/image1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6.jpeg"/><Relationship Id="rId4" Type="http://schemas.openxmlformats.org/officeDocument/2006/relationships/image" Target="../media/image1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microsoft.com/office/2007/relationships/hdphoto" Target="../media/hdphoto8.wdp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6.jpeg"/><Relationship Id="rId4" Type="http://schemas.openxmlformats.org/officeDocument/2006/relationships/image" Target="../media/image1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6.jpeg"/><Relationship Id="rId4" Type="http://schemas.openxmlformats.org/officeDocument/2006/relationships/image" Target="../media/image1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6.jpeg"/><Relationship Id="rId4" Type="http://schemas.openxmlformats.org/officeDocument/2006/relationships/image" Target="../media/image1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microsoft.com/office/2007/relationships/hdphoto" Target="../media/hdphoto9.wdp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6.jpeg"/><Relationship Id="rId4" Type="http://schemas.openxmlformats.org/officeDocument/2006/relationships/image" Target="../media/image1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6.jpeg"/><Relationship Id="rId4" Type="http://schemas.openxmlformats.org/officeDocument/2006/relationships/image" Target="../media/image1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6.jpeg"/><Relationship Id="rId4" Type="http://schemas.openxmlformats.org/officeDocument/2006/relationships/image" Target="../media/image1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microsoft.com/office/2007/relationships/hdphoto" Target="../media/hdphoto10.wdp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6.jpeg"/><Relationship Id="rId4" Type="http://schemas.openxmlformats.org/officeDocument/2006/relationships/image" Target="../media/image1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6.jpeg"/><Relationship Id="rId4" Type="http://schemas.openxmlformats.org/officeDocument/2006/relationships/image" Target="../media/image1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6.jpeg"/><Relationship Id="rId4" Type="http://schemas.openxmlformats.org/officeDocument/2006/relationships/image" Target="../media/image1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6.jpeg"/><Relationship Id="rId4" Type="http://schemas.openxmlformats.org/officeDocument/2006/relationships/image" Target="../media/image1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6.jpeg"/><Relationship Id="rId4" Type="http://schemas.openxmlformats.org/officeDocument/2006/relationships/image" Target="../media/image1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1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1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1.xml"/><Relationship Id="rId5" Type="http://schemas.openxmlformats.org/officeDocument/2006/relationships/image" Target="../media/image6.jpeg"/><Relationship Id="rId4" Type="http://schemas.openxmlformats.org/officeDocument/2006/relationships/image" Target="../media/image1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1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6.jpeg"/><Relationship Id="rId4" Type="http://schemas.openxmlformats.org/officeDocument/2006/relationships/image" Target="../media/image1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10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10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8.pn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3.jpe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6.jpe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6.jpeg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microsoft.com/office/2007/relationships/hdphoto" Target="../media/hdphoto3.wdp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6.jpeg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Box 5"/>
          <p:cNvSpPr txBox="1">
            <a:spLocks noChangeArrowheads="1"/>
          </p:cNvSpPr>
          <p:nvPr/>
        </p:nvSpPr>
        <p:spPr bwMode="auto">
          <a:xfrm>
            <a:off x="142875" y="1214438"/>
            <a:ext cx="885825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just">
              <a:lnSpc>
                <a:spcPts val="1800"/>
              </a:lnSpc>
            </a:pPr>
            <a:endParaRPr lang="ru-RU" sz="2000">
              <a:solidFill>
                <a:srgbClr val="002060"/>
              </a:solidFill>
              <a:latin typeface="Calibri" pitchFamily="34" charset="0"/>
              <a:cs typeface="Arial" pitchFamily="34" charset="0"/>
            </a:endParaRPr>
          </a:p>
        </p:txBody>
      </p:sp>
      <p:pic>
        <p:nvPicPr>
          <p:cNvPr id="7171" name="Рисунок 10" descr="Рисунок3 copy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3" name="Picture 12" descr="лого_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29313" y="285750"/>
            <a:ext cx="2841625" cy="696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Заголовок 6"/>
          <p:cNvSpPr txBox="1">
            <a:spLocks/>
          </p:cNvSpPr>
          <p:nvPr/>
        </p:nvSpPr>
        <p:spPr>
          <a:xfrm>
            <a:off x="357188" y="5000625"/>
            <a:ext cx="3429000" cy="571500"/>
          </a:xfrm>
          <a:prstGeom prst="rect">
            <a:avLst/>
          </a:prstGeom>
          <a:effectLst>
            <a:outerShdw dist="17961" dir="2700000" algn="ctr" rotWithShape="0">
              <a:schemeClr val="hlink">
                <a:alpha val="50000"/>
              </a:schemeClr>
            </a:outerShdw>
          </a:effectLst>
        </p:spPr>
        <p:txBody>
          <a:bodyPr/>
          <a:lstStyle/>
          <a:p>
            <a:pPr eaLnBrk="0" hangingPunct="0">
              <a:lnSpc>
                <a:spcPct val="90000"/>
              </a:lnSpc>
              <a:defRPr/>
            </a:pPr>
            <a:endParaRPr lang="ru-RU" dirty="0">
              <a:solidFill>
                <a:schemeClr val="accent2"/>
              </a:solidFill>
            </a:endParaRPr>
          </a:p>
        </p:txBody>
      </p:sp>
      <p:pic>
        <p:nvPicPr>
          <p:cNvPr id="7175" name="Picture 13" descr="ТЭЛ 15 будущее"/>
          <p:cNvPicPr>
            <a:picLocks noChangeAspect="1" noChangeArrowheads="1"/>
          </p:cNvPicPr>
          <p:nvPr/>
        </p:nvPicPr>
        <p:blipFill>
          <a:blip r:embed="rId5" cstate="print"/>
          <a:srcRect r="49515"/>
          <a:stretch>
            <a:fillRect/>
          </a:stretch>
        </p:blipFill>
        <p:spPr bwMode="auto">
          <a:xfrm>
            <a:off x="500063" y="285750"/>
            <a:ext cx="2214562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446088" y="2261424"/>
            <a:ext cx="8350250" cy="1671632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i="0" u="none" strike="noStrike" kern="0" cap="none" spc="0" normalizeH="0" baseline="0" noProof="0" dirty="0" smtClean="0">
                <a:ln>
                  <a:noFill/>
                </a:ln>
                <a:solidFill>
                  <a:srgbClr val="3760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</a:rPr>
              <a:t>Результаты работ по консервации поверхностных хранилищ жидких РАО — </a:t>
            </a:r>
            <a:r>
              <a:rPr lang="ru-RU" sz="2800" kern="0" dirty="0">
                <a:solidFill>
                  <a:srgbClr val="3760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бассейнов Б-1, </a:t>
            </a:r>
            <a:r>
              <a:rPr lang="ru-RU" sz="2800" kern="0" dirty="0" smtClean="0">
                <a:solidFill>
                  <a:srgbClr val="3760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Б-2 ОАО «СХК»</a:t>
            </a:r>
            <a:endParaRPr lang="ru-RU" sz="2800" kern="0" dirty="0">
              <a:solidFill>
                <a:srgbClr val="37609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12" name="Text Box 10"/>
          <p:cNvSpPr txBox="1">
            <a:spLocks noChangeArrowheads="1"/>
          </p:cNvSpPr>
          <p:nvPr/>
        </p:nvSpPr>
        <p:spPr bwMode="auto">
          <a:xfrm>
            <a:off x="430153" y="5000625"/>
            <a:ext cx="4429879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65094"/>
                </a:solidFill>
                <a:ea typeface="Tahoma" pitchFamily="34" charset="0"/>
                <a:cs typeface="Arial" charset="0"/>
              </a:rPr>
              <a:t>Москва, </a:t>
            </a:r>
          </a:p>
          <a:p>
            <a:pPr algn="ctr"/>
            <a:r>
              <a:rPr lang="ru-RU" b="1" dirty="0" smtClean="0">
                <a:solidFill>
                  <a:srgbClr val="065094"/>
                </a:solidFill>
                <a:ea typeface="Tahoma" pitchFamily="34" charset="0"/>
                <a:cs typeface="Arial" charset="0"/>
              </a:rPr>
              <a:t>«АтомЭКО-2012»,</a:t>
            </a:r>
          </a:p>
          <a:p>
            <a:pPr algn="ctr"/>
            <a:r>
              <a:rPr lang="ru-RU" dirty="0" smtClean="0">
                <a:solidFill>
                  <a:srgbClr val="065094"/>
                </a:solidFill>
                <a:ea typeface="Tahoma" pitchFamily="34" charset="0"/>
                <a:cs typeface="Arial" charset="0"/>
              </a:rPr>
              <a:t>«Вывод-2012»</a:t>
            </a:r>
            <a:endParaRPr lang="ru-RU" b="1" dirty="0">
              <a:solidFill>
                <a:srgbClr val="065094"/>
              </a:solidFill>
              <a:ea typeface="Tahoma" pitchFamily="34" charset="0"/>
              <a:cs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87624" y="3963459"/>
            <a:ext cx="63367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i="1" dirty="0" smtClean="0">
                <a:solidFill>
                  <a:srgbClr val="376092"/>
                </a:solidFill>
              </a:rPr>
              <a:t>Терентьев Сергей Геннадьевич</a:t>
            </a:r>
          </a:p>
          <a:p>
            <a:pPr algn="ctr"/>
            <a:r>
              <a:rPr lang="ru-RU" i="1" dirty="0" smtClean="0">
                <a:solidFill>
                  <a:srgbClr val="376092"/>
                </a:solidFill>
              </a:rPr>
              <a:t>Зам. главного инженера Радиохимического завода  </a:t>
            </a:r>
            <a:endParaRPr lang="ru-RU" dirty="0">
              <a:solidFill>
                <a:srgbClr val="376092"/>
              </a:solidFill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650" name="Group 11"/>
          <p:cNvGrpSpPr>
            <a:grpSpLocks/>
          </p:cNvGrpSpPr>
          <p:nvPr/>
        </p:nvGrpSpPr>
        <p:grpSpPr bwMode="auto">
          <a:xfrm>
            <a:off x="-357188" y="-1588"/>
            <a:ext cx="9501188" cy="6859588"/>
            <a:chOff x="0" y="0"/>
            <a:chExt cx="5760" cy="4321"/>
          </a:xfrm>
        </p:grpSpPr>
        <p:sp>
          <p:nvSpPr>
            <p:cNvPr id="27717" name="AutoShape 5"/>
            <p:cNvSpPr>
              <a:spLocks noChangeAspect="1" noChangeArrowheads="1" noTextEdit="1"/>
            </p:cNvSpPr>
            <p:nvPr/>
          </p:nvSpPr>
          <p:spPr bwMode="auto">
            <a:xfrm>
              <a:off x="0" y="0"/>
              <a:ext cx="5760" cy="43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pic>
          <p:nvPicPr>
            <p:cNvPr id="27718" name="Picture 7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0"/>
              <a:ext cx="5760" cy="43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7652" name="Picture 11" descr="лого_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28875" y="6340475"/>
            <a:ext cx="1571625" cy="38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3" name="TextBox 115"/>
          <p:cNvSpPr txBox="1">
            <a:spLocks noChangeArrowheads="1"/>
          </p:cNvSpPr>
          <p:nvPr/>
        </p:nvSpPr>
        <p:spPr bwMode="auto">
          <a:xfrm flipH="1">
            <a:off x="1000125" y="642938"/>
            <a:ext cx="460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/>
          </a:p>
        </p:txBody>
      </p:sp>
      <p:sp>
        <p:nvSpPr>
          <p:cNvPr id="119" name="Прямоугольник 118"/>
          <p:cNvSpPr/>
          <p:nvPr/>
        </p:nvSpPr>
        <p:spPr>
          <a:xfrm>
            <a:off x="4479925" y="3244850"/>
            <a:ext cx="184150" cy="368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endParaRPr lang="ru-RU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cxnSp>
        <p:nvCxnSpPr>
          <p:cNvPr id="27714" name="Прямая соединительная линия 14"/>
          <p:cNvCxnSpPr>
            <a:cxnSpLocks noChangeShapeType="1"/>
          </p:cNvCxnSpPr>
          <p:nvPr/>
        </p:nvCxnSpPr>
        <p:spPr bwMode="auto">
          <a:xfrm>
            <a:off x="142875" y="6286500"/>
            <a:ext cx="8858250" cy="0"/>
          </a:xfrm>
          <a:prstGeom prst="line">
            <a:avLst/>
          </a:prstGeom>
          <a:noFill/>
          <a:ln w="53975" cmpd="thickThin" algn="ctr">
            <a:solidFill>
              <a:srgbClr val="1F497D"/>
            </a:solidFill>
            <a:round/>
            <a:headEnd/>
            <a:tailEnd/>
          </a:ln>
        </p:spPr>
      </p:cxnSp>
      <p:pic>
        <p:nvPicPr>
          <p:cNvPr id="27716" name="Picture 13" descr="ТЭЛ 15 будущее"/>
          <p:cNvPicPr>
            <a:picLocks noChangeAspect="1" noChangeArrowheads="1"/>
          </p:cNvPicPr>
          <p:nvPr/>
        </p:nvPicPr>
        <p:blipFill>
          <a:blip r:embed="rId5" cstate="print"/>
          <a:srcRect r="49515"/>
          <a:stretch>
            <a:fillRect/>
          </a:stretch>
        </p:blipFill>
        <p:spPr bwMode="auto">
          <a:xfrm>
            <a:off x="468313" y="6357938"/>
            <a:ext cx="1174750" cy="39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3606C01-7994-4708-BFD3-90E752896341}" type="slidenum">
              <a:rPr lang="ru-RU" smtClean="0"/>
              <a:pPr>
                <a:defRPr/>
              </a:pPr>
              <a:t>10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364009" y="1200882"/>
            <a:ext cx="8058794" cy="5085618"/>
            <a:chOff x="-361952" y="-639"/>
            <a:chExt cx="9505952" cy="6950411"/>
          </a:xfrm>
        </p:grpSpPr>
        <p:pic>
          <p:nvPicPr>
            <p:cNvPr id="14" name="Picture 2" descr="C:\Users\Mitry\Desktop\Для презентации Кириенко  21.02.2012\P1070027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38000"/>
                      </a14:imgEffect>
                      <a14:imgEffect>
                        <a14:brightnessContrast bright="18000" contrast="-27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>
            <a:xfrm>
              <a:off x="-361952" y="0"/>
              <a:ext cx="4851945" cy="3613150"/>
            </a:xfrm>
            <a:prstGeom prst="rect">
              <a:avLst/>
            </a:prstGeom>
            <a:noFill/>
          </p:spPr>
        </p:pic>
        <p:pic>
          <p:nvPicPr>
            <p:cNvPr id="13" name="Picture 2" descr="C:\Users\Mitry\Desktop\Для презентации Кириенко  21.02.2012\P1070024.JP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46000"/>
                      </a14:imgEffect>
                      <a14:imgEffect>
                        <a14:brightnessContrast bright="28000" contrast="-34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>
            <a:xfrm>
              <a:off x="4283968" y="-639"/>
              <a:ext cx="4860032" cy="3645663"/>
            </a:xfrm>
            <a:prstGeom prst="rect">
              <a:avLst/>
            </a:prstGeom>
            <a:noFill/>
          </p:spPr>
        </p:pic>
        <p:pic>
          <p:nvPicPr>
            <p:cNvPr id="15" name="Picture 2" descr="C:\Users\Mitry\Desktop\Для презентации Кириенко  21.02.2012\P1060976.JPG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sharpenSoften amount="39000"/>
                      </a14:imgEffect>
                      <a14:imgEffect>
                        <a14:brightnessContrast bright="16000" contrast="-37000"/>
                      </a14:imgEffect>
                    </a14:imgLayer>
                  </a14:imgProps>
                </a:ext>
              </a:extLst>
            </a:blip>
            <a:srcRect b="-1904"/>
            <a:stretch/>
          </p:blipFill>
          <p:spPr>
            <a:xfrm>
              <a:off x="-351284" y="3490046"/>
              <a:ext cx="4645918" cy="3459726"/>
            </a:xfrm>
            <a:prstGeom prst="rect">
              <a:avLst/>
            </a:prstGeom>
            <a:noFill/>
          </p:spPr>
        </p:pic>
        <p:pic>
          <p:nvPicPr>
            <p:cNvPr id="1026" name="Picture 2" descr="D:\Скорлупин\Фото\ГРП, Бассейн - 23.08.2010\IMG_1374.JPG"/>
            <p:cNvPicPr>
              <a:picLocks noChangeAspect="1" noChangeArrowheads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sharpenSoften amount="3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635"/>
            <a:stretch/>
          </p:blipFill>
          <p:spPr bwMode="auto">
            <a:xfrm>
              <a:off x="4283968" y="3487904"/>
              <a:ext cx="4860032" cy="33974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9" name="Скругленный прямоугольник 18"/>
          <p:cNvSpPr/>
          <p:nvPr/>
        </p:nvSpPr>
        <p:spPr>
          <a:xfrm>
            <a:off x="209549" y="422553"/>
            <a:ext cx="8317557" cy="440769"/>
          </a:xfrm>
          <a:prstGeom prst="roundRect">
            <a:avLst>
              <a:gd name="adj" fmla="val 28063"/>
            </a:avLst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Times New Roman" pitchFamily="18" charset="0"/>
              </a:rPr>
              <a:t>Используется спецтехника</a:t>
            </a:r>
            <a:r>
              <a:rPr lang="ru-RU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Times New Roman" pitchFamily="18" charset="0"/>
              </a:rPr>
              <a:t>, </a:t>
            </a:r>
            <a:r>
              <a:rPr lang="ru-RU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Times New Roman" pitchFamily="18" charset="0"/>
              </a:rPr>
              <a:t>оборудованная </a:t>
            </a:r>
            <a:r>
              <a:rPr lang="ru-RU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Times New Roman" pitchFamily="18" charset="0"/>
              </a:rPr>
              <a:t>свинцовой защитой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-357188" y="-1588"/>
            <a:ext cx="9501188" cy="6859588"/>
            <a:chOff x="0" y="0"/>
            <a:chExt cx="5760" cy="4321"/>
          </a:xfrm>
        </p:grpSpPr>
        <p:sp>
          <p:nvSpPr>
            <p:cNvPr id="27717" name="AutoShape 5"/>
            <p:cNvSpPr>
              <a:spLocks noChangeAspect="1" noChangeArrowheads="1" noTextEdit="1"/>
            </p:cNvSpPr>
            <p:nvPr/>
          </p:nvSpPr>
          <p:spPr bwMode="auto">
            <a:xfrm>
              <a:off x="0" y="0"/>
              <a:ext cx="5760" cy="43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pic>
          <p:nvPicPr>
            <p:cNvPr id="27718" name="Picture 7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0"/>
              <a:ext cx="5760" cy="43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7652" name="Picture 11" descr="лого_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28875" y="6340475"/>
            <a:ext cx="1571625" cy="38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3" name="TextBox 115"/>
          <p:cNvSpPr txBox="1">
            <a:spLocks noChangeArrowheads="1"/>
          </p:cNvSpPr>
          <p:nvPr/>
        </p:nvSpPr>
        <p:spPr bwMode="auto">
          <a:xfrm flipH="1">
            <a:off x="1000125" y="642938"/>
            <a:ext cx="460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/>
          </a:p>
        </p:txBody>
      </p:sp>
      <p:sp>
        <p:nvSpPr>
          <p:cNvPr id="119" name="Прямоугольник 118"/>
          <p:cNvSpPr/>
          <p:nvPr/>
        </p:nvSpPr>
        <p:spPr>
          <a:xfrm>
            <a:off x="4479925" y="3244850"/>
            <a:ext cx="184150" cy="368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endParaRPr lang="ru-RU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cxnSp>
        <p:nvCxnSpPr>
          <p:cNvPr id="27714" name="Прямая соединительная линия 14"/>
          <p:cNvCxnSpPr>
            <a:cxnSpLocks noChangeShapeType="1"/>
          </p:cNvCxnSpPr>
          <p:nvPr/>
        </p:nvCxnSpPr>
        <p:spPr bwMode="auto">
          <a:xfrm>
            <a:off x="142875" y="6286500"/>
            <a:ext cx="8858250" cy="0"/>
          </a:xfrm>
          <a:prstGeom prst="line">
            <a:avLst/>
          </a:prstGeom>
          <a:noFill/>
          <a:ln w="53975" cmpd="thickThin" algn="ctr">
            <a:solidFill>
              <a:srgbClr val="1F497D"/>
            </a:solidFill>
            <a:round/>
            <a:headEnd/>
            <a:tailEnd/>
          </a:ln>
        </p:spPr>
      </p:cxnSp>
      <p:sp>
        <p:nvSpPr>
          <p:cNvPr id="19" name="Прямоугольник 18"/>
          <p:cNvSpPr/>
          <p:nvPr/>
        </p:nvSpPr>
        <p:spPr>
          <a:xfrm>
            <a:off x="-357188" y="169111"/>
            <a:ext cx="9501188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Times New Roman" pitchFamily="18" charset="0"/>
              </a:rPr>
              <a:t>II</a:t>
            </a:r>
            <a:r>
              <a:rPr lang="ru-RU" sz="2400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Times New Roman" pitchFamily="18" charset="0"/>
              </a:rPr>
              <a:t> </a:t>
            </a:r>
            <a:r>
              <a:rPr lang="ru-RU" sz="24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Times New Roman" pitchFamily="18" charset="0"/>
              </a:rPr>
              <a:t>этап.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Times New Roman" pitchFamily="18" charset="0"/>
              </a:rPr>
              <a:t>Перекрытие </a:t>
            </a:r>
            <a:r>
              <a:rPr lang="ru-RU" sz="24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Times New Roman" pitchFamily="18" charset="0"/>
              </a:rPr>
              <a:t>пульпы</a:t>
            </a:r>
          </a:p>
        </p:txBody>
      </p:sp>
      <p:pic>
        <p:nvPicPr>
          <p:cNvPr id="27716" name="Picture 13" descr="ТЭЛ 15 будущее"/>
          <p:cNvPicPr>
            <a:picLocks noChangeAspect="1" noChangeArrowheads="1"/>
          </p:cNvPicPr>
          <p:nvPr/>
        </p:nvPicPr>
        <p:blipFill>
          <a:blip r:embed="rId5" cstate="print"/>
          <a:srcRect r="49515"/>
          <a:stretch>
            <a:fillRect/>
          </a:stretch>
        </p:blipFill>
        <p:spPr bwMode="auto">
          <a:xfrm>
            <a:off x="468313" y="6357938"/>
            <a:ext cx="1174750" cy="39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6948264" y="6381750"/>
            <a:ext cx="2133600" cy="476250"/>
          </a:xfrm>
        </p:spPr>
        <p:txBody>
          <a:bodyPr/>
          <a:lstStyle/>
          <a:p>
            <a:pPr>
              <a:defRPr/>
            </a:pPr>
            <a:fld id="{C3606C01-7994-4708-BFD3-90E752896341}" type="slidenum">
              <a:rPr lang="ru-RU" smtClean="0"/>
              <a:pPr>
                <a:defRPr/>
              </a:pPr>
              <a:t>11</a:t>
            </a:fld>
            <a:endParaRPr lang="ru-RU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37111"/>
            <a:ext cx="9144000" cy="513042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37111"/>
            <a:ext cx="9144000" cy="5130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22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-357188" y="-1588"/>
            <a:ext cx="9501188" cy="6859588"/>
            <a:chOff x="0" y="0"/>
            <a:chExt cx="5760" cy="4321"/>
          </a:xfrm>
        </p:grpSpPr>
        <p:sp>
          <p:nvSpPr>
            <p:cNvPr id="27717" name="AutoShape 5"/>
            <p:cNvSpPr>
              <a:spLocks noChangeAspect="1" noChangeArrowheads="1" noTextEdit="1"/>
            </p:cNvSpPr>
            <p:nvPr/>
          </p:nvSpPr>
          <p:spPr bwMode="auto">
            <a:xfrm>
              <a:off x="0" y="0"/>
              <a:ext cx="5760" cy="43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pic>
          <p:nvPicPr>
            <p:cNvPr id="27718" name="Picture 7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0"/>
              <a:ext cx="5760" cy="43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7652" name="Picture 11" descr="лого_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28875" y="6340475"/>
            <a:ext cx="1571625" cy="38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3" name="TextBox 115"/>
          <p:cNvSpPr txBox="1">
            <a:spLocks noChangeArrowheads="1"/>
          </p:cNvSpPr>
          <p:nvPr/>
        </p:nvSpPr>
        <p:spPr bwMode="auto">
          <a:xfrm flipH="1">
            <a:off x="1000125" y="642938"/>
            <a:ext cx="460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/>
          </a:p>
        </p:txBody>
      </p:sp>
      <p:sp>
        <p:nvSpPr>
          <p:cNvPr id="119" name="Прямоугольник 118"/>
          <p:cNvSpPr/>
          <p:nvPr/>
        </p:nvSpPr>
        <p:spPr>
          <a:xfrm>
            <a:off x="4479925" y="3244850"/>
            <a:ext cx="184150" cy="368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endParaRPr lang="ru-RU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cxnSp>
        <p:nvCxnSpPr>
          <p:cNvPr id="27714" name="Прямая соединительная линия 14"/>
          <p:cNvCxnSpPr>
            <a:cxnSpLocks noChangeShapeType="1"/>
          </p:cNvCxnSpPr>
          <p:nvPr/>
        </p:nvCxnSpPr>
        <p:spPr bwMode="auto">
          <a:xfrm>
            <a:off x="142875" y="6286500"/>
            <a:ext cx="8858250" cy="0"/>
          </a:xfrm>
          <a:prstGeom prst="line">
            <a:avLst/>
          </a:prstGeom>
          <a:noFill/>
          <a:ln w="53975" cmpd="thickThin" algn="ctr">
            <a:solidFill>
              <a:srgbClr val="1F497D"/>
            </a:solidFill>
            <a:round/>
            <a:headEnd/>
            <a:tailEnd/>
          </a:ln>
        </p:spPr>
      </p:cxnSp>
      <p:sp>
        <p:nvSpPr>
          <p:cNvPr id="19" name="Прямоугольник 18"/>
          <p:cNvSpPr/>
          <p:nvPr/>
        </p:nvSpPr>
        <p:spPr>
          <a:xfrm>
            <a:off x="-357188" y="169111"/>
            <a:ext cx="9501188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kern="0" dirty="0" smtClean="0">
                <a:solidFill>
                  <a:srgbClr val="FFFFFF"/>
                </a:solidFill>
                <a:latin typeface="Arial"/>
                <a:cs typeface="Times New Roman" pitchFamily="18" charset="0"/>
              </a:rPr>
              <a:t>II</a:t>
            </a:r>
            <a:r>
              <a:rPr lang="ru-RU" sz="2400" kern="0" dirty="0" smtClean="0">
                <a:solidFill>
                  <a:srgbClr val="FFFFFF"/>
                </a:solidFill>
                <a:latin typeface="Arial"/>
                <a:cs typeface="Times New Roman" pitchFamily="18" charset="0"/>
              </a:rPr>
              <a:t> </a:t>
            </a:r>
            <a:r>
              <a:rPr lang="ru-RU" sz="24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Times New Roman" pitchFamily="18" charset="0"/>
              </a:rPr>
              <a:t>этап.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Times New Roman" pitchFamily="18" charset="0"/>
              </a:rPr>
              <a:t>Укладка </a:t>
            </a:r>
            <a:r>
              <a:rPr lang="ru-RU" sz="24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Times New Roman" pitchFamily="18" charset="0"/>
              </a:rPr>
              <a:t>дренажного слоя щебня</a:t>
            </a:r>
          </a:p>
        </p:txBody>
      </p:sp>
      <p:pic>
        <p:nvPicPr>
          <p:cNvPr id="27716" name="Picture 13" descr="ТЭЛ 15 будущее"/>
          <p:cNvPicPr>
            <a:picLocks noChangeAspect="1" noChangeArrowheads="1"/>
          </p:cNvPicPr>
          <p:nvPr/>
        </p:nvPicPr>
        <p:blipFill>
          <a:blip r:embed="rId5" cstate="print"/>
          <a:srcRect r="49515"/>
          <a:stretch>
            <a:fillRect/>
          </a:stretch>
        </p:blipFill>
        <p:spPr bwMode="auto">
          <a:xfrm>
            <a:off x="468313" y="6357938"/>
            <a:ext cx="1174750" cy="39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6948264" y="6398079"/>
            <a:ext cx="2133600" cy="476250"/>
          </a:xfrm>
        </p:spPr>
        <p:txBody>
          <a:bodyPr/>
          <a:lstStyle/>
          <a:p>
            <a:pPr>
              <a:defRPr/>
            </a:pPr>
            <a:fld id="{C3606C01-7994-4708-BFD3-90E752896341}" type="slidenum">
              <a:rPr lang="ru-RU" smtClean="0"/>
              <a:pPr>
                <a:defRPr/>
              </a:pPr>
              <a:t>12</a:t>
            </a:fld>
            <a:endParaRPr lang="ru-RU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37111"/>
            <a:ext cx="9144000" cy="513042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37111"/>
            <a:ext cx="9144000" cy="51304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-357188" y="-1588"/>
            <a:ext cx="9501188" cy="6859588"/>
            <a:chOff x="0" y="0"/>
            <a:chExt cx="5760" cy="4321"/>
          </a:xfrm>
        </p:grpSpPr>
        <p:sp>
          <p:nvSpPr>
            <p:cNvPr id="27717" name="AutoShape 5"/>
            <p:cNvSpPr>
              <a:spLocks noChangeAspect="1" noChangeArrowheads="1" noTextEdit="1"/>
            </p:cNvSpPr>
            <p:nvPr/>
          </p:nvSpPr>
          <p:spPr bwMode="auto">
            <a:xfrm>
              <a:off x="0" y="0"/>
              <a:ext cx="5760" cy="43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pic>
          <p:nvPicPr>
            <p:cNvPr id="27718" name="Picture 7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0"/>
              <a:ext cx="5760" cy="43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7652" name="Picture 11" descr="лого_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28875" y="6340475"/>
            <a:ext cx="1571625" cy="38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3" name="TextBox 115"/>
          <p:cNvSpPr txBox="1">
            <a:spLocks noChangeArrowheads="1"/>
          </p:cNvSpPr>
          <p:nvPr/>
        </p:nvSpPr>
        <p:spPr bwMode="auto">
          <a:xfrm flipH="1">
            <a:off x="1000125" y="642938"/>
            <a:ext cx="460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/>
          </a:p>
        </p:txBody>
      </p:sp>
      <p:sp>
        <p:nvSpPr>
          <p:cNvPr id="119" name="Прямоугольник 118"/>
          <p:cNvSpPr/>
          <p:nvPr/>
        </p:nvSpPr>
        <p:spPr>
          <a:xfrm>
            <a:off x="4479925" y="3244850"/>
            <a:ext cx="184150" cy="368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endParaRPr lang="ru-RU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cxnSp>
        <p:nvCxnSpPr>
          <p:cNvPr id="27714" name="Прямая соединительная линия 14"/>
          <p:cNvCxnSpPr>
            <a:cxnSpLocks noChangeShapeType="1"/>
          </p:cNvCxnSpPr>
          <p:nvPr/>
        </p:nvCxnSpPr>
        <p:spPr bwMode="auto">
          <a:xfrm>
            <a:off x="142875" y="6286500"/>
            <a:ext cx="8858250" cy="0"/>
          </a:xfrm>
          <a:prstGeom prst="line">
            <a:avLst/>
          </a:prstGeom>
          <a:noFill/>
          <a:ln w="53975" cmpd="thickThin" algn="ctr">
            <a:solidFill>
              <a:srgbClr val="1F497D"/>
            </a:solidFill>
            <a:round/>
            <a:headEnd/>
            <a:tailEnd/>
          </a:ln>
        </p:spPr>
      </p:cxnSp>
      <p:sp>
        <p:nvSpPr>
          <p:cNvPr id="19" name="Прямоугольник 18"/>
          <p:cNvSpPr/>
          <p:nvPr/>
        </p:nvSpPr>
        <p:spPr>
          <a:xfrm>
            <a:off x="-357188" y="-24"/>
            <a:ext cx="9501188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Times New Roman" pitchFamily="18" charset="0"/>
              </a:rPr>
              <a:t>III</a:t>
            </a:r>
            <a:r>
              <a:rPr lang="ru-RU" sz="2400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Times New Roman" pitchFamily="18" charset="0"/>
              </a:rPr>
              <a:t> </a:t>
            </a:r>
            <a:r>
              <a:rPr lang="ru-RU" sz="24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Times New Roman" pitchFamily="18" charset="0"/>
              </a:rPr>
              <a:t>этап.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Times New Roman" pitchFamily="18" charset="0"/>
              </a:rPr>
              <a:t>Разборка </a:t>
            </a:r>
            <a:r>
              <a:rPr lang="ru-RU" sz="2400" kern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Times New Roman" pitchFamily="18" charset="0"/>
              </a:rPr>
              <a:t>обваловки</a:t>
            </a:r>
            <a:r>
              <a:rPr lang="ru-RU" sz="24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Times New Roman" pitchFamily="18" charset="0"/>
              </a:rPr>
              <a:t> и укладка </a:t>
            </a:r>
            <a:endParaRPr lang="ru-RU" sz="2400" kern="0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Times New Roman" pitchFamily="18" charset="0"/>
              </a:rPr>
              <a:t>подстилающего </a:t>
            </a:r>
            <a:r>
              <a:rPr lang="ru-RU" sz="24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Times New Roman" pitchFamily="18" charset="0"/>
              </a:rPr>
              <a:t>слоя грунта</a:t>
            </a:r>
          </a:p>
        </p:txBody>
      </p:sp>
      <p:pic>
        <p:nvPicPr>
          <p:cNvPr id="27716" name="Picture 13" descr="ТЭЛ 15 будущее"/>
          <p:cNvPicPr>
            <a:picLocks noChangeAspect="1" noChangeArrowheads="1"/>
          </p:cNvPicPr>
          <p:nvPr/>
        </p:nvPicPr>
        <p:blipFill>
          <a:blip r:embed="rId5" cstate="print"/>
          <a:srcRect r="49515"/>
          <a:stretch>
            <a:fillRect/>
          </a:stretch>
        </p:blipFill>
        <p:spPr bwMode="auto">
          <a:xfrm>
            <a:off x="468313" y="6357938"/>
            <a:ext cx="1174750" cy="39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6948264" y="6381750"/>
            <a:ext cx="2133600" cy="476250"/>
          </a:xfrm>
        </p:spPr>
        <p:txBody>
          <a:bodyPr/>
          <a:lstStyle/>
          <a:p>
            <a:pPr>
              <a:defRPr/>
            </a:pPr>
            <a:fld id="{C3606C01-7994-4708-BFD3-90E752896341}" type="slidenum">
              <a:rPr lang="ru-RU" smtClean="0"/>
              <a:pPr>
                <a:defRPr/>
              </a:pPr>
              <a:t>13</a:t>
            </a:fld>
            <a:endParaRPr lang="ru-RU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37111"/>
            <a:ext cx="9144000" cy="513042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39207"/>
            <a:ext cx="9144000" cy="51304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62" name="Group 11"/>
          <p:cNvGrpSpPr>
            <a:grpSpLocks/>
          </p:cNvGrpSpPr>
          <p:nvPr/>
        </p:nvGrpSpPr>
        <p:grpSpPr bwMode="auto">
          <a:xfrm>
            <a:off x="0" y="0"/>
            <a:ext cx="9144000" cy="6859588"/>
            <a:chOff x="0" y="0"/>
            <a:chExt cx="5760" cy="4321"/>
          </a:xfrm>
        </p:grpSpPr>
        <p:sp>
          <p:nvSpPr>
            <p:cNvPr id="41011" name="AutoShape 5"/>
            <p:cNvSpPr>
              <a:spLocks noChangeAspect="1" noChangeArrowheads="1" noTextEdit="1"/>
            </p:cNvSpPr>
            <p:nvPr/>
          </p:nvSpPr>
          <p:spPr bwMode="auto">
            <a:xfrm>
              <a:off x="0" y="0"/>
              <a:ext cx="5760" cy="43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pic>
          <p:nvPicPr>
            <p:cNvPr id="41012" name="Picture 7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0"/>
              <a:ext cx="5760" cy="43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40964" name="Picture 11" descr="лого_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28875" y="6340475"/>
            <a:ext cx="1571625" cy="38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1007" name="Прямая соединительная линия 9"/>
          <p:cNvCxnSpPr>
            <a:cxnSpLocks noChangeShapeType="1"/>
          </p:cNvCxnSpPr>
          <p:nvPr/>
        </p:nvCxnSpPr>
        <p:spPr bwMode="auto">
          <a:xfrm>
            <a:off x="142875" y="6286500"/>
            <a:ext cx="8858250" cy="0"/>
          </a:xfrm>
          <a:prstGeom prst="line">
            <a:avLst/>
          </a:prstGeom>
          <a:noFill/>
          <a:ln w="53975" cmpd="thickThin" algn="ctr">
            <a:solidFill>
              <a:srgbClr val="1F497D"/>
            </a:solidFill>
            <a:round/>
            <a:headEnd/>
            <a:tailEnd/>
          </a:ln>
        </p:spPr>
      </p:cxnSp>
      <p:pic>
        <p:nvPicPr>
          <p:cNvPr id="41010" name="Picture 13" descr="ТЭЛ 15 будущее"/>
          <p:cNvPicPr>
            <a:picLocks noChangeAspect="1" noChangeArrowheads="1"/>
          </p:cNvPicPr>
          <p:nvPr/>
        </p:nvPicPr>
        <p:blipFill>
          <a:blip r:embed="rId5" cstate="print"/>
          <a:srcRect r="49515"/>
          <a:stretch>
            <a:fillRect/>
          </a:stretch>
        </p:blipFill>
        <p:spPr bwMode="auto">
          <a:xfrm>
            <a:off x="396875" y="6356350"/>
            <a:ext cx="1174750" cy="39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 descr="IMG_1329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9000"/>
                    </a14:imgEffect>
                    <a14:imgEffect>
                      <a14:brightnessContrast bright="21000" contrast="-19000"/>
                    </a14:imgEffect>
                  </a14:imgLayer>
                </a14:imgProps>
              </a:ext>
            </a:extLst>
          </a:blip>
          <a:srcRect l="2090" r="389"/>
          <a:stretch/>
        </p:blipFill>
        <p:spPr>
          <a:xfrm>
            <a:off x="0" y="1214422"/>
            <a:ext cx="9144000" cy="4950882"/>
          </a:xfrm>
          <a:prstGeom prst="rect">
            <a:avLst/>
          </a:prstGeom>
          <a:noFill/>
        </p:spPr>
      </p:pic>
      <p:sp>
        <p:nvSpPr>
          <p:cNvPr id="41009" name="Rectangle 12"/>
          <p:cNvSpPr>
            <a:spLocks noChangeArrowheads="1"/>
          </p:cNvSpPr>
          <p:nvPr/>
        </p:nvSpPr>
        <p:spPr bwMode="auto">
          <a:xfrm>
            <a:off x="0" y="303039"/>
            <a:ext cx="9144000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Перекрытие дренажного слоя </a:t>
            </a:r>
            <a:r>
              <a:rPr lang="ru-RU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щебня песчаным грунтом</a:t>
            </a:r>
            <a:endParaRPr lang="ru-RU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-357188" y="-1588"/>
            <a:ext cx="9501188" cy="6859588"/>
            <a:chOff x="0" y="0"/>
            <a:chExt cx="5760" cy="4321"/>
          </a:xfrm>
        </p:grpSpPr>
        <p:sp>
          <p:nvSpPr>
            <p:cNvPr id="27717" name="AutoShape 5"/>
            <p:cNvSpPr>
              <a:spLocks noChangeAspect="1" noChangeArrowheads="1" noTextEdit="1"/>
            </p:cNvSpPr>
            <p:nvPr/>
          </p:nvSpPr>
          <p:spPr bwMode="auto">
            <a:xfrm>
              <a:off x="0" y="0"/>
              <a:ext cx="5760" cy="43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pic>
          <p:nvPicPr>
            <p:cNvPr id="27718" name="Picture 7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0"/>
              <a:ext cx="5760" cy="43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7652" name="Picture 11" descr="лого_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28875" y="6340475"/>
            <a:ext cx="1571625" cy="38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3" name="TextBox 115"/>
          <p:cNvSpPr txBox="1">
            <a:spLocks noChangeArrowheads="1"/>
          </p:cNvSpPr>
          <p:nvPr/>
        </p:nvSpPr>
        <p:spPr bwMode="auto">
          <a:xfrm flipH="1">
            <a:off x="1000125" y="642938"/>
            <a:ext cx="460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/>
          </a:p>
        </p:txBody>
      </p:sp>
      <p:sp>
        <p:nvSpPr>
          <p:cNvPr id="119" name="Прямоугольник 118"/>
          <p:cNvSpPr/>
          <p:nvPr/>
        </p:nvSpPr>
        <p:spPr>
          <a:xfrm>
            <a:off x="4479925" y="3244850"/>
            <a:ext cx="184150" cy="368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endParaRPr lang="ru-RU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cxnSp>
        <p:nvCxnSpPr>
          <p:cNvPr id="27714" name="Прямая соединительная линия 14"/>
          <p:cNvCxnSpPr>
            <a:cxnSpLocks noChangeShapeType="1"/>
          </p:cNvCxnSpPr>
          <p:nvPr/>
        </p:nvCxnSpPr>
        <p:spPr bwMode="auto">
          <a:xfrm>
            <a:off x="142875" y="6286500"/>
            <a:ext cx="8858250" cy="0"/>
          </a:xfrm>
          <a:prstGeom prst="line">
            <a:avLst/>
          </a:prstGeom>
          <a:noFill/>
          <a:ln w="53975" cmpd="thickThin" algn="ctr">
            <a:solidFill>
              <a:srgbClr val="1F497D"/>
            </a:solidFill>
            <a:round/>
            <a:headEnd/>
            <a:tailEnd/>
          </a:ln>
        </p:spPr>
      </p:cxnSp>
      <p:sp>
        <p:nvSpPr>
          <p:cNvPr id="19" name="Прямоугольник 18"/>
          <p:cNvSpPr/>
          <p:nvPr/>
        </p:nvSpPr>
        <p:spPr>
          <a:xfrm>
            <a:off x="-357188" y="-24"/>
            <a:ext cx="9501188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Times New Roman" pitchFamily="18" charset="0"/>
              </a:rPr>
              <a:t>III</a:t>
            </a:r>
            <a:r>
              <a:rPr lang="ru-RU" sz="2400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Times New Roman" pitchFamily="18" charset="0"/>
              </a:rPr>
              <a:t> </a:t>
            </a:r>
            <a:r>
              <a:rPr lang="ru-RU" sz="24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Times New Roman" pitchFamily="18" charset="0"/>
              </a:rPr>
              <a:t>этап.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Times New Roman" pitchFamily="18" charset="0"/>
              </a:rPr>
              <a:t>Разборка </a:t>
            </a:r>
            <a:r>
              <a:rPr lang="ru-RU" sz="2400" kern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Times New Roman" pitchFamily="18" charset="0"/>
              </a:rPr>
              <a:t>обваловки</a:t>
            </a:r>
            <a:r>
              <a:rPr lang="ru-RU" sz="24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Times New Roman" pitchFamily="18" charset="0"/>
              </a:rPr>
              <a:t> и укладка </a:t>
            </a:r>
            <a:endParaRPr lang="ru-RU" sz="2400" kern="0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Times New Roman" pitchFamily="18" charset="0"/>
              </a:rPr>
              <a:t>подстилающего </a:t>
            </a:r>
            <a:r>
              <a:rPr lang="ru-RU" sz="24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Times New Roman" pitchFamily="18" charset="0"/>
              </a:rPr>
              <a:t>слоя грунта</a:t>
            </a:r>
          </a:p>
        </p:txBody>
      </p:sp>
      <p:pic>
        <p:nvPicPr>
          <p:cNvPr id="27716" name="Picture 13" descr="ТЭЛ 15 будущее"/>
          <p:cNvPicPr>
            <a:picLocks noChangeAspect="1" noChangeArrowheads="1"/>
          </p:cNvPicPr>
          <p:nvPr/>
        </p:nvPicPr>
        <p:blipFill>
          <a:blip r:embed="rId5" cstate="print"/>
          <a:srcRect r="49515"/>
          <a:stretch>
            <a:fillRect/>
          </a:stretch>
        </p:blipFill>
        <p:spPr bwMode="auto">
          <a:xfrm>
            <a:off x="468313" y="6357938"/>
            <a:ext cx="1174750" cy="39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6948264" y="6381750"/>
            <a:ext cx="2133600" cy="476250"/>
          </a:xfrm>
        </p:spPr>
        <p:txBody>
          <a:bodyPr/>
          <a:lstStyle/>
          <a:p>
            <a:pPr>
              <a:defRPr/>
            </a:pPr>
            <a:fld id="{C3606C01-7994-4708-BFD3-90E752896341}" type="slidenum">
              <a:rPr lang="ru-RU" smtClean="0"/>
              <a:pPr>
                <a:defRPr/>
              </a:pPr>
              <a:t>15</a:t>
            </a:fld>
            <a:endParaRPr lang="ru-RU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37111"/>
            <a:ext cx="9144000" cy="513042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39207"/>
            <a:ext cx="9144000" cy="5130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641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-357188" y="-1588"/>
            <a:ext cx="9501188" cy="6859588"/>
            <a:chOff x="0" y="0"/>
            <a:chExt cx="5760" cy="4321"/>
          </a:xfrm>
        </p:grpSpPr>
        <p:sp>
          <p:nvSpPr>
            <p:cNvPr id="27717" name="AutoShape 5"/>
            <p:cNvSpPr>
              <a:spLocks noChangeAspect="1" noChangeArrowheads="1" noTextEdit="1"/>
            </p:cNvSpPr>
            <p:nvPr/>
          </p:nvSpPr>
          <p:spPr bwMode="auto">
            <a:xfrm>
              <a:off x="0" y="0"/>
              <a:ext cx="5760" cy="43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pic>
          <p:nvPicPr>
            <p:cNvPr id="27718" name="Picture 7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0"/>
              <a:ext cx="5760" cy="43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7652" name="Picture 11" descr="лого_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28875" y="6340475"/>
            <a:ext cx="1571625" cy="38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3" name="TextBox 115"/>
          <p:cNvSpPr txBox="1">
            <a:spLocks noChangeArrowheads="1"/>
          </p:cNvSpPr>
          <p:nvPr/>
        </p:nvSpPr>
        <p:spPr bwMode="auto">
          <a:xfrm flipH="1">
            <a:off x="1000125" y="642938"/>
            <a:ext cx="460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/>
          </a:p>
        </p:txBody>
      </p:sp>
      <p:sp>
        <p:nvSpPr>
          <p:cNvPr id="119" name="Прямоугольник 118"/>
          <p:cNvSpPr/>
          <p:nvPr/>
        </p:nvSpPr>
        <p:spPr>
          <a:xfrm>
            <a:off x="4479925" y="3244850"/>
            <a:ext cx="184150" cy="368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endParaRPr lang="ru-RU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cxnSp>
        <p:nvCxnSpPr>
          <p:cNvPr id="27714" name="Прямая соединительная линия 14"/>
          <p:cNvCxnSpPr>
            <a:cxnSpLocks noChangeShapeType="1"/>
          </p:cNvCxnSpPr>
          <p:nvPr/>
        </p:nvCxnSpPr>
        <p:spPr bwMode="auto">
          <a:xfrm>
            <a:off x="142875" y="6286500"/>
            <a:ext cx="8858250" cy="0"/>
          </a:xfrm>
          <a:prstGeom prst="line">
            <a:avLst/>
          </a:prstGeom>
          <a:noFill/>
          <a:ln w="53975" cmpd="thickThin" algn="ctr">
            <a:solidFill>
              <a:srgbClr val="1F497D"/>
            </a:solidFill>
            <a:round/>
            <a:headEnd/>
            <a:tailEnd/>
          </a:ln>
        </p:spPr>
      </p:cxnSp>
      <p:sp>
        <p:nvSpPr>
          <p:cNvPr id="19" name="Прямоугольник 18"/>
          <p:cNvSpPr/>
          <p:nvPr/>
        </p:nvSpPr>
        <p:spPr>
          <a:xfrm>
            <a:off x="-357188" y="169111"/>
            <a:ext cx="9501188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Times New Roman" pitchFamily="18" charset="0"/>
              </a:rPr>
              <a:t>III</a:t>
            </a:r>
            <a:r>
              <a:rPr lang="ru-RU" sz="2400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Times New Roman" pitchFamily="18" charset="0"/>
              </a:rPr>
              <a:t> </a:t>
            </a:r>
            <a:r>
              <a:rPr lang="ru-RU" sz="24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Times New Roman" pitchFamily="18" charset="0"/>
              </a:rPr>
              <a:t>этап.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Times New Roman" pitchFamily="18" charset="0"/>
              </a:rPr>
              <a:t>Ф</a:t>
            </a:r>
            <a:r>
              <a:rPr lang="ru-RU" sz="2400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Times New Roman" pitchFamily="18" charset="0"/>
              </a:rPr>
              <a:t>ормирование </a:t>
            </a:r>
            <a:r>
              <a:rPr lang="ru-RU" sz="24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Times New Roman" pitchFamily="18" charset="0"/>
              </a:rPr>
              <a:t>верхнего глиняного экрана</a:t>
            </a:r>
          </a:p>
        </p:txBody>
      </p:sp>
      <p:pic>
        <p:nvPicPr>
          <p:cNvPr id="27716" name="Picture 13" descr="ТЭЛ 15 будущее"/>
          <p:cNvPicPr>
            <a:picLocks noChangeAspect="1" noChangeArrowheads="1"/>
          </p:cNvPicPr>
          <p:nvPr/>
        </p:nvPicPr>
        <p:blipFill>
          <a:blip r:embed="rId5" cstate="print"/>
          <a:srcRect r="49515"/>
          <a:stretch>
            <a:fillRect/>
          </a:stretch>
        </p:blipFill>
        <p:spPr bwMode="auto">
          <a:xfrm>
            <a:off x="468313" y="6357938"/>
            <a:ext cx="1174750" cy="39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6948264" y="6398079"/>
            <a:ext cx="2133600" cy="476250"/>
          </a:xfrm>
        </p:spPr>
        <p:txBody>
          <a:bodyPr/>
          <a:lstStyle/>
          <a:p>
            <a:pPr>
              <a:defRPr/>
            </a:pPr>
            <a:fld id="{C3606C01-7994-4708-BFD3-90E752896341}" type="slidenum">
              <a:rPr lang="ru-RU" smtClean="0"/>
              <a:pPr>
                <a:defRPr/>
              </a:pPr>
              <a:t>16</a:t>
            </a:fld>
            <a:endParaRPr lang="ru-RU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37111"/>
            <a:ext cx="9144000" cy="513042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37111"/>
            <a:ext cx="9144000" cy="51304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058" name="Group 11"/>
          <p:cNvGrpSpPr>
            <a:grpSpLocks/>
          </p:cNvGrpSpPr>
          <p:nvPr/>
        </p:nvGrpSpPr>
        <p:grpSpPr bwMode="auto">
          <a:xfrm>
            <a:off x="0" y="0"/>
            <a:ext cx="9144000" cy="6859588"/>
            <a:chOff x="0" y="0"/>
            <a:chExt cx="5760" cy="4321"/>
          </a:xfrm>
        </p:grpSpPr>
        <p:sp>
          <p:nvSpPr>
            <p:cNvPr id="45091" name="AutoShape 5"/>
            <p:cNvSpPr>
              <a:spLocks noChangeAspect="1" noChangeArrowheads="1" noTextEdit="1"/>
            </p:cNvSpPr>
            <p:nvPr/>
          </p:nvSpPr>
          <p:spPr bwMode="auto">
            <a:xfrm>
              <a:off x="0" y="0"/>
              <a:ext cx="5760" cy="43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pic>
          <p:nvPicPr>
            <p:cNvPr id="45092" name="Picture 7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0"/>
              <a:ext cx="5760" cy="43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45060" name="Picture 11" descr="лого_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28875" y="6340475"/>
            <a:ext cx="1571625" cy="38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5061" name="Прямая соединительная линия 28"/>
          <p:cNvCxnSpPr>
            <a:cxnSpLocks noChangeShapeType="1"/>
          </p:cNvCxnSpPr>
          <p:nvPr/>
        </p:nvCxnSpPr>
        <p:spPr bwMode="auto">
          <a:xfrm>
            <a:off x="142875" y="6286500"/>
            <a:ext cx="8858250" cy="0"/>
          </a:xfrm>
          <a:prstGeom prst="line">
            <a:avLst/>
          </a:prstGeom>
          <a:noFill/>
          <a:ln w="53975" cmpd="thickThin" algn="ctr">
            <a:solidFill>
              <a:srgbClr val="1F497D"/>
            </a:solidFill>
            <a:round/>
            <a:headEnd/>
            <a:tailEnd/>
          </a:ln>
        </p:spPr>
      </p:cxnSp>
      <p:pic>
        <p:nvPicPr>
          <p:cNvPr id="45062" name="Picture 11" descr="лого_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28875" y="6340475"/>
            <a:ext cx="1571625" cy="38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90" name="Picture 13" descr="ТЭЛ 15 будущее"/>
          <p:cNvPicPr>
            <a:picLocks noChangeAspect="1" noChangeArrowheads="1"/>
          </p:cNvPicPr>
          <p:nvPr/>
        </p:nvPicPr>
        <p:blipFill>
          <a:blip r:embed="rId5" cstate="print"/>
          <a:srcRect r="49515"/>
          <a:stretch>
            <a:fillRect/>
          </a:stretch>
        </p:blipFill>
        <p:spPr bwMode="auto">
          <a:xfrm>
            <a:off x="396875" y="6356350"/>
            <a:ext cx="1174750" cy="39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3" descr="C:\Users\Mitry\Desktop\Для презентации Кириенко  21.02.2012\P1080189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34000"/>
                    </a14:imgEffect>
                    <a14:imgEffect>
                      <a14:brightnessContrast bright="6000" contrast="-9000"/>
                    </a14:imgEffect>
                  </a14:imgLayer>
                </a14:imgProps>
              </a:ext>
            </a:extLst>
          </a:blip>
          <a:srcRect r="3365"/>
          <a:stretch/>
        </p:blipFill>
        <p:spPr>
          <a:xfrm>
            <a:off x="1" y="1196753"/>
            <a:ext cx="9144000" cy="4968552"/>
          </a:xfrm>
          <a:prstGeom prst="rect">
            <a:avLst/>
          </a:prstGeom>
          <a:noFill/>
        </p:spPr>
      </p:pic>
      <p:sp>
        <p:nvSpPr>
          <p:cNvPr id="45089" name="Rectangle 12"/>
          <p:cNvSpPr>
            <a:spLocks noChangeArrowheads="1"/>
          </p:cNvSpPr>
          <p:nvPr/>
        </p:nvSpPr>
        <p:spPr bwMode="auto">
          <a:xfrm>
            <a:off x="0" y="332656"/>
            <a:ext cx="9144000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Верхний глиняный экран на бассейне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-357188" y="-1588"/>
            <a:ext cx="9501188" cy="6859588"/>
            <a:chOff x="0" y="0"/>
            <a:chExt cx="5760" cy="4321"/>
          </a:xfrm>
        </p:grpSpPr>
        <p:sp>
          <p:nvSpPr>
            <p:cNvPr id="27717" name="AutoShape 5"/>
            <p:cNvSpPr>
              <a:spLocks noChangeAspect="1" noChangeArrowheads="1" noTextEdit="1"/>
            </p:cNvSpPr>
            <p:nvPr/>
          </p:nvSpPr>
          <p:spPr bwMode="auto">
            <a:xfrm>
              <a:off x="0" y="0"/>
              <a:ext cx="5760" cy="43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pic>
          <p:nvPicPr>
            <p:cNvPr id="27718" name="Picture 7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0"/>
              <a:ext cx="5760" cy="43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7652" name="Picture 11" descr="лого_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28875" y="6340475"/>
            <a:ext cx="1571625" cy="38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3" name="TextBox 115"/>
          <p:cNvSpPr txBox="1">
            <a:spLocks noChangeArrowheads="1"/>
          </p:cNvSpPr>
          <p:nvPr/>
        </p:nvSpPr>
        <p:spPr bwMode="auto">
          <a:xfrm flipH="1">
            <a:off x="1000125" y="642938"/>
            <a:ext cx="460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/>
          </a:p>
        </p:txBody>
      </p:sp>
      <p:sp>
        <p:nvSpPr>
          <p:cNvPr id="119" name="Прямоугольник 118"/>
          <p:cNvSpPr/>
          <p:nvPr/>
        </p:nvSpPr>
        <p:spPr>
          <a:xfrm>
            <a:off x="4479925" y="3244850"/>
            <a:ext cx="184150" cy="368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endParaRPr lang="ru-RU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cxnSp>
        <p:nvCxnSpPr>
          <p:cNvPr id="27714" name="Прямая соединительная линия 14"/>
          <p:cNvCxnSpPr>
            <a:cxnSpLocks noChangeShapeType="1"/>
          </p:cNvCxnSpPr>
          <p:nvPr/>
        </p:nvCxnSpPr>
        <p:spPr bwMode="auto">
          <a:xfrm>
            <a:off x="142875" y="6286500"/>
            <a:ext cx="8858250" cy="0"/>
          </a:xfrm>
          <a:prstGeom prst="line">
            <a:avLst/>
          </a:prstGeom>
          <a:noFill/>
          <a:ln w="53975" cmpd="thickThin" algn="ctr">
            <a:solidFill>
              <a:srgbClr val="1F497D"/>
            </a:solidFill>
            <a:round/>
            <a:headEnd/>
            <a:tailEnd/>
          </a:ln>
        </p:spPr>
      </p:cxnSp>
      <p:sp>
        <p:nvSpPr>
          <p:cNvPr id="19" name="Прямоугольник 18"/>
          <p:cNvSpPr/>
          <p:nvPr/>
        </p:nvSpPr>
        <p:spPr>
          <a:xfrm>
            <a:off x="-357188" y="169111"/>
            <a:ext cx="9501188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Times New Roman" pitchFamily="18" charset="0"/>
              </a:rPr>
              <a:t>III</a:t>
            </a:r>
            <a:r>
              <a:rPr lang="ru-RU" sz="2400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Times New Roman" pitchFamily="18" charset="0"/>
              </a:rPr>
              <a:t> </a:t>
            </a:r>
            <a:r>
              <a:rPr lang="ru-RU" sz="24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Times New Roman" pitchFamily="18" charset="0"/>
              </a:rPr>
              <a:t>этап.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Times New Roman" pitchFamily="18" charset="0"/>
              </a:rPr>
              <a:t>Ф</a:t>
            </a:r>
            <a:r>
              <a:rPr lang="ru-RU" sz="2400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Times New Roman" pitchFamily="18" charset="0"/>
              </a:rPr>
              <a:t>ормирование </a:t>
            </a:r>
            <a:r>
              <a:rPr lang="ru-RU" sz="24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Times New Roman" pitchFamily="18" charset="0"/>
              </a:rPr>
              <a:t>верхнего глиняного экрана</a:t>
            </a:r>
          </a:p>
        </p:txBody>
      </p:sp>
      <p:pic>
        <p:nvPicPr>
          <p:cNvPr id="27716" name="Picture 13" descr="ТЭЛ 15 будущее"/>
          <p:cNvPicPr>
            <a:picLocks noChangeAspect="1" noChangeArrowheads="1"/>
          </p:cNvPicPr>
          <p:nvPr/>
        </p:nvPicPr>
        <p:blipFill>
          <a:blip r:embed="rId5" cstate="print"/>
          <a:srcRect r="49515"/>
          <a:stretch>
            <a:fillRect/>
          </a:stretch>
        </p:blipFill>
        <p:spPr bwMode="auto">
          <a:xfrm>
            <a:off x="468313" y="6357938"/>
            <a:ext cx="1174750" cy="39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6948264" y="6398079"/>
            <a:ext cx="2133600" cy="476250"/>
          </a:xfrm>
        </p:spPr>
        <p:txBody>
          <a:bodyPr/>
          <a:lstStyle/>
          <a:p>
            <a:pPr>
              <a:defRPr/>
            </a:pPr>
            <a:fld id="{C3606C01-7994-4708-BFD3-90E752896341}" type="slidenum">
              <a:rPr lang="ru-RU" smtClean="0"/>
              <a:pPr>
                <a:defRPr/>
              </a:pPr>
              <a:t>18</a:t>
            </a:fld>
            <a:endParaRPr lang="ru-RU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37111"/>
            <a:ext cx="9144000" cy="513042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37111"/>
            <a:ext cx="9144000" cy="5130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785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-357188" y="-1588"/>
            <a:ext cx="9501188" cy="6859588"/>
            <a:chOff x="0" y="0"/>
            <a:chExt cx="5760" cy="4321"/>
          </a:xfrm>
        </p:grpSpPr>
        <p:sp>
          <p:nvSpPr>
            <p:cNvPr id="27717" name="AutoShape 5"/>
            <p:cNvSpPr>
              <a:spLocks noChangeAspect="1" noChangeArrowheads="1" noTextEdit="1"/>
            </p:cNvSpPr>
            <p:nvPr/>
          </p:nvSpPr>
          <p:spPr bwMode="auto">
            <a:xfrm>
              <a:off x="0" y="0"/>
              <a:ext cx="5760" cy="43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pic>
          <p:nvPicPr>
            <p:cNvPr id="27718" name="Picture 7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0"/>
              <a:ext cx="5760" cy="43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7652" name="Picture 11" descr="лого_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28875" y="6340475"/>
            <a:ext cx="1571625" cy="38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3" name="TextBox 115"/>
          <p:cNvSpPr txBox="1">
            <a:spLocks noChangeArrowheads="1"/>
          </p:cNvSpPr>
          <p:nvPr/>
        </p:nvSpPr>
        <p:spPr bwMode="auto">
          <a:xfrm flipH="1">
            <a:off x="1000125" y="642938"/>
            <a:ext cx="460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/>
          </a:p>
        </p:txBody>
      </p:sp>
      <p:sp>
        <p:nvSpPr>
          <p:cNvPr id="119" name="Прямоугольник 118"/>
          <p:cNvSpPr/>
          <p:nvPr/>
        </p:nvSpPr>
        <p:spPr>
          <a:xfrm>
            <a:off x="4479925" y="3244850"/>
            <a:ext cx="184150" cy="368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endParaRPr lang="ru-RU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cxnSp>
        <p:nvCxnSpPr>
          <p:cNvPr id="27714" name="Прямая соединительная линия 14"/>
          <p:cNvCxnSpPr>
            <a:cxnSpLocks noChangeShapeType="1"/>
          </p:cNvCxnSpPr>
          <p:nvPr/>
        </p:nvCxnSpPr>
        <p:spPr bwMode="auto">
          <a:xfrm>
            <a:off x="142875" y="6286500"/>
            <a:ext cx="8858250" cy="0"/>
          </a:xfrm>
          <a:prstGeom prst="line">
            <a:avLst/>
          </a:prstGeom>
          <a:noFill/>
          <a:ln w="53975" cmpd="thickThin" algn="ctr">
            <a:solidFill>
              <a:srgbClr val="1F497D"/>
            </a:solidFill>
            <a:round/>
            <a:headEnd/>
            <a:tailEnd/>
          </a:ln>
        </p:spPr>
      </p:cxnSp>
      <p:sp>
        <p:nvSpPr>
          <p:cNvPr id="19" name="Прямоугольник 18"/>
          <p:cNvSpPr/>
          <p:nvPr/>
        </p:nvSpPr>
        <p:spPr>
          <a:xfrm>
            <a:off x="-357188" y="169111"/>
            <a:ext cx="9501188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Times New Roman" pitchFamily="18" charset="0"/>
              </a:rPr>
              <a:t>III</a:t>
            </a:r>
            <a:r>
              <a:rPr lang="ru-RU" sz="2400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Times New Roman" pitchFamily="18" charset="0"/>
              </a:rPr>
              <a:t> </a:t>
            </a:r>
            <a:r>
              <a:rPr lang="ru-RU" sz="24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Times New Roman" pitchFamily="18" charset="0"/>
              </a:rPr>
              <a:t>этап.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Times New Roman" pitchFamily="18" charset="0"/>
              </a:rPr>
              <a:t>Укладка </a:t>
            </a:r>
            <a:r>
              <a:rPr lang="ru-RU" sz="24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Times New Roman" pitchFamily="18" charset="0"/>
              </a:rPr>
              <a:t>защитного слоя грунта</a:t>
            </a:r>
          </a:p>
        </p:txBody>
      </p:sp>
      <p:pic>
        <p:nvPicPr>
          <p:cNvPr id="27716" name="Picture 13" descr="ТЭЛ 15 будущее"/>
          <p:cNvPicPr>
            <a:picLocks noChangeAspect="1" noChangeArrowheads="1"/>
          </p:cNvPicPr>
          <p:nvPr/>
        </p:nvPicPr>
        <p:blipFill>
          <a:blip r:embed="rId5" cstate="print"/>
          <a:srcRect r="49515"/>
          <a:stretch>
            <a:fillRect/>
          </a:stretch>
        </p:blipFill>
        <p:spPr bwMode="auto">
          <a:xfrm>
            <a:off x="468313" y="6357938"/>
            <a:ext cx="1174750" cy="39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6948264" y="6409954"/>
            <a:ext cx="2133600" cy="476250"/>
          </a:xfrm>
        </p:spPr>
        <p:txBody>
          <a:bodyPr/>
          <a:lstStyle/>
          <a:p>
            <a:pPr>
              <a:defRPr/>
            </a:pPr>
            <a:fld id="{C3606C01-7994-4708-BFD3-90E752896341}" type="slidenum">
              <a:rPr lang="ru-RU" smtClean="0"/>
              <a:pPr>
                <a:defRPr/>
              </a:pPr>
              <a:t>19</a:t>
            </a:fld>
            <a:endParaRPr lang="ru-RU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37111"/>
            <a:ext cx="9144000" cy="513042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37111"/>
            <a:ext cx="9144000" cy="51304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18" name="Group 11"/>
          <p:cNvGrpSpPr>
            <a:grpSpLocks/>
          </p:cNvGrpSpPr>
          <p:nvPr/>
        </p:nvGrpSpPr>
        <p:grpSpPr bwMode="auto">
          <a:xfrm>
            <a:off x="0" y="0"/>
            <a:ext cx="9144000" cy="6859588"/>
            <a:chOff x="0" y="0"/>
            <a:chExt cx="5760" cy="4321"/>
          </a:xfrm>
        </p:grpSpPr>
        <p:sp>
          <p:nvSpPr>
            <p:cNvPr id="9268" name="AutoShape 5"/>
            <p:cNvSpPr>
              <a:spLocks noChangeAspect="1" noChangeArrowheads="1" noTextEdit="1"/>
            </p:cNvSpPr>
            <p:nvPr/>
          </p:nvSpPr>
          <p:spPr bwMode="auto">
            <a:xfrm>
              <a:off x="0" y="0"/>
              <a:ext cx="5760" cy="43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pic>
          <p:nvPicPr>
            <p:cNvPr id="9269" name="Picture 7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0"/>
              <a:ext cx="5760" cy="43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cxnSp>
        <p:nvCxnSpPr>
          <p:cNvPr id="9222" name="Прямая соединительная линия 28"/>
          <p:cNvCxnSpPr>
            <a:cxnSpLocks noChangeShapeType="1"/>
          </p:cNvCxnSpPr>
          <p:nvPr/>
        </p:nvCxnSpPr>
        <p:spPr bwMode="auto">
          <a:xfrm>
            <a:off x="142875" y="6286500"/>
            <a:ext cx="8858250" cy="0"/>
          </a:xfrm>
          <a:prstGeom prst="line">
            <a:avLst/>
          </a:prstGeom>
          <a:noFill/>
          <a:ln w="53975" cmpd="thickThin" algn="ctr">
            <a:solidFill>
              <a:srgbClr val="1F497D"/>
            </a:solidFill>
            <a:round/>
            <a:headEnd/>
            <a:tailEnd/>
          </a:ln>
        </p:spPr>
      </p:cxnSp>
      <p:pic>
        <p:nvPicPr>
          <p:cNvPr id="9223" name="Picture 11" descr="лого_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00188" y="6340475"/>
            <a:ext cx="1571625" cy="38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67" name="Picture 13" descr="ТЭЛ 15 будущее"/>
          <p:cNvPicPr>
            <a:picLocks noChangeAspect="1" noChangeArrowheads="1"/>
          </p:cNvPicPr>
          <p:nvPr/>
        </p:nvPicPr>
        <p:blipFill>
          <a:blip r:embed="rId5" cstate="print"/>
          <a:srcRect r="49515"/>
          <a:stretch>
            <a:fillRect/>
          </a:stretch>
        </p:blipFill>
        <p:spPr bwMode="auto">
          <a:xfrm>
            <a:off x="142875" y="6356350"/>
            <a:ext cx="1174750" cy="39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 Box 12"/>
          <p:cNvSpPr txBox="1">
            <a:spLocks noChangeArrowheads="1"/>
          </p:cNvSpPr>
          <p:nvPr/>
        </p:nvSpPr>
        <p:spPr bwMode="auto">
          <a:xfrm>
            <a:off x="898171" y="1124743"/>
            <a:ext cx="744215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ru-RU" sz="1600" b="0" dirty="0">
                <a:solidFill>
                  <a:srgbClr val="1C4C6F"/>
                </a:solidFill>
              </a:rPr>
              <a:t>Основное назначение бассейнов Б-1, 2 – сбор и временное хранение ЖРО уровня САО</a:t>
            </a:r>
            <a:r>
              <a:rPr lang="ru-RU" sz="1600" b="0">
                <a:solidFill>
                  <a:srgbClr val="1C4C6F"/>
                </a:solidFill>
              </a:rPr>
              <a:t>, </a:t>
            </a:r>
            <a:r>
              <a:rPr lang="ru-RU" sz="1600" b="0" smtClean="0">
                <a:solidFill>
                  <a:srgbClr val="1C4C6F"/>
                </a:solidFill>
              </a:rPr>
              <a:t>образовавшихся  </a:t>
            </a:r>
            <a:r>
              <a:rPr lang="ru-RU" sz="1600" b="0" dirty="0">
                <a:solidFill>
                  <a:srgbClr val="1C4C6F"/>
                </a:solidFill>
              </a:rPr>
              <a:t>при выполнении оборонных программ.</a:t>
            </a: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ru-RU" sz="1600" b="0" dirty="0">
                <a:solidFill>
                  <a:srgbClr val="1C4C6F"/>
                </a:solidFill>
              </a:rPr>
              <a:t>За время эксплуатации с 1961 по 1982 годы  в пульповых отложениях бассейнов накоплено </a:t>
            </a:r>
            <a:r>
              <a:rPr lang="ru-RU" sz="1600" b="0" dirty="0">
                <a:solidFill>
                  <a:srgbClr val="FF0000"/>
                </a:solidFill>
              </a:rPr>
              <a:t>более </a:t>
            </a:r>
            <a:r>
              <a:rPr lang="ru-RU" sz="1600" b="0" dirty="0" smtClean="0">
                <a:solidFill>
                  <a:srgbClr val="FF0000"/>
                </a:solidFill>
              </a:rPr>
              <a:t>100 </a:t>
            </a:r>
            <a:r>
              <a:rPr lang="ru-RU" sz="1600" b="0" dirty="0">
                <a:solidFill>
                  <a:srgbClr val="FF0000"/>
                </a:solidFill>
              </a:rPr>
              <a:t>млн. К</a:t>
            </a:r>
            <a:r>
              <a:rPr lang="en-US" sz="1600" b="0" dirty="0">
                <a:solidFill>
                  <a:srgbClr val="FF0000"/>
                </a:solidFill>
              </a:rPr>
              <a:t>u</a:t>
            </a:r>
            <a:r>
              <a:rPr lang="ru-RU" sz="1600" b="0" dirty="0">
                <a:solidFill>
                  <a:srgbClr val="FF0000"/>
                </a:solidFill>
              </a:rPr>
              <a:t> </a:t>
            </a:r>
            <a:r>
              <a:rPr lang="ru-RU" sz="1600" b="0" dirty="0">
                <a:solidFill>
                  <a:srgbClr val="1C4C6F"/>
                </a:solidFill>
              </a:rPr>
              <a:t>активности.</a:t>
            </a:r>
            <a:endParaRPr lang="en-US" sz="1600" b="0" dirty="0">
              <a:solidFill>
                <a:srgbClr val="1C4C6F"/>
              </a:solidFill>
            </a:endParaRPr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2"/>
          </p:nvPr>
        </p:nvSpPr>
        <p:spPr>
          <a:xfrm>
            <a:off x="6948264" y="6399667"/>
            <a:ext cx="2133600" cy="476250"/>
          </a:xfrm>
        </p:spPr>
        <p:txBody>
          <a:bodyPr/>
          <a:lstStyle/>
          <a:p>
            <a:pPr>
              <a:defRPr/>
            </a:pPr>
            <a:fld id="{C3606C01-7994-4708-BFD3-90E752896341}" type="slidenum">
              <a:rPr lang="ru-RU" smtClean="0"/>
              <a:pPr>
                <a:defRPr/>
              </a:pPr>
              <a:t>2</a:t>
            </a:fld>
            <a:endParaRPr lang="ru-RU" dirty="0"/>
          </a:p>
        </p:txBody>
      </p:sp>
      <p:sp>
        <p:nvSpPr>
          <p:cNvPr id="13" name="Прямоугольник 24"/>
          <p:cNvSpPr>
            <a:spLocks noChangeArrowheads="1"/>
          </p:cNvSpPr>
          <p:nvPr/>
        </p:nvSpPr>
        <p:spPr bwMode="auto">
          <a:xfrm>
            <a:off x="0" y="332656"/>
            <a:ext cx="9144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Назначение и характеристики бассейнов Б-1,2</a:t>
            </a:r>
            <a:endParaRPr lang="ru-RU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17" name="Таблица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8752329"/>
              </p:ext>
            </p:extLst>
          </p:nvPr>
        </p:nvGraphicFramePr>
        <p:xfrm>
          <a:off x="971600" y="2769171"/>
          <a:ext cx="7442150" cy="295232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69058"/>
                <a:gridCol w="2027324"/>
                <a:gridCol w="1845768"/>
              </a:tblGrid>
              <a:tr h="473784">
                <a:tc>
                  <a:txBody>
                    <a:bodyPr/>
                    <a:lstStyle/>
                    <a:p>
                      <a:endParaRPr lang="ru-RU" sz="16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600" b="1" kern="1200" dirty="0" smtClean="0">
                          <a:solidFill>
                            <a:srgbClr val="1C4C6F"/>
                          </a:solidFill>
                          <a:latin typeface="Arial" pitchFamily="34" charset="0"/>
                          <a:ea typeface="+mn-ea"/>
                          <a:cs typeface="+mn-cs"/>
                        </a:rPr>
                        <a:t>Бассейн Б-1</a:t>
                      </a:r>
                      <a:endParaRPr lang="ru-RU" sz="1600" b="1" kern="1200" dirty="0">
                        <a:solidFill>
                          <a:srgbClr val="1C4C6F"/>
                        </a:solidFill>
                        <a:latin typeface="Arial" pitchFamily="34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600" b="1" kern="1200" dirty="0" smtClean="0">
                          <a:solidFill>
                            <a:srgbClr val="1C4C6F"/>
                          </a:solidFill>
                          <a:latin typeface="Arial" pitchFamily="34" charset="0"/>
                          <a:ea typeface="+mn-ea"/>
                          <a:cs typeface="+mn-cs"/>
                        </a:rPr>
                        <a:t>Бассейн Б-2</a:t>
                      </a:r>
                      <a:endParaRPr lang="ru-RU" sz="1600" b="1" kern="1200" dirty="0">
                        <a:solidFill>
                          <a:srgbClr val="1C4C6F"/>
                        </a:solidFill>
                        <a:latin typeface="Arial" pitchFamily="34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</a:tr>
              <a:tr h="473784">
                <a:tc>
                  <a:txBody>
                    <a:bodyPr/>
                    <a:lstStyle/>
                    <a:p>
                      <a:r>
                        <a:rPr lang="ru-RU" sz="1600" b="0" kern="1200" dirty="0" smtClean="0">
                          <a:solidFill>
                            <a:srgbClr val="1C4C6F"/>
                          </a:solidFill>
                          <a:latin typeface="Arial" pitchFamily="34" charset="0"/>
                          <a:ea typeface="+mn-ea"/>
                          <a:cs typeface="+mn-cs"/>
                        </a:rPr>
                        <a:t>Год ввода в эксплуатацию</a:t>
                      </a:r>
                      <a:endParaRPr lang="ru-RU" sz="1600" b="0" kern="1200" dirty="0">
                        <a:solidFill>
                          <a:srgbClr val="1C4C6F"/>
                        </a:solidFill>
                        <a:latin typeface="Arial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600" b="0" kern="1200" dirty="0" smtClean="0">
                          <a:solidFill>
                            <a:srgbClr val="1C4C6F"/>
                          </a:solidFill>
                          <a:latin typeface="Arial" pitchFamily="34" charset="0"/>
                          <a:ea typeface="+mn-ea"/>
                          <a:cs typeface="+mn-cs"/>
                        </a:rPr>
                        <a:t>1961</a:t>
                      </a:r>
                      <a:endParaRPr lang="ru-RU" sz="1600" b="0" kern="1200" dirty="0">
                        <a:solidFill>
                          <a:srgbClr val="1C4C6F"/>
                        </a:solidFill>
                        <a:latin typeface="Arial" pitchFamily="34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600" b="0" kern="1200" dirty="0" smtClean="0">
                          <a:solidFill>
                            <a:srgbClr val="1C4C6F"/>
                          </a:solidFill>
                          <a:latin typeface="Arial" pitchFamily="34" charset="0"/>
                          <a:ea typeface="+mn-ea"/>
                          <a:cs typeface="+mn-cs"/>
                        </a:rPr>
                        <a:t>1964</a:t>
                      </a:r>
                      <a:endParaRPr lang="ru-RU" sz="1600" b="0" kern="1200" dirty="0">
                        <a:solidFill>
                          <a:srgbClr val="1C4C6F"/>
                        </a:solidFill>
                        <a:latin typeface="Arial" pitchFamily="34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</a:tr>
              <a:tr h="473784">
                <a:tc>
                  <a:txBody>
                    <a:bodyPr/>
                    <a:lstStyle/>
                    <a:p>
                      <a:r>
                        <a:rPr lang="ru-RU" sz="1600" b="0" kern="1200" dirty="0" smtClean="0">
                          <a:solidFill>
                            <a:srgbClr val="1C4C6F"/>
                          </a:solidFill>
                          <a:latin typeface="Arial" pitchFamily="34" charset="0"/>
                          <a:ea typeface="+mn-ea"/>
                          <a:cs typeface="+mn-cs"/>
                        </a:rPr>
                        <a:t>Размер, м</a:t>
                      </a:r>
                      <a:endParaRPr lang="ru-RU" sz="1600" b="0" kern="1200" dirty="0">
                        <a:solidFill>
                          <a:srgbClr val="1C4C6F"/>
                        </a:solidFill>
                        <a:latin typeface="Arial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600" b="0" kern="1200" dirty="0" smtClean="0">
                          <a:solidFill>
                            <a:srgbClr val="1C4C6F"/>
                          </a:solidFill>
                          <a:latin typeface="Arial" pitchFamily="34" charset="0"/>
                          <a:ea typeface="+mn-ea"/>
                          <a:cs typeface="+mn-cs"/>
                        </a:rPr>
                        <a:t>324</a:t>
                      </a:r>
                      <a:r>
                        <a:rPr lang="ru-RU" sz="1600" b="0" kern="1200" dirty="0" smtClean="0">
                          <a:solidFill>
                            <a:srgbClr val="1C4C6F"/>
                          </a:solidFill>
                          <a:latin typeface="Arial" pitchFamily="34" charset="0"/>
                          <a:ea typeface="+mn-ea"/>
                          <a:cs typeface="+mn-cs"/>
                          <a:sym typeface="Symbol"/>
                        </a:rPr>
                        <a:t>186</a:t>
                      </a:r>
                      <a:endParaRPr lang="ru-RU" sz="1600" b="0" kern="1200" dirty="0">
                        <a:solidFill>
                          <a:srgbClr val="1C4C6F"/>
                        </a:solidFill>
                        <a:latin typeface="Arial" pitchFamily="34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kern="1200" dirty="0" smtClean="0">
                          <a:solidFill>
                            <a:srgbClr val="1C4C6F"/>
                          </a:solidFill>
                          <a:latin typeface="Arial" pitchFamily="34" charset="0"/>
                          <a:ea typeface="+mn-ea"/>
                          <a:cs typeface="+mn-cs"/>
                        </a:rPr>
                        <a:t>324</a:t>
                      </a:r>
                      <a:r>
                        <a:rPr lang="ru-RU" sz="1600" b="0" kern="1200" dirty="0" smtClean="0">
                          <a:solidFill>
                            <a:srgbClr val="1C4C6F"/>
                          </a:solidFill>
                          <a:latin typeface="Arial" pitchFamily="34" charset="0"/>
                          <a:ea typeface="+mn-ea"/>
                          <a:cs typeface="+mn-cs"/>
                          <a:sym typeface="Symbol"/>
                        </a:rPr>
                        <a:t>186</a:t>
                      </a:r>
                      <a:endParaRPr lang="ru-RU" sz="1600" b="0" kern="1200" dirty="0">
                        <a:solidFill>
                          <a:srgbClr val="1C4C6F"/>
                        </a:solidFill>
                        <a:latin typeface="Arial" pitchFamily="34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</a:tr>
              <a:tr h="473784">
                <a:tc>
                  <a:txBody>
                    <a:bodyPr/>
                    <a:lstStyle/>
                    <a:p>
                      <a:r>
                        <a:rPr lang="ru-RU" sz="1600" b="0" kern="1200" dirty="0" smtClean="0">
                          <a:solidFill>
                            <a:srgbClr val="1C4C6F"/>
                          </a:solidFill>
                          <a:latin typeface="Arial" pitchFamily="34" charset="0"/>
                          <a:ea typeface="+mn-ea"/>
                          <a:cs typeface="+mn-cs"/>
                        </a:rPr>
                        <a:t>Площадь, м</a:t>
                      </a:r>
                      <a:r>
                        <a:rPr lang="ru-RU" sz="1600" b="0" kern="1200" baseline="30000" dirty="0" smtClean="0">
                          <a:solidFill>
                            <a:srgbClr val="1C4C6F"/>
                          </a:solidFill>
                          <a:latin typeface="Arial" pitchFamily="34" charset="0"/>
                          <a:ea typeface="+mn-ea"/>
                          <a:cs typeface="+mn-cs"/>
                        </a:rPr>
                        <a:t>2</a:t>
                      </a:r>
                      <a:endParaRPr lang="ru-RU" sz="1600" b="0" kern="1200" baseline="30000" dirty="0">
                        <a:solidFill>
                          <a:srgbClr val="1C4C6F"/>
                        </a:solidFill>
                        <a:latin typeface="Arial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600" b="0" kern="1200" dirty="0" smtClean="0">
                          <a:solidFill>
                            <a:srgbClr val="1C4C6F"/>
                          </a:solidFill>
                          <a:latin typeface="Arial" pitchFamily="34" charset="0"/>
                          <a:ea typeface="+mn-ea"/>
                          <a:cs typeface="+mn-cs"/>
                        </a:rPr>
                        <a:t>60 300</a:t>
                      </a:r>
                      <a:endParaRPr lang="ru-RU" sz="1600" b="0" kern="1200" dirty="0">
                        <a:solidFill>
                          <a:srgbClr val="1C4C6F"/>
                        </a:solidFill>
                        <a:latin typeface="Arial" pitchFamily="34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600" b="0" kern="1200" dirty="0" smtClean="0">
                          <a:solidFill>
                            <a:srgbClr val="1C4C6F"/>
                          </a:solidFill>
                          <a:latin typeface="Arial" pitchFamily="34" charset="0"/>
                          <a:ea typeface="+mn-ea"/>
                          <a:cs typeface="+mn-cs"/>
                        </a:rPr>
                        <a:t>51 400</a:t>
                      </a:r>
                      <a:endParaRPr lang="ru-RU" sz="1600" b="0" kern="1200" dirty="0">
                        <a:solidFill>
                          <a:srgbClr val="1C4C6F"/>
                        </a:solidFill>
                        <a:latin typeface="Arial" pitchFamily="34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</a:tr>
              <a:tr h="473784">
                <a:tc>
                  <a:txBody>
                    <a:bodyPr/>
                    <a:lstStyle/>
                    <a:p>
                      <a:r>
                        <a:rPr lang="ru-RU" sz="1600" b="0" kern="1200" dirty="0" smtClean="0">
                          <a:solidFill>
                            <a:srgbClr val="1C4C6F"/>
                          </a:solidFill>
                          <a:latin typeface="Arial" pitchFamily="34" charset="0"/>
                          <a:ea typeface="+mn-ea"/>
                          <a:cs typeface="+mn-cs"/>
                        </a:rPr>
                        <a:t>Объем пульпы, м</a:t>
                      </a:r>
                      <a:r>
                        <a:rPr lang="ru-RU" sz="1600" b="0" kern="1200" baseline="30000" dirty="0" smtClean="0">
                          <a:solidFill>
                            <a:srgbClr val="1C4C6F"/>
                          </a:solidFill>
                          <a:latin typeface="Arial" pitchFamily="34" charset="0"/>
                          <a:ea typeface="+mn-ea"/>
                          <a:cs typeface="+mn-cs"/>
                        </a:rPr>
                        <a:t>3</a:t>
                      </a:r>
                      <a:endParaRPr lang="ru-RU" sz="1600" b="0" kern="1200" baseline="30000" dirty="0">
                        <a:solidFill>
                          <a:srgbClr val="1C4C6F"/>
                        </a:solidFill>
                        <a:latin typeface="Arial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600" b="0" kern="1200" dirty="0" smtClean="0">
                          <a:solidFill>
                            <a:srgbClr val="1C4C6F"/>
                          </a:solidFill>
                          <a:latin typeface="Arial" pitchFamily="34" charset="0"/>
                          <a:ea typeface="+mn-ea"/>
                          <a:cs typeface="+mn-cs"/>
                        </a:rPr>
                        <a:t>55 000</a:t>
                      </a:r>
                      <a:endParaRPr lang="ru-RU" sz="1600" b="0" kern="1200" dirty="0">
                        <a:solidFill>
                          <a:srgbClr val="1C4C6F"/>
                        </a:solidFill>
                        <a:latin typeface="Arial" pitchFamily="34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600" b="0" kern="1200" dirty="0" smtClean="0">
                          <a:solidFill>
                            <a:srgbClr val="1C4C6F"/>
                          </a:solidFill>
                          <a:latin typeface="Arial" pitchFamily="34" charset="0"/>
                          <a:ea typeface="+mn-ea"/>
                          <a:cs typeface="+mn-cs"/>
                        </a:rPr>
                        <a:t>35 000</a:t>
                      </a:r>
                      <a:endParaRPr lang="ru-RU" sz="1600" b="0" kern="1200" dirty="0">
                        <a:solidFill>
                          <a:srgbClr val="1C4C6F"/>
                        </a:solidFill>
                        <a:latin typeface="Arial" pitchFamily="34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</a:tr>
              <a:tr h="583409">
                <a:tc>
                  <a:txBody>
                    <a:bodyPr/>
                    <a:lstStyle/>
                    <a:p>
                      <a:endParaRPr lang="ru-RU" sz="1600" b="0" kern="1200" dirty="0">
                        <a:solidFill>
                          <a:srgbClr val="1C4C6F"/>
                        </a:solidFill>
                        <a:latin typeface="Arial" pitchFamily="34" charset="0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ru-RU" sz="1600" b="0" kern="1200" dirty="0">
                        <a:solidFill>
                          <a:srgbClr val="1C4C6F"/>
                        </a:solidFill>
                        <a:latin typeface="Arial" pitchFamily="34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ru-RU" sz="1600" b="0" kern="1200" dirty="0">
                        <a:solidFill>
                          <a:srgbClr val="1C4C6F"/>
                        </a:solidFill>
                        <a:latin typeface="Arial" pitchFamily="34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250" name="Group 11"/>
          <p:cNvGrpSpPr>
            <a:grpSpLocks/>
          </p:cNvGrpSpPr>
          <p:nvPr/>
        </p:nvGrpSpPr>
        <p:grpSpPr bwMode="auto">
          <a:xfrm>
            <a:off x="0" y="-1588"/>
            <a:ext cx="9144000" cy="6861176"/>
            <a:chOff x="0" y="0"/>
            <a:chExt cx="5760" cy="4322"/>
          </a:xfrm>
        </p:grpSpPr>
        <p:sp>
          <p:nvSpPr>
            <p:cNvPr id="53280" name="AutoShape 5"/>
            <p:cNvSpPr>
              <a:spLocks noChangeAspect="1" noChangeArrowheads="1" noTextEdit="1"/>
            </p:cNvSpPr>
            <p:nvPr/>
          </p:nvSpPr>
          <p:spPr bwMode="auto">
            <a:xfrm>
              <a:off x="0" y="0"/>
              <a:ext cx="5760" cy="43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53281" name="Picture 7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1"/>
              <a:ext cx="5760" cy="43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53252" name="Picture 11" descr="лого_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28875" y="6340475"/>
            <a:ext cx="1571625" cy="38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3276" name="Прямая соединительная линия 12"/>
          <p:cNvCxnSpPr>
            <a:cxnSpLocks noChangeShapeType="1"/>
          </p:cNvCxnSpPr>
          <p:nvPr/>
        </p:nvCxnSpPr>
        <p:spPr bwMode="auto">
          <a:xfrm>
            <a:off x="142875" y="6286500"/>
            <a:ext cx="8858250" cy="0"/>
          </a:xfrm>
          <a:prstGeom prst="line">
            <a:avLst/>
          </a:prstGeom>
          <a:noFill/>
          <a:ln w="53975" cmpd="thickThin" algn="ctr">
            <a:solidFill>
              <a:srgbClr val="1F497D"/>
            </a:solidFill>
            <a:round/>
            <a:headEnd/>
            <a:tailEnd/>
          </a:ln>
        </p:spPr>
      </p:cxnSp>
      <p:pic>
        <p:nvPicPr>
          <p:cNvPr id="53279" name="Picture 13" descr="ТЭЛ 15 будущее"/>
          <p:cNvPicPr>
            <a:picLocks noChangeAspect="1" noChangeArrowheads="1"/>
          </p:cNvPicPr>
          <p:nvPr/>
        </p:nvPicPr>
        <p:blipFill>
          <a:blip r:embed="rId5" cstate="print"/>
          <a:srcRect r="49515"/>
          <a:stretch>
            <a:fillRect/>
          </a:stretch>
        </p:blipFill>
        <p:spPr bwMode="auto">
          <a:xfrm>
            <a:off x="539750" y="6356350"/>
            <a:ext cx="1174750" cy="39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 descr="C:\Users\Mitry\Desktop\Для презентации Кириенко  21.02.2012\P1080190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9000"/>
                    </a14:imgEffect>
                    <a14:imgEffect>
                      <a14:brightnessContrast bright="23000" contrast="-17000"/>
                    </a14:imgEffect>
                  </a14:imgLayer>
                </a14:imgProps>
              </a:ext>
            </a:extLst>
          </a:blip>
          <a:srcRect r="1590"/>
          <a:stretch/>
        </p:blipFill>
        <p:spPr>
          <a:xfrm>
            <a:off x="-1" y="1196752"/>
            <a:ext cx="9144001" cy="4968552"/>
          </a:xfrm>
          <a:prstGeom prst="rect">
            <a:avLst/>
          </a:prstGeom>
          <a:noFill/>
        </p:spPr>
      </p:pic>
      <p:sp>
        <p:nvSpPr>
          <p:cNvPr id="53277" name="Rectangle 12"/>
          <p:cNvSpPr>
            <a:spLocks noChangeArrowheads="1"/>
          </p:cNvSpPr>
          <p:nvPr/>
        </p:nvSpPr>
        <p:spPr bwMode="auto">
          <a:xfrm>
            <a:off x="0" y="357166"/>
            <a:ext cx="9144000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Укладка защитного песчаного слоя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-357188" y="-1588"/>
            <a:ext cx="9501188" cy="6859588"/>
            <a:chOff x="0" y="0"/>
            <a:chExt cx="5760" cy="4321"/>
          </a:xfrm>
        </p:grpSpPr>
        <p:sp>
          <p:nvSpPr>
            <p:cNvPr id="27717" name="AutoShape 5"/>
            <p:cNvSpPr>
              <a:spLocks noChangeAspect="1" noChangeArrowheads="1" noTextEdit="1"/>
            </p:cNvSpPr>
            <p:nvPr/>
          </p:nvSpPr>
          <p:spPr bwMode="auto">
            <a:xfrm>
              <a:off x="0" y="0"/>
              <a:ext cx="5760" cy="43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pic>
          <p:nvPicPr>
            <p:cNvPr id="27718" name="Picture 7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0"/>
              <a:ext cx="5760" cy="43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7652" name="Picture 11" descr="лого_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28875" y="6340475"/>
            <a:ext cx="1571625" cy="38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3" name="TextBox 115"/>
          <p:cNvSpPr txBox="1">
            <a:spLocks noChangeArrowheads="1"/>
          </p:cNvSpPr>
          <p:nvPr/>
        </p:nvSpPr>
        <p:spPr bwMode="auto">
          <a:xfrm flipH="1">
            <a:off x="1000125" y="642938"/>
            <a:ext cx="460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/>
          </a:p>
        </p:txBody>
      </p:sp>
      <p:sp>
        <p:nvSpPr>
          <p:cNvPr id="119" name="Прямоугольник 118"/>
          <p:cNvSpPr/>
          <p:nvPr/>
        </p:nvSpPr>
        <p:spPr>
          <a:xfrm>
            <a:off x="4479925" y="3244850"/>
            <a:ext cx="184150" cy="368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endParaRPr lang="ru-RU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cxnSp>
        <p:nvCxnSpPr>
          <p:cNvPr id="27714" name="Прямая соединительная линия 14"/>
          <p:cNvCxnSpPr>
            <a:cxnSpLocks noChangeShapeType="1"/>
          </p:cNvCxnSpPr>
          <p:nvPr/>
        </p:nvCxnSpPr>
        <p:spPr bwMode="auto">
          <a:xfrm>
            <a:off x="142875" y="6286500"/>
            <a:ext cx="8858250" cy="0"/>
          </a:xfrm>
          <a:prstGeom prst="line">
            <a:avLst/>
          </a:prstGeom>
          <a:noFill/>
          <a:ln w="53975" cmpd="thickThin" algn="ctr">
            <a:solidFill>
              <a:srgbClr val="1F497D"/>
            </a:solidFill>
            <a:round/>
            <a:headEnd/>
            <a:tailEnd/>
          </a:ln>
        </p:spPr>
      </p:cxnSp>
      <p:sp>
        <p:nvSpPr>
          <p:cNvPr id="19" name="Прямоугольник 18"/>
          <p:cNvSpPr/>
          <p:nvPr/>
        </p:nvSpPr>
        <p:spPr>
          <a:xfrm>
            <a:off x="-357188" y="169111"/>
            <a:ext cx="9501188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Times New Roman" pitchFamily="18" charset="0"/>
              </a:rPr>
              <a:t>III</a:t>
            </a:r>
            <a:r>
              <a:rPr lang="ru-RU" sz="2400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Times New Roman" pitchFamily="18" charset="0"/>
              </a:rPr>
              <a:t> </a:t>
            </a:r>
            <a:r>
              <a:rPr lang="ru-RU" sz="24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Times New Roman" pitchFamily="18" charset="0"/>
              </a:rPr>
              <a:t>этап.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Times New Roman" pitchFamily="18" charset="0"/>
              </a:rPr>
              <a:t>Укладка </a:t>
            </a:r>
            <a:r>
              <a:rPr lang="ru-RU" sz="24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Times New Roman" pitchFamily="18" charset="0"/>
              </a:rPr>
              <a:t>защитного слоя грунта</a:t>
            </a:r>
          </a:p>
        </p:txBody>
      </p:sp>
      <p:pic>
        <p:nvPicPr>
          <p:cNvPr id="27716" name="Picture 13" descr="ТЭЛ 15 будущее"/>
          <p:cNvPicPr>
            <a:picLocks noChangeAspect="1" noChangeArrowheads="1"/>
          </p:cNvPicPr>
          <p:nvPr/>
        </p:nvPicPr>
        <p:blipFill>
          <a:blip r:embed="rId5" cstate="print"/>
          <a:srcRect r="49515"/>
          <a:stretch>
            <a:fillRect/>
          </a:stretch>
        </p:blipFill>
        <p:spPr bwMode="auto">
          <a:xfrm>
            <a:off x="468313" y="6357938"/>
            <a:ext cx="1174750" cy="39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6948264" y="6409954"/>
            <a:ext cx="2133600" cy="476250"/>
          </a:xfrm>
        </p:spPr>
        <p:txBody>
          <a:bodyPr/>
          <a:lstStyle/>
          <a:p>
            <a:pPr>
              <a:defRPr/>
            </a:pPr>
            <a:fld id="{C3606C01-7994-4708-BFD3-90E752896341}" type="slidenum">
              <a:rPr lang="ru-RU" smtClean="0"/>
              <a:pPr>
                <a:defRPr/>
              </a:pPr>
              <a:t>21</a:t>
            </a:fld>
            <a:endParaRPr lang="ru-RU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37111"/>
            <a:ext cx="9144000" cy="513042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37111"/>
            <a:ext cx="9144000" cy="5130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069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-357188" y="-1588"/>
            <a:ext cx="9501188" cy="6859588"/>
            <a:chOff x="0" y="0"/>
            <a:chExt cx="5760" cy="4321"/>
          </a:xfrm>
        </p:grpSpPr>
        <p:sp>
          <p:nvSpPr>
            <p:cNvPr id="27717" name="AutoShape 5"/>
            <p:cNvSpPr>
              <a:spLocks noChangeAspect="1" noChangeArrowheads="1" noTextEdit="1"/>
            </p:cNvSpPr>
            <p:nvPr/>
          </p:nvSpPr>
          <p:spPr bwMode="auto">
            <a:xfrm>
              <a:off x="0" y="0"/>
              <a:ext cx="5760" cy="43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pic>
          <p:nvPicPr>
            <p:cNvPr id="27718" name="Picture 7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0"/>
              <a:ext cx="5760" cy="43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7652" name="Picture 11" descr="лого_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28875" y="6340475"/>
            <a:ext cx="1571625" cy="38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3" name="TextBox 115"/>
          <p:cNvSpPr txBox="1">
            <a:spLocks noChangeArrowheads="1"/>
          </p:cNvSpPr>
          <p:nvPr/>
        </p:nvSpPr>
        <p:spPr bwMode="auto">
          <a:xfrm flipH="1">
            <a:off x="1000125" y="642938"/>
            <a:ext cx="460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/>
          </a:p>
        </p:txBody>
      </p:sp>
      <p:sp>
        <p:nvSpPr>
          <p:cNvPr id="119" name="Прямоугольник 118"/>
          <p:cNvSpPr/>
          <p:nvPr/>
        </p:nvSpPr>
        <p:spPr>
          <a:xfrm>
            <a:off x="4479925" y="3244850"/>
            <a:ext cx="184150" cy="368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endParaRPr lang="ru-RU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cxnSp>
        <p:nvCxnSpPr>
          <p:cNvPr id="27714" name="Прямая соединительная линия 14"/>
          <p:cNvCxnSpPr>
            <a:cxnSpLocks noChangeShapeType="1"/>
          </p:cNvCxnSpPr>
          <p:nvPr/>
        </p:nvCxnSpPr>
        <p:spPr bwMode="auto">
          <a:xfrm>
            <a:off x="142875" y="6286500"/>
            <a:ext cx="8858250" cy="0"/>
          </a:xfrm>
          <a:prstGeom prst="line">
            <a:avLst/>
          </a:prstGeom>
          <a:noFill/>
          <a:ln w="53975" cmpd="thickThin" algn="ctr">
            <a:solidFill>
              <a:srgbClr val="1F497D"/>
            </a:solidFill>
            <a:round/>
            <a:headEnd/>
            <a:tailEnd/>
          </a:ln>
        </p:spPr>
      </p:cxnSp>
      <p:sp>
        <p:nvSpPr>
          <p:cNvPr id="19" name="Прямоугольник 18"/>
          <p:cNvSpPr/>
          <p:nvPr/>
        </p:nvSpPr>
        <p:spPr>
          <a:xfrm>
            <a:off x="-357188" y="169111"/>
            <a:ext cx="9501188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Times New Roman" pitchFamily="18" charset="0"/>
              </a:rPr>
              <a:t>III</a:t>
            </a:r>
            <a:r>
              <a:rPr lang="ru-RU" sz="2400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Times New Roman" pitchFamily="18" charset="0"/>
              </a:rPr>
              <a:t> </a:t>
            </a:r>
            <a:r>
              <a:rPr lang="ru-RU" sz="24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Times New Roman" pitchFamily="18" charset="0"/>
              </a:rPr>
              <a:t>этап.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Times New Roman" pitchFamily="18" charset="0"/>
              </a:rPr>
              <a:t>отсыпка растительного слоя грунта</a:t>
            </a:r>
          </a:p>
        </p:txBody>
      </p:sp>
      <p:pic>
        <p:nvPicPr>
          <p:cNvPr id="27716" name="Picture 13" descr="ТЭЛ 15 будущее"/>
          <p:cNvPicPr>
            <a:picLocks noChangeAspect="1" noChangeArrowheads="1"/>
          </p:cNvPicPr>
          <p:nvPr/>
        </p:nvPicPr>
        <p:blipFill>
          <a:blip r:embed="rId5" cstate="print"/>
          <a:srcRect r="49515"/>
          <a:stretch>
            <a:fillRect/>
          </a:stretch>
        </p:blipFill>
        <p:spPr bwMode="auto">
          <a:xfrm>
            <a:off x="468313" y="6357938"/>
            <a:ext cx="1174750" cy="39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6948264" y="6374267"/>
            <a:ext cx="2133600" cy="476250"/>
          </a:xfrm>
        </p:spPr>
        <p:txBody>
          <a:bodyPr/>
          <a:lstStyle/>
          <a:p>
            <a:pPr>
              <a:defRPr/>
            </a:pPr>
            <a:fld id="{C3606C01-7994-4708-BFD3-90E752896341}" type="slidenum">
              <a:rPr lang="ru-RU" smtClean="0"/>
              <a:pPr>
                <a:defRPr/>
              </a:pPr>
              <a:t>22</a:t>
            </a:fld>
            <a:endParaRPr lang="ru-RU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37111"/>
            <a:ext cx="9144000" cy="513042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37111"/>
            <a:ext cx="9144000" cy="51304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-357188" y="-1588"/>
            <a:ext cx="9501188" cy="6859588"/>
            <a:chOff x="0" y="0"/>
            <a:chExt cx="5760" cy="4321"/>
          </a:xfrm>
        </p:grpSpPr>
        <p:sp>
          <p:nvSpPr>
            <p:cNvPr id="27717" name="AutoShape 5"/>
            <p:cNvSpPr>
              <a:spLocks noChangeAspect="1" noChangeArrowheads="1" noTextEdit="1"/>
            </p:cNvSpPr>
            <p:nvPr/>
          </p:nvSpPr>
          <p:spPr bwMode="auto">
            <a:xfrm>
              <a:off x="0" y="0"/>
              <a:ext cx="5760" cy="43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pic>
          <p:nvPicPr>
            <p:cNvPr id="27718" name="Picture 7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0"/>
              <a:ext cx="5760" cy="43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7652" name="Picture 11" descr="лого_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28875" y="6340475"/>
            <a:ext cx="1571625" cy="38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3" name="TextBox 115"/>
          <p:cNvSpPr txBox="1">
            <a:spLocks noChangeArrowheads="1"/>
          </p:cNvSpPr>
          <p:nvPr/>
        </p:nvSpPr>
        <p:spPr bwMode="auto">
          <a:xfrm flipH="1">
            <a:off x="1000125" y="642938"/>
            <a:ext cx="460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/>
          </a:p>
        </p:txBody>
      </p:sp>
      <p:sp>
        <p:nvSpPr>
          <p:cNvPr id="119" name="Прямоугольник 118"/>
          <p:cNvSpPr/>
          <p:nvPr/>
        </p:nvSpPr>
        <p:spPr>
          <a:xfrm>
            <a:off x="4479925" y="3244850"/>
            <a:ext cx="184150" cy="368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endParaRPr lang="ru-RU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cxnSp>
        <p:nvCxnSpPr>
          <p:cNvPr id="27714" name="Прямая соединительная линия 14"/>
          <p:cNvCxnSpPr>
            <a:cxnSpLocks noChangeShapeType="1"/>
          </p:cNvCxnSpPr>
          <p:nvPr/>
        </p:nvCxnSpPr>
        <p:spPr bwMode="auto">
          <a:xfrm>
            <a:off x="142875" y="6286500"/>
            <a:ext cx="8858250" cy="0"/>
          </a:xfrm>
          <a:prstGeom prst="line">
            <a:avLst/>
          </a:prstGeom>
          <a:noFill/>
          <a:ln w="53975" cmpd="thickThin" algn="ctr">
            <a:solidFill>
              <a:srgbClr val="1F497D"/>
            </a:solidFill>
            <a:round/>
            <a:headEnd/>
            <a:tailEnd/>
          </a:ln>
        </p:spPr>
      </p:cxnSp>
      <p:sp>
        <p:nvSpPr>
          <p:cNvPr id="19" name="Прямоугольник 18"/>
          <p:cNvSpPr/>
          <p:nvPr/>
        </p:nvSpPr>
        <p:spPr>
          <a:xfrm>
            <a:off x="-357188" y="357166"/>
            <a:ext cx="9501188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Times New Roman" pitchFamily="18" charset="0"/>
              </a:rPr>
              <a:t>Конечное </a:t>
            </a:r>
            <a:r>
              <a:rPr lang="ru-RU" sz="24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Times New Roman" pitchFamily="18" charset="0"/>
              </a:rPr>
              <a:t>состояние бассейна</a:t>
            </a:r>
          </a:p>
        </p:txBody>
      </p:sp>
      <p:pic>
        <p:nvPicPr>
          <p:cNvPr id="27716" name="Picture 13" descr="ТЭЛ 15 будущее"/>
          <p:cNvPicPr>
            <a:picLocks noChangeAspect="1" noChangeArrowheads="1"/>
          </p:cNvPicPr>
          <p:nvPr/>
        </p:nvPicPr>
        <p:blipFill>
          <a:blip r:embed="rId5" cstate="print"/>
          <a:srcRect r="49515"/>
          <a:stretch>
            <a:fillRect/>
          </a:stretch>
        </p:blipFill>
        <p:spPr bwMode="auto">
          <a:xfrm>
            <a:off x="468313" y="6357938"/>
            <a:ext cx="1174750" cy="39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6948264" y="6392430"/>
            <a:ext cx="2133600" cy="476250"/>
          </a:xfrm>
        </p:spPr>
        <p:txBody>
          <a:bodyPr/>
          <a:lstStyle/>
          <a:p>
            <a:pPr>
              <a:defRPr/>
            </a:pPr>
            <a:fld id="{C3606C01-7994-4708-BFD3-90E752896341}" type="slidenum">
              <a:rPr lang="ru-RU" smtClean="0"/>
              <a:pPr>
                <a:defRPr/>
              </a:pPr>
              <a:t>23</a:t>
            </a:fld>
            <a:endParaRPr lang="ru-RU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37111"/>
            <a:ext cx="9144000" cy="513042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37111"/>
            <a:ext cx="9144000" cy="51304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250" name="Group 11"/>
          <p:cNvGrpSpPr>
            <a:grpSpLocks/>
          </p:cNvGrpSpPr>
          <p:nvPr/>
        </p:nvGrpSpPr>
        <p:grpSpPr bwMode="auto">
          <a:xfrm>
            <a:off x="0" y="-1588"/>
            <a:ext cx="9144000" cy="6861176"/>
            <a:chOff x="0" y="0"/>
            <a:chExt cx="5760" cy="4322"/>
          </a:xfrm>
        </p:grpSpPr>
        <p:sp>
          <p:nvSpPr>
            <p:cNvPr id="53280" name="AutoShape 5"/>
            <p:cNvSpPr>
              <a:spLocks noChangeAspect="1" noChangeArrowheads="1" noTextEdit="1"/>
            </p:cNvSpPr>
            <p:nvPr/>
          </p:nvSpPr>
          <p:spPr bwMode="auto">
            <a:xfrm>
              <a:off x="0" y="0"/>
              <a:ext cx="5760" cy="43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53281" name="Picture 7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1"/>
              <a:ext cx="5760" cy="43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53252" name="Picture 11" descr="лого_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28875" y="6340475"/>
            <a:ext cx="1571625" cy="38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3276" name="Прямая соединительная линия 12"/>
          <p:cNvCxnSpPr>
            <a:cxnSpLocks noChangeShapeType="1"/>
          </p:cNvCxnSpPr>
          <p:nvPr/>
        </p:nvCxnSpPr>
        <p:spPr bwMode="auto">
          <a:xfrm>
            <a:off x="142875" y="6286500"/>
            <a:ext cx="8858250" cy="0"/>
          </a:xfrm>
          <a:prstGeom prst="line">
            <a:avLst/>
          </a:prstGeom>
          <a:noFill/>
          <a:ln w="53975" cmpd="thickThin" algn="ctr">
            <a:solidFill>
              <a:srgbClr val="1F497D"/>
            </a:solidFill>
            <a:round/>
            <a:headEnd/>
            <a:tailEnd/>
          </a:ln>
        </p:spPr>
      </p:cxnSp>
      <p:pic>
        <p:nvPicPr>
          <p:cNvPr id="53279" name="Picture 13" descr="ТЭЛ 15 будущее"/>
          <p:cNvPicPr>
            <a:picLocks noChangeAspect="1" noChangeArrowheads="1"/>
          </p:cNvPicPr>
          <p:nvPr/>
        </p:nvPicPr>
        <p:blipFill>
          <a:blip r:embed="rId5" cstate="print"/>
          <a:srcRect r="49515"/>
          <a:stretch>
            <a:fillRect/>
          </a:stretch>
        </p:blipFill>
        <p:spPr bwMode="auto">
          <a:xfrm>
            <a:off x="539750" y="6356350"/>
            <a:ext cx="1174750" cy="39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6752"/>
            <a:ext cx="9143999" cy="5015362"/>
          </a:xfrm>
          <a:prstGeom prst="rect">
            <a:avLst/>
          </a:prstGeom>
          <a:noFill/>
        </p:spPr>
      </p:pic>
      <p:sp>
        <p:nvSpPr>
          <p:cNvPr id="53277" name="Rectangle 12"/>
          <p:cNvSpPr>
            <a:spLocks noChangeArrowheads="1"/>
          </p:cNvSpPr>
          <p:nvPr/>
        </p:nvSpPr>
        <p:spPr bwMode="auto">
          <a:xfrm>
            <a:off x="0" y="357166"/>
            <a:ext cx="9144000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Конечное состояние бассейна  Б-2</a:t>
            </a:r>
            <a:endParaRPr lang="ru-RU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71724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250" name="Group 11"/>
          <p:cNvGrpSpPr>
            <a:grpSpLocks/>
          </p:cNvGrpSpPr>
          <p:nvPr/>
        </p:nvGrpSpPr>
        <p:grpSpPr bwMode="auto">
          <a:xfrm>
            <a:off x="0" y="-1588"/>
            <a:ext cx="9144000" cy="6861176"/>
            <a:chOff x="0" y="0"/>
            <a:chExt cx="5760" cy="4322"/>
          </a:xfrm>
        </p:grpSpPr>
        <p:sp>
          <p:nvSpPr>
            <p:cNvPr id="53280" name="AutoShape 5"/>
            <p:cNvSpPr>
              <a:spLocks noChangeAspect="1" noChangeArrowheads="1" noTextEdit="1"/>
            </p:cNvSpPr>
            <p:nvPr/>
          </p:nvSpPr>
          <p:spPr bwMode="auto">
            <a:xfrm>
              <a:off x="0" y="0"/>
              <a:ext cx="5760" cy="43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53281" name="Picture 7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1"/>
              <a:ext cx="5760" cy="43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53252" name="Picture 11" descr="лого_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28875" y="6340475"/>
            <a:ext cx="1571625" cy="38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3276" name="Прямая соединительная линия 12"/>
          <p:cNvCxnSpPr>
            <a:cxnSpLocks noChangeShapeType="1"/>
          </p:cNvCxnSpPr>
          <p:nvPr/>
        </p:nvCxnSpPr>
        <p:spPr bwMode="auto">
          <a:xfrm>
            <a:off x="142875" y="6286500"/>
            <a:ext cx="8858250" cy="0"/>
          </a:xfrm>
          <a:prstGeom prst="line">
            <a:avLst/>
          </a:prstGeom>
          <a:noFill/>
          <a:ln w="53975" cmpd="thickThin" algn="ctr">
            <a:solidFill>
              <a:srgbClr val="1F497D"/>
            </a:solidFill>
            <a:round/>
            <a:headEnd/>
            <a:tailEnd/>
          </a:ln>
        </p:spPr>
      </p:cxnSp>
      <p:sp>
        <p:nvSpPr>
          <p:cNvPr id="53277" name="Rectangle 12"/>
          <p:cNvSpPr>
            <a:spLocks noChangeArrowheads="1"/>
          </p:cNvSpPr>
          <p:nvPr/>
        </p:nvSpPr>
        <p:spPr bwMode="auto">
          <a:xfrm>
            <a:off x="0" y="357166"/>
            <a:ext cx="9144000" cy="83099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Периоды реализации работ по консервации бассейнов Б-1, Б-2</a:t>
            </a:r>
            <a:endParaRPr lang="ru-RU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3279" name="Picture 13" descr="ТЭЛ 15 будущее"/>
          <p:cNvPicPr>
            <a:picLocks noChangeAspect="1" noChangeArrowheads="1"/>
          </p:cNvPicPr>
          <p:nvPr/>
        </p:nvPicPr>
        <p:blipFill>
          <a:blip r:embed="rId5" cstate="print"/>
          <a:srcRect r="49515"/>
          <a:stretch>
            <a:fillRect/>
          </a:stretch>
        </p:blipFill>
        <p:spPr bwMode="auto">
          <a:xfrm>
            <a:off x="539750" y="6356350"/>
            <a:ext cx="1174750" cy="39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9" name="Группа 53"/>
          <p:cNvGrpSpPr>
            <a:grpSpLocks/>
          </p:cNvGrpSpPr>
          <p:nvPr/>
        </p:nvGrpSpPr>
        <p:grpSpPr bwMode="auto">
          <a:xfrm>
            <a:off x="-12153" y="1289288"/>
            <a:ext cx="10253240" cy="4786684"/>
            <a:chOff x="458788" y="1607678"/>
            <a:chExt cx="9316589" cy="3970466"/>
          </a:xfrm>
        </p:grpSpPr>
        <p:sp>
          <p:nvSpPr>
            <p:cNvPr id="10" name="TextBox 9"/>
            <p:cNvSpPr txBox="1">
              <a:spLocks noChangeArrowheads="1"/>
            </p:cNvSpPr>
            <p:nvPr/>
          </p:nvSpPr>
          <p:spPr bwMode="auto">
            <a:xfrm>
              <a:off x="6021134" y="3127893"/>
              <a:ext cx="3754243" cy="2552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sz="1400" kern="0" dirty="0" smtClean="0">
                  <a:solidFill>
                    <a:srgbClr val="002060"/>
                  </a:solidFill>
                  <a:latin typeface="Tahoma" pitchFamily="34" charset="0"/>
                  <a:cs typeface="Tahoma" pitchFamily="34" charset="0"/>
                </a:rPr>
                <a:t>III </a:t>
              </a:r>
              <a:r>
                <a:rPr lang="ru-RU" sz="1400" kern="0" dirty="0" smtClean="0">
                  <a:solidFill>
                    <a:srgbClr val="002060"/>
                  </a:solidFill>
                  <a:latin typeface="Tahoma" pitchFamily="34" charset="0"/>
                  <a:cs typeface="Tahoma" pitchFamily="34" charset="0"/>
                </a:rPr>
                <a:t>этап консервации Б-2</a:t>
              </a:r>
              <a:endParaRPr lang="ru-RU" sz="1400" kern="0" dirty="0">
                <a:solidFill>
                  <a:srgbClr val="002060"/>
                </a:solidFill>
                <a:latin typeface="Tahoma" pitchFamily="34" charset="0"/>
                <a:cs typeface="Tahoma" pitchFamily="34" charset="0"/>
              </a:endParaRPr>
            </a:p>
          </p:txBody>
        </p:sp>
        <p:sp>
          <p:nvSpPr>
            <p:cNvPr id="11" name="TextBox 10"/>
            <p:cNvSpPr txBox="1">
              <a:spLocks noChangeArrowheads="1"/>
            </p:cNvSpPr>
            <p:nvPr/>
          </p:nvSpPr>
          <p:spPr bwMode="auto">
            <a:xfrm>
              <a:off x="3732626" y="3881893"/>
              <a:ext cx="4357603" cy="2552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ru-RU" sz="1400" kern="0" dirty="0" smtClean="0">
                  <a:solidFill>
                    <a:srgbClr val="002060"/>
                  </a:solidFill>
                  <a:latin typeface="Tahoma" pitchFamily="34" charset="0"/>
                  <a:cs typeface="Tahoma" pitchFamily="34" charset="0"/>
                </a:rPr>
                <a:t>Выдержка засыпанного бассейна Б-2</a:t>
              </a:r>
              <a:endParaRPr lang="ru-RU" sz="1400" kern="0" dirty="0">
                <a:solidFill>
                  <a:srgbClr val="002060"/>
                </a:solidFill>
                <a:latin typeface="Tahoma" pitchFamily="34" charset="0"/>
                <a:cs typeface="Tahoma" pitchFamily="34" charset="0"/>
              </a:endParaRPr>
            </a:p>
          </p:txBody>
        </p:sp>
        <p:grpSp>
          <p:nvGrpSpPr>
            <p:cNvPr id="12" name="Группа 68"/>
            <p:cNvGrpSpPr>
              <a:grpSpLocks/>
            </p:cNvGrpSpPr>
            <p:nvPr/>
          </p:nvGrpSpPr>
          <p:grpSpPr bwMode="auto">
            <a:xfrm>
              <a:off x="458788" y="1607678"/>
              <a:ext cx="8308681" cy="3970466"/>
              <a:chOff x="344487" y="3654135"/>
              <a:chExt cx="8308682" cy="2166808"/>
            </a:xfrm>
          </p:grpSpPr>
          <p:sp>
            <p:nvSpPr>
              <p:cNvPr id="33" name="AutoShape 5"/>
              <p:cNvSpPr>
                <a:spLocks noChangeArrowheads="1"/>
              </p:cNvSpPr>
              <p:nvPr/>
            </p:nvSpPr>
            <p:spPr bwMode="auto">
              <a:xfrm>
                <a:off x="393390" y="3654135"/>
                <a:ext cx="8259779" cy="762632"/>
              </a:xfrm>
              <a:prstGeom prst="rightArrow">
                <a:avLst>
                  <a:gd name="adj1" fmla="val 61800"/>
                  <a:gd name="adj2" fmla="val 115667"/>
                </a:avLst>
              </a:prstGeom>
              <a:gradFill>
                <a:gsLst>
                  <a:gs pos="50000">
                    <a:srgbClr val="FF3300">
                      <a:alpha val="57000"/>
                    </a:srgbClr>
                  </a:gs>
                  <a:gs pos="80000">
                    <a:schemeClr val="accent2">
                      <a:shade val="93000"/>
                      <a:satMod val="130000"/>
                    </a:schemeClr>
                  </a:gs>
                  <a:gs pos="100000">
                    <a:schemeClr val="accent2">
                      <a:shade val="94000"/>
                      <a:satMod val="135000"/>
                    </a:schemeClr>
                  </a:gs>
                </a:gsLst>
              </a:gradFill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lIns="185915" tIns="185914" rIns="185915" bIns="185914" spcCol="1270" anchor="ctr"/>
              <a:lstStyle/>
              <a:p>
                <a:pPr algn="ctr" defTabSz="102235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endParaRPr lang="ru-RU" sz="2300" dirty="0"/>
              </a:p>
            </p:txBody>
          </p:sp>
          <p:sp>
            <p:nvSpPr>
              <p:cNvPr id="34" name="TextBox 40"/>
              <p:cNvSpPr txBox="1">
                <a:spLocks noChangeArrowheads="1"/>
              </p:cNvSpPr>
              <p:nvPr/>
            </p:nvSpPr>
            <p:spPr bwMode="auto">
              <a:xfrm>
                <a:off x="535289" y="5681620"/>
                <a:ext cx="7334279" cy="13932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ru-RU" sz="1400" kern="0" dirty="0" smtClean="0">
                    <a:solidFill>
                      <a:srgbClr val="002060"/>
                    </a:solidFill>
                    <a:latin typeface="Tahoma" pitchFamily="34" charset="0"/>
                    <a:cs typeface="Tahoma" pitchFamily="34" charset="0"/>
                  </a:rPr>
                  <a:t>Прекращен приём ЖРО в бассейны Б-1, Б-2</a:t>
                </a:r>
                <a:endParaRPr lang="ru-RU" sz="1400" kern="0" dirty="0">
                  <a:solidFill>
                    <a:srgbClr val="002060"/>
                  </a:solidFill>
                  <a:latin typeface="Calibri" pitchFamily="34" charset="0"/>
                </a:endParaRPr>
              </a:p>
            </p:txBody>
          </p:sp>
          <p:grpSp>
            <p:nvGrpSpPr>
              <p:cNvPr id="35" name="Группа 67"/>
              <p:cNvGrpSpPr>
                <a:grpSpLocks/>
              </p:cNvGrpSpPr>
              <p:nvPr/>
            </p:nvGrpSpPr>
            <p:grpSpPr bwMode="auto">
              <a:xfrm>
                <a:off x="344487" y="3860699"/>
                <a:ext cx="7736606" cy="1739893"/>
                <a:chOff x="344487" y="3860699"/>
                <a:chExt cx="7736606" cy="1739893"/>
              </a:xfrm>
            </p:grpSpPr>
            <p:sp>
              <p:nvSpPr>
                <p:cNvPr id="36" name="Text Box 16"/>
                <p:cNvSpPr txBox="1">
                  <a:spLocks noChangeArrowheads="1"/>
                </p:cNvSpPr>
                <p:nvPr/>
              </p:nvSpPr>
              <p:spPr bwMode="auto">
                <a:xfrm>
                  <a:off x="344487" y="3923394"/>
                  <a:ext cx="938531" cy="16718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pPr fontAlgn="auto">
                    <a:spcBef>
                      <a:spcPct val="50000"/>
                    </a:spcBef>
                    <a:spcAft>
                      <a:spcPts val="0"/>
                    </a:spcAft>
                    <a:defRPr/>
                  </a:pPr>
                  <a:r>
                    <a:rPr lang="ru-RU" b="1" kern="0" dirty="0" smtClean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ahoma" pitchFamily="34" charset="0"/>
                      <a:cs typeface="Tahoma" pitchFamily="34" charset="0"/>
                    </a:rPr>
                    <a:t>1982</a:t>
                  </a:r>
                  <a:endParaRPr lang="ru-RU" b="1" kern="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37" name="TextBox 47"/>
                <p:cNvSpPr txBox="1">
                  <a:spLocks noChangeArrowheads="1"/>
                </p:cNvSpPr>
                <p:nvPr/>
              </p:nvSpPr>
              <p:spPr bwMode="auto">
                <a:xfrm>
                  <a:off x="936925" y="5461269"/>
                  <a:ext cx="6531006" cy="13932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r>
                    <a:rPr lang="ru-RU" sz="1400" kern="0" dirty="0" smtClean="0">
                      <a:solidFill>
                        <a:srgbClr val="002060"/>
                      </a:solidFill>
                      <a:latin typeface="Tahoma" pitchFamily="34" charset="0"/>
                      <a:cs typeface="Tahoma" pitchFamily="34" charset="0"/>
                    </a:rPr>
                    <a:t>Пять циклов промывки бассейнов</a:t>
                  </a:r>
                  <a:endParaRPr lang="ru-RU" sz="1400" kern="0" dirty="0">
                    <a:solidFill>
                      <a:srgbClr val="002060"/>
                    </a:solidFill>
                    <a:latin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38" name="TextBox 47"/>
                <p:cNvSpPr txBox="1">
                  <a:spLocks noChangeArrowheads="1"/>
                </p:cNvSpPr>
                <p:nvPr/>
              </p:nvSpPr>
              <p:spPr bwMode="auto">
                <a:xfrm>
                  <a:off x="1913408" y="5282018"/>
                  <a:ext cx="6167685" cy="13932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r>
                    <a:rPr lang="ru-RU" sz="1400" kern="0" dirty="0">
                      <a:solidFill>
                        <a:srgbClr val="002060"/>
                      </a:solidFill>
                      <a:latin typeface="Tahoma" pitchFamily="34" charset="0"/>
                      <a:cs typeface="Tahoma" pitchFamily="34" charset="0"/>
                    </a:rPr>
                    <a:t>Разработка проекта</a:t>
                  </a:r>
                </a:p>
              </p:txBody>
            </p:sp>
            <p:sp>
              <p:nvSpPr>
                <p:cNvPr id="39" name="Text Box 16"/>
                <p:cNvSpPr txBox="1">
                  <a:spLocks noChangeArrowheads="1"/>
                </p:cNvSpPr>
                <p:nvPr/>
              </p:nvSpPr>
              <p:spPr bwMode="auto">
                <a:xfrm>
                  <a:off x="1984526" y="3860699"/>
                  <a:ext cx="938560" cy="2925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pPr fontAlgn="auto">
                    <a:spcBef>
                      <a:spcPct val="50000"/>
                    </a:spcBef>
                    <a:spcAft>
                      <a:spcPts val="0"/>
                    </a:spcAft>
                    <a:defRPr/>
                  </a:pPr>
                  <a:r>
                    <a:rPr lang="ru-RU" b="1" kern="0" dirty="0" smtClean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ahoma" pitchFamily="34" charset="0"/>
                      <a:cs typeface="Tahoma" pitchFamily="34" charset="0"/>
                    </a:rPr>
                    <a:t>1990-1994</a:t>
                  </a:r>
                  <a:endParaRPr lang="ru-RU" b="1" kern="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40" name="Text Box 16"/>
                <p:cNvSpPr txBox="1">
                  <a:spLocks noChangeArrowheads="1"/>
                </p:cNvSpPr>
                <p:nvPr/>
              </p:nvSpPr>
              <p:spPr bwMode="auto">
                <a:xfrm>
                  <a:off x="1081898" y="3869294"/>
                  <a:ext cx="871521" cy="2925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pPr fontAlgn="auto">
                    <a:spcBef>
                      <a:spcPct val="50000"/>
                    </a:spcBef>
                    <a:spcAft>
                      <a:spcPts val="0"/>
                    </a:spcAft>
                    <a:defRPr/>
                  </a:pPr>
                  <a:r>
                    <a:rPr lang="ru-RU" b="1" kern="0" dirty="0" smtClean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Tahoma" pitchFamily="34" charset="0"/>
                      <a:cs typeface="Tahoma" pitchFamily="34" charset="0"/>
                    </a:rPr>
                    <a:t>1982-1985</a:t>
                  </a:r>
                  <a:endParaRPr lang="ru-RU" b="1" kern="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ahoma" pitchFamily="34" charset="0"/>
                    <a:cs typeface="Tahoma" pitchFamily="34" charset="0"/>
                  </a:endParaRPr>
                </a:p>
              </p:txBody>
            </p:sp>
          </p:grpSp>
        </p:grpSp>
        <p:cxnSp>
          <p:nvCxnSpPr>
            <p:cNvPr id="13" name="Прямая соединительная линия 12"/>
            <p:cNvCxnSpPr/>
            <p:nvPr/>
          </p:nvCxnSpPr>
          <p:spPr>
            <a:xfrm>
              <a:off x="861000" y="2569494"/>
              <a:ext cx="1" cy="2477232"/>
            </a:xfrm>
            <a:prstGeom prst="line">
              <a:avLst/>
            </a:prstGeom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sp>
          <p:nvSpPr>
            <p:cNvPr id="14" name="4-конечная звезда 13"/>
            <p:cNvSpPr/>
            <p:nvPr/>
          </p:nvSpPr>
          <p:spPr>
            <a:xfrm>
              <a:off x="766891" y="5094021"/>
              <a:ext cx="203200" cy="241300"/>
            </a:xfrm>
            <a:prstGeom prst="star4">
              <a:avLst>
                <a:gd name="adj" fmla="val 10317"/>
              </a:avLst>
            </a:prstGeom>
            <a:ln>
              <a:solidFill>
                <a:srgbClr val="FF3300">
                  <a:alpha val="75000"/>
                </a:srgb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cxnSp>
          <p:nvCxnSpPr>
            <p:cNvPr id="15" name="Прямая соединительная линия 14"/>
            <p:cNvCxnSpPr/>
            <p:nvPr/>
          </p:nvCxnSpPr>
          <p:spPr>
            <a:xfrm>
              <a:off x="1732519" y="2522307"/>
              <a:ext cx="1042" cy="1995233"/>
            </a:xfrm>
            <a:prstGeom prst="line">
              <a:avLst/>
            </a:prstGeom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sp>
          <p:nvSpPr>
            <p:cNvPr id="16" name="4-конечная звезда 15"/>
            <p:cNvSpPr/>
            <p:nvPr/>
          </p:nvSpPr>
          <p:spPr>
            <a:xfrm>
              <a:off x="1631961" y="4604611"/>
              <a:ext cx="203200" cy="241300"/>
            </a:xfrm>
            <a:prstGeom prst="star4">
              <a:avLst/>
            </a:prstGeom>
            <a:ln>
              <a:solidFill>
                <a:srgbClr val="FF3300">
                  <a:alpha val="75000"/>
                </a:srgb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cxnSp>
          <p:nvCxnSpPr>
            <p:cNvPr id="17" name="Прямая соединительная линия 16"/>
            <p:cNvCxnSpPr/>
            <p:nvPr/>
          </p:nvCxnSpPr>
          <p:spPr>
            <a:xfrm flipH="1">
              <a:off x="2530411" y="2587861"/>
              <a:ext cx="1" cy="1661904"/>
            </a:xfrm>
            <a:prstGeom prst="line">
              <a:avLst/>
            </a:prstGeom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sp>
          <p:nvSpPr>
            <p:cNvPr id="18" name="4-конечная звезда 17"/>
            <p:cNvSpPr/>
            <p:nvPr/>
          </p:nvSpPr>
          <p:spPr>
            <a:xfrm>
              <a:off x="2428810" y="4277922"/>
              <a:ext cx="203200" cy="241300"/>
            </a:xfrm>
            <a:prstGeom prst="star4">
              <a:avLst/>
            </a:prstGeom>
            <a:ln>
              <a:solidFill>
                <a:srgbClr val="FF3300">
                  <a:alpha val="75000"/>
                </a:srgb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cxnSp>
          <p:nvCxnSpPr>
            <p:cNvPr id="19" name="Прямая соединительная линия 18"/>
            <p:cNvCxnSpPr/>
            <p:nvPr/>
          </p:nvCxnSpPr>
          <p:spPr>
            <a:xfrm rot="5400000">
              <a:off x="2728030" y="3229364"/>
              <a:ext cx="1304303" cy="745"/>
            </a:xfrm>
            <a:prstGeom prst="line">
              <a:avLst/>
            </a:prstGeom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sp>
          <p:nvSpPr>
            <p:cNvPr id="20" name="4-конечная звезда 19"/>
            <p:cNvSpPr/>
            <p:nvPr/>
          </p:nvSpPr>
          <p:spPr>
            <a:xfrm>
              <a:off x="3255570" y="3928118"/>
              <a:ext cx="203200" cy="241300"/>
            </a:xfrm>
            <a:prstGeom prst="star4">
              <a:avLst/>
            </a:prstGeom>
            <a:ln>
              <a:solidFill>
                <a:srgbClr val="FF3300">
                  <a:alpha val="75000"/>
                </a:srgb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22" name="Text Box 16"/>
            <p:cNvSpPr txBox="1">
              <a:spLocks noChangeArrowheads="1"/>
            </p:cNvSpPr>
            <p:nvPr/>
          </p:nvSpPr>
          <p:spPr bwMode="auto">
            <a:xfrm>
              <a:off x="2971548" y="2001936"/>
              <a:ext cx="1096757" cy="5361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fontAlgn="auto">
                <a:spcBef>
                  <a:spcPct val="50000"/>
                </a:spcBef>
                <a:spcAft>
                  <a:spcPts val="0"/>
                </a:spcAft>
                <a:defRPr/>
              </a:pPr>
              <a:r>
                <a:rPr lang="ru-RU" b="1" kern="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cs typeface="Tahoma" pitchFamily="34" charset="0"/>
                </a:rPr>
                <a:t>1991-2001</a:t>
              </a:r>
              <a:endParaRPr lang="ru-RU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endParaRPr>
            </a:p>
          </p:txBody>
        </p:sp>
        <p:cxnSp>
          <p:nvCxnSpPr>
            <p:cNvPr id="23" name="Прямая соединительная линия 22"/>
            <p:cNvCxnSpPr>
              <a:endCxn id="25" idx="0"/>
            </p:cNvCxnSpPr>
            <p:nvPr/>
          </p:nvCxnSpPr>
          <p:spPr>
            <a:xfrm>
              <a:off x="4418329" y="2607524"/>
              <a:ext cx="0" cy="1023305"/>
            </a:xfrm>
            <a:prstGeom prst="line">
              <a:avLst/>
            </a:prstGeom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24" name="Прямая соединительная линия 23"/>
            <p:cNvCxnSpPr/>
            <p:nvPr/>
          </p:nvCxnSpPr>
          <p:spPr>
            <a:xfrm rot="5400000">
              <a:off x="6527157" y="2721824"/>
              <a:ext cx="228600" cy="0"/>
            </a:xfrm>
            <a:prstGeom prst="line">
              <a:avLst/>
            </a:prstGeom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sp>
          <p:nvSpPr>
            <p:cNvPr id="25" name="4-конечная звезда 24"/>
            <p:cNvSpPr/>
            <p:nvPr/>
          </p:nvSpPr>
          <p:spPr>
            <a:xfrm>
              <a:off x="4316729" y="3630829"/>
              <a:ext cx="203200" cy="241300"/>
            </a:xfrm>
            <a:prstGeom prst="star4">
              <a:avLst/>
            </a:prstGeom>
            <a:ln>
              <a:solidFill>
                <a:srgbClr val="FF3300">
                  <a:alpha val="75000"/>
                </a:srgb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26" name="4-конечная звезда 25"/>
            <p:cNvSpPr/>
            <p:nvPr/>
          </p:nvSpPr>
          <p:spPr>
            <a:xfrm>
              <a:off x="6539857" y="2884479"/>
              <a:ext cx="203200" cy="241300"/>
            </a:xfrm>
            <a:prstGeom prst="star4">
              <a:avLst/>
            </a:prstGeom>
            <a:ln>
              <a:solidFill>
                <a:srgbClr val="FF3300">
                  <a:alpha val="75000"/>
                </a:srgb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27" name="Text Box 16"/>
            <p:cNvSpPr txBox="1">
              <a:spLocks noChangeArrowheads="1"/>
            </p:cNvSpPr>
            <p:nvPr/>
          </p:nvSpPr>
          <p:spPr bwMode="auto">
            <a:xfrm>
              <a:off x="4093836" y="1986188"/>
              <a:ext cx="949913" cy="5361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fontAlgn="auto">
                <a:spcBef>
                  <a:spcPct val="50000"/>
                </a:spcBef>
                <a:spcAft>
                  <a:spcPts val="0"/>
                </a:spcAft>
                <a:defRPr/>
              </a:pPr>
              <a:r>
                <a:rPr lang="ru-RU" b="1" kern="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cs typeface="Tahoma" pitchFamily="34" charset="0"/>
                </a:rPr>
                <a:t>2001-2006</a:t>
              </a:r>
              <a:endParaRPr lang="ru-RU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endParaRPr>
            </a:p>
          </p:txBody>
        </p:sp>
        <p:sp>
          <p:nvSpPr>
            <p:cNvPr id="28" name="Text Box 16"/>
            <p:cNvSpPr txBox="1">
              <a:spLocks noChangeArrowheads="1"/>
            </p:cNvSpPr>
            <p:nvPr/>
          </p:nvSpPr>
          <p:spPr bwMode="auto">
            <a:xfrm>
              <a:off x="6235348" y="1986185"/>
              <a:ext cx="1159719" cy="5361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fontAlgn="auto">
                <a:spcBef>
                  <a:spcPct val="50000"/>
                </a:spcBef>
                <a:spcAft>
                  <a:spcPts val="0"/>
                </a:spcAft>
                <a:defRPr/>
              </a:pPr>
              <a:r>
                <a:rPr lang="ru-RU" b="1" kern="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cs typeface="Tahoma" pitchFamily="34" charset="0"/>
                </a:rPr>
                <a:t>2006-2012</a:t>
              </a:r>
              <a:endParaRPr lang="ru-RU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endParaRPr>
            </a:p>
          </p:txBody>
        </p:sp>
        <p:sp>
          <p:nvSpPr>
            <p:cNvPr id="29" name="Text Box 16"/>
            <p:cNvSpPr txBox="1">
              <a:spLocks noChangeArrowheads="1"/>
            </p:cNvSpPr>
            <p:nvPr/>
          </p:nvSpPr>
          <p:spPr bwMode="auto">
            <a:xfrm>
              <a:off x="5093755" y="2015694"/>
              <a:ext cx="975844" cy="3063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fontAlgn="auto">
                <a:spcBef>
                  <a:spcPct val="50000"/>
                </a:spcBef>
                <a:spcAft>
                  <a:spcPts val="0"/>
                </a:spcAft>
                <a:defRPr/>
              </a:pPr>
              <a:r>
                <a:rPr lang="ru-RU" b="1" kern="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cs typeface="Tahoma" pitchFamily="34" charset="0"/>
                </a:rPr>
                <a:t>с 2011</a:t>
              </a:r>
              <a:endParaRPr lang="ru-RU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endParaRPr>
            </a:p>
          </p:txBody>
        </p:sp>
        <p:cxnSp>
          <p:nvCxnSpPr>
            <p:cNvPr id="30" name="Прямая соединительная линия 29"/>
            <p:cNvCxnSpPr>
              <a:endCxn id="31" idx="0"/>
            </p:cNvCxnSpPr>
            <p:nvPr/>
          </p:nvCxnSpPr>
          <p:spPr>
            <a:xfrm flipH="1">
              <a:off x="5575553" y="2618934"/>
              <a:ext cx="1491" cy="548300"/>
            </a:xfrm>
            <a:prstGeom prst="line">
              <a:avLst/>
            </a:prstGeom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sp>
          <p:nvSpPr>
            <p:cNvPr id="31" name="4-конечная звезда 30"/>
            <p:cNvSpPr/>
            <p:nvPr/>
          </p:nvSpPr>
          <p:spPr>
            <a:xfrm>
              <a:off x="5473953" y="3167234"/>
              <a:ext cx="203200" cy="241300"/>
            </a:xfrm>
            <a:prstGeom prst="star4">
              <a:avLst/>
            </a:prstGeom>
            <a:ln>
              <a:solidFill>
                <a:srgbClr val="FF3300">
                  <a:alpha val="75000"/>
                </a:srgb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32" name="TextBox 31"/>
            <p:cNvSpPr txBox="1">
              <a:spLocks noChangeArrowheads="1"/>
            </p:cNvSpPr>
            <p:nvPr/>
          </p:nvSpPr>
          <p:spPr bwMode="auto">
            <a:xfrm>
              <a:off x="4834367" y="3429263"/>
              <a:ext cx="2747864" cy="4340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sz="1400" kern="0" dirty="0">
                  <a:solidFill>
                    <a:srgbClr val="002060"/>
                  </a:solidFill>
                  <a:latin typeface="Tahoma" pitchFamily="34" charset="0"/>
                  <a:cs typeface="Tahoma" pitchFamily="34" charset="0"/>
                </a:rPr>
                <a:t>I </a:t>
              </a:r>
              <a:r>
                <a:rPr lang="ru-RU" sz="1400" kern="0" dirty="0">
                  <a:solidFill>
                    <a:srgbClr val="002060"/>
                  </a:solidFill>
                  <a:latin typeface="Tahoma" pitchFamily="34" charset="0"/>
                  <a:cs typeface="Tahoma" pitchFamily="34" charset="0"/>
                </a:rPr>
                <a:t>и </a:t>
              </a:r>
              <a:r>
                <a:rPr lang="en-US" sz="1400" kern="0" dirty="0">
                  <a:solidFill>
                    <a:srgbClr val="002060"/>
                  </a:solidFill>
                  <a:latin typeface="Tahoma" pitchFamily="34" charset="0"/>
                  <a:cs typeface="Tahoma" pitchFamily="34" charset="0"/>
                </a:rPr>
                <a:t>II </a:t>
              </a:r>
              <a:r>
                <a:rPr lang="ru-RU" sz="1400" kern="0" dirty="0">
                  <a:solidFill>
                    <a:srgbClr val="002060"/>
                  </a:solidFill>
                  <a:latin typeface="Tahoma" pitchFamily="34" charset="0"/>
                  <a:cs typeface="Tahoma" pitchFamily="34" charset="0"/>
                </a:rPr>
                <a:t>этапы консервации </a:t>
              </a:r>
              <a:r>
                <a:rPr lang="ru-RU" sz="1400" kern="0" dirty="0" smtClean="0">
                  <a:solidFill>
                    <a:srgbClr val="002060"/>
                  </a:solidFill>
                  <a:latin typeface="Tahoma" pitchFamily="34" charset="0"/>
                  <a:cs typeface="Tahoma" pitchFamily="34" charset="0"/>
                </a:rPr>
                <a:t>Б-1</a:t>
              </a:r>
              <a:endParaRPr lang="ru-RU" sz="1400" kern="0" dirty="0">
                <a:solidFill>
                  <a:srgbClr val="002060"/>
                </a:solidFill>
                <a:latin typeface="Tahoma" pitchFamily="34" charset="0"/>
                <a:cs typeface="Tahoma" pitchFamily="34" charset="0"/>
              </a:endParaRPr>
            </a:p>
            <a:p>
              <a:pPr>
                <a:defRPr/>
              </a:pPr>
              <a:endParaRPr lang="ru-RU" sz="1400" kern="0" dirty="0">
                <a:solidFill>
                  <a:srgbClr val="002060"/>
                </a:solidFill>
                <a:latin typeface="Tahoma" pitchFamily="34" charset="0"/>
                <a:cs typeface="Tahoma" pitchFamily="34" charset="0"/>
              </a:endParaRPr>
            </a:p>
          </p:txBody>
        </p:sp>
      </p:grpSp>
      <p:sp>
        <p:nvSpPr>
          <p:cNvPr id="41" name="TextBox 47"/>
          <p:cNvSpPr txBox="1">
            <a:spLocks noChangeArrowheads="1"/>
          </p:cNvSpPr>
          <p:nvPr/>
        </p:nvSpPr>
        <p:spPr bwMode="auto">
          <a:xfrm>
            <a:off x="2504902" y="4474516"/>
            <a:ext cx="5114567" cy="3077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kern="0" dirty="0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I </a:t>
            </a:r>
            <a:r>
              <a:rPr lang="ru-RU" sz="1400" kern="0" dirty="0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и </a:t>
            </a:r>
            <a:r>
              <a:rPr lang="en-US" sz="1400" kern="0" dirty="0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II </a:t>
            </a:r>
            <a:r>
              <a:rPr lang="ru-RU" sz="1400" kern="0" dirty="0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этапы консервации Б-2</a:t>
            </a:r>
            <a:endParaRPr lang="ru-RU" sz="1400" kern="0" dirty="0">
              <a:solidFill>
                <a:srgbClr val="002060"/>
              </a:solidFill>
              <a:latin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6307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298" name="Group 11"/>
          <p:cNvGrpSpPr>
            <a:grpSpLocks/>
          </p:cNvGrpSpPr>
          <p:nvPr/>
        </p:nvGrpSpPr>
        <p:grpSpPr bwMode="auto">
          <a:xfrm>
            <a:off x="0" y="-1588"/>
            <a:ext cx="9144000" cy="6859588"/>
            <a:chOff x="0" y="0"/>
            <a:chExt cx="5760" cy="4321"/>
          </a:xfrm>
        </p:grpSpPr>
        <p:sp>
          <p:nvSpPr>
            <p:cNvPr id="55355" name="AutoShape 5"/>
            <p:cNvSpPr>
              <a:spLocks noChangeAspect="1" noChangeArrowheads="1" noTextEdit="1"/>
            </p:cNvSpPr>
            <p:nvPr/>
          </p:nvSpPr>
          <p:spPr bwMode="auto">
            <a:xfrm>
              <a:off x="0" y="0"/>
              <a:ext cx="5760" cy="43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000"/>
            </a:p>
          </p:txBody>
        </p:sp>
        <p:pic>
          <p:nvPicPr>
            <p:cNvPr id="55356" name="Picture 7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0"/>
              <a:ext cx="5760" cy="43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55300" name="Picture 11" descr="лого_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28875" y="6340475"/>
            <a:ext cx="1571625" cy="38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301" name="Прямоугольник 26"/>
          <p:cNvSpPr>
            <a:spLocks noChangeArrowheads="1"/>
          </p:cNvSpPr>
          <p:nvPr/>
        </p:nvSpPr>
        <p:spPr bwMode="auto">
          <a:xfrm>
            <a:off x="0" y="404664"/>
            <a:ext cx="9144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Результаты </a:t>
            </a:r>
            <a:r>
              <a:rPr lang="ru-RU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консервации </a:t>
            </a:r>
            <a:r>
              <a:rPr lang="ru-RU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бассейна Б-2 в 2012 году  </a:t>
            </a:r>
            <a:endParaRPr lang="ru-RU" sz="2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55302" name="Прямая соединительная линия 28"/>
          <p:cNvCxnSpPr>
            <a:cxnSpLocks noChangeShapeType="1"/>
          </p:cNvCxnSpPr>
          <p:nvPr/>
        </p:nvCxnSpPr>
        <p:spPr bwMode="auto">
          <a:xfrm>
            <a:off x="142875" y="6286500"/>
            <a:ext cx="8858250" cy="0"/>
          </a:xfrm>
          <a:prstGeom prst="line">
            <a:avLst/>
          </a:prstGeom>
          <a:noFill/>
          <a:ln w="53975" cmpd="thickThin" algn="ctr">
            <a:solidFill>
              <a:srgbClr val="1F497D"/>
            </a:solidFill>
            <a:round/>
            <a:headEnd/>
            <a:tailEnd/>
          </a:ln>
        </p:spPr>
      </p:cxnSp>
      <p:pic>
        <p:nvPicPr>
          <p:cNvPr id="55303" name="Picture 11" descr="лого_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28875" y="6340475"/>
            <a:ext cx="1571625" cy="38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54" name="Picture 13" descr="ТЭЛ 15 будущее"/>
          <p:cNvPicPr>
            <a:picLocks noChangeAspect="1" noChangeArrowheads="1"/>
          </p:cNvPicPr>
          <p:nvPr/>
        </p:nvPicPr>
        <p:blipFill>
          <a:blip r:embed="rId5" cstate="print"/>
          <a:srcRect r="49515"/>
          <a:stretch>
            <a:fillRect/>
          </a:stretch>
        </p:blipFill>
        <p:spPr bwMode="auto">
          <a:xfrm>
            <a:off x="428625" y="6356350"/>
            <a:ext cx="1174750" cy="39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6948264" y="6381750"/>
            <a:ext cx="2133600" cy="476250"/>
          </a:xfrm>
        </p:spPr>
        <p:txBody>
          <a:bodyPr/>
          <a:lstStyle/>
          <a:p>
            <a:pPr>
              <a:defRPr/>
            </a:pPr>
            <a:fld id="{C3606C01-7994-4708-BFD3-90E752896341}" type="slidenum">
              <a:rPr lang="ru-RU" smtClean="0"/>
              <a:pPr>
                <a:defRPr/>
              </a:pPr>
              <a:t>26</a:t>
            </a:fld>
            <a:endParaRPr lang="ru-RU" dirty="0"/>
          </a:p>
        </p:txBody>
      </p:sp>
      <p:graphicFrame>
        <p:nvGraphicFramePr>
          <p:cNvPr id="22" name="Таблица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0383776"/>
              </p:ext>
            </p:extLst>
          </p:nvPr>
        </p:nvGraphicFramePr>
        <p:xfrm>
          <a:off x="5061877" y="1235661"/>
          <a:ext cx="4082124" cy="500066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58395"/>
                <a:gridCol w="1080120"/>
                <a:gridCol w="1043609"/>
              </a:tblGrid>
              <a:tr h="446694">
                <a:tc grid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kern="1200" dirty="0" smtClean="0">
                          <a:solidFill>
                            <a:srgbClr val="1C4C6F"/>
                          </a:solidFill>
                          <a:latin typeface="Arial" pitchFamily="34" charset="0"/>
                          <a:ea typeface="+mn-ea"/>
                          <a:cs typeface="+mn-cs"/>
                        </a:rPr>
                        <a:t>Объёмы засыпки Б-2,  тыс. м</a:t>
                      </a:r>
                      <a:r>
                        <a:rPr lang="ru-RU" b="1" kern="1200" baseline="30000" dirty="0" smtClean="0">
                          <a:solidFill>
                            <a:srgbClr val="1C4C6F"/>
                          </a:solidFill>
                          <a:latin typeface="Arial" pitchFamily="34" charset="0"/>
                          <a:ea typeface="+mn-ea"/>
                          <a:cs typeface="+mn-cs"/>
                        </a:rPr>
                        <a:t>3</a:t>
                      </a:r>
                      <a:endParaRPr lang="ru-RU" b="1" kern="1200" baseline="30000" dirty="0">
                        <a:solidFill>
                          <a:srgbClr val="1C4C6F"/>
                        </a:solidFill>
                        <a:latin typeface="Arial" pitchFamily="34" charset="0"/>
                        <a:ea typeface="+mn-ea"/>
                        <a:cs typeface="+mn-cs"/>
                      </a:endParaRPr>
                    </a:p>
                  </a:txBody>
                  <a:tcPr marL="91452" marR="91452" marT="45724" marB="45724" anchor="ctr"/>
                </a:tc>
                <a:tc hMerge="1">
                  <a:txBody>
                    <a:bodyPr/>
                    <a:lstStyle/>
                    <a:p>
                      <a:pPr algn="ctr"/>
                      <a:endParaRPr lang="ru-RU" sz="18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1452" marR="91452" marT="45724" marB="45724" anchor="ctr"/>
                </a:tc>
                <a:tc hMerge="1">
                  <a:txBody>
                    <a:bodyPr/>
                    <a:lstStyle/>
                    <a:p>
                      <a:pPr algn="ctr"/>
                      <a:endParaRPr lang="ru-RU" sz="18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1452" marR="91452" marT="45724" marB="45724" anchor="ctr"/>
                </a:tc>
              </a:tr>
              <a:tr h="781771">
                <a:tc>
                  <a:txBody>
                    <a:bodyPr/>
                    <a:lstStyle/>
                    <a:p>
                      <a:pPr algn="ctr"/>
                      <a:r>
                        <a:rPr lang="ru-RU" b="0" kern="1200" dirty="0" smtClean="0">
                          <a:solidFill>
                            <a:srgbClr val="1C4C6F"/>
                          </a:solidFill>
                          <a:latin typeface="Arial" pitchFamily="34" charset="0"/>
                          <a:ea typeface="+mn-ea"/>
                          <a:cs typeface="+mn-cs"/>
                        </a:rPr>
                        <a:t>Материал</a:t>
                      </a:r>
                      <a:endParaRPr lang="ru-RU" b="0" kern="1200" dirty="0">
                        <a:solidFill>
                          <a:srgbClr val="1C4C6F"/>
                        </a:solidFill>
                        <a:latin typeface="Arial" pitchFamily="34" charset="0"/>
                        <a:ea typeface="+mn-ea"/>
                        <a:cs typeface="+mn-cs"/>
                      </a:endParaRPr>
                    </a:p>
                  </a:txBody>
                  <a:tcPr marL="91452" marR="91452" marT="45724" marB="4572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kern="1200" dirty="0" smtClean="0">
                          <a:solidFill>
                            <a:srgbClr val="1C4C6F"/>
                          </a:solidFill>
                          <a:latin typeface="Arial" pitchFamily="34" charset="0"/>
                          <a:ea typeface="+mn-ea"/>
                          <a:cs typeface="+mn-cs"/>
                        </a:rPr>
                        <a:t>В 2012г.</a:t>
                      </a:r>
                      <a:endParaRPr lang="ru-RU" b="0" kern="1200" dirty="0">
                        <a:solidFill>
                          <a:srgbClr val="1C4C6F"/>
                        </a:solidFill>
                        <a:latin typeface="Arial" pitchFamily="34" charset="0"/>
                        <a:ea typeface="+mn-ea"/>
                        <a:cs typeface="+mn-cs"/>
                      </a:endParaRPr>
                    </a:p>
                  </a:txBody>
                  <a:tcPr marL="91452" marR="91452" marT="45724" marB="4572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kern="1200" dirty="0" smtClean="0">
                          <a:solidFill>
                            <a:srgbClr val="1C4C6F"/>
                          </a:solidFill>
                          <a:latin typeface="Arial" pitchFamily="34" charset="0"/>
                          <a:ea typeface="+mn-ea"/>
                          <a:cs typeface="+mn-cs"/>
                        </a:rPr>
                        <a:t>Всего</a:t>
                      </a:r>
                      <a:endParaRPr lang="ru-RU" b="0" kern="1200" dirty="0">
                        <a:solidFill>
                          <a:srgbClr val="1C4C6F"/>
                        </a:solidFill>
                        <a:latin typeface="Arial" pitchFamily="34" charset="0"/>
                        <a:ea typeface="+mn-ea"/>
                        <a:cs typeface="+mn-cs"/>
                      </a:endParaRPr>
                    </a:p>
                  </a:txBody>
                  <a:tcPr marL="91452" marR="91452" marT="45724" marB="45724" anchor="ctr"/>
                </a:tc>
              </a:tr>
              <a:tr h="781708">
                <a:tc>
                  <a:txBody>
                    <a:bodyPr/>
                    <a:lstStyle/>
                    <a:p>
                      <a:pPr algn="ctr"/>
                      <a:r>
                        <a:rPr lang="ru-RU" b="0" kern="1200" dirty="0" smtClean="0">
                          <a:solidFill>
                            <a:srgbClr val="1C4C6F"/>
                          </a:solidFill>
                          <a:latin typeface="Arial" pitchFamily="34" charset="0"/>
                          <a:ea typeface="+mn-ea"/>
                          <a:cs typeface="+mn-cs"/>
                        </a:rPr>
                        <a:t>Супесь (песок)</a:t>
                      </a:r>
                      <a:endParaRPr lang="ru-RU" b="0" kern="1200" dirty="0">
                        <a:solidFill>
                          <a:srgbClr val="1C4C6F"/>
                        </a:solidFill>
                        <a:latin typeface="Arial" pitchFamily="34" charset="0"/>
                        <a:ea typeface="+mn-ea"/>
                        <a:cs typeface="+mn-cs"/>
                      </a:endParaRPr>
                    </a:p>
                  </a:txBody>
                  <a:tcPr marL="91452" marR="91452" marT="45724" marB="45724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800" b="0" kern="1200" dirty="0" smtClean="0">
                          <a:solidFill>
                            <a:srgbClr val="1C4C6F"/>
                          </a:solidFill>
                          <a:latin typeface="Arial" pitchFamily="34" charset="0"/>
                          <a:ea typeface="+mn-ea"/>
                          <a:cs typeface="+mn-cs"/>
                        </a:rPr>
                        <a:t>−</a:t>
                      </a:r>
                      <a:endParaRPr lang="ru-RU" sz="1800" b="0" kern="1200" dirty="0">
                        <a:solidFill>
                          <a:srgbClr val="1C4C6F"/>
                        </a:solidFill>
                        <a:latin typeface="Arial" pitchFamily="34" charset="0"/>
                        <a:ea typeface="+mn-ea"/>
                        <a:cs typeface="+mn-cs"/>
                      </a:endParaRPr>
                    </a:p>
                  </a:txBody>
                  <a:tcPr marL="91452" marR="91452" marT="45724" marB="4572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kern="1200" dirty="0" smtClean="0">
                          <a:solidFill>
                            <a:srgbClr val="1C4C6F"/>
                          </a:solidFill>
                          <a:latin typeface="Arial" pitchFamily="34" charset="0"/>
                          <a:ea typeface="+mn-ea"/>
                          <a:cs typeface="+mn-cs"/>
                        </a:rPr>
                        <a:t>471</a:t>
                      </a:r>
                      <a:endParaRPr lang="ru-RU" b="0" kern="1200" dirty="0">
                        <a:solidFill>
                          <a:srgbClr val="1C4C6F"/>
                        </a:solidFill>
                        <a:latin typeface="Arial" pitchFamily="34" charset="0"/>
                        <a:ea typeface="+mn-ea"/>
                        <a:cs typeface="+mn-cs"/>
                      </a:endParaRPr>
                    </a:p>
                  </a:txBody>
                  <a:tcPr marL="91452" marR="91452" marT="45724" marB="45724" anchor="ctr"/>
                </a:tc>
              </a:tr>
              <a:tr h="624589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b="0" kern="1200" dirty="0" smtClean="0">
                          <a:solidFill>
                            <a:srgbClr val="1C4C6F"/>
                          </a:solidFill>
                          <a:latin typeface="Arial" pitchFamily="34" charset="0"/>
                          <a:ea typeface="+mn-ea"/>
                          <a:cs typeface="+mn-cs"/>
                        </a:rPr>
                        <a:t>Глина</a:t>
                      </a:r>
                    </a:p>
                  </a:txBody>
                  <a:tcPr marL="91452" marR="91452" marT="45724" marB="45724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800" b="0" kern="1200" dirty="0" smtClean="0">
                          <a:solidFill>
                            <a:srgbClr val="1C4C6F"/>
                          </a:solidFill>
                          <a:latin typeface="Arial" pitchFamily="34" charset="0"/>
                          <a:ea typeface="+mn-ea"/>
                          <a:cs typeface="+mn-cs"/>
                        </a:rPr>
                        <a:t>−</a:t>
                      </a:r>
                      <a:endParaRPr lang="ru-RU" sz="1800" b="0" kern="1200" dirty="0">
                        <a:solidFill>
                          <a:srgbClr val="1C4C6F"/>
                        </a:solidFill>
                        <a:latin typeface="Arial" pitchFamily="34" charset="0"/>
                        <a:ea typeface="+mn-ea"/>
                        <a:cs typeface="+mn-cs"/>
                      </a:endParaRPr>
                    </a:p>
                  </a:txBody>
                  <a:tcPr marL="91452" marR="91452" marT="45724" marB="4572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kern="1200" dirty="0" smtClean="0">
                          <a:solidFill>
                            <a:srgbClr val="1C4C6F"/>
                          </a:solidFill>
                          <a:latin typeface="Arial" pitchFamily="34" charset="0"/>
                          <a:ea typeface="+mn-ea"/>
                          <a:cs typeface="+mn-cs"/>
                        </a:rPr>
                        <a:t>66</a:t>
                      </a:r>
                      <a:endParaRPr lang="ru-RU" b="0" kern="1200" dirty="0">
                        <a:solidFill>
                          <a:srgbClr val="1C4C6F"/>
                        </a:solidFill>
                        <a:latin typeface="Arial" pitchFamily="34" charset="0"/>
                        <a:ea typeface="+mn-ea"/>
                        <a:cs typeface="+mn-cs"/>
                      </a:endParaRPr>
                    </a:p>
                  </a:txBody>
                  <a:tcPr marL="91452" marR="91452" marT="45724" marB="45724" anchor="ctr"/>
                </a:tc>
              </a:tr>
              <a:tr h="624589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b="0" kern="1200" dirty="0" smtClean="0">
                          <a:solidFill>
                            <a:srgbClr val="1C4C6F"/>
                          </a:solidFill>
                          <a:latin typeface="Arial" pitchFamily="34" charset="0"/>
                          <a:ea typeface="+mn-ea"/>
                          <a:cs typeface="+mn-cs"/>
                        </a:rPr>
                        <a:t>Щебень</a:t>
                      </a:r>
                    </a:p>
                  </a:txBody>
                  <a:tcPr marL="91452" marR="91452" marT="45724" marB="45724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800" b="0" kern="1200" dirty="0" smtClean="0">
                          <a:solidFill>
                            <a:srgbClr val="1C4C6F"/>
                          </a:solidFill>
                          <a:latin typeface="Arial" pitchFamily="34" charset="0"/>
                          <a:ea typeface="+mn-ea"/>
                          <a:cs typeface="+mn-cs"/>
                        </a:rPr>
                        <a:t>−</a:t>
                      </a:r>
                      <a:endParaRPr lang="ru-RU" sz="1800" b="0" kern="1200" dirty="0">
                        <a:solidFill>
                          <a:srgbClr val="1C4C6F"/>
                        </a:solidFill>
                        <a:latin typeface="Arial" pitchFamily="34" charset="0"/>
                        <a:ea typeface="+mn-ea"/>
                        <a:cs typeface="+mn-cs"/>
                      </a:endParaRPr>
                    </a:p>
                  </a:txBody>
                  <a:tcPr marL="91452" marR="91452" marT="45724" marB="4572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kern="1200" dirty="0" smtClean="0">
                          <a:solidFill>
                            <a:srgbClr val="1C4C6F"/>
                          </a:solidFill>
                          <a:latin typeface="Arial" pitchFamily="34" charset="0"/>
                          <a:ea typeface="+mn-ea"/>
                          <a:cs typeface="+mn-cs"/>
                        </a:rPr>
                        <a:t>30</a:t>
                      </a:r>
                      <a:endParaRPr lang="ru-RU" b="0" kern="1200" dirty="0">
                        <a:solidFill>
                          <a:srgbClr val="1C4C6F"/>
                        </a:solidFill>
                        <a:latin typeface="Arial" pitchFamily="34" charset="0"/>
                        <a:ea typeface="+mn-ea"/>
                        <a:cs typeface="+mn-cs"/>
                      </a:endParaRPr>
                    </a:p>
                  </a:txBody>
                  <a:tcPr marL="91452" marR="91452" marT="45724" marB="45724" anchor="ctr"/>
                </a:tc>
              </a:tr>
              <a:tr h="1116721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b="0" kern="1200" dirty="0" smtClean="0">
                          <a:solidFill>
                            <a:srgbClr val="1C4C6F"/>
                          </a:solidFill>
                          <a:latin typeface="Arial" pitchFamily="34" charset="0"/>
                          <a:ea typeface="+mn-ea"/>
                          <a:cs typeface="+mn-cs"/>
                        </a:rPr>
                        <a:t>Плодородный слой</a:t>
                      </a:r>
                    </a:p>
                  </a:txBody>
                  <a:tcPr marL="91452" marR="91452" marT="45724" marB="4572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kern="1200" dirty="0" smtClean="0">
                          <a:solidFill>
                            <a:srgbClr val="1C4C6F"/>
                          </a:solidFill>
                          <a:latin typeface="Arial" pitchFamily="34" charset="0"/>
                          <a:ea typeface="+mn-ea"/>
                          <a:cs typeface="+mn-cs"/>
                        </a:rPr>
                        <a:t>17</a:t>
                      </a:r>
                      <a:endParaRPr lang="ru-RU" b="0" kern="1200" dirty="0">
                        <a:solidFill>
                          <a:srgbClr val="1C4C6F"/>
                        </a:solidFill>
                        <a:latin typeface="Arial" pitchFamily="34" charset="0"/>
                        <a:ea typeface="+mn-ea"/>
                        <a:cs typeface="+mn-cs"/>
                      </a:endParaRPr>
                    </a:p>
                  </a:txBody>
                  <a:tcPr marL="91452" marR="91452" marT="45724" marB="4572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kern="1200" dirty="0" smtClean="0">
                          <a:solidFill>
                            <a:srgbClr val="1C4C6F"/>
                          </a:solidFill>
                          <a:latin typeface="Arial" pitchFamily="34" charset="0"/>
                          <a:ea typeface="+mn-ea"/>
                          <a:cs typeface="+mn-cs"/>
                        </a:rPr>
                        <a:t>17</a:t>
                      </a:r>
                      <a:endParaRPr lang="ru-RU" b="0" kern="1200" dirty="0">
                        <a:solidFill>
                          <a:srgbClr val="1C4C6F"/>
                        </a:solidFill>
                        <a:latin typeface="Arial" pitchFamily="34" charset="0"/>
                        <a:ea typeface="+mn-ea"/>
                        <a:cs typeface="+mn-cs"/>
                      </a:endParaRPr>
                    </a:p>
                  </a:txBody>
                  <a:tcPr marL="91452" marR="91452" marT="45724" marB="45724" anchor="ctr"/>
                </a:tc>
              </a:tr>
              <a:tr h="624589">
                <a:tc>
                  <a:txBody>
                    <a:bodyPr/>
                    <a:lstStyle/>
                    <a:p>
                      <a:pPr algn="ctr"/>
                      <a:r>
                        <a:rPr lang="ru-RU" b="1" kern="1200" dirty="0" smtClean="0">
                          <a:solidFill>
                            <a:srgbClr val="1C4C6F"/>
                          </a:solidFill>
                          <a:latin typeface="Arial" pitchFamily="34" charset="0"/>
                          <a:ea typeface="+mn-ea"/>
                          <a:cs typeface="+mn-cs"/>
                        </a:rPr>
                        <a:t>Всего</a:t>
                      </a:r>
                      <a:endParaRPr lang="ru-RU" b="1" kern="1200" dirty="0">
                        <a:solidFill>
                          <a:srgbClr val="1C4C6F"/>
                        </a:solidFill>
                        <a:latin typeface="Arial" pitchFamily="34" charset="0"/>
                        <a:ea typeface="+mn-ea"/>
                        <a:cs typeface="+mn-cs"/>
                      </a:endParaRPr>
                    </a:p>
                  </a:txBody>
                  <a:tcPr marL="91452" marR="91452" marT="45724" marB="4572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kern="1200" dirty="0" smtClean="0">
                          <a:solidFill>
                            <a:srgbClr val="1C4C6F"/>
                          </a:solidFill>
                          <a:latin typeface="Arial" pitchFamily="34" charset="0"/>
                          <a:ea typeface="+mn-ea"/>
                          <a:cs typeface="+mn-cs"/>
                        </a:rPr>
                        <a:t>17</a:t>
                      </a:r>
                      <a:endParaRPr lang="ru-RU" b="1" kern="1200" dirty="0">
                        <a:solidFill>
                          <a:srgbClr val="1C4C6F"/>
                        </a:solidFill>
                        <a:latin typeface="Arial" pitchFamily="34" charset="0"/>
                        <a:ea typeface="+mn-ea"/>
                        <a:cs typeface="+mn-cs"/>
                      </a:endParaRPr>
                    </a:p>
                  </a:txBody>
                  <a:tcPr marL="91452" marR="91452" marT="45724" marB="4572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kern="1200" dirty="0" smtClean="0">
                          <a:solidFill>
                            <a:srgbClr val="1C4C6F"/>
                          </a:solidFill>
                          <a:latin typeface="Arial" pitchFamily="34" charset="0"/>
                          <a:ea typeface="+mn-ea"/>
                          <a:cs typeface="+mn-cs"/>
                        </a:rPr>
                        <a:t>584</a:t>
                      </a:r>
                      <a:endParaRPr lang="ru-RU" b="1" kern="1200" dirty="0">
                        <a:solidFill>
                          <a:srgbClr val="1C4C6F"/>
                        </a:solidFill>
                        <a:latin typeface="Arial" pitchFamily="34" charset="0"/>
                        <a:ea typeface="+mn-ea"/>
                        <a:cs typeface="+mn-cs"/>
                      </a:endParaRPr>
                    </a:p>
                  </a:txBody>
                  <a:tcPr marL="91452" marR="91452" marT="45724" marB="45724" anchor="ctr"/>
                </a:tc>
              </a:tr>
            </a:tbl>
          </a:graphicData>
        </a:graphic>
      </p:graphicFrame>
      <p:graphicFrame>
        <p:nvGraphicFramePr>
          <p:cNvPr id="18" name="Таблица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9067651"/>
              </p:ext>
            </p:extLst>
          </p:nvPr>
        </p:nvGraphicFramePr>
        <p:xfrm>
          <a:off x="142875" y="1268760"/>
          <a:ext cx="4861173" cy="49685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04989"/>
                <a:gridCol w="1656184"/>
              </a:tblGrid>
              <a:tr h="48650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kern="1200" baseline="0" dirty="0" smtClean="0">
                          <a:solidFill>
                            <a:srgbClr val="1C4C6F"/>
                          </a:solidFill>
                          <a:latin typeface="Arial" pitchFamily="34" charset="0"/>
                          <a:ea typeface="+mn-ea"/>
                          <a:cs typeface="+mn-cs"/>
                        </a:rPr>
                        <a:t>Работы 2012 года</a:t>
                      </a:r>
                      <a:endParaRPr lang="ru-RU" b="1" kern="1200" dirty="0">
                        <a:solidFill>
                          <a:srgbClr val="1C4C6F"/>
                        </a:solidFill>
                        <a:latin typeface="Arial" pitchFamily="34" charset="0"/>
                        <a:ea typeface="+mn-ea"/>
                        <a:cs typeface="+mn-cs"/>
                      </a:endParaRPr>
                    </a:p>
                  </a:txBody>
                  <a:tcPr marL="91452" marR="91452" marT="45724" marB="4572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kern="1200" dirty="0" smtClean="0">
                          <a:solidFill>
                            <a:srgbClr val="1C4C6F"/>
                          </a:solidFill>
                          <a:latin typeface="Arial" pitchFamily="34" charset="0"/>
                          <a:ea typeface="+mn-ea"/>
                          <a:cs typeface="+mn-cs"/>
                        </a:rPr>
                        <a:t>Всего</a:t>
                      </a:r>
                      <a:endParaRPr lang="ru-RU" b="1" kern="1200" dirty="0">
                        <a:solidFill>
                          <a:srgbClr val="1C4C6F"/>
                        </a:solidFill>
                        <a:latin typeface="Arial" pitchFamily="34" charset="0"/>
                        <a:ea typeface="+mn-ea"/>
                        <a:cs typeface="+mn-cs"/>
                      </a:endParaRPr>
                    </a:p>
                  </a:txBody>
                  <a:tcPr marL="91452" marR="91452" marT="45724" marB="45724" anchor="ctr"/>
                </a:tc>
              </a:tr>
              <a:tr h="754544">
                <a:tc>
                  <a:txBody>
                    <a:bodyPr/>
                    <a:lstStyle/>
                    <a:p>
                      <a:pPr algn="l"/>
                      <a:r>
                        <a:rPr lang="ru-RU" b="0" kern="1200" dirty="0" smtClean="0">
                          <a:solidFill>
                            <a:srgbClr val="1C4C6F"/>
                          </a:solidFill>
                          <a:latin typeface="Arial" pitchFamily="34" charset="0"/>
                          <a:ea typeface="+mn-ea"/>
                          <a:cs typeface="+mn-cs"/>
                        </a:rPr>
                        <a:t>Устройство плодородного слоя (0,2</a:t>
                      </a:r>
                      <a:r>
                        <a:rPr lang="ru-RU" b="0" kern="1200" baseline="0" dirty="0" smtClean="0">
                          <a:solidFill>
                            <a:srgbClr val="1C4C6F"/>
                          </a:solidFill>
                          <a:latin typeface="Arial" pitchFamily="34" charset="0"/>
                          <a:ea typeface="+mn-ea"/>
                          <a:cs typeface="+mn-cs"/>
                        </a:rPr>
                        <a:t> м)</a:t>
                      </a:r>
                      <a:endParaRPr lang="ru-RU" b="0" kern="1200" dirty="0">
                        <a:solidFill>
                          <a:srgbClr val="1C4C6F"/>
                        </a:solidFill>
                        <a:latin typeface="Arial" pitchFamily="34" charset="0"/>
                        <a:ea typeface="+mn-ea"/>
                        <a:cs typeface="+mn-cs"/>
                      </a:endParaRPr>
                    </a:p>
                  </a:txBody>
                  <a:tcPr marL="91452" marR="91452" marT="45724" marB="4572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kern="1200" dirty="0" smtClean="0">
                          <a:solidFill>
                            <a:srgbClr val="1C4C6F"/>
                          </a:solidFill>
                          <a:latin typeface="Arial" pitchFamily="34" charset="0"/>
                          <a:ea typeface="+mn-ea"/>
                          <a:cs typeface="+mn-cs"/>
                        </a:rPr>
                        <a:t>17 тыс. м</a:t>
                      </a:r>
                      <a:r>
                        <a:rPr lang="ru-RU" b="0" kern="1200" baseline="30000" dirty="0" smtClean="0">
                          <a:solidFill>
                            <a:srgbClr val="1C4C6F"/>
                          </a:solidFill>
                          <a:latin typeface="Arial" pitchFamily="34" charset="0"/>
                          <a:ea typeface="+mn-ea"/>
                          <a:cs typeface="+mn-cs"/>
                        </a:rPr>
                        <a:t>3</a:t>
                      </a:r>
                      <a:endParaRPr lang="ru-RU" b="0" kern="1200" baseline="30000" dirty="0">
                        <a:solidFill>
                          <a:srgbClr val="1C4C6F"/>
                        </a:solidFill>
                        <a:latin typeface="Arial" pitchFamily="34" charset="0"/>
                        <a:ea typeface="+mn-ea"/>
                        <a:cs typeface="+mn-cs"/>
                      </a:endParaRPr>
                    </a:p>
                  </a:txBody>
                  <a:tcPr marL="91452" marR="91452" marT="45724" marB="45724" anchor="ctr"/>
                </a:tc>
              </a:tr>
              <a:tr h="754544">
                <a:tc>
                  <a:txBody>
                    <a:bodyPr/>
                    <a:lstStyle/>
                    <a:p>
                      <a:pPr algn="l"/>
                      <a:r>
                        <a:rPr lang="ru-RU" b="0" kern="1200" dirty="0" smtClean="0">
                          <a:solidFill>
                            <a:srgbClr val="1C4C6F"/>
                          </a:solidFill>
                          <a:latin typeface="Arial" pitchFamily="34" charset="0"/>
                          <a:ea typeface="+mn-ea"/>
                          <a:cs typeface="+mn-cs"/>
                        </a:rPr>
                        <a:t>Обработка гербицидами поверхности Б-2</a:t>
                      </a:r>
                      <a:endParaRPr lang="ru-RU" b="0" kern="1200" dirty="0">
                        <a:solidFill>
                          <a:srgbClr val="1C4C6F"/>
                        </a:solidFill>
                        <a:latin typeface="Arial" pitchFamily="34" charset="0"/>
                        <a:ea typeface="+mn-ea"/>
                        <a:cs typeface="+mn-cs"/>
                      </a:endParaRPr>
                    </a:p>
                  </a:txBody>
                  <a:tcPr marL="91452" marR="91452" marT="45724" marB="45724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800" b="0" kern="1200" dirty="0" smtClean="0">
                          <a:solidFill>
                            <a:srgbClr val="1C4C6F"/>
                          </a:solidFill>
                          <a:latin typeface="Arial" pitchFamily="34" charset="0"/>
                          <a:ea typeface="+mn-ea"/>
                          <a:cs typeface="+mn-cs"/>
                        </a:rPr>
                        <a:t>83,3 тыс. м</a:t>
                      </a:r>
                      <a:r>
                        <a:rPr lang="ru-RU" sz="1800" b="0" kern="1200" baseline="30000" dirty="0" smtClean="0">
                          <a:solidFill>
                            <a:srgbClr val="1C4C6F"/>
                          </a:solidFill>
                          <a:latin typeface="Arial" pitchFamily="34" charset="0"/>
                          <a:ea typeface="+mn-ea"/>
                          <a:cs typeface="+mn-cs"/>
                        </a:rPr>
                        <a:t>2</a:t>
                      </a:r>
                      <a:endParaRPr lang="ru-RU" sz="1800" b="0" kern="1200" baseline="30000" dirty="0">
                        <a:solidFill>
                          <a:srgbClr val="1C4C6F"/>
                        </a:solidFill>
                        <a:latin typeface="Arial" pitchFamily="34" charset="0"/>
                        <a:ea typeface="+mn-ea"/>
                        <a:cs typeface="+mn-cs"/>
                      </a:endParaRPr>
                    </a:p>
                  </a:txBody>
                  <a:tcPr marL="91452" marR="91452" marT="45724" marB="45724" anchor="ctr"/>
                </a:tc>
              </a:tr>
              <a:tr h="754544">
                <a:tc>
                  <a:txBody>
                    <a:bodyPr/>
                    <a:lstStyle/>
                    <a:p>
                      <a:pPr algn="l"/>
                      <a:r>
                        <a:rPr lang="ru-RU" b="0" kern="1200" dirty="0" smtClean="0">
                          <a:solidFill>
                            <a:srgbClr val="1C4C6F"/>
                          </a:solidFill>
                          <a:latin typeface="Arial" pitchFamily="34" charset="0"/>
                          <a:ea typeface="+mn-ea"/>
                          <a:cs typeface="+mn-cs"/>
                        </a:rPr>
                        <a:t>Посев многолетних трав</a:t>
                      </a:r>
                      <a:endParaRPr lang="ru-RU" b="0" kern="1200" dirty="0">
                        <a:solidFill>
                          <a:srgbClr val="1C4C6F"/>
                        </a:solidFill>
                        <a:latin typeface="Arial" pitchFamily="34" charset="0"/>
                        <a:ea typeface="+mn-ea"/>
                        <a:cs typeface="+mn-cs"/>
                      </a:endParaRPr>
                    </a:p>
                  </a:txBody>
                  <a:tcPr marL="91452" marR="91452" marT="45724" marB="45724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800" b="0" kern="1200" dirty="0" smtClean="0">
                          <a:solidFill>
                            <a:srgbClr val="1C4C6F"/>
                          </a:solidFill>
                          <a:latin typeface="Arial" pitchFamily="34" charset="0"/>
                          <a:ea typeface="+mn-ea"/>
                          <a:cs typeface="+mn-cs"/>
                        </a:rPr>
                        <a:t>83,3 тыс. м</a:t>
                      </a:r>
                      <a:r>
                        <a:rPr lang="ru-RU" sz="1800" b="0" kern="1200" baseline="30000" dirty="0" smtClean="0">
                          <a:solidFill>
                            <a:srgbClr val="1C4C6F"/>
                          </a:solidFill>
                          <a:latin typeface="Arial" pitchFamily="34" charset="0"/>
                          <a:ea typeface="+mn-ea"/>
                          <a:cs typeface="+mn-cs"/>
                        </a:rPr>
                        <a:t>2</a:t>
                      </a:r>
                      <a:endParaRPr lang="ru-RU" sz="1800" b="0" kern="1200" baseline="30000" dirty="0">
                        <a:solidFill>
                          <a:srgbClr val="1C4C6F"/>
                        </a:solidFill>
                        <a:latin typeface="Arial" pitchFamily="34" charset="0"/>
                        <a:ea typeface="+mn-ea"/>
                        <a:cs typeface="+mn-cs"/>
                      </a:endParaRPr>
                    </a:p>
                  </a:txBody>
                  <a:tcPr marL="91452" marR="91452" marT="45724" marB="45724" anchor="ctr"/>
                </a:tc>
              </a:tr>
              <a:tr h="754544">
                <a:tc>
                  <a:txBody>
                    <a:bodyPr/>
                    <a:lstStyle/>
                    <a:p>
                      <a:pPr algn="l"/>
                      <a:r>
                        <a:rPr lang="ru-RU" b="0" kern="1200" dirty="0" smtClean="0">
                          <a:solidFill>
                            <a:srgbClr val="1C4C6F"/>
                          </a:solidFill>
                          <a:latin typeface="Arial" pitchFamily="34" charset="0"/>
                          <a:ea typeface="+mn-ea"/>
                          <a:cs typeface="+mn-cs"/>
                        </a:rPr>
                        <a:t>Устройство</a:t>
                      </a:r>
                      <a:r>
                        <a:rPr lang="ru-RU" b="0" kern="1200" baseline="0" dirty="0" smtClean="0">
                          <a:solidFill>
                            <a:srgbClr val="1C4C6F"/>
                          </a:solidFill>
                          <a:latin typeface="Arial" pitchFamily="34" charset="0"/>
                          <a:ea typeface="+mn-ea"/>
                          <a:cs typeface="+mn-cs"/>
                        </a:rPr>
                        <a:t> дренажной системы вокруг Б-2</a:t>
                      </a:r>
                      <a:endParaRPr lang="ru-RU" b="0" kern="1200" dirty="0">
                        <a:solidFill>
                          <a:srgbClr val="1C4C6F"/>
                        </a:solidFill>
                        <a:latin typeface="Arial" pitchFamily="34" charset="0"/>
                        <a:ea typeface="+mn-ea"/>
                        <a:cs typeface="+mn-cs"/>
                      </a:endParaRPr>
                    </a:p>
                  </a:txBody>
                  <a:tcPr marL="91452" marR="91452" marT="45724" marB="45724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800" b="0" kern="1200" dirty="0" smtClean="0">
                          <a:solidFill>
                            <a:srgbClr val="1C4C6F"/>
                          </a:solidFill>
                          <a:latin typeface="Arial" pitchFamily="34" charset="0"/>
                          <a:ea typeface="+mn-ea"/>
                          <a:cs typeface="+mn-cs"/>
                        </a:rPr>
                        <a:t>1,5 км</a:t>
                      </a:r>
                      <a:endParaRPr lang="ru-RU" sz="1800" b="0" kern="1200" dirty="0">
                        <a:solidFill>
                          <a:srgbClr val="1C4C6F"/>
                        </a:solidFill>
                        <a:latin typeface="Arial" pitchFamily="34" charset="0"/>
                        <a:ea typeface="+mn-ea"/>
                        <a:cs typeface="+mn-cs"/>
                      </a:endParaRPr>
                    </a:p>
                  </a:txBody>
                  <a:tcPr marL="91452" marR="91452" marT="45724" marB="45724" anchor="ctr"/>
                </a:tc>
              </a:tr>
              <a:tr h="754544">
                <a:tc>
                  <a:txBody>
                    <a:bodyPr/>
                    <a:lstStyle/>
                    <a:p>
                      <a:r>
                        <a:rPr lang="ru-RU" sz="1800" b="0" kern="1200" baseline="0" dirty="0" smtClean="0">
                          <a:solidFill>
                            <a:srgbClr val="1C4C6F"/>
                          </a:solidFill>
                          <a:latin typeface="Arial" pitchFamily="34" charset="0"/>
                          <a:ea typeface="+mn-ea"/>
                          <a:cs typeface="+mn-cs"/>
                        </a:rPr>
                        <a:t>Устройство труб-отдушин для отвода газов</a:t>
                      </a:r>
                      <a:endParaRPr lang="ru-RU" sz="1800" b="0" kern="1200" baseline="0" dirty="0">
                        <a:solidFill>
                          <a:srgbClr val="1C4C6F"/>
                        </a:solidFill>
                        <a:latin typeface="Arial" pitchFamily="34" charset="0"/>
                        <a:ea typeface="+mn-ea"/>
                        <a:cs typeface="+mn-cs"/>
                      </a:endParaRPr>
                    </a:p>
                  </a:txBody>
                  <a:tcPr marL="91452" marR="91452" marT="45724" marB="45724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800" b="0" kern="1200" dirty="0" smtClean="0">
                          <a:solidFill>
                            <a:srgbClr val="1C4C6F"/>
                          </a:solidFill>
                          <a:latin typeface="Arial" pitchFamily="34" charset="0"/>
                          <a:ea typeface="+mn-ea"/>
                          <a:cs typeface="+mn-cs"/>
                        </a:rPr>
                        <a:t>25 ед.</a:t>
                      </a:r>
                      <a:endParaRPr lang="ru-RU" sz="1800" b="0" kern="1200" dirty="0">
                        <a:solidFill>
                          <a:srgbClr val="1C4C6F"/>
                        </a:solidFill>
                        <a:latin typeface="Arial" pitchFamily="34" charset="0"/>
                        <a:ea typeface="+mn-ea"/>
                        <a:cs typeface="+mn-cs"/>
                      </a:endParaRPr>
                    </a:p>
                  </a:txBody>
                  <a:tcPr marL="91452" marR="91452" marT="45724" marB="45724" anchor="ctr"/>
                </a:tc>
              </a:tr>
              <a:tr h="709330">
                <a:tc>
                  <a:txBody>
                    <a:bodyPr/>
                    <a:lstStyle/>
                    <a:p>
                      <a:pPr algn="l"/>
                      <a:r>
                        <a:rPr lang="ru-RU" sz="1800" b="0" kern="1200" baseline="0" dirty="0" smtClean="0">
                          <a:solidFill>
                            <a:srgbClr val="1C4C6F"/>
                          </a:solidFill>
                          <a:latin typeface="Arial" pitchFamily="34" charset="0"/>
                          <a:ea typeface="+mn-ea"/>
                          <a:cs typeface="+mn-cs"/>
                        </a:rPr>
                        <a:t>Построен бокс-стоянка спецтехники (здание 731б) </a:t>
                      </a:r>
                      <a:endParaRPr lang="ru-RU" sz="1800" b="0" kern="1200" baseline="0" dirty="0">
                        <a:solidFill>
                          <a:srgbClr val="1C4C6F"/>
                        </a:solidFill>
                        <a:latin typeface="Arial" pitchFamily="34" charset="0"/>
                        <a:ea typeface="+mn-ea"/>
                        <a:cs typeface="+mn-cs"/>
                      </a:endParaRPr>
                    </a:p>
                  </a:txBody>
                  <a:tcPr marL="91452" marR="91452" marT="45724" marB="45724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800" b="0" kern="1200" baseline="0" dirty="0" smtClean="0">
                          <a:solidFill>
                            <a:srgbClr val="1C4C6F"/>
                          </a:solidFill>
                          <a:latin typeface="Arial" pitchFamily="34" charset="0"/>
                          <a:ea typeface="+mn-ea"/>
                          <a:cs typeface="+mn-cs"/>
                        </a:rPr>
                        <a:t>на 5 ед. спецтехники </a:t>
                      </a:r>
                      <a:endParaRPr lang="ru-RU" sz="1800" b="0" kern="1200" baseline="0" dirty="0">
                        <a:solidFill>
                          <a:srgbClr val="1C4C6F"/>
                        </a:solidFill>
                        <a:latin typeface="Arial" pitchFamily="34" charset="0"/>
                        <a:ea typeface="+mn-ea"/>
                        <a:cs typeface="+mn-cs"/>
                      </a:endParaRPr>
                    </a:p>
                  </a:txBody>
                  <a:tcPr marL="91452" marR="91452" marT="45724" marB="45724" anchor="ctr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298" name="Group 11"/>
          <p:cNvGrpSpPr>
            <a:grpSpLocks/>
          </p:cNvGrpSpPr>
          <p:nvPr/>
        </p:nvGrpSpPr>
        <p:grpSpPr bwMode="auto">
          <a:xfrm>
            <a:off x="0" y="0"/>
            <a:ext cx="9144000" cy="6859588"/>
            <a:chOff x="0" y="0"/>
            <a:chExt cx="5760" cy="4321"/>
          </a:xfrm>
        </p:grpSpPr>
        <p:sp>
          <p:nvSpPr>
            <p:cNvPr id="55355" name="AutoShape 5"/>
            <p:cNvSpPr>
              <a:spLocks noChangeAspect="1" noChangeArrowheads="1" noTextEdit="1"/>
            </p:cNvSpPr>
            <p:nvPr/>
          </p:nvSpPr>
          <p:spPr bwMode="auto">
            <a:xfrm>
              <a:off x="0" y="0"/>
              <a:ext cx="5760" cy="43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000"/>
            </a:p>
          </p:txBody>
        </p:sp>
        <p:pic>
          <p:nvPicPr>
            <p:cNvPr id="55356" name="Picture 7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0"/>
              <a:ext cx="5760" cy="43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55300" name="Picture 11" descr="лого_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28875" y="6340475"/>
            <a:ext cx="1571625" cy="38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301" name="Прямоугольник 26"/>
          <p:cNvSpPr>
            <a:spLocks noChangeArrowheads="1"/>
          </p:cNvSpPr>
          <p:nvPr/>
        </p:nvSpPr>
        <p:spPr bwMode="auto">
          <a:xfrm>
            <a:off x="0" y="404664"/>
            <a:ext cx="9144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Результаты </a:t>
            </a:r>
            <a:r>
              <a:rPr lang="ru-RU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консервации </a:t>
            </a:r>
            <a:r>
              <a:rPr lang="ru-RU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бассейна Б-2</a:t>
            </a:r>
            <a:endParaRPr lang="ru-RU" sz="2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55302" name="Прямая соединительная линия 28"/>
          <p:cNvCxnSpPr>
            <a:cxnSpLocks noChangeShapeType="1"/>
          </p:cNvCxnSpPr>
          <p:nvPr/>
        </p:nvCxnSpPr>
        <p:spPr bwMode="auto">
          <a:xfrm>
            <a:off x="142875" y="6286500"/>
            <a:ext cx="8858250" cy="0"/>
          </a:xfrm>
          <a:prstGeom prst="line">
            <a:avLst/>
          </a:prstGeom>
          <a:noFill/>
          <a:ln w="53975" cmpd="thickThin" algn="ctr">
            <a:solidFill>
              <a:srgbClr val="1F497D"/>
            </a:solidFill>
            <a:round/>
            <a:headEnd/>
            <a:tailEnd/>
          </a:ln>
        </p:spPr>
      </p:cxnSp>
      <p:pic>
        <p:nvPicPr>
          <p:cNvPr id="55303" name="Picture 11" descr="лого_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28875" y="6340475"/>
            <a:ext cx="1571625" cy="38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54" name="Picture 13" descr="ТЭЛ 15 будущее"/>
          <p:cNvPicPr>
            <a:picLocks noChangeAspect="1" noChangeArrowheads="1"/>
          </p:cNvPicPr>
          <p:nvPr/>
        </p:nvPicPr>
        <p:blipFill>
          <a:blip r:embed="rId5" cstate="print"/>
          <a:srcRect r="49515"/>
          <a:stretch>
            <a:fillRect/>
          </a:stretch>
        </p:blipFill>
        <p:spPr bwMode="auto">
          <a:xfrm>
            <a:off x="428625" y="6356350"/>
            <a:ext cx="1174750" cy="39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6948264" y="6381750"/>
            <a:ext cx="2133600" cy="476250"/>
          </a:xfrm>
        </p:spPr>
        <p:txBody>
          <a:bodyPr/>
          <a:lstStyle/>
          <a:p>
            <a:pPr>
              <a:defRPr/>
            </a:pPr>
            <a:fld id="{C3606C01-7994-4708-BFD3-90E752896341}" type="slidenum">
              <a:rPr lang="ru-RU" smtClean="0"/>
              <a:pPr>
                <a:defRPr/>
              </a:pPr>
              <a:t>27</a:t>
            </a:fld>
            <a:endParaRPr lang="ru-RU" dirty="0"/>
          </a:p>
        </p:txBody>
      </p:sp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1297345189"/>
              </p:ext>
            </p:extLst>
          </p:nvPr>
        </p:nvGraphicFramePr>
        <p:xfrm>
          <a:off x="917277" y="1084314"/>
          <a:ext cx="7309445" cy="54672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pSp>
        <p:nvGrpSpPr>
          <p:cNvPr id="4" name="Группа 3"/>
          <p:cNvGrpSpPr/>
          <p:nvPr/>
        </p:nvGrpSpPr>
        <p:grpSpPr>
          <a:xfrm>
            <a:off x="930096" y="1640024"/>
            <a:ext cx="6894964" cy="2869096"/>
            <a:chOff x="930096" y="1640024"/>
            <a:chExt cx="6894964" cy="2869096"/>
          </a:xfrm>
        </p:grpSpPr>
        <p:sp>
          <p:nvSpPr>
            <p:cNvPr id="9" name="TextBox 8"/>
            <p:cNvSpPr txBox="1"/>
            <p:nvPr/>
          </p:nvSpPr>
          <p:spPr>
            <a:xfrm rot="217721">
              <a:off x="2077469" y="1640024"/>
              <a:ext cx="574759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dirty="0" smtClean="0">
                  <a:solidFill>
                    <a:srgbClr val="376092"/>
                  </a:solidFill>
                  <a:latin typeface="Calibri" pitchFamily="34" charset="0"/>
                  <a:cs typeface="Calibri" pitchFamily="34" charset="0"/>
                </a:rPr>
                <a:t>Гамма-фон в центре Б-2</a:t>
              </a:r>
              <a:endParaRPr lang="ru-RU" sz="2400" dirty="0">
                <a:solidFill>
                  <a:srgbClr val="376092"/>
                </a:solidFill>
                <a:latin typeface="Calibri" pitchFamily="34" charset="0"/>
                <a:cs typeface="Calibri" pitchFamily="34" charset="0"/>
              </a:endParaRPr>
            </a:p>
          </p:txBody>
        </p:sp>
        <p:grpSp>
          <p:nvGrpSpPr>
            <p:cNvPr id="2" name="Группа 1"/>
            <p:cNvGrpSpPr/>
            <p:nvPr/>
          </p:nvGrpSpPr>
          <p:grpSpPr>
            <a:xfrm>
              <a:off x="930096" y="2083055"/>
              <a:ext cx="5917803" cy="2426065"/>
              <a:chOff x="930096" y="2083055"/>
              <a:chExt cx="5917803" cy="2426065"/>
            </a:xfrm>
          </p:grpSpPr>
          <p:sp>
            <p:nvSpPr>
              <p:cNvPr id="8" name="TextBox 7"/>
              <p:cNvSpPr txBox="1"/>
              <p:nvPr/>
            </p:nvSpPr>
            <p:spPr>
              <a:xfrm>
                <a:off x="5868144" y="4109010"/>
                <a:ext cx="979755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2000" dirty="0" smtClean="0">
                    <a:solidFill>
                      <a:srgbClr val="00B050"/>
                    </a:solidFill>
                    <a:latin typeface="Calibri" pitchFamily="34" charset="0"/>
                    <a:cs typeface="Calibri" pitchFamily="34" charset="0"/>
                  </a:rPr>
                  <a:t>40 </a:t>
                </a:r>
                <a:r>
                  <a:rPr lang="ru-RU" sz="1400" dirty="0" smtClean="0">
                    <a:solidFill>
                      <a:srgbClr val="00B050"/>
                    </a:solidFill>
                    <a:latin typeface="Calibri" pitchFamily="34" charset="0"/>
                    <a:cs typeface="Calibri" pitchFamily="34" charset="0"/>
                  </a:rPr>
                  <a:t>мкР/ч</a:t>
                </a:r>
                <a:endParaRPr lang="ru-RU" sz="1400" dirty="0">
                  <a:solidFill>
                    <a:srgbClr val="00B050"/>
                  </a:solidFill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930096" y="2083055"/>
                <a:ext cx="1556836" cy="40011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ru-RU" sz="2000" dirty="0" smtClean="0">
                    <a:solidFill>
                      <a:srgbClr val="FF0000"/>
                    </a:solidFill>
                    <a:latin typeface="Calibri" pitchFamily="34" charset="0"/>
                    <a:cs typeface="Calibri" pitchFamily="34" charset="0"/>
                  </a:rPr>
                  <a:t>300 000 </a:t>
                </a:r>
                <a:r>
                  <a:rPr lang="ru-RU" sz="1400" dirty="0" err="1" smtClean="0">
                    <a:solidFill>
                      <a:srgbClr val="FF0000"/>
                    </a:solidFill>
                    <a:latin typeface="Calibri" pitchFamily="34" charset="0"/>
                    <a:cs typeface="Calibri" pitchFamily="34" charset="0"/>
                  </a:rPr>
                  <a:t>мкР</a:t>
                </a:r>
                <a:r>
                  <a:rPr lang="en-US" sz="1400" dirty="0" smtClean="0">
                    <a:solidFill>
                      <a:srgbClr val="FF0000"/>
                    </a:solidFill>
                    <a:latin typeface="Calibri" pitchFamily="34" charset="0"/>
                    <a:cs typeface="Calibri" pitchFamily="34" charset="0"/>
                  </a:rPr>
                  <a:t>/</a:t>
                </a:r>
                <a:r>
                  <a:rPr lang="ru-RU" sz="1400" dirty="0" smtClean="0">
                    <a:solidFill>
                      <a:srgbClr val="FF0000"/>
                    </a:solidFill>
                    <a:latin typeface="Calibri" pitchFamily="34" charset="0"/>
                    <a:cs typeface="Calibri" pitchFamily="34" charset="0"/>
                  </a:rPr>
                  <a:t>ч</a:t>
                </a:r>
                <a:endParaRPr lang="ru-RU" sz="1400" dirty="0">
                  <a:solidFill>
                    <a:srgbClr val="FF0000"/>
                  </a:solidFill>
                  <a:latin typeface="Calibri" pitchFamily="34" charset="0"/>
                  <a:cs typeface="Calibri" pitchFamily="34" charset="0"/>
                </a:endParaRPr>
              </a:p>
            </p:txBody>
          </p:sp>
        </p:grpSp>
      </p:grpSp>
      <p:sp>
        <p:nvSpPr>
          <p:cNvPr id="55417" name="TextBox 55416"/>
          <p:cNvSpPr txBox="1"/>
          <p:nvPr/>
        </p:nvSpPr>
        <p:spPr>
          <a:xfrm>
            <a:off x="278267" y="5574687"/>
            <a:ext cx="88582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0" dirty="0">
                <a:solidFill>
                  <a:srgbClr val="1C4C6F"/>
                </a:solidFill>
              </a:rPr>
              <a:t>Доза облучения персонала на всех этапах работ не </a:t>
            </a:r>
            <a:r>
              <a:rPr lang="ru-RU" b="0" dirty="0" smtClean="0">
                <a:solidFill>
                  <a:srgbClr val="1C4C6F"/>
                </a:solidFill>
              </a:rPr>
              <a:t>превысили </a:t>
            </a:r>
            <a:r>
              <a:rPr lang="ru-RU" b="0" dirty="0">
                <a:solidFill>
                  <a:srgbClr val="1C4C6F"/>
                </a:solidFill>
              </a:rPr>
              <a:t>– 1,0 </a:t>
            </a:r>
            <a:r>
              <a:rPr lang="ru-RU" b="0" dirty="0" err="1">
                <a:solidFill>
                  <a:srgbClr val="1C4C6F"/>
                </a:solidFill>
              </a:rPr>
              <a:t>мЗв</a:t>
            </a:r>
            <a:r>
              <a:rPr lang="en-US" b="0" dirty="0">
                <a:solidFill>
                  <a:srgbClr val="1C4C6F"/>
                </a:solidFill>
              </a:rPr>
              <a:t>/</a:t>
            </a:r>
            <a:r>
              <a:rPr lang="ru-RU" b="0" dirty="0" smtClean="0">
                <a:solidFill>
                  <a:srgbClr val="1C4C6F"/>
                </a:solidFill>
              </a:rPr>
              <a:t>год</a:t>
            </a:r>
            <a:endParaRPr lang="ru-RU" b="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2709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298" name="Group 11"/>
          <p:cNvGrpSpPr>
            <a:grpSpLocks/>
          </p:cNvGrpSpPr>
          <p:nvPr/>
        </p:nvGrpSpPr>
        <p:grpSpPr bwMode="auto">
          <a:xfrm>
            <a:off x="-59242" y="0"/>
            <a:ext cx="9144000" cy="6859588"/>
            <a:chOff x="0" y="0"/>
            <a:chExt cx="5760" cy="4321"/>
          </a:xfrm>
        </p:grpSpPr>
        <p:sp>
          <p:nvSpPr>
            <p:cNvPr id="55355" name="AutoShape 5"/>
            <p:cNvSpPr>
              <a:spLocks noChangeAspect="1" noChangeArrowheads="1" noTextEdit="1"/>
            </p:cNvSpPr>
            <p:nvPr/>
          </p:nvSpPr>
          <p:spPr bwMode="auto">
            <a:xfrm>
              <a:off x="0" y="0"/>
              <a:ext cx="5760" cy="43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000"/>
            </a:p>
          </p:txBody>
        </p:sp>
        <p:pic>
          <p:nvPicPr>
            <p:cNvPr id="55356" name="Picture 7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0"/>
              <a:ext cx="5760" cy="43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55300" name="Picture 11" descr="лого_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28875" y="6340475"/>
            <a:ext cx="1571625" cy="38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301" name="Прямоугольник 26"/>
          <p:cNvSpPr>
            <a:spLocks noChangeArrowheads="1"/>
          </p:cNvSpPr>
          <p:nvPr/>
        </p:nvSpPr>
        <p:spPr bwMode="auto">
          <a:xfrm>
            <a:off x="0" y="404664"/>
            <a:ext cx="9144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Результаты </a:t>
            </a:r>
            <a:r>
              <a:rPr lang="ru-RU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консервации </a:t>
            </a:r>
            <a:r>
              <a:rPr lang="ru-RU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бассейна Б-2</a:t>
            </a:r>
            <a:endParaRPr lang="ru-RU" sz="2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55302" name="Прямая соединительная линия 28"/>
          <p:cNvCxnSpPr>
            <a:cxnSpLocks noChangeShapeType="1"/>
          </p:cNvCxnSpPr>
          <p:nvPr/>
        </p:nvCxnSpPr>
        <p:spPr bwMode="auto">
          <a:xfrm>
            <a:off x="142875" y="6286500"/>
            <a:ext cx="8858250" cy="0"/>
          </a:xfrm>
          <a:prstGeom prst="line">
            <a:avLst/>
          </a:prstGeom>
          <a:noFill/>
          <a:ln w="53975" cmpd="thickThin" algn="ctr">
            <a:solidFill>
              <a:srgbClr val="1F497D"/>
            </a:solidFill>
            <a:round/>
            <a:headEnd/>
            <a:tailEnd/>
          </a:ln>
        </p:spPr>
      </p:cxnSp>
      <p:pic>
        <p:nvPicPr>
          <p:cNvPr id="55303" name="Picture 11" descr="лого_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28875" y="6340475"/>
            <a:ext cx="1571625" cy="38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54" name="Picture 13" descr="ТЭЛ 15 будущее"/>
          <p:cNvPicPr>
            <a:picLocks noChangeAspect="1" noChangeArrowheads="1"/>
          </p:cNvPicPr>
          <p:nvPr/>
        </p:nvPicPr>
        <p:blipFill>
          <a:blip r:embed="rId5" cstate="print"/>
          <a:srcRect r="49515"/>
          <a:stretch>
            <a:fillRect/>
          </a:stretch>
        </p:blipFill>
        <p:spPr bwMode="auto">
          <a:xfrm>
            <a:off x="428625" y="6356350"/>
            <a:ext cx="1174750" cy="39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6948264" y="6381750"/>
            <a:ext cx="2133600" cy="476250"/>
          </a:xfrm>
        </p:spPr>
        <p:txBody>
          <a:bodyPr/>
          <a:lstStyle/>
          <a:p>
            <a:pPr>
              <a:defRPr/>
            </a:pPr>
            <a:fld id="{C3606C01-7994-4708-BFD3-90E752896341}" type="slidenum">
              <a:rPr lang="ru-RU" smtClean="0"/>
              <a:pPr>
                <a:defRPr/>
              </a:pPr>
              <a:t>28</a:t>
            </a:fld>
            <a:endParaRPr lang="ru-RU" dirty="0"/>
          </a:p>
        </p:txBody>
      </p:sp>
      <p:sp>
        <p:nvSpPr>
          <p:cNvPr id="5" name="Rectangle 134"/>
          <p:cNvSpPr>
            <a:spLocks noChangeArrowheads="1"/>
          </p:cNvSpPr>
          <p:nvPr/>
        </p:nvSpPr>
        <p:spPr bwMode="auto">
          <a:xfrm>
            <a:off x="152400" y="152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pSp>
        <p:nvGrpSpPr>
          <p:cNvPr id="6" name="Group 1"/>
          <p:cNvGrpSpPr>
            <a:grpSpLocks/>
          </p:cNvGrpSpPr>
          <p:nvPr/>
        </p:nvGrpSpPr>
        <p:grpSpPr bwMode="auto">
          <a:xfrm>
            <a:off x="737960" y="1302903"/>
            <a:ext cx="8775540" cy="4746178"/>
            <a:chOff x="2116" y="2916"/>
            <a:chExt cx="8597" cy="6186"/>
          </a:xfrm>
        </p:grpSpPr>
        <p:sp>
          <p:nvSpPr>
            <p:cNvPr id="7" name="AutoShape 133"/>
            <p:cNvSpPr>
              <a:spLocks noChangeArrowheads="1" noTextEdit="1"/>
            </p:cNvSpPr>
            <p:nvPr/>
          </p:nvSpPr>
          <p:spPr bwMode="auto">
            <a:xfrm>
              <a:off x="2116" y="2916"/>
              <a:ext cx="7089" cy="61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" name="Line 132"/>
            <p:cNvSpPr>
              <a:spLocks noChangeShapeType="1"/>
            </p:cNvSpPr>
            <p:nvPr/>
          </p:nvSpPr>
          <p:spPr bwMode="auto">
            <a:xfrm>
              <a:off x="3311" y="8311"/>
              <a:ext cx="5243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" name="Rectangle 131"/>
            <p:cNvSpPr>
              <a:spLocks noChangeArrowheads="1"/>
            </p:cNvSpPr>
            <p:nvPr/>
          </p:nvSpPr>
          <p:spPr bwMode="auto">
            <a:xfrm>
              <a:off x="3380" y="3202"/>
              <a:ext cx="5201" cy="3812"/>
            </a:xfrm>
            <a:prstGeom prst="rect">
              <a:avLst/>
            </a:prstGeom>
            <a:solidFill>
              <a:srgbClr val="F4F7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2" name="Rectangle 130"/>
            <p:cNvSpPr>
              <a:spLocks noChangeArrowheads="1"/>
            </p:cNvSpPr>
            <p:nvPr/>
          </p:nvSpPr>
          <p:spPr bwMode="auto">
            <a:xfrm>
              <a:off x="3380" y="8216"/>
              <a:ext cx="5201" cy="95"/>
            </a:xfrm>
            <a:prstGeom prst="rect">
              <a:avLst/>
            </a:pr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3" name="Rectangle 129"/>
            <p:cNvSpPr>
              <a:spLocks noChangeArrowheads="1"/>
            </p:cNvSpPr>
            <p:nvPr/>
          </p:nvSpPr>
          <p:spPr bwMode="auto">
            <a:xfrm>
              <a:off x="3380" y="7095"/>
              <a:ext cx="5201" cy="1121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4" name="Rectangle 128" descr="Контурные ромбики"/>
            <p:cNvSpPr>
              <a:spLocks noChangeArrowheads="1"/>
            </p:cNvSpPr>
            <p:nvPr/>
          </p:nvSpPr>
          <p:spPr bwMode="auto">
            <a:xfrm>
              <a:off x="3393" y="7014"/>
              <a:ext cx="5188" cy="81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0" name="Freeform 123"/>
            <p:cNvSpPr>
              <a:spLocks/>
            </p:cNvSpPr>
            <p:nvPr/>
          </p:nvSpPr>
          <p:spPr bwMode="auto">
            <a:xfrm>
              <a:off x="4542" y="3530"/>
              <a:ext cx="3708" cy="4356"/>
            </a:xfrm>
            <a:custGeom>
              <a:avLst/>
              <a:gdLst>
                <a:gd name="T0" fmla="*/ 191 w 1891"/>
                <a:gd name="T1" fmla="*/ 0 h 2251"/>
                <a:gd name="T2" fmla="*/ 85 w 1891"/>
                <a:gd name="T3" fmla="*/ 99 h 2251"/>
                <a:gd name="T4" fmla="*/ 35 w 1891"/>
                <a:gd name="T5" fmla="*/ 184 h 2251"/>
                <a:gd name="T6" fmla="*/ 7 w 1891"/>
                <a:gd name="T7" fmla="*/ 219 h 2251"/>
                <a:gd name="T8" fmla="*/ 0 w 1891"/>
                <a:gd name="T9" fmla="*/ 254 h 2251"/>
                <a:gd name="T10" fmla="*/ 7 w 1891"/>
                <a:gd name="T11" fmla="*/ 290 h 2251"/>
                <a:gd name="T12" fmla="*/ 21 w 1891"/>
                <a:gd name="T13" fmla="*/ 346 h 2251"/>
                <a:gd name="T14" fmla="*/ 92 w 1891"/>
                <a:gd name="T15" fmla="*/ 410 h 2251"/>
                <a:gd name="T16" fmla="*/ 191 w 1891"/>
                <a:gd name="T17" fmla="*/ 473 h 2251"/>
                <a:gd name="T18" fmla="*/ 395 w 1891"/>
                <a:gd name="T19" fmla="*/ 600 h 2251"/>
                <a:gd name="T20" fmla="*/ 663 w 1891"/>
                <a:gd name="T21" fmla="*/ 748 h 2251"/>
                <a:gd name="T22" fmla="*/ 818 w 1891"/>
                <a:gd name="T23" fmla="*/ 840 h 2251"/>
                <a:gd name="T24" fmla="*/ 917 w 1891"/>
                <a:gd name="T25" fmla="*/ 889 h 2251"/>
                <a:gd name="T26" fmla="*/ 967 w 1891"/>
                <a:gd name="T27" fmla="*/ 939 h 2251"/>
                <a:gd name="T28" fmla="*/ 988 w 1891"/>
                <a:gd name="T29" fmla="*/ 967 h 2251"/>
                <a:gd name="T30" fmla="*/ 995 w 1891"/>
                <a:gd name="T31" fmla="*/ 988 h 2251"/>
                <a:gd name="T32" fmla="*/ 988 w 1891"/>
                <a:gd name="T33" fmla="*/ 1031 h 2251"/>
                <a:gd name="T34" fmla="*/ 981 w 1891"/>
                <a:gd name="T35" fmla="*/ 1080 h 2251"/>
                <a:gd name="T36" fmla="*/ 974 w 1891"/>
                <a:gd name="T37" fmla="*/ 1108 h 2251"/>
                <a:gd name="T38" fmla="*/ 988 w 1891"/>
                <a:gd name="T39" fmla="*/ 1136 h 2251"/>
                <a:gd name="T40" fmla="*/ 1016 w 1891"/>
                <a:gd name="T41" fmla="*/ 1165 h 2251"/>
                <a:gd name="T42" fmla="*/ 1079 w 1891"/>
                <a:gd name="T43" fmla="*/ 1200 h 2251"/>
                <a:gd name="T44" fmla="*/ 1185 w 1891"/>
                <a:gd name="T45" fmla="*/ 1256 h 2251"/>
                <a:gd name="T46" fmla="*/ 1305 w 1891"/>
                <a:gd name="T47" fmla="*/ 1320 h 2251"/>
                <a:gd name="T48" fmla="*/ 1390 w 1891"/>
                <a:gd name="T49" fmla="*/ 1376 h 2251"/>
                <a:gd name="T50" fmla="*/ 1489 w 1891"/>
                <a:gd name="T51" fmla="*/ 1475 h 2251"/>
                <a:gd name="T52" fmla="*/ 1658 w 1891"/>
                <a:gd name="T53" fmla="*/ 1623 h 2251"/>
                <a:gd name="T54" fmla="*/ 1771 w 1891"/>
                <a:gd name="T55" fmla="*/ 1743 h 2251"/>
                <a:gd name="T56" fmla="*/ 1827 w 1891"/>
                <a:gd name="T57" fmla="*/ 1814 h 2251"/>
                <a:gd name="T58" fmla="*/ 1877 w 1891"/>
                <a:gd name="T59" fmla="*/ 1877 h 2251"/>
                <a:gd name="T60" fmla="*/ 1884 w 1891"/>
                <a:gd name="T61" fmla="*/ 1913 h 2251"/>
                <a:gd name="T62" fmla="*/ 1891 w 1891"/>
                <a:gd name="T63" fmla="*/ 1941 h 2251"/>
                <a:gd name="T64" fmla="*/ 1884 w 1891"/>
                <a:gd name="T65" fmla="*/ 1962 h 2251"/>
                <a:gd name="T66" fmla="*/ 1877 w 1891"/>
                <a:gd name="T67" fmla="*/ 2004 h 2251"/>
                <a:gd name="T68" fmla="*/ 1856 w 1891"/>
                <a:gd name="T69" fmla="*/ 2040 h 2251"/>
                <a:gd name="T70" fmla="*/ 1799 w 1891"/>
                <a:gd name="T71" fmla="*/ 2082 h 2251"/>
                <a:gd name="T72" fmla="*/ 1623 w 1891"/>
                <a:gd name="T73" fmla="*/ 2174 h 2251"/>
                <a:gd name="T74" fmla="*/ 1496 w 1891"/>
                <a:gd name="T75" fmla="*/ 2251 h 2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891" h="2251">
                  <a:moveTo>
                    <a:pt x="191" y="0"/>
                  </a:moveTo>
                  <a:lnTo>
                    <a:pt x="85" y="99"/>
                  </a:lnTo>
                  <a:lnTo>
                    <a:pt x="35" y="184"/>
                  </a:lnTo>
                  <a:lnTo>
                    <a:pt x="7" y="219"/>
                  </a:lnTo>
                  <a:lnTo>
                    <a:pt x="0" y="254"/>
                  </a:lnTo>
                  <a:lnTo>
                    <a:pt x="7" y="290"/>
                  </a:lnTo>
                  <a:lnTo>
                    <a:pt x="21" y="346"/>
                  </a:lnTo>
                  <a:lnTo>
                    <a:pt x="92" y="410"/>
                  </a:lnTo>
                  <a:lnTo>
                    <a:pt x="191" y="473"/>
                  </a:lnTo>
                  <a:lnTo>
                    <a:pt x="395" y="600"/>
                  </a:lnTo>
                  <a:lnTo>
                    <a:pt x="663" y="748"/>
                  </a:lnTo>
                  <a:lnTo>
                    <a:pt x="818" y="840"/>
                  </a:lnTo>
                  <a:lnTo>
                    <a:pt x="917" y="889"/>
                  </a:lnTo>
                  <a:lnTo>
                    <a:pt x="967" y="939"/>
                  </a:lnTo>
                  <a:lnTo>
                    <a:pt x="988" y="967"/>
                  </a:lnTo>
                  <a:lnTo>
                    <a:pt x="995" y="988"/>
                  </a:lnTo>
                  <a:lnTo>
                    <a:pt x="988" y="1031"/>
                  </a:lnTo>
                  <a:lnTo>
                    <a:pt x="981" y="1080"/>
                  </a:lnTo>
                  <a:lnTo>
                    <a:pt x="974" y="1108"/>
                  </a:lnTo>
                  <a:lnTo>
                    <a:pt x="988" y="1136"/>
                  </a:lnTo>
                  <a:lnTo>
                    <a:pt x="1016" y="1165"/>
                  </a:lnTo>
                  <a:lnTo>
                    <a:pt x="1079" y="1200"/>
                  </a:lnTo>
                  <a:lnTo>
                    <a:pt x="1185" y="1256"/>
                  </a:lnTo>
                  <a:lnTo>
                    <a:pt x="1305" y="1320"/>
                  </a:lnTo>
                  <a:lnTo>
                    <a:pt x="1390" y="1376"/>
                  </a:lnTo>
                  <a:lnTo>
                    <a:pt x="1489" y="1475"/>
                  </a:lnTo>
                  <a:lnTo>
                    <a:pt x="1658" y="1623"/>
                  </a:lnTo>
                  <a:lnTo>
                    <a:pt x="1771" y="1743"/>
                  </a:lnTo>
                  <a:lnTo>
                    <a:pt x="1827" y="1814"/>
                  </a:lnTo>
                  <a:lnTo>
                    <a:pt x="1877" y="1877"/>
                  </a:lnTo>
                  <a:lnTo>
                    <a:pt x="1884" y="1913"/>
                  </a:lnTo>
                  <a:lnTo>
                    <a:pt x="1891" y="1941"/>
                  </a:lnTo>
                  <a:lnTo>
                    <a:pt x="1884" y="1962"/>
                  </a:lnTo>
                  <a:lnTo>
                    <a:pt x="1877" y="2004"/>
                  </a:lnTo>
                  <a:lnTo>
                    <a:pt x="1856" y="2040"/>
                  </a:lnTo>
                  <a:lnTo>
                    <a:pt x="1799" y="2082"/>
                  </a:lnTo>
                  <a:lnTo>
                    <a:pt x="1623" y="2174"/>
                  </a:lnTo>
                  <a:lnTo>
                    <a:pt x="1496" y="2251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2" name="Freeform 122"/>
            <p:cNvSpPr>
              <a:spLocks/>
            </p:cNvSpPr>
            <p:nvPr/>
          </p:nvSpPr>
          <p:spPr bwMode="auto">
            <a:xfrm>
              <a:off x="3546" y="3530"/>
              <a:ext cx="2061" cy="4370"/>
            </a:xfrm>
            <a:custGeom>
              <a:avLst/>
              <a:gdLst>
                <a:gd name="T0" fmla="*/ 99 w 1051"/>
                <a:gd name="T1" fmla="*/ 0 h 2258"/>
                <a:gd name="T2" fmla="*/ 21 w 1051"/>
                <a:gd name="T3" fmla="*/ 99 h 2258"/>
                <a:gd name="T4" fmla="*/ 0 w 1051"/>
                <a:gd name="T5" fmla="*/ 170 h 2258"/>
                <a:gd name="T6" fmla="*/ 7 w 1051"/>
                <a:gd name="T7" fmla="*/ 226 h 2258"/>
                <a:gd name="T8" fmla="*/ 35 w 1051"/>
                <a:gd name="T9" fmla="*/ 304 h 2258"/>
                <a:gd name="T10" fmla="*/ 49 w 1051"/>
                <a:gd name="T11" fmla="*/ 353 h 2258"/>
                <a:gd name="T12" fmla="*/ 71 w 1051"/>
                <a:gd name="T13" fmla="*/ 445 h 2258"/>
                <a:gd name="T14" fmla="*/ 85 w 1051"/>
                <a:gd name="T15" fmla="*/ 530 h 2258"/>
                <a:gd name="T16" fmla="*/ 99 w 1051"/>
                <a:gd name="T17" fmla="*/ 593 h 2258"/>
                <a:gd name="T18" fmla="*/ 127 w 1051"/>
                <a:gd name="T19" fmla="*/ 650 h 2258"/>
                <a:gd name="T20" fmla="*/ 191 w 1051"/>
                <a:gd name="T21" fmla="*/ 755 h 2258"/>
                <a:gd name="T22" fmla="*/ 254 w 1051"/>
                <a:gd name="T23" fmla="*/ 854 h 2258"/>
                <a:gd name="T24" fmla="*/ 303 w 1051"/>
                <a:gd name="T25" fmla="*/ 946 h 2258"/>
                <a:gd name="T26" fmla="*/ 332 w 1051"/>
                <a:gd name="T27" fmla="*/ 1024 h 2258"/>
                <a:gd name="T28" fmla="*/ 360 w 1051"/>
                <a:gd name="T29" fmla="*/ 1129 h 2258"/>
                <a:gd name="T30" fmla="*/ 388 w 1051"/>
                <a:gd name="T31" fmla="*/ 1214 h 2258"/>
                <a:gd name="T32" fmla="*/ 402 w 1051"/>
                <a:gd name="T33" fmla="*/ 1299 h 2258"/>
                <a:gd name="T34" fmla="*/ 438 w 1051"/>
                <a:gd name="T35" fmla="*/ 1341 h 2258"/>
                <a:gd name="T36" fmla="*/ 487 w 1051"/>
                <a:gd name="T37" fmla="*/ 1390 h 2258"/>
                <a:gd name="T38" fmla="*/ 670 w 1051"/>
                <a:gd name="T39" fmla="*/ 1510 h 2258"/>
                <a:gd name="T40" fmla="*/ 833 w 1051"/>
                <a:gd name="T41" fmla="*/ 1602 h 2258"/>
                <a:gd name="T42" fmla="*/ 938 w 1051"/>
                <a:gd name="T43" fmla="*/ 1680 h 2258"/>
                <a:gd name="T44" fmla="*/ 1002 w 1051"/>
                <a:gd name="T45" fmla="*/ 1729 h 2258"/>
                <a:gd name="T46" fmla="*/ 1037 w 1051"/>
                <a:gd name="T47" fmla="*/ 1786 h 2258"/>
                <a:gd name="T48" fmla="*/ 1051 w 1051"/>
                <a:gd name="T49" fmla="*/ 1807 h 2258"/>
                <a:gd name="T50" fmla="*/ 1044 w 1051"/>
                <a:gd name="T51" fmla="*/ 1828 h 2258"/>
                <a:gd name="T52" fmla="*/ 1009 w 1051"/>
                <a:gd name="T53" fmla="*/ 1863 h 2258"/>
                <a:gd name="T54" fmla="*/ 917 w 1051"/>
                <a:gd name="T55" fmla="*/ 1898 h 2258"/>
                <a:gd name="T56" fmla="*/ 663 w 1051"/>
                <a:gd name="T57" fmla="*/ 1969 h 2258"/>
                <a:gd name="T58" fmla="*/ 579 w 1051"/>
                <a:gd name="T59" fmla="*/ 2004 h 2258"/>
                <a:gd name="T60" fmla="*/ 522 w 1051"/>
                <a:gd name="T61" fmla="*/ 2032 h 2258"/>
                <a:gd name="T62" fmla="*/ 473 w 1051"/>
                <a:gd name="T63" fmla="*/ 2068 h 2258"/>
                <a:gd name="T64" fmla="*/ 374 w 1051"/>
                <a:gd name="T65" fmla="*/ 2152 h 2258"/>
                <a:gd name="T66" fmla="*/ 282 w 1051"/>
                <a:gd name="T67" fmla="*/ 2244 h 2258"/>
                <a:gd name="T68" fmla="*/ 282 w 1051"/>
                <a:gd name="T69" fmla="*/ 2258 h 22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051" h="2258">
                  <a:moveTo>
                    <a:pt x="99" y="0"/>
                  </a:moveTo>
                  <a:lnTo>
                    <a:pt x="21" y="99"/>
                  </a:lnTo>
                  <a:lnTo>
                    <a:pt x="0" y="170"/>
                  </a:lnTo>
                  <a:lnTo>
                    <a:pt x="7" y="226"/>
                  </a:lnTo>
                  <a:lnTo>
                    <a:pt x="35" y="304"/>
                  </a:lnTo>
                  <a:lnTo>
                    <a:pt x="49" y="353"/>
                  </a:lnTo>
                  <a:lnTo>
                    <a:pt x="71" y="445"/>
                  </a:lnTo>
                  <a:lnTo>
                    <a:pt x="85" y="530"/>
                  </a:lnTo>
                  <a:lnTo>
                    <a:pt x="99" y="593"/>
                  </a:lnTo>
                  <a:lnTo>
                    <a:pt x="127" y="650"/>
                  </a:lnTo>
                  <a:lnTo>
                    <a:pt x="191" y="755"/>
                  </a:lnTo>
                  <a:lnTo>
                    <a:pt x="254" y="854"/>
                  </a:lnTo>
                  <a:lnTo>
                    <a:pt x="303" y="946"/>
                  </a:lnTo>
                  <a:lnTo>
                    <a:pt x="332" y="1024"/>
                  </a:lnTo>
                  <a:lnTo>
                    <a:pt x="360" y="1129"/>
                  </a:lnTo>
                  <a:lnTo>
                    <a:pt x="388" y="1214"/>
                  </a:lnTo>
                  <a:lnTo>
                    <a:pt x="402" y="1299"/>
                  </a:lnTo>
                  <a:lnTo>
                    <a:pt x="438" y="1341"/>
                  </a:lnTo>
                  <a:lnTo>
                    <a:pt x="487" y="1390"/>
                  </a:lnTo>
                  <a:lnTo>
                    <a:pt x="670" y="1510"/>
                  </a:lnTo>
                  <a:lnTo>
                    <a:pt x="833" y="1602"/>
                  </a:lnTo>
                  <a:lnTo>
                    <a:pt x="938" y="1680"/>
                  </a:lnTo>
                  <a:lnTo>
                    <a:pt x="1002" y="1729"/>
                  </a:lnTo>
                  <a:lnTo>
                    <a:pt x="1037" y="1786"/>
                  </a:lnTo>
                  <a:lnTo>
                    <a:pt x="1051" y="1807"/>
                  </a:lnTo>
                  <a:lnTo>
                    <a:pt x="1044" y="1828"/>
                  </a:lnTo>
                  <a:lnTo>
                    <a:pt x="1009" y="1863"/>
                  </a:lnTo>
                  <a:lnTo>
                    <a:pt x="917" y="1898"/>
                  </a:lnTo>
                  <a:lnTo>
                    <a:pt x="663" y="1969"/>
                  </a:lnTo>
                  <a:lnTo>
                    <a:pt x="579" y="2004"/>
                  </a:lnTo>
                  <a:lnTo>
                    <a:pt x="522" y="2032"/>
                  </a:lnTo>
                  <a:lnTo>
                    <a:pt x="473" y="2068"/>
                  </a:lnTo>
                  <a:lnTo>
                    <a:pt x="374" y="2152"/>
                  </a:lnTo>
                  <a:lnTo>
                    <a:pt x="282" y="2244"/>
                  </a:lnTo>
                  <a:lnTo>
                    <a:pt x="282" y="2258"/>
                  </a:lnTo>
                </a:path>
              </a:pathLst>
            </a:custGeom>
            <a:noFill/>
            <a:ln w="412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4" name="Freeform 120"/>
            <p:cNvSpPr>
              <a:spLocks/>
            </p:cNvSpPr>
            <p:nvPr/>
          </p:nvSpPr>
          <p:spPr bwMode="auto">
            <a:xfrm>
              <a:off x="3283" y="5237"/>
              <a:ext cx="4053" cy="2649"/>
            </a:xfrm>
            <a:custGeom>
              <a:avLst/>
              <a:gdLst>
                <a:gd name="T0" fmla="*/ 1552 w 2067"/>
                <a:gd name="T1" fmla="*/ 1369 h 1369"/>
                <a:gd name="T2" fmla="*/ 1714 w 2067"/>
                <a:gd name="T3" fmla="*/ 1277 h 1369"/>
                <a:gd name="T4" fmla="*/ 1806 w 2067"/>
                <a:gd name="T5" fmla="*/ 1228 h 1369"/>
                <a:gd name="T6" fmla="*/ 1898 w 2067"/>
                <a:gd name="T7" fmla="*/ 1165 h 1369"/>
                <a:gd name="T8" fmla="*/ 1975 w 2067"/>
                <a:gd name="T9" fmla="*/ 1108 h 1369"/>
                <a:gd name="T10" fmla="*/ 2046 w 2067"/>
                <a:gd name="T11" fmla="*/ 1052 h 1369"/>
                <a:gd name="T12" fmla="*/ 2067 w 2067"/>
                <a:gd name="T13" fmla="*/ 995 h 1369"/>
                <a:gd name="T14" fmla="*/ 2067 w 2067"/>
                <a:gd name="T15" fmla="*/ 967 h 1369"/>
                <a:gd name="T16" fmla="*/ 2046 w 2067"/>
                <a:gd name="T17" fmla="*/ 932 h 1369"/>
                <a:gd name="T18" fmla="*/ 1954 w 2067"/>
                <a:gd name="T19" fmla="*/ 868 h 1369"/>
                <a:gd name="T20" fmla="*/ 1425 w 2067"/>
                <a:gd name="T21" fmla="*/ 635 h 1369"/>
                <a:gd name="T22" fmla="*/ 1009 w 2067"/>
                <a:gd name="T23" fmla="*/ 480 h 1369"/>
                <a:gd name="T24" fmla="*/ 741 w 2067"/>
                <a:gd name="T25" fmla="*/ 410 h 1369"/>
                <a:gd name="T26" fmla="*/ 437 w 2067"/>
                <a:gd name="T27" fmla="*/ 353 h 1369"/>
                <a:gd name="T28" fmla="*/ 409 w 2067"/>
                <a:gd name="T29" fmla="*/ 346 h 1369"/>
                <a:gd name="T30" fmla="*/ 219 w 2067"/>
                <a:gd name="T31" fmla="*/ 311 h 1369"/>
                <a:gd name="T32" fmla="*/ 148 w 2067"/>
                <a:gd name="T33" fmla="*/ 297 h 1369"/>
                <a:gd name="T34" fmla="*/ 42 w 2067"/>
                <a:gd name="T35" fmla="*/ 261 h 1369"/>
                <a:gd name="T36" fmla="*/ 7 w 2067"/>
                <a:gd name="T37" fmla="*/ 233 h 1369"/>
                <a:gd name="T38" fmla="*/ 0 w 2067"/>
                <a:gd name="T39" fmla="*/ 170 h 1369"/>
                <a:gd name="T40" fmla="*/ 21 w 2067"/>
                <a:gd name="T41" fmla="*/ 113 h 1369"/>
                <a:gd name="T42" fmla="*/ 42 w 2067"/>
                <a:gd name="T43" fmla="*/ 78 h 1369"/>
                <a:gd name="T44" fmla="*/ 56 w 2067"/>
                <a:gd name="T45" fmla="*/ 7 h 1369"/>
                <a:gd name="T46" fmla="*/ 56 w 2067"/>
                <a:gd name="T47" fmla="*/ 0 h 13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067" h="1369">
                  <a:moveTo>
                    <a:pt x="1552" y="1369"/>
                  </a:moveTo>
                  <a:lnTo>
                    <a:pt x="1714" y="1277"/>
                  </a:lnTo>
                  <a:lnTo>
                    <a:pt x="1806" y="1228"/>
                  </a:lnTo>
                  <a:lnTo>
                    <a:pt x="1898" y="1165"/>
                  </a:lnTo>
                  <a:lnTo>
                    <a:pt x="1975" y="1108"/>
                  </a:lnTo>
                  <a:lnTo>
                    <a:pt x="2046" y="1052"/>
                  </a:lnTo>
                  <a:lnTo>
                    <a:pt x="2067" y="995"/>
                  </a:lnTo>
                  <a:lnTo>
                    <a:pt x="2067" y="967"/>
                  </a:lnTo>
                  <a:lnTo>
                    <a:pt x="2046" y="932"/>
                  </a:lnTo>
                  <a:lnTo>
                    <a:pt x="1954" y="868"/>
                  </a:lnTo>
                  <a:lnTo>
                    <a:pt x="1425" y="635"/>
                  </a:lnTo>
                  <a:lnTo>
                    <a:pt x="1009" y="480"/>
                  </a:lnTo>
                  <a:lnTo>
                    <a:pt x="741" y="410"/>
                  </a:lnTo>
                  <a:lnTo>
                    <a:pt x="437" y="353"/>
                  </a:lnTo>
                  <a:lnTo>
                    <a:pt x="409" y="346"/>
                  </a:lnTo>
                  <a:lnTo>
                    <a:pt x="219" y="311"/>
                  </a:lnTo>
                  <a:lnTo>
                    <a:pt x="148" y="297"/>
                  </a:lnTo>
                  <a:lnTo>
                    <a:pt x="42" y="261"/>
                  </a:lnTo>
                  <a:lnTo>
                    <a:pt x="7" y="233"/>
                  </a:lnTo>
                  <a:lnTo>
                    <a:pt x="0" y="170"/>
                  </a:lnTo>
                  <a:lnTo>
                    <a:pt x="21" y="113"/>
                  </a:lnTo>
                  <a:lnTo>
                    <a:pt x="42" y="78"/>
                  </a:lnTo>
                  <a:lnTo>
                    <a:pt x="56" y="7"/>
                  </a:lnTo>
                  <a:lnTo>
                    <a:pt x="56" y="0"/>
                  </a:lnTo>
                </a:path>
              </a:pathLst>
            </a:custGeom>
            <a:noFill/>
            <a:ln w="254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7" name="Freeform 117"/>
            <p:cNvSpPr>
              <a:spLocks/>
            </p:cNvSpPr>
            <p:nvPr/>
          </p:nvSpPr>
          <p:spPr bwMode="auto">
            <a:xfrm>
              <a:off x="3380" y="6112"/>
              <a:ext cx="4385" cy="1761"/>
            </a:xfrm>
            <a:custGeom>
              <a:avLst/>
              <a:gdLst>
                <a:gd name="T0" fmla="*/ 784 w 2237"/>
                <a:gd name="T1" fmla="*/ 910 h 910"/>
                <a:gd name="T2" fmla="*/ 1616 w 2237"/>
                <a:gd name="T3" fmla="*/ 797 h 910"/>
                <a:gd name="T4" fmla="*/ 1912 w 2237"/>
                <a:gd name="T5" fmla="*/ 755 h 910"/>
                <a:gd name="T6" fmla="*/ 2053 w 2237"/>
                <a:gd name="T7" fmla="*/ 734 h 910"/>
                <a:gd name="T8" fmla="*/ 2159 w 2237"/>
                <a:gd name="T9" fmla="*/ 713 h 910"/>
                <a:gd name="T10" fmla="*/ 2209 w 2237"/>
                <a:gd name="T11" fmla="*/ 691 h 910"/>
                <a:gd name="T12" fmla="*/ 2237 w 2237"/>
                <a:gd name="T13" fmla="*/ 677 h 910"/>
                <a:gd name="T14" fmla="*/ 2237 w 2237"/>
                <a:gd name="T15" fmla="*/ 656 h 910"/>
                <a:gd name="T16" fmla="*/ 2237 w 2237"/>
                <a:gd name="T17" fmla="*/ 642 h 910"/>
                <a:gd name="T18" fmla="*/ 2230 w 2237"/>
                <a:gd name="T19" fmla="*/ 621 h 910"/>
                <a:gd name="T20" fmla="*/ 2103 w 2237"/>
                <a:gd name="T21" fmla="*/ 557 h 910"/>
                <a:gd name="T22" fmla="*/ 1849 w 2237"/>
                <a:gd name="T23" fmla="*/ 473 h 910"/>
                <a:gd name="T24" fmla="*/ 1376 w 2237"/>
                <a:gd name="T25" fmla="*/ 360 h 910"/>
                <a:gd name="T26" fmla="*/ 318 w 2237"/>
                <a:gd name="T27" fmla="*/ 106 h 910"/>
                <a:gd name="T28" fmla="*/ 156 w 2237"/>
                <a:gd name="T29" fmla="*/ 63 h 910"/>
                <a:gd name="T30" fmla="*/ 22 w 2237"/>
                <a:gd name="T31" fmla="*/ 28 h 910"/>
                <a:gd name="T32" fmla="*/ 0 w 2237"/>
                <a:gd name="T33" fmla="*/ 0 h 9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237" h="910">
                  <a:moveTo>
                    <a:pt x="784" y="910"/>
                  </a:moveTo>
                  <a:lnTo>
                    <a:pt x="1616" y="797"/>
                  </a:lnTo>
                  <a:lnTo>
                    <a:pt x="1912" y="755"/>
                  </a:lnTo>
                  <a:lnTo>
                    <a:pt x="2053" y="734"/>
                  </a:lnTo>
                  <a:lnTo>
                    <a:pt x="2159" y="713"/>
                  </a:lnTo>
                  <a:lnTo>
                    <a:pt x="2209" y="691"/>
                  </a:lnTo>
                  <a:lnTo>
                    <a:pt x="2237" y="677"/>
                  </a:lnTo>
                  <a:lnTo>
                    <a:pt x="2237" y="656"/>
                  </a:lnTo>
                  <a:lnTo>
                    <a:pt x="2237" y="642"/>
                  </a:lnTo>
                  <a:lnTo>
                    <a:pt x="2230" y="621"/>
                  </a:lnTo>
                  <a:lnTo>
                    <a:pt x="2103" y="557"/>
                  </a:lnTo>
                  <a:lnTo>
                    <a:pt x="1849" y="473"/>
                  </a:lnTo>
                  <a:lnTo>
                    <a:pt x="1376" y="360"/>
                  </a:lnTo>
                  <a:lnTo>
                    <a:pt x="318" y="106"/>
                  </a:lnTo>
                  <a:lnTo>
                    <a:pt x="156" y="63"/>
                  </a:lnTo>
                  <a:lnTo>
                    <a:pt x="22" y="28"/>
                  </a:lnTo>
                  <a:lnTo>
                    <a:pt x="0" y="0"/>
                  </a:lnTo>
                </a:path>
              </a:pathLst>
            </a:custGeom>
            <a:noFill/>
            <a:ln w="22225">
              <a:solidFill>
                <a:srgbClr val="A4F4FA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8" name="Freeform 116"/>
            <p:cNvSpPr>
              <a:spLocks/>
            </p:cNvSpPr>
            <p:nvPr/>
          </p:nvSpPr>
          <p:spPr bwMode="auto">
            <a:xfrm>
              <a:off x="3338" y="5293"/>
              <a:ext cx="4595" cy="2580"/>
            </a:xfrm>
            <a:custGeom>
              <a:avLst/>
              <a:gdLst>
                <a:gd name="T0" fmla="*/ 1348 w 2343"/>
                <a:gd name="T1" fmla="*/ 1333 h 1333"/>
                <a:gd name="T2" fmla="*/ 1701 w 2343"/>
                <a:gd name="T3" fmla="*/ 1270 h 1333"/>
                <a:gd name="T4" fmla="*/ 1962 w 2343"/>
                <a:gd name="T5" fmla="*/ 1220 h 1333"/>
                <a:gd name="T6" fmla="*/ 2138 w 2343"/>
                <a:gd name="T7" fmla="*/ 1185 h 1333"/>
                <a:gd name="T8" fmla="*/ 2258 w 2343"/>
                <a:gd name="T9" fmla="*/ 1157 h 1333"/>
                <a:gd name="T10" fmla="*/ 2328 w 2343"/>
                <a:gd name="T11" fmla="*/ 1121 h 1333"/>
                <a:gd name="T12" fmla="*/ 2343 w 2343"/>
                <a:gd name="T13" fmla="*/ 1107 h 1333"/>
                <a:gd name="T14" fmla="*/ 2343 w 2343"/>
                <a:gd name="T15" fmla="*/ 1093 h 1333"/>
                <a:gd name="T16" fmla="*/ 2336 w 2343"/>
                <a:gd name="T17" fmla="*/ 1079 h 1333"/>
                <a:gd name="T18" fmla="*/ 2314 w 2343"/>
                <a:gd name="T19" fmla="*/ 1051 h 1333"/>
                <a:gd name="T20" fmla="*/ 2237 w 2343"/>
                <a:gd name="T21" fmla="*/ 1023 h 1333"/>
                <a:gd name="T22" fmla="*/ 2117 w 2343"/>
                <a:gd name="T23" fmla="*/ 987 h 1333"/>
                <a:gd name="T24" fmla="*/ 2004 w 2343"/>
                <a:gd name="T25" fmla="*/ 959 h 1333"/>
                <a:gd name="T26" fmla="*/ 1820 w 2343"/>
                <a:gd name="T27" fmla="*/ 910 h 1333"/>
                <a:gd name="T28" fmla="*/ 1693 w 2343"/>
                <a:gd name="T29" fmla="*/ 875 h 1333"/>
                <a:gd name="T30" fmla="*/ 1503 w 2343"/>
                <a:gd name="T31" fmla="*/ 818 h 1333"/>
                <a:gd name="T32" fmla="*/ 1023 w 2343"/>
                <a:gd name="T33" fmla="*/ 670 h 1333"/>
                <a:gd name="T34" fmla="*/ 790 w 2343"/>
                <a:gd name="T35" fmla="*/ 606 h 1333"/>
                <a:gd name="T36" fmla="*/ 635 w 2343"/>
                <a:gd name="T37" fmla="*/ 557 h 1333"/>
                <a:gd name="T38" fmla="*/ 388 w 2343"/>
                <a:gd name="T39" fmla="*/ 479 h 1333"/>
                <a:gd name="T40" fmla="*/ 339 w 2343"/>
                <a:gd name="T41" fmla="*/ 451 h 1333"/>
                <a:gd name="T42" fmla="*/ 261 w 2343"/>
                <a:gd name="T43" fmla="*/ 416 h 1333"/>
                <a:gd name="T44" fmla="*/ 113 w 2343"/>
                <a:gd name="T45" fmla="*/ 331 h 1333"/>
                <a:gd name="T46" fmla="*/ 43 w 2343"/>
                <a:gd name="T47" fmla="*/ 261 h 1333"/>
                <a:gd name="T48" fmla="*/ 21 w 2343"/>
                <a:gd name="T49" fmla="*/ 211 h 1333"/>
                <a:gd name="T50" fmla="*/ 7 w 2343"/>
                <a:gd name="T51" fmla="*/ 190 h 1333"/>
                <a:gd name="T52" fmla="*/ 0 w 2343"/>
                <a:gd name="T53" fmla="*/ 148 h 1333"/>
                <a:gd name="T54" fmla="*/ 7 w 2343"/>
                <a:gd name="T55" fmla="*/ 105 h 1333"/>
                <a:gd name="T56" fmla="*/ 28 w 2343"/>
                <a:gd name="T57" fmla="*/ 56 h 1333"/>
                <a:gd name="T58" fmla="*/ 28 w 2343"/>
                <a:gd name="T59" fmla="*/ 0 h 13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343" h="1333">
                  <a:moveTo>
                    <a:pt x="1348" y="1333"/>
                  </a:moveTo>
                  <a:lnTo>
                    <a:pt x="1701" y="1270"/>
                  </a:lnTo>
                  <a:lnTo>
                    <a:pt x="1962" y="1220"/>
                  </a:lnTo>
                  <a:lnTo>
                    <a:pt x="2138" y="1185"/>
                  </a:lnTo>
                  <a:lnTo>
                    <a:pt x="2258" y="1157"/>
                  </a:lnTo>
                  <a:lnTo>
                    <a:pt x="2328" y="1121"/>
                  </a:lnTo>
                  <a:lnTo>
                    <a:pt x="2343" y="1107"/>
                  </a:lnTo>
                  <a:lnTo>
                    <a:pt x="2343" y="1093"/>
                  </a:lnTo>
                  <a:lnTo>
                    <a:pt x="2336" y="1079"/>
                  </a:lnTo>
                  <a:lnTo>
                    <a:pt x="2314" y="1051"/>
                  </a:lnTo>
                  <a:lnTo>
                    <a:pt x="2237" y="1023"/>
                  </a:lnTo>
                  <a:lnTo>
                    <a:pt x="2117" y="987"/>
                  </a:lnTo>
                  <a:lnTo>
                    <a:pt x="2004" y="959"/>
                  </a:lnTo>
                  <a:lnTo>
                    <a:pt x="1820" y="910"/>
                  </a:lnTo>
                  <a:lnTo>
                    <a:pt x="1693" y="875"/>
                  </a:lnTo>
                  <a:lnTo>
                    <a:pt x="1503" y="818"/>
                  </a:lnTo>
                  <a:lnTo>
                    <a:pt x="1023" y="670"/>
                  </a:lnTo>
                  <a:lnTo>
                    <a:pt x="790" y="606"/>
                  </a:lnTo>
                  <a:lnTo>
                    <a:pt x="635" y="557"/>
                  </a:lnTo>
                  <a:lnTo>
                    <a:pt x="388" y="479"/>
                  </a:lnTo>
                  <a:lnTo>
                    <a:pt x="339" y="451"/>
                  </a:lnTo>
                  <a:lnTo>
                    <a:pt x="261" y="416"/>
                  </a:lnTo>
                  <a:lnTo>
                    <a:pt x="113" y="331"/>
                  </a:lnTo>
                  <a:lnTo>
                    <a:pt x="43" y="261"/>
                  </a:lnTo>
                  <a:lnTo>
                    <a:pt x="21" y="211"/>
                  </a:lnTo>
                  <a:lnTo>
                    <a:pt x="7" y="190"/>
                  </a:lnTo>
                  <a:lnTo>
                    <a:pt x="0" y="148"/>
                  </a:lnTo>
                  <a:lnTo>
                    <a:pt x="7" y="105"/>
                  </a:lnTo>
                  <a:lnTo>
                    <a:pt x="28" y="56"/>
                  </a:lnTo>
                  <a:lnTo>
                    <a:pt x="28" y="0"/>
                  </a:lnTo>
                </a:path>
              </a:pathLst>
            </a:custGeom>
            <a:noFill/>
            <a:ln w="22225" cap="rnd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5329" name="Line 111"/>
            <p:cNvSpPr>
              <a:spLocks noChangeShapeType="1"/>
            </p:cNvSpPr>
            <p:nvPr/>
          </p:nvSpPr>
          <p:spPr bwMode="auto">
            <a:xfrm>
              <a:off x="3338" y="3189"/>
              <a:ext cx="5243" cy="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5330" name="Line 110"/>
            <p:cNvSpPr>
              <a:spLocks noChangeShapeType="1"/>
            </p:cNvSpPr>
            <p:nvPr/>
          </p:nvSpPr>
          <p:spPr bwMode="auto">
            <a:xfrm>
              <a:off x="3380" y="3162"/>
              <a:ext cx="1" cy="516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5331" name="Line 109"/>
            <p:cNvSpPr>
              <a:spLocks noChangeShapeType="1"/>
            </p:cNvSpPr>
            <p:nvPr/>
          </p:nvSpPr>
          <p:spPr bwMode="auto">
            <a:xfrm>
              <a:off x="2827" y="4715"/>
              <a:ext cx="1" cy="91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5332" name="Freeform 108"/>
            <p:cNvSpPr>
              <a:spLocks/>
            </p:cNvSpPr>
            <p:nvPr/>
          </p:nvSpPr>
          <p:spPr bwMode="auto">
            <a:xfrm>
              <a:off x="2772" y="5512"/>
              <a:ext cx="110" cy="122"/>
            </a:xfrm>
            <a:custGeom>
              <a:avLst/>
              <a:gdLst>
                <a:gd name="T0" fmla="*/ 56 w 56"/>
                <a:gd name="T1" fmla="*/ 0 h 63"/>
                <a:gd name="T2" fmla="*/ 28 w 56"/>
                <a:gd name="T3" fmla="*/ 63 h 63"/>
                <a:gd name="T4" fmla="*/ 0 w 56"/>
                <a:gd name="T5" fmla="*/ 0 h 63"/>
                <a:gd name="T6" fmla="*/ 56 w 56"/>
                <a:gd name="T7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6" h="63">
                  <a:moveTo>
                    <a:pt x="56" y="0"/>
                  </a:moveTo>
                  <a:lnTo>
                    <a:pt x="28" y="63"/>
                  </a:lnTo>
                  <a:lnTo>
                    <a:pt x="0" y="0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5333" name="Rectangle 107"/>
            <p:cNvSpPr>
              <a:spLocks noChangeArrowheads="1"/>
            </p:cNvSpPr>
            <p:nvPr/>
          </p:nvSpPr>
          <p:spPr bwMode="auto">
            <a:xfrm>
              <a:off x="3297" y="2916"/>
              <a:ext cx="5539" cy="3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2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0                 5                 10                 15                 20                 25</a:t>
              </a: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5334" name="Rectangle 106"/>
            <p:cNvSpPr>
              <a:spLocks noChangeArrowheads="1"/>
            </p:cNvSpPr>
            <p:nvPr/>
          </p:nvSpPr>
          <p:spPr bwMode="auto">
            <a:xfrm rot="5400000">
              <a:off x="2992" y="3201"/>
              <a:ext cx="260" cy="2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2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0</a:t>
              </a: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5335" name="Rectangle 105"/>
            <p:cNvSpPr>
              <a:spLocks noChangeArrowheads="1"/>
            </p:cNvSpPr>
            <p:nvPr/>
          </p:nvSpPr>
          <p:spPr bwMode="auto">
            <a:xfrm rot="5400000">
              <a:off x="3126" y="3331"/>
              <a:ext cx="52" cy="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2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 </a:t>
              </a: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5336" name="Rectangle 104"/>
            <p:cNvSpPr>
              <a:spLocks noChangeArrowheads="1"/>
            </p:cNvSpPr>
            <p:nvPr/>
          </p:nvSpPr>
          <p:spPr bwMode="auto">
            <a:xfrm rot="5400000">
              <a:off x="3126" y="3385"/>
              <a:ext cx="52" cy="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2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 </a:t>
              </a: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5337" name="Rectangle 103"/>
            <p:cNvSpPr>
              <a:spLocks noChangeArrowheads="1"/>
            </p:cNvSpPr>
            <p:nvPr/>
          </p:nvSpPr>
          <p:spPr bwMode="auto">
            <a:xfrm rot="5400000">
              <a:off x="3126" y="3439"/>
              <a:ext cx="52" cy="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2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 </a:t>
              </a: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5338" name="Rectangle 102"/>
            <p:cNvSpPr>
              <a:spLocks noChangeArrowheads="1"/>
            </p:cNvSpPr>
            <p:nvPr/>
          </p:nvSpPr>
          <p:spPr bwMode="auto">
            <a:xfrm rot="5400000">
              <a:off x="3126" y="3482"/>
              <a:ext cx="52" cy="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2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 </a:t>
              </a: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5339" name="Rectangle 101"/>
            <p:cNvSpPr>
              <a:spLocks noChangeArrowheads="1"/>
            </p:cNvSpPr>
            <p:nvPr/>
          </p:nvSpPr>
          <p:spPr bwMode="auto">
            <a:xfrm rot="5400000">
              <a:off x="3126" y="3536"/>
              <a:ext cx="52" cy="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2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 </a:t>
              </a: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5340" name="Rectangle 100"/>
            <p:cNvSpPr>
              <a:spLocks noChangeArrowheads="1"/>
            </p:cNvSpPr>
            <p:nvPr/>
          </p:nvSpPr>
          <p:spPr bwMode="auto">
            <a:xfrm rot="5400000">
              <a:off x="3126" y="3590"/>
              <a:ext cx="52" cy="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2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 </a:t>
              </a: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5341" name="Rectangle 99"/>
            <p:cNvSpPr>
              <a:spLocks noChangeArrowheads="1"/>
            </p:cNvSpPr>
            <p:nvPr/>
          </p:nvSpPr>
          <p:spPr bwMode="auto">
            <a:xfrm rot="5400000">
              <a:off x="3126" y="3644"/>
              <a:ext cx="52" cy="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2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 </a:t>
              </a: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5342" name="Rectangle 98"/>
            <p:cNvSpPr>
              <a:spLocks noChangeArrowheads="1"/>
            </p:cNvSpPr>
            <p:nvPr/>
          </p:nvSpPr>
          <p:spPr bwMode="auto">
            <a:xfrm rot="5400000">
              <a:off x="3125" y="3701"/>
              <a:ext cx="53" cy="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2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 </a:t>
              </a: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5343" name="Rectangle 97"/>
            <p:cNvSpPr>
              <a:spLocks noChangeArrowheads="1"/>
            </p:cNvSpPr>
            <p:nvPr/>
          </p:nvSpPr>
          <p:spPr bwMode="auto">
            <a:xfrm rot="5400000">
              <a:off x="3126" y="3741"/>
              <a:ext cx="52" cy="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2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 </a:t>
              </a: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5344" name="Rectangle 96"/>
            <p:cNvSpPr>
              <a:spLocks noChangeArrowheads="1"/>
            </p:cNvSpPr>
            <p:nvPr/>
          </p:nvSpPr>
          <p:spPr bwMode="auto">
            <a:xfrm rot="5400000">
              <a:off x="3126" y="3795"/>
              <a:ext cx="52" cy="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2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 </a:t>
              </a: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5345" name="Rectangle 95"/>
            <p:cNvSpPr>
              <a:spLocks noChangeArrowheads="1"/>
            </p:cNvSpPr>
            <p:nvPr/>
          </p:nvSpPr>
          <p:spPr bwMode="auto">
            <a:xfrm rot="5400000">
              <a:off x="3126" y="3849"/>
              <a:ext cx="52" cy="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2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 </a:t>
              </a: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5346" name="Rectangle 94"/>
            <p:cNvSpPr>
              <a:spLocks noChangeArrowheads="1"/>
            </p:cNvSpPr>
            <p:nvPr/>
          </p:nvSpPr>
          <p:spPr bwMode="auto">
            <a:xfrm rot="5400000">
              <a:off x="2961" y="4050"/>
              <a:ext cx="319" cy="2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2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 1</a:t>
              </a: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5347" name="Rectangle 93"/>
            <p:cNvSpPr>
              <a:spLocks noChangeArrowheads="1"/>
            </p:cNvSpPr>
            <p:nvPr/>
          </p:nvSpPr>
          <p:spPr bwMode="auto">
            <a:xfrm rot="5400000">
              <a:off x="3126" y="4163"/>
              <a:ext cx="52" cy="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2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 </a:t>
              </a: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5348" name="Rectangle 92"/>
            <p:cNvSpPr>
              <a:spLocks noChangeArrowheads="1"/>
            </p:cNvSpPr>
            <p:nvPr/>
          </p:nvSpPr>
          <p:spPr bwMode="auto">
            <a:xfrm rot="5400000">
              <a:off x="3126" y="4260"/>
              <a:ext cx="52" cy="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2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 </a:t>
              </a: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5349" name="Rectangle 91"/>
            <p:cNvSpPr>
              <a:spLocks noChangeArrowheads="1"/>
            </p:cNvSpPr>
            <p:nvPr/>
          </p:nvSpPr>
          <p:spPr bwMode="auto">
            <a:xfrm rot="5400000">
              <a:off x="3126" y="4368"/>
              <a:ext cx="52" cy="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2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 </a:t>
              </a: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5350" name="Rectangle 90"/>
            <p:cNvSpPr>
              <a:spLocks noChangeArrowheads="1"/>
            </p:cNvSpPr>
            <p:nvPr/>
          </p:nvSpPr>
          <p:spPr bwMode="auto">
            <a:xfrm rot="5400000">
              <a:off x="3126" y="4422"/>
              <a:ext cx="52" cy="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2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 </a:t>
              </a: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5351" name="Rectangle 89"/>
            <p:cNvSpPr>
              <a:spLocks noChangeArrowheads="1"/>
            </p:cNvSpPr>
            <p:nvPr/>
          </p:nvSpPr>
          <p:spPr bwMode="auto">
            <a:xfrm rot="5400000">
              <a:off x="3126" y="4465"/>
              <a:ext cx="52" cy="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2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 </a:t>
              </a: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5352" name="Rectangle 88"/>
            <p:cNvSpPr>
              <a:spLocks noChangeArrowheads="1"/>
            </p:cNvSpPr>
            <p:nvPr/>
          </p:nvSpPr>
          <p:spPr bwMode="auto">
            <a:xfrm rot="5400000">
              <a:off x="3126" y="4519"/>
              <a:ext cx="52" cy="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2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 </a:t>
              </a: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5353" name="Rectangle 87"/>
            <p:cNvSpPr>
              <a:spLocks noChangeArrowheads="1"/>
            </p:cNvSpPr>
            <p:nvPr/>
          </p:nvSpPr>
          <p:spPr bwMode="auto">
            <a:xfrm rot="5400000">
              <a:off x="3126" y="4573"/>
              <a:ext cx="52" cy="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2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 </a:t>
              </a: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5357" name="Rectangle 86"/>
            <p:cNvSpPr>
              <a:spLocks noChangeArrowheads="1"/>
            </p:cNvSpPr>
            <p:nvPr/>
          </p:nvSpPr>
          <p:spPr bwMode="auto">
            <a:xfrm rot="5400000">
              <a:off x="3126" y="4628"/>
              <a:ext cx="51" cy="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2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 </a:t>
              </a: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5358" name="Rectangle 85"/>
            <p:cNvSpPr>
              <a:spLocks noChangeArrowheads="1"/>
            </p:cNvSpPr>
            <p:nvPr/>
          </p:nvSpPr>
          <p:spPr bwMode="auto">
            <a:xfrm rot="5400000">
              <a:off x="3126" y="4668"/>
              <a:ext cx="52" cy="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2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 </a:t>
              </a: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5359" name="Rectangle 84"/>
            <p:cNvSpPr>
              <a:spLocks noChangeArrowheads="1"/>
            </p:cNvSpPr>
            <p:nvPr/>
          </p:nvSpPr>
          <p:spPr bwMode="auto">
            <a:xfrm rot="5400000">
              <a:off x="3128" y="4803"/>
              <a:ext cx="128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2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 </a:t>
              </a: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5296" name="Rectangle 83"/>
            <p:cNvSpPr>
              <a:spLocks noChangeArrowheads="1"/>
            </p:cNvSpPr>
            <p:nvPr/>
          </p:nvSpPr>
          <p:spPr bwMode="auto">
            <a:xfrm rot="5400000">
              <a:off x="3299" y="4778"/>
              <a:ext cx="52" cy="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2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 </a:t>
              </a: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5297" name="Rectangle 82"/>
            <p:cNvSpPr>
              <a:spLocks noChangeArrowheads="1"/>
            </p:cNvSpPr>
            <p:nvPr/>
          </p:nvSpPr>
          <p:spPr bwMode="auto">
            <a:xfrm rot="5400000">
              <a:off x="3027" y="4936"/>
              <a:ext cx="279" cy="1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2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2</a:t>
              </a:r>
              <a:endPara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5299" name="Rectangle 81"/>
            <p:cNvSpPr>
              <a:spLocks noChangeArrowheads="1"/>
            </p:cNvSpPr>
            <p:nvPr/>
          </p:nvSpPr>
          <p:spPr bwMode="auto">
            <a:xfrm rot="5400000">
              <a:off x="3126" y="4929"/>
              <a:ext cx="52" cy="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2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 </a:t>
              </a: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5304" name="Rectangle 80"/>
            <p:cNvSpPr>
              <a:spLocks noChangeArrowheads="1"/>
            </p:cNvSpPr>
            <p:nvPr/>
          </p:nvSpPr>
          <p:spPr bwMode="auto">
            <a:xfrm rot="5400000">
              <a:off x="3126" y="4984"/>
              <a:ext cx="52" cy="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2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 </a:t>
              </a: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5305" name="Rectangle 79"/>
            <p:cNvSpPr>
              <a:spLocks noChangeArrowheads="1"/>
            </p:cNvSpPr>
            <p:nvPr/>
          </p:nvSpPr>
          <p:spPr bwMode="auto">
            <a:xfrm rot="5400000">
              <a:off x="3126" y="5038"/>
              <a:ext cx="52" cy="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2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 </a:t>
              </a: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5306" name="Rectangle 78"/>
            <p:cNvSpPr>
              <a:spLocks noChangeArrowheads="1"/>
            </p:cNvSpPr>
            <p:nvPr/>
          </p:nvSpPr>
          <p:spPr bwMode="auto">
            <a:xfrm rot="5400000">
              <a:off x="3126" y="5092"/>
              <a:ext cx="52" cy="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2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 </a:t>
              </a: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5307" name="Rectangle 77"/>
            <p:cNvSpPr>
              <a:spLocks noChangeArrowheads="1"/>
            </p:cNvSpPr>
            <p:nvPr/>
          </p:nvSpPr>
          <p:spPr bwMode="auto">
            <a:xfrm rot="5400000">
              <a:off x="3125" y="5133"/>
              <a:ext cx="53" cy="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2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 </a:t>
              </a: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5308" name="Rectangle 76"/>
            <p:cNvSpPr>
              <a:spLocks noChangeArrowheads="1"/>
            </p:cNvSpPr>
            <p:nvPr/>
          </p:nvSpPr>
          <p:spPr bwMode="auto">
            <a:xfrm rot="5400000">
              <a:off x="3126" y="5189"/>
              <a:ext cx="52" cy="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2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 </a:t>
              </a: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5309" name="Rectangle 75"/>
            <p:cNvSpPr>
              <a:spLocks noChangeArrowheads="1"/>
            </p:cNvSpPr>
            <p:nvPr/>
          </p:nvSpPr>
          <p:spPr bwMode="auto">
            <a:xfrm rot="5400000">
              <a:off x="3126" y="5243"/>
              <a:ext cx="52" cy="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2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 </a:t>
              </a: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5310" name="Rectangle 74"/>
            <p:cNvSpPr>
              <a:spLocks noChangeArrowheads="1"/>
            </p:cNvSpPr>
            <p:nvPr/>
          </p:nvSpPr>
          <p:spPr bwMode="auto">
            <a:xfrm rot="5400000">
              <a:off x="3126" y="5297"/>
              <a:ext cx="52" cy="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2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 </a:t>
              </a: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5311" name="Rectangle 73"/>
            <p:cNvSpPr>
              <a:spLocks noChangeArrowheads="1"/>
            </p:cNvSpPr>
            <p:nvPr/>
          </p:nvSpPr>
          <p:spPr bwMode="auto">
            <a:xfrm rot="5400000">
              <a:off x="3126" y="5351"/>
              <a:ext cx="52" cy="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2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 </a:t>
              </a: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5312" name="Rectangle 72"/>
            <p:cNvSpPr>
              <a:spLocks noChangeArrowheads="1"/>
            </p:cNvSpPr>
            <p:nvPr/>
          </p:nvSpPr>
          <p:spPr bwMode="auto">
            <a:xfrm rot="5400000">
              <a:off x="3126" y="5392"/>
              <a:ext cx="52" cy="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5313" name="Rectangle 71"/>
            <p:cNvSpPr>
              <a:spLocks noChangeArrowheads="1"/>
            </p:cNvSpPr>
            <p:nvPr/>
          </p:nvSpPr>
          <p:spPr bwMode="auto">
            <a:xfrm rot="5400000">
              <a:off x="3123" y="5373"/>
              <a:ext cx="52" cy="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2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 </a:t>
              </a: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5314" name="Rectangle 70"/>
            <p:cNvSpPr>
              <a:spLocks noChangeArrowheads="1"/>
            </p:cNvSpPr>
            <p:nvPr/>
          </p:nvSpPr>
          <p:spPr bwMode="auto">
            <a:xfrm rot="5400000">
              <a:off x="3126" y="5502"/>
              <a:ext cx="52" cy="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2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 </a:t>
              </a: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5315" name="Rectangle 69"/>
            <p:cNvSpPr>
              <a:spLocks noChangeArrowheads="1"/>
            </p:cNvSpPr>
            <p:nvPr/>
          </p:nvSpPr>
          <p:spPr bwMode="auto">
            <a:xfrm rot="5400000">
              <a:off x="3126" y="5557"/>
              <a:ext cx="51" cy="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2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 </a:t>
              </a: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5316" name="Rectangle 68"/>
            <p:cNvSpPr>
              <a:spLocks noChangeArrowheads="1"/>
            </p:cNvSpPr>
            <p:nvPr/>
          </p:nvSpPr>
          <p:spPr bwMode="auto">
            <a:xfrm rot="5400000">
              <a:off x="3126" y="5611"/>
              <a:ext cx="52" cy="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2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 </a:t>
              </a: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5317" name="Rectangle 67"/>
            <p:cNvSpPr>
              <a:spLocks noChangeArrowheads="1"/>
            </p:cNvSpPr>
            <p:nvPr/>
          </p:nvSpPr>
          <p:spPr bwMode="auto">
            <a:xfrm rot="5400000">
              <a:off x="3000" y="5718"/>
              <a:ext cx="244" cy="2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2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3</a:t>
              </a: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5318" name="Rectangle 66"/>
            <p:cNvSpPr>
              <a:spLocks noChangeArrowheads="1"/>
            </p:cNvSpPr>
            <p:nvPr/>
          </p:nvSpPr>
          <p:spPr bwMode="auto">
            <a:xfrm rot="5400000">
              <a:off x="3126" y="5762"/>
              <a:ext cx="52" cy="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2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 </a:t>
              </a: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5319" name="Rectangle 65"/>
            <p:cNvSpPr>
              <a:spLocks noChangeArrowheads="1"/>
            </p:cNvSpPr>
            <p:nvPr/>
          </p:nvSpPr>
          <p:spPr bwMode="auto">
            <a:xfrm rot="5400000">
              <a:off x="3126" y="5816"/>
              <a:ext cx="52" cy="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2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 </a:t>
              </a: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5320" name="Rectangle 64"/>
            <p:cNvSpPr>
              <a:spLocks noChangeArrowheads="1"/>
            </p:cNvSpPr>
            <p:nvPr/>
          </p:nvSpPr>
          <p:spPr bwMode="auto">
            <a:xfrm rot="5400000">
              <a:off x="3125" y="5857"/>
              <a:ext cx="53" cy="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2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 </a:t>
              </a: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5321" name="Rectangle 63"/>
            <p:cNvSpPr>
              <a:spLocks noChangeArrowheads="1"/>
            </p:cNvSpPr>
            <p:nvPr/>
          </p:nvSpPr>
          <p:spPr bwMode="auto">
            <a:xfrm rot="5400000">
              <a:off x="3126" y="5913"/>
              <a:ext cx="52" cy="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2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 </a:t>
              </a: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5322" name="Rectangle 62"/>
            <p:cNvSpPr>
              <a:spLocks noChangeArrowheads="1"/>
            </p:cNvSpPr>
            <p:nvPr/>
          </p:nvSpPr>
          <p:spPr bwMode="auto">
            <a:xfrm rot="5400000">
              <a:off x="3126" y="5967"/>
              <a:ext cx="52" cy="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2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 </a:t>
              </a: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5323" name="Rectangle 61"/>
            <p:cNvSpPr>
              <a:spLocks noChangeArrowheads="1"/>
            </p:cNvSpPr>
            <p:nvPr/>
          </p:nvSpPr>
          <p:spPr bwMode="auto">
            <a:xfrm rot="5400000">
              <a:off x="3126" y="6021"/>
              <a:ext cx="52" cy="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2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 </a:t>
              </a: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5324" name="Rectangle 60"/>
            <p:cNvSpPr>
              <a:spLocks noChangeArrowheads="1"/>
            </p:cNvSpPr>
            <p:nvPr/>
          </p:nvSpPr>
          <p:spPr bwMode="auto">
            <a:xfrm rot="5400000">
              <a:off x="3126" y="6075"/>
              <a:ext cx="52" cy="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2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 </a:t>
              </a: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5325" name="Rectangle 59"/>
            <p:cNvSpPr>
              <a:spLocks noChangeArrowheads="1"/>
            </p:cNvSpPr>
            <p:nvPr/>
          </p:nvSpPr>
          <p:spPr bwMode="auto">
            <a:xfrm rot="5400000">
              <a:off x="3126" y="6116"/>
              <a:ext cx="52" cy="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2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 </a:t>
              </a: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5326" name="Rectangle 58"/>
            <p:cNvSpPr>
              <a:spLocks noChangeArrowheads="1"/>
            </p:cNvSpPr>
            <p:nvPr/>
          </p:nvSpPr>
          <p:spPr bwMode="auto">
            <a:xfrm rot="5400000">
              <a:off x="3126" y="6172"/>
              <a:ext cx="52" cy="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2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 </a:t>
              </a: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5327" name="Rectangle 57"/>
            <p:cNvSpPr>
              <a:spLocks noChangeArrowheads="1"/>
            </p:cNvSpPr>
            <p:nvPr/>
          </p:nvSpPr>
          <p:spPr bwMode="auto">
            <a:xfrm rot="5400000">
              <a:off x="3126" y="6226"/>
              <a:ext cx="52" cy="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2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 </a:t>
              </a: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5360" name="Rectangle 56"/>
            <p:cNvSpPr>
              <a:spLocks noChangeArrowheads="1"/>
            </p:cNvSpPr>
            <p:nvPr/>
          </p:nvSpPr>
          <p:spPr bwMode="auto">
            <a:xfrm rot="5400000">
              <a:off x="3126" y="6280"/>
              <a:ext cx="52" cy="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2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 </a:t>
              </a: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5361" name="Rectangle 55"/>
            <p:cNvSpPr>
              <a:spLocks noChangeArrowheads="1"/>
            </p:cNvSpPr>
            <p:nvPr/>
          </p:nvSpPr>
          <p:spPr bwMode="auto">
            <a:xfrm rot="5400000">
              <a:off x="3126" y="6335"/>
              <a:ext cx="52" cy="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2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 </a:t>
              </a: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5362" name="Rectangle 54"/>
            <p:cNvSpPr>
              <a:spLocks noChangeArrowheads="1"/>
            </p:cNvSpPr>
            <p:nvPr/>
          </p:nvSpPr>
          <p:spPr bwMode="auto">
            <a:xfrm rot="5400000">
              <a:off x="3125" y="6376"/>
              <a:ext cx="53" cy="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2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 </a:t>
              </a: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5363" name="Rectangle 53"/>
            <p:cNvSpPr>
              <a:spLocks noChangeArrowheads="1"/>
            </p:cNvSpPr>
            <p:nvPr/>
          </p:nvSpPr>
          <p:spPr bwMode="auto">
            <a:xfrm rot="5400000">
              <a:off x="3126" y="6431"/>
              <a:ext cx="52" cy="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2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 </a:t>
              </a: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5364" name="Rectangle 52"/>
            <p:cNvSpPr>
              <a:spLocks noChangeArrowheads="1"/>
            </p:cNvSpPr>
            <p:nvPr/>
          </p:nvSpPr>
          <p:spPr bwMode="auto">
            <a:xfrm rot="5400000">
              <a:off x="3126" y="6486"/>
              <a:ext cx="52" cy="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2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 </a:t>
              </a: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5365" name="Rectangle 51"/>
            <p:cNvSpPr>
              <a:spLocks noChangeArrowheads="1"/>
            </p:cNvSpPr>
            <p:nvPr/>
          </p:nvSpPr>
          <p:spPr bwMode="auto">
            <a:xfrm rot="5400000">
              <a:off x="2912" y="6551"/>
              <a:ext cx="378" cy="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2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4</a:t>
              </a:r>
              <a:endPara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5366" name="Rectangle 50"/>
            <p:cNvSpPr>
              <a:spLocks noChangeArrowheads="1"/>
            </p:cNvSpPr>
            <p:nvPr/>
          </p:nvSpPr>
          <p:spPr bwMode="auto">
            <a:xfrm rot="5400000">
              <a:off x="3125" y="6840"/>
              <a:ext cx="53" cy="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2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 </a:t>
              </a: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5367" name="Rectangle 49"/>
            <p:cNvSpPr>
              <a:spLocks noChangeArrowheads="1"/>
            </p:cNvSpPr>
            <p:nvPr/>
          </p:nvSpPr>
          <p:spPr bwMode="auto">
            <a:xfrm rot="5400000">
              <a:off x="3126" y="6896"/>
              <a:ext cx="52" cy="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2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 </a:t>
              </a: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5368" name="Rectangle 48"/>
            <p:cNvSpPr>
              <a:spLocks noChangeArrowheads="1"/>
            </p:cNvSpPr>
            <p:nvPr/>
          </p:nvSpPr>
          <p:spPr bwMode="auto">
            <a:xfrm rot="5400000">
              <a:off x="3126" y="6950"/>
              <a:ext cx="52" cy="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2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 </a:t>
              </a: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5369" name="Rectangle 47"/>
            <p:cNvSpPr>
              <a:spLocks noChangeArrowheads="1"/>
            </p:cNvSpPr>
            <p:nvPr/>
          </p:nvSpPr>
          <p:spPr bwMode="auto">
            <a:xfrm rot="5400000">
              <a:off x="3126" y="7045"/>
              <a:ext cx="52" cy="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2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 </a:t>
              </a: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5370" name="Rectangle 46"/>
            <p:cNvSpPr>
              <a:spLocks noChangeArrowheads="1"/>
            </p:cNvSpPr>
            <p:nvPr/>
          </p:nvSpPr>
          <p:spPr bwMode="auto">
            <a:xfrm rot="5400000">
              <a:off x="3126" y="7099"/>
              <a:ext cx="52" cy="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2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 </a:t>
              </a: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5371" name="Rectangle 45"/>
            <p:cNvSpPr>
              <a:spLocks noChangeArrowheads="1"/>
            </p:cNvSpPr>
            <p:nvPr/>
          </p:nvSpPr>
          <p:spPr bwMode="auto">
            <a:xfrm rot="5400000">
              <a:off x="3126" y="7155"/>
              <a:ext cx="52" cy="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2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 </a:t>
              </a: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5372" name="Rectangle 44"/>
            <p:cNvSpPr>
              <a:spLocks noChangeArrowheads="1"/>
            </p:cNvSpPr>
            <p:nvPr/>
          </p:nvSpPr>
          <p:spPr bwMode="auto">
            <a:xfrm rot="5400000">
              <a:off x="3126" y="7210"/>
              <a:ext cx="51" cy="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2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 </a:t>
              </a: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5373" name="Rectangle 43"/>
            <p:cNvSpPr>
              <a:spLocks noChangeArrowheads="1"/>
            </p:cNvSpPr>
            <p:nvPr/>
          </p:nvSpPr>
          <p:spPr bwMode="auto">
            <a:xfrm rot="5400000">
              <a:off x="3126" y="7264"/>
              <a:ext cx="52" cy="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2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 </a:t>
              </a: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5374" name="Rectangle 42"/>
            <p:cNvSpPr>
              <a:spLocks noChangeArrowheads="1"/>
            </p:cNvSpPr>
            <p:nvPr/>
          </p:nvSpPr>
          <p:spPr bwMode="auto">
            <a:xfrm rot="5400000">
              <a:off x="3125" y="7305"/>
              <a:ext cx="53" cy="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2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 </a:t>
              </a: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5375" name="Rectangle 41"/>
            <p:cNvSpPr>
              <a:spLocks noChangeArrowheads="1"/>
            </p:cNvSpPr>
            <p:nvPr/>
          </p:nvSpPr>
          <p:spPr bwMode="auto">
            <a:xfrm rot="5400000">
              <a:off x="2929" y="7434"/>
              <a:ext cx="386" cy="2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2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5</a:t>
              </a: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5376" name="Rectangle 40"/>
            <p:cNvSpPr>
              <a:spLocks noChangeArrowheads="1"/>
            </p:cNvSpPr>
            <p:nvPr/>
          </p:nvSpPr>
          <p:spPr bwMode="auto">
            <a:xfrm rot="5400000">
              <a:off x="3125" y="7564"/>
              <a:ext cx="53" cy="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2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 </a:t>
              </a: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5377" name="Rectangle 39"/>
            <p:cNvSpPr>
              <a:spLocks noChangeArrowheads="1"/>
            </p:cNvSpPr>
            <p:nvPr/>
          </p:nvSpPr>
          <p:spPr bwMode="auto">
            <a:xfrm rot="5400000">
              <a:off x="3126" y="7674"/>
              <a:ext cx="52" cy="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2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 </a:t>
              </a: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5378" name="Rectangle 38"/>
            <p:cNvSpPr>
              <a:spLocks noChangeArrowheads="1"/>
            </p:cNvSpPr>
            <p:nvPr/>
          </p:nvSpPr>
          <p:spPr bwMode="auto">
            <a:xfrm rot="5400000">
              <a:off x="3126" y="7728"/>
              <a:ext cx="52" cy="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2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 </a:t>
              </a: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5379" name="Rectangle 37"/>
            <p:cNvSpPr>
              <a:spLocks noChangeArrowheads="1"/>
            </p:cNvSpPr>
            <p:nvPr/>
          </p:nvSpPr>
          <p:spPr bwMode="auto">
            <a:xfrm rot="5400000">
              <a:off x="3126" y="7769"/>
              <a:ext cx="52" cy="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2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 </a:t>
              </a: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5380" name="Rectangle 36"/>
            <p:cNvSpPr>
              <a:spLocks noChangeArrowheads="1"/>
            </p:cNvSpPr>
            <p:nvPr/>
          </p:nvSpPr>
          <p:spPr bwMode="auto">
            <a:xfrm rot="5400000">
              <a:off x="3126" y="7823"/>
              <a:ext cx="52" cy="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2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 </a:t>
              </a: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5381" name="Rectangle 35"/>
            <p:cNvSpPr>
              <a:spLocks noChangeArrowheads="1"/>
            </p:cNvSpPr>
            <p:nvPr/>
          </p:nvSpPr>
          <p:spPr bwMode="auto">
            <a:xfrm rot="5400000">
              <a:off x="3126" y="7879"/>
              <a:ext cx="52" cy="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2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 </a:t>
              </a: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5382" name="Rectangle 34"/>
            <p:cNvSpPr>
              <a:spLocks noChangeArrowheads="1"/>
            </p:cNvSpPr>
            <p:nvPr/>
          </p:nvSpPr>
          <p:spPr bwMode="auto">
            <a:xfrm rot="5400000">
              <a:off x="3126" y="7933"/>
              <a:ext cx="52" cy="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2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 </a:t>
              </a: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5383" name="Rectangle 33"/>
            <p:cNvSpPr>
              <a:spLocks noChangeArrowheads="1"/>
            </p:cNvSpPr>
            <p:nvPr/>
          </p:nvSpPr>
          <p:spPr bwMode="auto">
            <a:xfrm rot="5400000">
              <a:off x="3126" y="7988"/>
              <a:ext cx="51" cy="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2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 </a:t>
              </a: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5384" name="Rectangle 32"/>
            <p:cNvSpPr>
              <a:spLocks noChangeArrowheads="1"/>
            </p:cNvSpPr>
            <p:nvPr/>
          </p:nvSpPr>
          <p:spPr bwMode="auto">
            <a:xfrm rot="5400000">
              <a:off x="3125" y="8029"/>
              <a:ext cx="53" cy="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2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 </a:t>
              </a: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5385" name="Rectangle 31"/>
            <p:cNvSpPr>
              <a:spLocks noChangeArrowheads="1"/>
            </p:cNvSpPr>
            <p:nvPr/>
          </p:nvSpPr>
          <p:spPr bwMode="auto">
            <a:xfrm rot="5400000">
              <a:off x="3125" y="8083"/>
              <a:ext cx="53" cy="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2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 </a:t>
              </a: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5386" name="Rectangle 30"/>
            <p:cNvSpPr>
              <a:spLocks noChangeArrowheads="1"/>
            </p:cNvSpPr>
            <p:nvPr/>
          </p:nvSpPr>
          <p:spPr bwMode="auto">
            <a:xfrm rot="5400000">
              <a:off x="3126" y="8139"/>
              <a:ext cx="51" cy="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2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 </a:t>
              </a: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5387" name="Rectangle 29"/>
            <p:cNvSpPr>
              <a:spLocks noChangeArrowheads="1"/>
            </p:cNvSpPr>
            <p:nvPr/>
          </p:nvSpPr>
          <p:spPr bwMode="auto">
            <a:xfrm rot="5400000">
              <a:off x="3024" y="8168"/>
              <a:ext cx="277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2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6</a:t>
              </a: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5388" name="Rectangle 28"/>
            <p:cNvSpPr>
              <a:spLocks noChangeArrowheads="1"/>
            </p:cNvSpPr>
            <p:nvPr/>
          </p:nvSpPr>
          <p:spPr bwMode="auto">
            <a:xfrm>
              <a:off x="3325" y="8597"/>
              <a:ext cx="5880" cy="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2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6                   7                      8                        9                    10 </a:t>
              </a: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5390" name="Line 26"/>
            <p:cNvSpPr>
              <a:spLocks noChangeShapeType="1"/>
            </p:cNvSpPr>
            <p:nvPr/>
          </p:nvSpPr>
          <p:spPr bwMode="auto">
            <a:xfrm>
              <a:off x="7010" y="4937"/>
              <a:ext cx="331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5391" name="Line 25"/>
            <p:cNvSpPr>
              <a:spLocks noChangeShapeType="1"/>
            </p:cNvSpPr>
            <p:nvPr/>
          </p:nvSpPr>
          <p:spPr bwMode="auto">
            <a:xfrm>
              <a:off x="6985" y="4518"/>
              <a:ext cx="318" cy="2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5392" name="Line 24"/>
            <p:cNvSpPr>
              <a:spLocks noChangeShapeType="1"/>
            </p:cNvSpPr>
            <p:nvPr/>
          </p:nvSpPr>
          <p:spPr bwMode="auto">
            <a:xfrm>
              <a:off x="6964" y="4190"/>
              <a:ext cx="332" cy="1"/>
            </a:xfrm>
            <a:prstGeom prst="line">
              <a:avLst/>
            </a:prstGeom>
            <a:noFill/>
            <a:ln w="412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5396" name="Line 20"/>
            <p:cNvSpPr>
              <a:spLocks noChangeShapeType="1"/>
            </p:cNvSpPr>
            <p:nvPr/>
          </p:nvSpPr>
          <p:spPr bwMode="auto">
            <a:xfrm>
              <a:off x="6964" y="3897"/>
              <a:ext cx="331" cy="3"/>
            </a:xfrm>
            <a:prstGeom prst="line">
              <a:avLst/>
            </a:prstGeom>
            <a:noFill/>
            <a:ln w="22225" cap="rnd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5397" name="Line 19"/>
            <p:cNvSpPr>
              <a:spLocks noChangeShapeType="1"/>
            </p:cNvSpPr>
            <p:nvPr/>
          </p:nvSpPr>
          <p:spPr bwMode="auto">
            <a:xfrm>
              <a:off x="6950" y="3516"/>
              <a:ext cx="332" cy="2"/>
            </a:xfrm>
            <a:prstGeom prst="line">
              <a:avLst/>
            </a:prstGeom>
            <a:noFill/>
            <a:ln w="22225">
              <a:solidFill>
                <a:srgbClr val="00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5399" name="Rectangle 17"/>
            <p:cNvSpPr>
              <a:spLocks noChangeArrowheads="1"/>
            </p:cNvSpPr>
            <p:nvPr/>
          </p:nvSpPr>
          <p:spPr bwMode="auto">
            <a:xfrm>
              <a:off x="8628" y="5415"/>
              <a:ext cx="1570" cy="2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2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I - Грунт дамбы</a:t>
              </a:r>
              <a:endPara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5400" name="Rectangle 16"/>
            <p:cNvSpPr>
              <a:spLocks noChangeArrowheads="1"/>
            </p:cNvSpPr>
            <p:nvPr/>
          </p:nvSpPr>
          <p:spPr bwMode="auto">
            <a:xfrm>
              <a:off x="8685" y="6907"/>
              <a:ext cx="1318" cy="2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2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II - Пульпа</a:t>
              </a:r>
              <a:endPara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5401" name="Rectangle 15"/>
            <p:cNvSpPr>
              <a:spLocks noChangeArrowheads="1"/>
            </p:cNvSpPr>
            <p:nvPr/>
          </p:nvSpPr>
          <p:spPr bwMode="auto">
            <a:xfrm>
              <a:off x="8694" y="7417"/>
              <a:ext cx="1816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2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ea typeface="Times New Roman" pitchFamily="18" charset="0"/>
                  <a:cs typeface="Arial" pitchFamily="34" charset="0"/>
                </a:rPr>
                <a:t>III - Защитный </a:t>
              </a:r>
              <a:r>
                <a:rPr lang="ru-RU" sz="1200" dirty="0">
                  <a:solidFill>
                    <a:srgbClr val="000000"/>
                  </a:solidFill>
                  <a:ea typeface="Times New Roman" pitchFamily="18" charset="0"/>
                  <a:cs typeface="Arial" pitchFamily="34" charset="0"/>
                </a:rPr>
                <a:t>слой</a:t>
              </a:r>
            </a:p>
          </p:txBody>
        </p:sp>
        <p:sp>
          <p:nvSpPr>
            <p:cNvPr id="55402" name="Rectangle 14"/>
            <p:cNvSpPr>
              <a:spLocks noChangeArrowheads="1"/>
            </p:cNvSpPr>
            <p:nvPr/>
          </p:nvSpPr>
          <p:spPr bwMode="auto">
            <a:xfrm>
              <a:off x="8694" y="8129"/>
              <a:ext cx="2019" cy="2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2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IV - Глиняный экран</a:t>
              </a:r>
              <a:endPara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5403" name="Rectangle 13"/>
            <p:cNvSpPr>
              <a:spLocks noChangeArrowheads="1"/>
            </p:cNvSpPr>
            <p:nvPr/>
          </p:nvSpPr>
          <p:spPr bwMode="auto">
            <a:xfrm>
              <a:off x="5538" y="8776"/>
              <a:ext cx="1619" cy="3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2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Значения рН</a:t>
              </a:r>
              <a:endPara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5404" name="Rectangle 12"/>
            <p:cNvSpPr>
              <a:spLocks noChangeArrowheads="1"/>
            </p:cNvSpPr>
            <p:nvPr/>
          </p:nvSpPr>
          <p:spPr bwMode="auto">
            <a:xfrm>
              <a:off x="2274" y="3752"/>
              <a:ext cx="847" cy="2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2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Глубина</a:t>
              </a: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5405" name="Rectangle 11"/>
            <p:cNvSpPr>
              <a:spLocks noChangeArrowheads="1"/>
            </p:cNvSpPr>
            <p:nvPr/>
          </p:nvSpPr>
          <p:spPr bwMode="auto">
            <a:xfrm>
              <a:off x="2274" y="4118"/>
              <a:ext cx="668" cy="2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2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отбора</a:t>
              </a:r>
              <a:endPara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5406" name="Rectangle 10"/>
            <p:cNvSpPr>
              <a:spLocks noChangeArrowheads="1"/>
            </p:cNvSpPr>
            <p:nvPr/>
          </p:nvSpPr>
          <p:spPr bwMode="auto">
            <a:xfrm>
              <a:off x="2274" y="4364"/>
              <a:ext cx="988" cy="2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2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проб, м</a:t>
              </a:r>
              <a:endParaRPr kumimoji="0" 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5407" name="Rectangle 9"/>
            <p:cNvSpPr>
              <a:spLocks noChangeArrowheads="1"/>
            </p:cNvSpPr>
            <p:nvPr/>
          </p:nvSpPr>
          <p:spPr bwMode="auto">
            <a:xfrm>
              <a:off x="7336" y="3300"/>
              <a:ext cx="609" cy="2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800" b="0" i="0" u="none" strike="noStrike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rPr>
                <a:t>мэд</a:t>
              </a:r>
              <a:endPara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5408" name="Rectangle 8"/>
            <p:cNvSpPr>
              <a:spLocks noChangeArrowheads="1"/>
            </p:cNvSpPr>
            <p:nvPr/>
          </p:nvSpPr>
          <p:spPr bwMode="auto">
            <a:xfrm>
              <a:off x="7295" y="3770"/>
              <a:ext cx="1711" cy="2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2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бета-актив.</a:t>
              </a:r>
              <a:endPara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5412" name="Rectangle 4"/>
            <p:cNvSpPr>
              <a:spLocks noChangeArrowheads="1"/>
            </p:cNvSpPr>
            <p:nvPr/>
          </p:nvSpPr>
          <p:spPr bwMode="auto">
            <a:xfrm>
              <a:off x="7336" y="4054"/>
              <a:ext cx="451" cy="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200" b="1" i="0" u="none" strike="noStrike" cap="none" normalizeH="0" baseline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Cr</a:t>
              </a:r>
              <a:endPara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5413" name="Rectangle 3"/>
            <p:cNvSpPr>
              <a:spLocks noChangeArrowheads="1"/>
            </p:cNvSpPr>
            <p:nvPr/>
          </p:nvSpPr>
          <p:spPr bwMode="auto">
            <a:xfrm>
              <a:off x="7336" y="4398"/>
              <a:ext cx="1149" cy="2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2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нитрат-ион</a:t>
              </a:r>
              <a:endPara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5414" name="Rectangle 2"/>
            <p:cNvSpPr>
              <a:spLocks noChangeArrowheads="1"/>
            </p:cNvSpPr>
            <p:nvPr/>
          </p:nvSpPr>
          <p:spPr bwMode="auto">
            <a:xfrm>
              <a:off x="7387" y="4769"/>
              <a:ext cx="451" cy="3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200" b="1" i="0" u="none" strike="noStrike" cap="none" normalizeH="0" baseline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pH</a:t>
              </a:r>
              <a:endPara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45" name="Rectangle 8"/>
          <p:cNvSpPr>
            <a:spLocks noChangeArrowheads="1"/>
          </p:cNvSpPr>
          <p:nvPr/>
        </p:nvSpPr>
        <p:spPr bwMode="auto">
          <a:xfrm>
            <a:off x="6066367" y="1619775"/>
            <a:ext cx="1746533" cy="200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5633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298" name="Group 11"/>
          <p:cNvGrpSpPr>
            <a:grpSpLocks/>
          </p:cNvGrpSpPr>
          <p:nvPr/>
        </p:nvGrpSpPr>
        <p:grpSpPr bwMode="auto">
          <a:xfrm>
            <a:off x="0" y="0"/>
            <a:ext cx="9144000" cy="6859588"/>
            <a:chOff x="0" y="0"/>
            <a:chExt cx="5760" cy="4321"/>
          </a:xfrm>
        </p:grpSpPr>
        <p:sp>
          <p:nvSpPr>
            <p:cNvPr id="55355" name="AutoShape 5"/>
            <p:cNvSpPr>
              <a:spLocks noChangeAspect="1" noChangeArrowheads="1" noTextEdit="1"/>
            </p:cNvSpPr>
            <p:nvPr/>
          </p:nvSpPr>
          <p:spPr bwMode="auto">
            <a:xfrm>
              <a:off x="0" y="0"/>
              <a:ext cx="5760" cy="43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000"/>
            </a:p>
          </p:txBody>
        </p:sp>
        <p:pic>
          <p:nvPicPr>
            <p:cNvPr id="55356" name="Picture 7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0"/>
              <a:ext cx="5760" cy="43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55300" name="Picture 11" descr="лого_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28875" y="6340475"/>
            <a:ext cx="1571625" cy="38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301" name="Прямоугольник 26"/>
          <p:cNvSpPr>
            <a:spLocks noChangeArrowheads="1"/>
          </p:cNvSpPr>
          <p:nvPr/>
        </p:nvSpPr>
        <p:spPr bwMode="auto">
          <a:xfrm>
            <a:off x="0" y="404664"/>
            <a:ext cx="9144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Результаты </a:t>
            </a:r>
            <a:r>
              <a:rPr lang="ru-RU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консервации бассейна </a:t>
            </a:r>
            <a:r>
              <a:rPr lang="ru-RU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Б-1 в 2012г.</a:t>
            </a:r>
            <a:endParaRPr lang="ru-RU" sz="2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55302" name="Прямая соединительная линия 28"/>
          <p:cNvCxnSpPr>
            <a:cxnSpLocks noChangeShapeType="1"/>
          </p:cNvCxnSpPr>
          <p:nvPr/>
        </p:nvCxnSpPr>
        <p:spPr bwMode="auto">
          <a:xfrm>
            <a:off x="142875" y="6286500"/>
            <a:ext cx="8858250" cy="0"/>
          </a:xfrm>
          <a:prstGeom prst="line">
            <a:avLst/>
          </a:prstGeom>
          <a:noFill/>
          <a:ln w="53975" cmpd="thickThin" algn="ctr">
            <a:solidFill>
              <a:srgbClr val="1F497D"/>
            </a:solidFill>
            <a:round/>
            <a:headEnd/>
            <a:tailEnd/>
          </a:ln>
        </p:spPr>
      </p:cxnSp>
      <p:pic>
        <p:nvPicPr>
          <p:cNvPr id="55303" name="Picture 11" descr="лого_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28875" y="6340475"/>
            <a:ext cx="1571625" cy="38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54" name="Picture 13" descr="ТЭЛ 15 будущее"/>
          <p:cNvPicPr>
            <a:picLocks noChangeAspect="1" noChangeArrowheads="1"/>
          </p:cNvPicPr>
          <p:nvPr/>
        </p:nvPicPr>
        <p:blipFill>
          <a:blip r:embed="rId5" cstate="print"/>
          <a:srcRect r="49515"/>
          <a:stretch>
            <a:fillRect/>
          </a:stretch>
        </p:blipFill>
        <p:spPr bwMode="auto">
          <a:xfrm>
            <a:off x="428625" y="6356350"/>
            <a:ext cx="1174750" cy="39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6948264" y="6381750"/>
            <a:ext cx="2133600" cy="476250"/>
          </a:xfrm>
        </p:spPr>
        <p:txBody>
          <a:bodyPr/>
          <a:lstStyle/>
          <a:p>
            <a:pPr>
              <a:defRPr/>
            </a:pPr>
            <a:fld id="{C3606C01-7994-4708-BFD3-90E752896341}" type="slidenum">
              <a:rPr lang="ru-RU" smtClean="0"/>
              <a:pPr>
                <a:defRPr/>
              </a:pPr>
              <a:t>29</a:t>
            </a:fld>
            <a:endParaRPr lang="ru-RU" dirty="0"/>
          </a:p>
        </p:txBody>
      </p:sp>
      <p:grpSp>
        <p:nvGrpSpPr>
          <p:cNvPr id="18" name="Группа 3"/>
          <p:cNvGrpSpPr>
            <a:grpSpLocks/>
          </p:cNvGrpSpPr>
          <p:nvPr/>
        </p:nvGrpSpPr>
        <p:grpSpPr bwMode="auto">
          <a:xfrm>
            <a:off x="142874" y="1147193"/>
            <a:ext cx="9001126" cy="5137889"/>
            <a:chOff x="642937" y="-225449"/>
            <a:chExt cx="8163924" cy="6708221"/>
          </a:xfrm>
        </p:grpSpPr>
        <p:sp>
          <p:nvSpPr>
            <p:cNvPr id="19" name="Rectangle 4"/>
            <p:cNvSpPr>
              <a:spLocks noChangeArrowheads="1"/>
            </p:cNvSpPr>
            <p:nvPr/>
          </p:nvSpPr>
          <p:spPr bwMode="auto">
            <a:xfrm>
              <a:off x="642938" y="333375"/>
              <a:ext cx="8071156" cy="5256213"/>
            </a:xfrm>
            <a:prstGeom prst="rect">
              <a:avLst/>
            </a:prstGeom>
            <a:solidFill>
              <a:schemeClr val="accent4">
                <a:lumMod val="65000"/>
                <a:lumOff val="3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" name="Rectangle 5"/>
            <p:cNvSpPr>
              <a:spLocks noChangeArrowheads="1"/>
            </p:cNvSpPr>
            <p:nvPr/>
          </p:nvSpPr>
          <p:spPr bwMode="auto">
            <a:xfrm>
              <a:off x="1143903" y="642876"/>
              <a:ext cx="7100148" cy="4571381"/>
            </a:xfrm>
            <a:prstGeom prst="rect">
              <a:avLst/>
            </a:prstGeom>
            <a:solidFill>
              <a:schemeClr val="accent4">
                <a:lumMod val="50000"/>
                <a:lumOff val="50000"/>
              </a:schemeClr>
            </a:solidFill>
            <a:ln>
              <a:headEnd/>
              <a:tailEnd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3" name="Rectangle 6"/>
            <p:cNvSpPr>
              <a:spLocks noChangeArrowheads="1"/>
            </p:cNvSpPr>
            <p:nvPr/>
          </p:nvSpPr>
          <p:spPr bwMode="auto">
            <a:xfrm>
              <a:off x="1537743" y="907352"/>
              <a:ext cx="6347127" cy="4034289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4" name="Rectangle 9"/>
            <p:cNvSpPr>
              <a:spLocks noChangeArrowheads="1"/>
            </p:cNvSpPr>
            <p:nvPr/>
          </p:nvSpPr>
          <p:spPr bwMode="auto">
            <a:xfrm>
              <a:off x="7451645" y="333642"/>
              <a:ext cx="433224" cy="573711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headEnd/>
              <a:tailEnd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5" name="Rectangle 10"/>
            <p:cNvSpPr>
              <a:spLocks noChangeArrowheads="1"/>
            </p:cNvSpPr>
            <p:nvPr/>
          </p:nvSpPr>
          <p:spPr bwMode="auto">
            <a:xfrm>
              <a:off x="2071789" y="907353"/>
              <a:ext cx="5813079" cy="520816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2"/>
              </a:solidFill>
              <a:headEnd/>
              <a:tailEnd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6" name="Rectangle 11"/>
            <p:cNvSpPr>
              <a:spLocks noChangeArrowheads="1"/>
            </p:cNvSpPr>
            <p:nvPr/>
          </p:nvSpPr>
          <p:spPr bwMode="auto">
            <a:xfrm>
              <a:off x="7309862" y="1413928"/>
              <a:ext cx="575006" cy="3527714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  <a:headEnd/>
              <a:tailEnd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7" name="Freeform 20"/>
            <p:cNvSpPr>
              <a:spLocks/>
            </p:cNvSpPr>
            <p:nvPr/>
          </p:nvSpPr>
          <p:spPr bwMode="auto">
            <a:xfrm>
              <a:off x="5723474" y="1413928"/>
              <a:ext cx="1586388" cy="1942887"/>
            </a:xfrm>
            <a:custGeom>
              <a:avLst/>
              <a:gdLst/>
              <a:ahLst/>
              <a:cxnLst>
                <a:cxn ang="0">
                  <a:pos x="680" y="0"/>
                </a:cxn>
                <a:cxn ang="0">
                  <a:pos x="0" y="1225"/>
                </a:cxn>
                <a:cxn ang="0">
                  <a:pos x="453" y="1225"/>
                </a:cxn>
                <a:cxn ang="0">
                  <a:pos x="998" y="181"/>
                </a:cxn>
                <a:cxn ang="0">
                  <a:pos x="998" y="0"/>
                </a:cxn>
                <a:cxn ang="0">
                  <a:pos x="680" y="0"/>
                </a:cxn>
              </a:cxnLst>
              <a:rect l="0" t="0" r="r" b="b"/>
              <a:pathLst>
                <a:path w="998" h="1225">
                  <a:moveTo>
                    <a:pt x="680" y="0"/>
                  </a:moveTo>
                  <a:lnTo>
                    <a:pt x="0" y="1225"/>
                  </a:lnTo>
                  <a:lnTo>
                    <a:pt x="453" y="1225"/>
                  </a:lnTo>
                  <a:lnTo>
                    <a:pt x="998" y="181"/>
                  </a:lnTo>
                  <a:lnTo>
                    <a:pt x="998" y="0"/>
                  </a:lnTo>
                  <a:lnTo>
                    <a:pt x="680" y="0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solidFill>
                <a:schemeClr val="tx2"/>
              </a:solidFill>
              <a:headEnd/>
              <a:tailEnd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8" name="Rectangle 21"/>
            <p:cNvSpPr>
              <a:spLocks noChangeArrowheads="1"/>
            </p:cNvSpPr>
            <p:nvPr/>
          </p:nvSpPr>
          <p:spPr bwMode="auto">
            <a:xfrm>
              <a:off x="1547813" y="4286250"/>
              <a:ext cx="5761037" cy="65563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9050">
              <a:solidFill>
                <a:schemeClr val="tx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9" name="Rectangle 23"/>
            <p:cNvSpPr>
              <a:spLocks noChangeArrowheads="1"/>
            </p:cNvSpPr>
            <p:nvPr/>
          </p:nvSpPr>
          <p:spPr bwMode="auto">
            <a:xfrm>
              <a:off x="2071789" y="1428169"/>
              <a:ext cx="576582" cy="646951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2"/>
              </a:solidFill>
              <a:headEnd/>
              <a:tailEnd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0" name="Rectangle 24"/>
            <p:cNvSpPr>
              <a:spLocks noChangeArrowheads="1"/>
            </p:cNvSpPr>
            <p:nvPr/>
          </p:nvSpPr>
          <p:spPr bwMode="auto">
            <a:xfrm>
              <a:off x="1619250" y="333375"/>
              <a:ext cx="73025" cy="1079500"/>
            </a:xfrm>
            <a:prstGeom prst="rect">
              <a:avLst/>
            </a:prstGeom>
            <a:solidFill>
              <a:srgbClr val="99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1" name="Rectangle 25"/>
            <p:cNvSpPr>
              <a:spLocks noChangeArrowheads="1"/>
            </p:cNvSpPr>
            <p:nvPr/>
          </p:nvSpPr>
          <p:spPr bwMode="auto">
            <a:xfrm>
              <a:off x="3500438" y="4429125"/>
              <a:ext cx="71437" cy="1152525"/>
            </a:xfrm>
            <a:prstGeom prst="rect">
              <a:avLst/>
            </a:prstGeom>
            <a:solidFill>
              <a:srgbClr val="99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2" name="Rectangle 26"/>
            <p:cNvSpPr>
              <a:spLocks noChangeArrowheads="1"/>
            </p:cNvSpPr>
            <p:nvPr/>
          </p:nvSpPr>
          <p:spPr bwMode="auto">
            <a:xfrm>
              <a:off x="4143375" y="4429125"/>
              <a:ext cx="73025" cy="1152525"/>
            </a:xfrm>
            <a:prstGeom prst="rect">
              <a:avLst/>
            </a:prstGeom>
            <a:solidFill>
              <a:srgbClr val="99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3" name="Rectangle 27"/>
            <p:cNvSpPr>
              <a:spLocks noChangeArrowheads="1"/>
            </p:cNvSpPr>
            <p:nvPr/>
          </p:nvSpPr>
          <p:spPr bwMode="auto">
            <a:xfrm>
              <a:off x="7500938" y="4429125"/>
              <a:ext cx="71437" cy="1152525"/>
            </a:xfrm>
            <a:prstGeom prst="rect">
              <a:avLst/>
            </a:prstGeom>
            <a:solidFill>
              <a:srgbClr val="993300"/>
            </a:solidFill>
            <a:ln w="9525">
              <a:solidFill>
                <a:srgbClr val="9933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4" name="Rectangle 28"/>
            <p:cNvSpPr>
              <a:spLocks noChangeArrowheads="1"/>
            </p:cNvSpPr>
            <p:nvPr/>
          </p:nvSpPr>
          <p:spPr bwMode="auto">
            <a:xfrm>
              <a:off x="7308850" y="3860800"/>
              <a:ext cx="576263" cy="108108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9525">
              <a:solidFill>
                <a:schemeClr val="tx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5" name="Freeform 32"/>
            <p:cNvSpPr>
              <a:spLocks/>
            </p:cNvSpPr>
            <p:nvPr/>
          </p:nvSpPr>
          <p:spPr bwMode="auto">
            <a:xfrm>
              <a:off x="5435600" y="3357563"/>
              <a:ext cx="1008063" cy="503237"/>
            </a:xfrm>
            <a:custGeom>
              <a:avLst/>
              <a:gdLst>
                <a:gd name="T0" fmla="*/ 2147483647 w 635"/>
                <a:gd name="T1" fmla="*/ 0 h 317"/>
                <a:gd name="T2" fmla="*/ 0 w 635"/>
                <a:gd name="T3" fmla="*/ 2147483647 h 317"/>
                <a:gd name="T4" fmla="*/ 2147483647 w 635"/>
                <a:gd name="T5" fmla="*/ 2147483647 h 317"/>
                <a:gd name="T6" fmla="*/ 2147483647 w 635"/>
                <a:gd name="T7" fmla="*/ 0 h 317"/>
                <a:gd name="T8" fmla="*/ 2147483647 w 635"/>
                <a:gd name="T9" fmla="*/ 0 h 3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35"/>
                <a:gd name="T16" fmla="*/ 0 h 317"/>
                <a:gd name="T17" fmla="*/ 635 w 635"/>
                <a:gd name="T18" fmla="*/ 317 h 3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35" h="317">
                  <a:moveTo>
                    <a:pt x="182" y="0"/>
                  </a:moveTo>
                  <a:lnTo>
                    <a:pt x="0" y="317"/>
                  </a:lnTo>
                  <a:lnTo>
                    <a:pt x="454" y="317"/>
                  </a:lnTo>
                  <a:lnTo>
                    <a:pt x="635" y="0"/>
                  </a:lnTo>
                  <a:lnTo>
                    <a:pt x="182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6" name="Rectangle 33"/>
            <p:cNvSpPr>
              <a:spLocks noChangeArrowheads="1"/>
            </p:cNvSpPr>
            <p:nvPr/>
          </p:nvSpPr>
          <p:spPr bwMode="auto">
            <a:xfrm>
              <a:off x="4572000" y="357188"/>
              <a:ext cx="73025" cy="1800225"/>
            </a:xfrm>
            <a:prstGeom prst="rect">
              <a:avLst/>
            </a:prstGeom>
            <a:solidFill>
              <a:srgbClr val="33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7" name="Rectangle 34"/>
            <p:cNvSpPr>
              <a:spLocks noChangeArrowheads="1"/>
            </p:cNvSpPr>
            <p:nvPr/>
          </p:nvSpPr>
          <p:spPr bwMode="auto">
            <a:xfrm>
              <a:off x="6000750" y="357188"/>
              <a:ext cx="71438" cy="1871662"/>
            </a:xfrm>
            <a:prstGeom prst="rect">
              <a:avLst/>
            </a:prstGeom>
            <a:solidFill>
              <a:srgbClr val="33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8" name="Oval 35"/>
            <p:cNvSpPr>
              <a:spLocks noChangeArrowheads="1"/>
            </p:cNvSpPr>
            <p:nvPr/>
          </p:nvSpPr>
          <p:spPr bwMode="auto">
            <a:xfrm>
              <a:off x="4429125" y="2143125"/>
              <a:ext cx="358775" cy="71438"/>
            </a:xfrm>
            <a:prstGeom prst="ellipse">
              <a:avLst/>
            </a:prstGeom>
            <a:solidFill>
              <a:srgbClr val="3333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9" name="Oval 36"/>
            <p:cNvSpPr>
              <a:spLocks noChangeArrowheads="1"/>
            </p:cNvSpPr>
            <p:nvPr/>
          </p:nvSpPr>
          <p:spPr bwMode="auto">
            <a:xfrm>
              <a:off x="5857875" y="2214563"/>
              <a:ext cx="360363" cy="71437"/>
            </a:xfrm>
            <a:prstGeom prst="ellipse">
              <a:avLst/>
            </a:prstGeom>
            <a:solidFill>
              <a:srgbClr val="3333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0" name="Line 39"/>
            <p:cNvSpPr>
              <a:spLocks noChangeShapeType="1"/>
            </p:cNvSpPr>
            <p:nvPr/>
          </p:nvSpPr>
          <p:spPr bwMode="auto">
            <a:xfrm flipV="1">
              <a:off x="5643563" y="2214563"/>
              <a:ext cx="215900" cy="2889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1" name="Text Box 43"/>
            <p:cNvSpPr txBox="1">
              <a:spLocks noChangeArrowheads="1"/>
            </p:cNvSpPr>
            <p:nvPr/>
          </p:nvSpPr>
          <p:spPr bwMode="auto">
            <a:xfrm>
              <a:off x="5357813" y="2500313"/>
              <a:ext cx="785812" cy="523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ru-RU" sz="800"/>
                <a:t>Дренажный аппарат</a:t>
              </a:r>
            </a:p>
            <a:p>
              <a:pPr eaLnBrk="1" hangingPunct="1">
                <a:spcBef>
                  <a:spcPct val="50000"/>
                </a:spcBef>
              </a:pPr>
              <a:endParaRPr lang="ru-RU" sz="800"/>
            </a:p>
          </p:txBody>
        </p:sp>
        <p:sp>
          <p:nvSpPr>
            <p:cNvPr id="42" name="Rectangle 44"/>
            <p:cNvSpPr>
              <a:spLocks noChangeArrowheads="1"/>
            </p:cNvSpPr>
            <p:nvPr/>
          </p:nvSpPr>
          <p:spPr bwMode="auto">
            <a:xfrm>
              <a:off x="899721" y="5838828"/>
              <a:ext cx="502540" cy="21565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2"/>
              </a:solidFill>
              <a:headEnd/>
              <a:tailEnd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43" name="Rectangle 45"/>
            <p:cNvSpPr>
              <a:spLocks noChangeArrowheads="1"/>
            </p:cNvSpPr>
            <p:nvPr/>
          </p:nvSpPr>
          <p:spPr bwMode="auto">
            <a:xfrm>
              <a:off x="900113" y="6174210"/>
              <a:ext cx="503237" cy="2159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4" name="Text Box 46"/>
            <p:cNvSpPr txBox="1">
              <a:spLocks noChangeArrowheads="1"/>
            </p:cNvSpPr>
            <p:nvPr/>
          </p:nvSpPr>
          <p:spPr bwMode="auto">
            <a:xfrm>
              <a:off x="1571625" y="5745729"/>
              <a:ext cx="3632781" cy="401845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defRPr/>
              </a:pPr>
              <a:r>
                <a:rPr lang="ru-RU" sz="1400" b="1" dirty="0" smtClean="0">
                  <a:solidFill>
                    <a:schemeClr val="accent2">
                      <a:lumMod val="50000"/>
                    </a:schemeClr>
                  </a:solidFill>
                </a:rPr>
                <a:t>Очередь 2011г (70 тыс.м</a:t>
              </a:r>
              <a:r>
                <a:rPr lang="ru-RU" sz="1400" b="1" baseline="30000" dirty="0" smtClean="0">
                  <a:solidFill>
                    <a:schemeClr val="accent2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3</a:t>
              </a:r>
              <a:r>
                <a:rPr lang="ru-RU" sz="1400" b="1" dirty="0" smtClean="0">
                  <a:solidFill>
                    <a:schemeClr val="accent2">
                      <a:lumMod val="50000"/>
                    </a:schemeClr>
                  </a:solidFill>
                </a:rPr>
                <a:t>)</a:t>
              </a:r>
            </a:p>
          </p:txBody>
        </p:sp>
        <p:sp>
          <p:nvSpPr>
            <p:cNvPr id="45" name="Text Box 48"/>
            <p:cNvSpPr txBox="1">
              <a:spLocks noChangeArrowheads="1"/>
            </p:cNvSpPr>
            <p:nvPr/>
          </p:nvSpPr>
          <p:spPr bwMode="auto">
            <a:xfrm>
              <a:off x="1547195" y="6080927"/>
              <a:ext cx="3714699" cy="401845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defRPr/>
              </a:pPr>
              <a:r>
                <a:rPr lang="ru-RU" sz="1400" b="1" dirty="0" smtClean="0">
                  <a:solidFill>
                    <a:schemeClr val="accent2">
                      <a:lumMod val="50000"/>
                    </a:schemeClr>
                  </a:solidFill>
                </a:rPr>
                <a:t>Очередь 2012г </a:t>
              </a:r>
            </a:p>
          </p:txBody>
        </p:sp>
        <p:sp>
          <p:nvSpPr>
            <p:cNvPr id="46" name="Text Box 49"/>
            <p:cNvSpPr txBox="1">
              <a:spLocks noChangeArrowheads="1"/>
            </p:cNvSpPr>
            <p:nvPr/>
          </p:nvSpPr>
          <p:spPr bwMode="auto">
            <a:xfrm>
              <a:off x="4859338" y="5229226"/>
              <a:ext cx="1512887" cy="274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ru-RU" sz="1200"/>
                <a:t>обваловка</a:t>
              </a:r>
            </a:p>
          </p:txBody>
        </p:sp>
        <p:sp>
          <p:nvSpPr>
            <p:cNvPr id="47" name="Text Box 50"/>
            <p:cNvSpPr txBox="1">
              <a:spLocks noChangeArrowheads="1"/>
            </p:cNvSpPr>
            <p:nvPr/>
          </p:nvSpPr>
          <p:spPr bwMode="auto">
            <a:xfrm>
              <a:off x="5003800" y="4941887"/>
              <a:ext cx="1008063" cy="2746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ru-RU" sz="1200"/>
                <a:t>берма</a:t>
              </a:r>
            </a:p>
          </p:txBody>
        </p:sp>
        <p:sp>
          <p:nvSpPr>
            <p:cNvPr id="48" name="Параллелограмм 47"/>
            <p:cNvSpPr/>
            <p:nvPr/>
          </p:nvSpPr>
          <p:spPr>
            <a:xfrm>
              <a:off x="4428528" y="1428169"/>
              <a:ext cx="1501319" cy="1999852"/>
            </a:xfrm>
            <a:prstGeom prst="parallelogram">
              <a:avLst>
                <a:gd name="adj" fmla="val 55419"/>
              </a:avLst>
            </a:prstGeom>
            <a:solidFill>
              <a:schemeClr val="bg1">
                <a:lumMod val="85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49" name="Параллелограмм 48"/>
            <p:cNvSpPr/>
            <p:nvPr/>
          </p:nvSpPr>
          <p:spPr>
            <a:xfrm>
              <a:off x="3213926" y="1428169"/>
              <a:ext cx="858571" cy="929738"/>
            </a:xfrm>
            <a:prstGeom prst="parallelogram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sz="1600" dirty="0"/>
            </a:p>
          </p:txBody>
        </p:sp>
        <p:cxnSp>
          <p:nvCxnSpPr>
            <p:cNvPr id="50" name="Прямая со стрелкой 49"/>
            <p:cNvCxnSpPr/>
            <p:nvPr/>
          </p:nvCxnSpPr>
          <p:spPr>
            <a:xfrm rot="16200000" flipH="1">
              <a:off x="3901442" y="4100635"/>
              <a:ext cx="364165" cy="308771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1" name="Прямая со стрелкой 50"/>
            <p:cNvCxnSpPr>
              <a:endCxn id="31" idx="0"/>
            </p:cNvCxnSpPr>
            <p:nvPr/>
          </p:nvCxnSpPr>
          <p:spPr>
            <a:xfrm rot="5400000">
              <a:off x="3521780" y="4078318"/>
              <a:ext cx="364165" cy="337127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52" name="TextBox 44"/>
            <p:cNvSpPr txBox="1">
              <a:spLocks noChangeArrowheads="1"/>
            </p:cNvSpPr>
            <p:nvPr/>
          </p:nvSpPr>
          <p:spPr bwMode="auto">
            <a:xfrm>
              <a:off x="3571875" y="3714750"/>
              <a:ext cx="714375" cy="338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ru-RU" sz="800"/>
                <a:t>Приемные оголовки</a:t>
              </a:r>
            </a:p>
          </p:txBody>
        </p:sp>
        <p:sp>
          <p:nvSpPr>
            <p:cNvPr id="53" name="Параллелограмм 52"/>
            <p:cNvSpPr/>
            <p:nvPr/>
          </p:nvSpPr>
          <p:spPr>
            <a:xfrm>
              <a:off x="3107386" y="2370625"/>
              <a:ext cx="786104" cy="571676"/>
            </a:xfrm>
            <a:prstGeom prst="parallelogram">
              <a:avLst/>
            </a:prstGeom>
            <a:solidFill>
              <a:schemeClr val="bg1">
                <a:lumMod val="85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cxnSp>
          <p:nvCxnSpPr>
            <p:cNvPr id="54" name="Прямая со стрелкой 53"/>
            <p:cNvCxnSpPr/>
            <p:nvPr/>
          </p:nvCxnSpPr>
          <p:spPr>
            <a:xfrm>
              <a:off x="7020557" y="40272"/>
              <a:ext cx="573431" cy="2034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55" name="TextBox 50"/>
            <p:cNvSpPr txBox="1">
              <a:spLocks noChangeArrowheads="1"/>
            </p:cNvSpPr>
            <p:nvPr/>
          </p:nvSpPr>
          <p:spPr bwMode="auto">
            <a:xfrm>
              <a:off x="6747464" y="-225449"/>
              <a:ext cx="214313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ru-RU" dirty="0"/>
                <a:t>ю</a:t>
              </a:r>
            </a:p>
          </p:txBody>
        </p:sp>
        <p:sp>
          <p:nvSpPr>
            <p:cNvPr id="56" name="TextBox 51"/>
            <p:cNvSpPr txBox="1">
              <a:spLocks noChangeArrowheads="1"/>
            </p:cNvSpPr>
            <p:nvPr/>
          </p:nvSpPr>
          <p:spPr bwMode="auto">
            <a:xfrm>
              <a:off x="7536656" y="-203953"/>
              <a:ext cx="285750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ru-RU" dirty="0"/>
                <a:t>с</a:t>
              </a:r>
            </a:p>
          </p:txBody>
        </p:sp>
        <p:sp>
          <p:nvSpPr>
            <p:cNvPr id="58" name="TextBox 54"/>
            <p:cNvSpPr txBox="1">
              <a:spLocks noChangeArrowheads="1"/>
            </p:cNvSpPr>
            <p:nvPr/>
          </p:nvSpPr>
          <p:spPr bwMode="auto">
            <a:xfrm>
              <a:off x="7572375" y="5159913"/>
              <a:ext cx="1234486" cy="5223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ru-RU" sz="1000" dirty="0"/>
                <a:t>Прием дренажных вод Б-2</a:t>
              </a:r>
            </a:p>
          </p:txBody>
        </p:sp>
        <p:sp>
          <p:nvSpPr>
            <p:cNvPr id="59" name="TextBox 58"/>
            <p:cNvSpPr txBox="1">
              <a:spLocks noChangeArrowheads="1"/>
            </p:cNvSpPr>
            <p:nvPr/>
          </p:nvSpPr>
          <p:spPr bwMode="auto">
            <a:xfrm>
              <a:off x="1857375" y="-65108"/>
              <a:ext cx="2000250" cy="321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ru-RU" sz="1000" dirty="0" err="1"/>
                <a:t>Выдачной</a:t>
              </a:r>
              <a:r>
                <a:rPr lang="ru-RU" sz="1000" dirty="0"/>
                <a:t> оголовок  в зд.752б</a:t>
              </a:r>
            </a:p>
          </p:txBody>
        </p:sp>
        <p:cxnSp>
          <p:nvCxnSpPr>
            <p:cNvPr id="60" name="Прямая со стрелкой 59"/>
            <p:cNvCxnSpPr/>
            <p:nvPr/>
          </p:nvCxnSpPr>
          <p:spPr>
            <a:xfrm rot="10800000" flipV="1">
              <a:off x="4573461" y="144440"/>
              <a:ext cx="212674" cy="140376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1" name="Прямая со стрелкой 60"/>
            <p:cNvCxnSpPr/>
            <p:nvPr/>
          </p:nvCxnSpPr>
          <p:spPr>
            <a:xfrm>
              <a:off x="5858955" y="144440"/>
              <a:ext cx="212674" cy="140376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62" name="TextBox 65"/>
            <p:cNvSpPr txBox="1">
              <a:spLocks noChangeArrowheads="1"/>
            </p:cNvSpPr>
            <p:nvPr/>
          </p:nvSpPr>
          <p:spPr bwMode="auto">
            <a:xfrm>
              <a:off x="4776711" y="-208025"/>
              <a:ext cx="1678140" cy="5223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ru-RU" sz="1000" dirty="0" err="1"/>
                <a:t>Выдачной</a:t>
              </a:r>
              <a:r>
                <a:rPr lang="ru-RU" sz="1000" dirty="0"/>
                <a:t> оголовок в зд.752д</a:t>
              </a:r>
            </a:p>
          </p:txBody>
        </p:sp>
        <p:cxnSp>
          <p:nvCxnSpPr>
            <p:cNvPr id="63" name="Прямая со стрелкой 62"/>
            <p:cNvCxnSpPr/>
            <p:nvPr/>
          </p:nvCxnSpPr>
          <p:spPr>
            <a:xfrm rot="5400000">
              <a:off x="7094446" y="52386"/>
              <a:ext cx="427232" cy="1576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4" name="Прямая со стрелкой 63"/>
            <p:cNvCxnSpPr/>
            <p:nvPr/>
          </p:nvCxnSpPr>
          <p:spPr>
            <a:xfrm rot="10800000" flipV="1">
              <a:off x="1655894" y="144440"/>
              <a:ext cx="200071" cy="189202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65" name="Прямоугольник 64"/>
            <p:cNvSpPr/>
            <p:nvPr/>
          </p:nvSpPr>
          <p:spPr>
            <a:xfrm>
              <a:off x="1537743" y="2715968"/>
              <a:ext cx="606513" cy="157058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635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66" name="TextBox 76"/>
            <p:cNvSpPr txBox="1">
              <a:spLocks noChangeArrowheads="1"/>
            </p:cNvSpPr>
            <p:nvPr/>
          </p:nvSpPr>
          <p:spPr bwMode="auto">
            <a:xfrm>
              <a:off x="1055603" y="4477538"/>
              <a:ext cx="684366" cy="321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ru-RU" sz="1000" dirty="0"/>
                <a:t>+103.0</a:t>
              </a:r>
            </a:p>
          </p:txBody>
        </p:sp>
        <p:sp>
          <p:nvSpPr>
            <p:cNvPr id="67" name="TextBox 78"/>
            <p:cNvSpPr txBox="1">
              <a:spLocks noChangeArrowheads="1"/>
            </p:cNvSpPr>
            <p:nvPr/>
          </p:nvSpPr>
          <p:spPr bwMode="auto">
            <a:xfrm>
              <a:off x="642937" y="4497709"/>
              <a:ext cx="678656" cy="321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ru-RU" sz="1000" dirty="0"/>
                <a:t>+106.0</a:t>
              </a:r>
            </a:p>
          </p:txBody>
        </p:sp>
        <p:sp>
          <p:nvSpPr>
            <p:cNvPr id="68" name="TextBox 79"/>
            <p:cNvSpPr txBox="1">
              <a:spLocks noChangeArrowheads="1"/>
            </p:cNvSpPr>
            <p:nvPr/>
          </p:nvSpPr>
          <p:spPr bwMode="auto">
            <a:xfrm>
              <a:off x="4978328" y="1000124"/>
              <a:ext cx="665235" cy="321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ru-RU" sz="1000"/>
                <a:t>+102,0</a:t>
              </a:r>
            </a:p>
          </p:txBody>
        </p:sp>
        <p:sp>
          <p:nvSpPr>
            <p:cNvPr id="69" name="TextBox 80"/>
            <p:cNvSpPr txBox="1">
              <a:spLocks noChangeArrowheads="1"/>
            </p:cNvSpPr>
            <p:nvPr/>
          </p:nvSpPr>
          <p:spPr bwMode="auto">
            <a:xfrm>
              <a:off x="4643438" y="4500563"/>
              <a:ext cx="714375" cy="321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ru-RU" sz="1000" dirty="0"/>
                <a:t>+102,0</a:t>
              </a:r>
            </a:p>
          </p:txBody>
        </p:sp>
        <p:sp>
          <p:nvSpPr>
            <p:cNvPr id="70" name="TextBox 81"/>
            <p:cNvSpPr txBox="1">
              <a:spLocks noChangeArrowheads="1"/>
            </p:cNvSpPr>
            <p:nvPr/>
          </p:nvSpPr>
          <p:spPr bwMode="auto">
            <a:xfrm>
              <a:off x="2752496" y="3165022"/>
              <a:ext cx="571500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ru-RU"/>
                <a:t>Б-1</a:t>
              </a:r>
            </a:p>
          </p:txBody>
        </p:sp>
        <p:sp>
          <p:nvSpPr>
            <p:cNvPr id="71" name="TextBox 82"/>
            <p:cNvSpPr txBox="1">
              <a:spLocks noChangeArrowheads="1"/>
            </p:cNvSpPr>
            <p:nvPr/>
          </p:nvSpPr>
          <p:spPr bwMode="auto">
            <a:xfrm>
              <a:off x="3500438" y="1000124"/>
              <a:ext cx="785812" cy="4420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ru-RU" sz="1600" dirty="0"/>
                <a:t>№1</a:t>
              </a:r>
            </a:p>
          </p:txBody>
        </p:sp>
        <p:sp>
          <p:nvSpPr>
            <p:cNvPr id="72" name="TextBox 83"/>
            <p:cNvSpPr txBox="1">
              <a:spLocks noChangeArrowheads="1"/>
            </p:cNvSpPr>
            <p:nvPr/>
          </p:nvSpPr>
          <p:spPr bwMode="auto">
            <a:xfrm>
              <a:off x="7358063" y="2000251"/>
              <a:ext cx="642937" cy="4420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ru-RU" sz="1600"/>
                <a:t>№2</a:t>
              </a:r>
            </a:p>
          </p:txBody>
        </p:sp>
        <p:sp>
          <p:nvSpPr>
            <p:cNvPr id="73" name="TextBox 84"/>
            <p:cNvSpPr txBox="1">
              <a:spLocks noChangeArrowheads="1"/>
            </p:cNvSpPr>
            <p:nvPr/>
          </p:nvSpPr>
          <p:spPr bwMode="auto">
            <a:xfrm>
              <a:off x="6318841" y="2214562"/>
              <a:ext cx="642937" cy="4420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ru-RU" sz="1600" dirty="0"/>
                <a:t>№1а</a:t>
              </a:r>
            </a:p>
          </p:txBody>
        </p:sp>
        <p:sp>
          <p:nvSpPr>
            <p:cNvPr id="74" name="TextBox 85"/>
            <p:cNvSpPr txBox="1">
              <a:spLocks noChangeArrowheads="1"/>
            </p:cNvSpPr>
            <p:nvPr/>
          </p:nvSpPr>
          <p:spPr bwMode="auto">
            <a:xfrm>
              <a:off x="5000625" y="2000251"/>
              <a:ext cx="642938" cy="4420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ru-RU" sz="1600"/>
                <a:t>№5</a:t>
              </a:r>
            </a:p>
          </p:txBody>
        </p:sp>
        <p:sp>
          <p:nvSpPr>
            <p:cNvPr id="75" name="TextBox 86"/>
            <p:cNvSpPr txBox="1">
              <a:spLocks noChangeArrowheads="1"/>
            </p:cNvSpPr>
            <p:nvPr/>
          </p:nvSpPr>
          <p:spPr bwMode="auto">
            <a:xfrm>
              <a:off x="3357563" y="1714501"/>
              <a:ext cx="571500" cy="4420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ru-RU" sz="1600" dirty="0"/>
                <a:t>№4</a:t>
              </a:r>
            </a:p>
          </p:txBody>
        </p:sp>
        <p:sp>
          <p:nvSpPr>
            <p:cNvPr id="76" name="TextBox 87"/>
            <p:cNvSpPr txBox="1">
              <a:spLocks noChangeArrowheads="1"/>
            </p:cNvSpPr>
            <p:nvPr/>
          </p:nvSpPr>
          <p:spPr bwMode="auto">
            <a:xfrm>
              <a:off x="2071688" y="1500188"/>
              <a:ext cx="571500" cy="4420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ru-RU" sz="1600" dirty="0"/>
                <a:t>№3</a:t>
              </a:r>
            </a:p>
          </p:txBody>
        </p:sp>
        <p:sp>
          <p:nvSpPr>
            <p:cNvPr id="77" name="TextBox 88"/>
            <p:cNvSpPr txBox="1">
              <a:spLocks noChangeArrowheads="1"/>
            </p:cNvSpPr>
            <p:nvPr/>
          </p:nvSpPr>
          <p:spPr bwMode="auto">
            <a:xfrm>
              <a:off x="5429250" y="4429125"/>
              <a:ext cx="857251" cy="4420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ru-RU" sz="1600" dirty="0"/>
                <a:t>№6</a:t>
              </a:r>
            </a:p>
          </p:txBody>
        </p:sp>
        <p:sp>
          <p:nvSpPr>
            <p:cNvPr id="78" name="TextBox 89"/>
            <p:cNvSpPr txBox="1">
              <a:spLocks noChangeArrowheads="1"/>
            </p:cNvSpPr>
            <p:nvPr/>
          </p:nvSpPr>
          <p:spPr bwMode="auto">
            <a:xfrm>
              <a:off x="1571625" y="3214688"/>
              <a:ext cx="571500" cy="4420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ru-RU" sz="1600" dirty="0"/>
                <a:t>№7</a:t>
              </a:r>
            </a:p>
          </p:txBody>
        </p:sp>
        <p:sp>
          <p:nvSpPr>
            <p:cNvPr id="79" name="TextBox 100"/>
            <p:cNvSpPr txBox="1">
              <a:spLocks noChangeArrowheads="1"/>
            </p:cNvSpPr>
            <p:nvPr/>
          </p:nvSpPr>
          <p:spPr bwMode="auto">
            <a:xfrm>
              <a:off x="3857625" y="2500313"/>
              <a:ext cx="857251" cy="461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ru-RU" sz="800"/>
                <a:t>Дренажный аппарат</a:t>
              </a:r>
            </a:p>
            <a:p>
              <a:pPr eaLnBrk="1" hangingPunct="1"/>
              <a:endParaRPr lang="ru-RU" sz="800"/>
            </a:p>
          </p:txBody>
        </p:sp>
        <p:cxnSp>
          <p:nvCxnSpPr>
            <p:cNvPr id="80" name="Прямая со стрелкой 79"/>
            <p:cNvCxnSpPr/>
            <p:nvPr/>
          </p:nvCxnSpPr>
          <p:spPr>
            <a:xfrm flipV="1">
              <a:off x="4143388" y="2239910"/>
              <a:ext cx="263085" cy="189202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81" name="Полилиния 80"/>
          <p:cNvSpPr/>
          <p:nvPr/>
        </p:nvSpPr>
        <p:spPr>
          <a:xfrm>
            <a:off x="5420019" y="2661467"/>
            <a:ext cx="2072351" cy="1911125"/>
          </a:xfrm>
          <a:custGeom>
            <a:avLst/>
            <a:gdLst>
              <a:gd name="connsiteX0" fmla="*/ 0 w 1863306"/>
              <a:gd name="connsiteY0" fmla="*/ 2139351 h 2544793"/>
              <a:gd name="connsiteX1" fmla="*/ 0 w 1863306"/>
              <a:gd name="connsiteY1" fmla="*/ 2544793 h 2544793"/>
              <a:gd name="connsiteX2" fmla="*/ 1863306 w 1863306"/>
              <a:gd name="connsiteY2" fmla="*/ 2544793 h 2544793"/>
              <a:gd name="connsiteX3" fmla="*/ 1854679 w 1863306"/>
              <a:gd name="connsiteY3" fmla="*/ 0 h 2544793"/>
              <a:gd name="connsiteX4" fmla="*/ 733245 w 1863306"/>
              <a:gd name="connsiteY4" fmla="*/ 2130725 h 2544793"/>
              <a:gd name="connsiteX5" fmla="*/ 0 w 1863306"/>
              <a:gd name="connsiteY5" fmla="*/ 2139351 h 25447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63306" h="2544793">
                <a:moveTo>
                  <a:pt x="0" y="2139351"/>
                </a:moveTo>
                <a:lnTo>
                  <a:pt x="0" y="2544793"/>
                </a:lnTo>
                <a:lnTo>
                  <a:pt x="1863306" y="2544793"/>
                </a:lnTo>
                <a:cubicBezTo>
                  <a:pt x="1860430" y="1696529"/>
                  <a:pt x="1857555" y="848264"/>
                  <a:pt x="1854679" y="0"/>
                </a:cubicBezTo>
                <a:lnTo>
                  <a:pt x="733245" y="2130725"/>
                </a:lnTo>
                <a:lnTo>
                  <a:pt x="0" y="2139351"/>
                </a:lnTo>
                <a:close/>
              </a:path>
            </a:pathLst>
          </a:custGeom>
          <a:blipFill>
            <a:blip r:embed="rId6" cstate="print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82" name="Прямоугольник 81"/>
          <p:cNvSpPr/>
          <p:nvPr/>
        </p:nvSpPr>
        <p:spPr>
          <a:xfrm>
            <a:off x="3943615" y="5865952"/>
            <a:ext cx="571500" cy="214313"/>
          </a:xfrm>
          <a:prstGeom prst="rect">
            <a:avLst/>
          </a:prstGeom>
          <a:blipFill>
            <a:blip r:embed="rId6" cstate="print"/>
            <a:tile tx="0" ty="0" sx="100000" sy="100000" flip="none" algn="tl"/>
          </a:blipFill>
          <a:ln w="127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83" name="TextBox 98"/>
          <p:cNvSpPr txBox="1">
            <a:spLocks noChangeArrowheads="1"/>
          </p:cNvSpPr>
          <p:nvPr/>
        </p:nvSpPr>
        <p:spPr bwMode="auto">
          <a:xfrm>
            <a:off x="4698553" y="5819219"/>
            <a:ext cx="430257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sz="1400" dirty="0">
                <a:solidFill>
                  <a:schemeClr val="accent2">
                    <a:lumMod val="50000"/>
                  </a:schemeClr>
                </a:solidFill>
              </a:rPr>
              <a:t>Засыпка </a:t>
            </a:r>
            <a:r>
              <a:rPr lang="ru-RU" sz="1400" dirty="0" err="1" smtClean="0">
                <a:solidFill>
                  <a:schemeClr val="accent2">
                    <a:lumMod val="50000"/>
                  </a:schemeClr>
                </a:solidFill>
              </a:rPr>
              <a:t>шнекоротором</a:t>
            </a: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</a:rPr>
              <a:t> в 2012г </a:t>
            </a:r>
            <a:endParaRPr lang="ru-RU" sz="14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84" name="Полилиния 83"/>
          <p:cNvSpPr/>
          <p:nvPr/>
        </p:nvSpPr>
        <p:spPr>
          <a:xfrm>
            <a:off x="1807810" y="3435500"/>
            <a:ext cx="1361647" cy="1147840"/>
          </a:xfrm>
          <a:custGeom>
            <a:avLst/>
            <a:gdLst>
              <a:gd name="connsiteX0" fmla="*/ 5751 w 1498121"/>
              <a:gd name="connsiteY0" fmla="*/ 0 h 1570008"/>
              <a:gd name="connsiteX1" fmla="*/ 1498121 w 1498121"/>
              <a:gd name="connsiteY1" fmla="*/ 1570008 h 1570008"/>
              <a:gd name="connsiteX2" fmla="*/ 5751 w 1498121"/>
              <a:gd name="connsiteY2" fmla="*/ 1570008 h 1570008"/>
              <a:gd name="connsiteX3" fmla="*/ 5751 w 1498121"/>
              <a:gd name="connsiteY3" fmla="*/ 0 h 1570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98121" h="1570008">
                <a:moveTo>
                  <a:pt x="5751" y="0"/>
                </a:moveTo>
                <a:lnTo>
                  <a:pt x="1498121" y="1570008"/>
                </a:lnTo>
                <a:lnTo>
                  <a:pt x="5751" y="1570008"/>
                </a:lnTo>
                <a:cubicBezTo>
                  <a:pt x="2876" y="1049548"/>
                  <a:pt x="0" y="529087"/>
                  <a:pt x="5751" y="0"/>
                </a:cubicBezTo>
                <a:close/>
              </a:path>
            </a:pathLst>
          </a:custGeom>
          <a:blipFill>
            <a:blip r:embed="rId6" cstate="print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85" name="Полилиния 84"/>
          <p:cNvSpPr/>
          <p:nvPr/>
        </p:nvSpPr>
        <p:spPr>
          <a:xfrm>
            <a:off x="2306666" y="2384927"/>
            <a:ext cx="842338" cy="1174840"/>
          </a:xfrm>
          <a:custGeom>
            <a:avLst/>
            <a:gdLst>
              <a:gd name="connsiteX0" fmla="*/ 0 w 1026543"/>
              <a:gd name="connsiteY0" fmla="*/ 646982 h 1500997"/>
              <a:gd name="connsiteX1" fmla="*/ 664234 w 1026543"/>
              <a:gd name="connsiteY1" fmla="*/ 1500997 h 1500997"/>
              <a:gd name="connsiteX2" fmla="*/ 1026543 w 1026543"/>
              <a:gd name="connsiteY2" fmla="*/ 0 h 1500997"/>
              <a:gd name="connsiteX3" fmla="*/ 8626 w 1026543"/>
              <a:gd name="connsiteY3" fmla="*/ 8627 h 1500997"/>
              <a:gd name="connsiteX4" fmla="*/ 0 w 1026543"/>
              <a:gd name="connsiteY4" fmla="*/ 646982 h 1500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6543" h="1500997">
                <a:moveTo>
                  <a:pt x="0" y="646982"/>
                </a:moveTo>
                <a:lnTo>
                  <a:pt x="664234" y="1500997"/>
                </a:lnTo>
                <a:lnTo>
                  <a:pt x="1026543" y="0"/>
                </a:lnTo>
                <a:lnTo>
                  <a:pt x="8626" y="8627"/>
                </a:lnTo>
                <a:lnTo>
                  <a:pt x="0" y="646982"/>
                </a:lnTo>
                <a:close/>
              </a:path>
            </a:pathLst>
          </a:custGeom>
          <a:blipFill>
            <a:blip r:embed="rId6" cstate="print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0885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66" name="Group 11"/>
          <p:cNvGrpSpPr>
            <a:grpSpLocks/>
          </p:cNvGrpSpPr>
          <p:nvPr/>
        </p:nvGrpSpPr>
        <p:grpSpPr bwMode="auto">
          <a:xfrm>
            <a:off x="0" y="0"/>
            <a:ext cx="9144000" cy="6859588"/>
            <a:chOff x="0" y="0"/>
            <a:chExt cx="5760" cy="4321"/>
          </a:xfrm>
        </p:grpSpPr>
        <p:sp>
          <p:nvSpPr>
            <p:cNvPr id="11351" name="AutoShape 5"/>
            <p:cNvSpPr>
              <a:spLocks noChangeAspect="1" noChangeArrowheads="1" noTextEdit="1"/>
            </p:cNvSpPr>
            <p:nvPr/>
          </p:nvSpPr>
          <p:spPr bwMode="auto">
            <a:xfrm>
              <a:off x="0" y="0"/>
              <a:ext cx="5760" cy="43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pic>
          <p:nvPicPr>
            <p:cNvPr id="11352" name="Picture 7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0"/>
              <a:ext cx="5760" cy="43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1268" name="Text Box 9"/>
          <p:cNvSpPr txBox="1">
            <a:spLocks noChangeArrowheads="1"/>
          </p:cNvSpPr>
          <p:nvPr/>
        </p:nvSpPr>
        <p:spPr bwMode="auto">
          <a:xfrm>
            <a:off x="0" y="1143000"/>
            <a:ext cx="8748713" cy="4000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/>
              <a:t>           </a:t>
            </a:r>
            <a:endParaRPr lang="ru-RU" sz="2000">
              <a:solidFill>
                <a:schemeClr val="accent2"/>
              </a:solidFill>
            </a:endParaRPr>
          </a:p>
        </p:txBody>
      </p:sp>
      <p:cxnSp>
        <p:nvCxnSpPr>
          <p:cNvPr id="11269" name="Прямая соединительная линия 28"/>
          <p:cNvCxnSpPr>
            <a:cxnSpLocks noChangeShapeType="1"/>
          </p:cNvCxnSpPr>
          <p:nvPr/>
        </p:nvCxnSpPr>
        <p:spPr bwMode="auto">
          <a:xfrm>
            <a:off x="142875" y="6286500"/>
            <a:ext cx="8858250" cy="0"/>
          </a:xfrm>
          <a:prstGeom prst="line">
            <a:avLst/>
          </a:prstGeom>
          <a:noFill/>
          <a:ln w="53975" cmpd="thickThin" algn="ctr">
            <a:solidFill>
              <a:srgbClr val="1F497D"/>
            </a:solidFill>
            <a:round/>
            <a:headEnd/>
            <a:tailEnd/>
          </a:ln>
        </p:spPr>
      </p:cxnSp>
      <p:pic>
        <p:nvPicPr>
          <p:cNvPr id="11347" name="Picture 11" descr="лого_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00188" y="6340475"/>
            <a:ext cx="1571625" cy="38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348" name="Picture 13" descr="ТЭЛ 15 будущее"/>
          <p:cNvPicPr>
            <a:picLocks noChangeAspect="1" noChangeArrowheads="1"/>
          </p:cNvPicPr>
          <p:nvPr/>
        </p:nvPicPr>
        <p:blipFill>
          <a:blip r:embed="rId5" cstate="print"/>
          <a:srcRect r="49515"/>
          <a:stretch>
            <a:fillRect/>
          </a:stretch>
        </p:blipFill>
        <p:spPr bwMode="auto">
          <a:xfrm>
            <a:off x="142875" y="6356350"/>
            <a:ext cx="1174750" cy="39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349" name="Прямоугольник 24"/>
          <p:cNvSpPr>
            <a:spLocks noChangeArrowheads="1"/>
          </p:cNvSpPr>
          <p:nvPr/>
        </p:nvSpPr>
        <p:spPr bwMode="auto">
          <a:xfrm>
            <a:off x="0" y="-24"/>
            <a:ext cx="9144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Конструктивные особенности бассейнов </a:t>
            </a:r>
            <a:br>
              <a:rPr lang="ru-RU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</a:t>
            </a:r>
            <a:r>
              <a:rPr lang="ru-RU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примере бассейна </a:t>
            </a:r>
            <a:r>
              <a:rPr lang="ru-RU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Б-2</a:t>
            </a:r>
            <a:endParaRPr lang="ru-RU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Номер слайда 13"/>
          <p:cNvSpPr>
            <a:spLocks noGrp="1"/>
          </p:cNvSpPr>
          <p:nvPr>
            <p:ph type="sldNum" sz="quarter" idx="12"/>
          </p:nvPr>
        </p:nvSpPr>
        <p:spPr>
          <a:xfrm>
            <a:off x="6948264" y="6372679"/>
            <a:ext cx="2133600" cy="476250"/>
          </a:xfrm>
        </p:spPr>
        <p:txBody>
          <a:bodyPr/>
          <a:lstStyle/>
          <a:p>
            <a:pPr>
              <a:defRPr/>
            </a:pPr>
            <a:fld id="{C3606C01-7994-4708-BFD3-90E752896341}" type="slidenum">
              <a:rPr lang="ru-RU" smtClean="0"/>
              <a:pPr>
                <a:defRPr/>
              </a:pPr>
              <a:t>3</a:t>
            </a:fld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3637"/>
            <a:ext cx="9144000" cy="541072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298" name="Group 11"/>
          <p:cNvGrpSpPr>
            <a:grpSpLocks/>
          </p:cNvGrpSpPr>
          <p:nvPr/>
        </p:nvGrpSpPr>
        <p:grpSpPr bwMode="auto">
          <a:xfrm>
            <a:off x="0" y="0"/>
            <a:ext cx="9144000" cy="6859588"/>
            <a:chOff x="0" y="0"/>
            <a:chExt cx="5760" cy="4321"/>
          </a:xfrm>
        </p:grpSpPr>
        <p:sp>
          <p:nvSpPr>
            <p:cNvPr id="55355" name="AutoShape 5"/>
            <p:cNvSpPr>
              <a:spLocks noChangeAspect="1" noChangeArrowheads="1" noTextEdit="1"/>
            </p:cNvSpPr>
            <p:nvPr/>
          </p:nvSpPr>
          <p:spPr bwMode="auto">
            <a:xfrm>
              <a:off x="0" y="0"/>
              <a:ext cx="5760" cy="43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000"/>
            </a:p>
          </p:txBody>
        </p:sp>
        <p:pic>
          <p:nvPicPr>
            <p:cNvPr id="55356" name="Picture 7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0"/>
              <a:ext cx="5760" cy="43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55300" name="Picture 11" descr="лого_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28875" y="6340475"/>
            <a:ext cx="1571625" cy="38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301" name="Прямоугольник 26"/>
          <p:cNvSpPr>
            <a:spLocks noChangeArrowheads="1"/>
          </p:cNvSpPr>
          <p:nvPr/>
        </p:nvSpPr>
        <p:spPr bwMode="auto">
          <a:xfrm>
            <a:off x="0" y="188640"/>
            <a:ext cx="9144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Объёмы выполненных и запланированных работ по </a:t>
            </a:r>
            <a:r>
              <a:rPr lang="ru-RU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консервации бассейна </a:t>
            </a:r>
            <a:r>
              <a:rPr lang="ru-RU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Б-1</a:t>
            </a:r>
            <a:endParaRPr lang="ru-RU" sz="2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55302" name="Прямая соединительная линия 28"/>
          <p:cNvCxnSpPr>
            <a:cxnSpLocks noChangeShapeType="1"/>
          </p:cNvCxnSpPr>
          <p:nvPr/>
        </p:nvCxnSpPr>
        <p:spPr bwMode="auto">
          <a:xfrm>
            <a:off x="142875" y="6286500"/>
            <a:ext cx="8858250" cy="0"/>
          </a:xfrm>
          <a:prstGeom prst="line">
            <a:avLst/>
          </a:prstGeom>
          <a:noFill/>
          <a:ln w="53975" cmpd="thickThin" algn="ctr">
            <a:solidFill>
              <a:srgbClr val="1F497D"/>
            </a:solidFill>
            <a:round/>
            <a:headEnd/>
            <a:tailEnd/>
          </a:ln>
        </p:spPr>
      </p:cxnSp>
      <p:pic>
        <p:nvPicPr>
          <p:cNvPr id="55303" name="Picture 11" descr="лого_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28875" y="6340475"/>
            <a:ext cx="1571625" cy="38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54" name="Picture 13" descr="ТЭЛ 15 будущее"/>
          <p:cNvPicPr>
            <a:picLocks noChangeAspect="1" noChangeArrowheads="1"/>
          </p:cNvPicPr>
          <p:nvPr/>
        </p:nvPicPr>
        <p:blipFill>
          <a:blip r:embed="rId5" cstate="print"/>
          <a:srcRect r="49515"/>
          <a:stretch>
            <a:fillRect/>
          </a:stretch>
        </p:blipFill>
        <p:spPr bwMode="auto">
          <a:xfrm>
            <a:off x="428625" y="6356350"/>
            <a:ext cx="1174750" cy="39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6948264" y="6381750"/>
            <a:ext cx="2133600" cy="476250"/>
          </a:xfrm>
        </p:spPr>
        <p:txBody>
          <a:bodyPr/>
          <a:lstStyle/>
          <a:p>
            <a:pPr>
              <a:defRPr/>
            </a:pPr>
            <a:fld id="{C3606C01-7994-4708-BFD3-90E752896341}" type="slidenum">
              <a:rPr lang="ru-RU" smtClean="0"/>
              <a:pPr>
                <a:defRPr/>
              </a:pPr>
              <a:t>30</a:t>
            </a:fld>
            <a:endParaRPr lang="ru-RU" dirty="0"/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262094"/>
              </p:ext>
            </p:extLst>
          </p:nvPr>
        </p:nvGraphicFramePr>
        <p:xfrm>
          <a:off x="5061877" y="1235661"/>
          <a:ext cx="4082124" cy="46322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42371"/>
                <a:gridCol w="1296144"/>
                <a:gridCol w="1043609"/>
              </a:tblGrid>
              <a:tr h="446694">
                <a:tc grid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kern="1200" dirty="0" smtClean="0">
                          <a:solidFill>
                            <a:srgbClr val="1C4C6F"/>
                          </a:solidFill>
                          <a:latin typeface="Arial" pitchFamily="34" charset="0"/>
                          <a:ea typeface="+mn-ea"/>
                          <a:cs typeface="+mn-cs"/>
                        </a:rPr>
                        <a:t>Объёмы засыпки Б-1,  тыс. м</a:t>
                      </a:r>
                      <a:r>
                        <a:rPr lang="ru-RU" b="1" kern="1200" baseline="30000" dirty="0" smtClean="0">
                          <a:solidFill>
                            <a:srgbClr val="1C4C6F"/>
                          </a:solidFill>
                          <a:latin typeface="Arial" pitchFamily="34" charset="0"/>
                          <a:ea typeface="+mn-ea"/>
                          <a:cs typeface="+mn-cs"/>
                        </a:rPr>
                        <a:t>3</a:t>
                      </a:r>
                      <a:endParaRPr lang="ru-RU" b="1" kern="1200" baseline="30000" dirty="0">
                        <a:solidFill>
                          <a:srgbClr val="1C4C6F"/>
                        </a:solidFill>
                        <a:latin typeface="Arial" pitchFamily="34" charset="0"/>
                        <a:ea typeface="+mn-ea"/>
                        <a:cs typeface="+mn-cs"/>
                      </a:endParaRPr>
                    </a:p>
                  </a:txBody>
                  <a:tcPr marL="91452" marR="91452" marT="45724" marB="45724" anchor="ctr"/>
                </a:tc>
                <a:tc hMerge="1">
                  <a:txBody>
                    <a:bodyPr/>
                    <a:lstStyle/>
                    <a:p>
                      <a:pPr algn="ctr"/>
                      <a:endParaRPr lang="ru-RU" sz="18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1452" marR="91452" marT="45724" marB="45724" anchor="ctr"/>
                </a:tc>
                <a:tc hMerge="1">
                  <a:txBody>
                    <a:bodyPr/>
                    <a:lstStyle/>
                    <a:p>
                      <a:pPr algn="ctr"/>
                      <a:endParaRPr lang="ru-RU" sz="18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91452" marR="91452" marT="45724" marB="45724" anchor="ctr"/>
                </a:tc>
              </a:tr>
              <a:tr h="781771">
                <a:tc>
                  <a:txBody>
                    <a:bodyPr/>
                    <a:lstStyle/>
                    <a:p>
                      <a:pPr algn="ctr"/>
                      <a:r>
                        <a:rPr lang="ru-RU" b="0" kern="1200" dirty="0" smtClean="0">
                          <a:solidFill>
                            <a:srgbClr val="1C4C6F"/>
                          </a:solidFill>
                          <a:latin typeface="Arial" pitchFamily="34" charset="0"/>
                          <a:ea typeface="+mn-ea"/>
                          <a:cs typeface="+mn-cs"/>
                        </a:rPr>
                        <a:t>Материал</a:t>
                      </a:r>
                      <a:endParaRPr lang="ru-RU" b="0" kern="1200" dirty="0">
                        <a:solidFill>
                          <a:srgbClr val="1C4C6F"/>
                        </a:solidFill>
                        <a:latin typeface="Arial" pitchFamily="34" charset="0"/>
                        <a:ea typeface="+mn-ea"/>
                        <a:cs typeface="+mn-cs"/>
                      </a:endParaRPr>
                    </a:p>
                  </a:txBody>
                  <a:tcPr marL="91452" marR="91452" marT="45724" marB="4572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kern="1200" dirty="0" smtClean="0">
                          <a:solidFill>
                            <a:srgbClr val="1C4C6F"/>
                          </a:solidFill>
                          <a:latin typeface="Arial" pitchFamily="34" charset="0"/>
                          <a:ea typeface="+mn-ea"/>
                          <a:cs typeface="+mn-cs"/>
                        </a:rPr>
                        <a:t>В 2012г.</a:t>
                      </a:r>
                      <a:endParaRPr lang="ru-RU" b="0" kern="1200" dirty="0">
                        <a:solidFill>
                          <a:srgbClr val="1C4C6F"/>
                        </a:solidFill>
                        <a:latin typeface="Arial" pitchFamily="34" charset="0"/>
                        <a:ea typeface="+mn-ea"/>
                        <a:cs typeface="+mn-cs"/>
                      </a:endParaRPr>
                    </a:p>
                  </a:txBody>
                  <a:tcPr marL="91452" marR="91452" marT="45724" marB="4572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kern="1200" dirty="0" smtClean="0">
                          <a:solidFill>
                            <a:srgbClr val="1C4C6F"/>
                          </a:solidFill>
                          <a:latin typeface="Arial" pitchFamily="34" charset="0"/>
                          <a:ea typeface="+mn-ea"/>
                          <a:cs typeface="+mn-cs"/>
                        </a:rPr>
                        <a:t>Всего по проекту</a:t>
                      </a:r>
                      <a:endParaRPr lang="ru-RU" b="0" kern="1200" dirty="0">
                        <a:solidFill>
                          <a:srgbClr val="1C4C6F"/>
                        </a:solidFill>
                        <a:latin typeface="Arial" pitchFamily="34" charset="0"/>
                        <a:ea typeface="+mn-ea"/>
                        <a:cs typeface="+mn-cs"/>
                      </a:endParaRPr>
                    </a:p>
                  </a:txBody>
                  <a:tcPr marL="91452" marR="91452" marT="45724" marB="45724" anchor="ctr"/>
                </a:tc>
              </a:tr>
              <a:tr h="688221">
                <a:tc>
                  <a:txBody>
                    <a:bodyPr/>
                    <a:lstStyle/>
                    <a:p>
                      <a:pPr algn="ctr"/>
                      <a:r>
                        <a:rPr lang="ru-RU" b="0" kern="1200" dirty="0" smtClean="0">
                          <a:solidFill>
                            <a:srgbClr val="1C4C6F"/>
                          </a:solidFill>
                          <a:latin typeface="Arial" pitchFamily="34" charset="0"/>
                          <a:ea typeface="+mn-ea"/>
                          <a:cs typeface="+mn-cs"/>
                        </a:rPr>
                        <a:t>Супесь (песок)</a:t>
                      </a:r>
                      <a:endParaRPr lang="ru-RU" b="0" kern="1200" dirty="0">
                        <a:solidFill>
                          <a:srgbClr val="1C4C6F"/>
                        </a:solidFill>
                        <a:latin typeface="Arial" pitchFamily="34" charset="0"/>
                        <a:ea typeface="+mn-ea"/>
                        <a:cs typeface="+mn-cs"/>
                      </a:endParaRPr>
                    </a:p>
                  </a:txBody>
                  <a:tcPr marL="91452" marR="91452" marT="45724" marB="4572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kern="1200" dirty="0" smtClean="0">
                          <a:solidFill>
                            <a:srgbClr val="1C4C6F"/>
                          </a:solidFill>
                          <a:latin typeface="Arial" pitchFamily="34" charset="0"/>
                          <a:ea typeface="+mn-ea"/>
                          <a:cs typeface="+mn-cs"/>
                        </a:rPr>
                        <a:t>75</a:t>
                      </a:r>
                      <a:endParaRPr lang="ru-RU" b="0" kern="1200" dirty="0">
                        <a:solidFill>
                          <a:srgbClr val="1C4C6F"/>
                        </a:solidFill>
                        <a:latin typeface="Arial" pitchFamily="34" charset="0"/>
                        <a:ea typeface="+mn-ea"/>
                        <a:cs typeface="+mn-cs"/>
                      </a:endParaRPr>
                    </a:p>
                  </a:txBody>
                  <a:tcPr marL="91452" marR="91452" marT="45724" marB="4572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kern="1200" dirty="0" smtClean="0">
                          <a:solidFill>
                            <a:srgbClr val="1C4C6F"/>
                          </a:solidFill>
                          <a:latin typeface="Arial" pitchFamily="34" charset="0"/>
                          <a:ea typeface="+mn-ea"/>
                          <a:cs typeface="+mn-cs"/>
                        </a:rPr>
                        <a:t>523</a:t>
                      </a:r>
                      <a:endParaRPr lang="ru-RU" b="0" kern="1200" dirty="0">
                        <a:solidFill>
                          <a:srgbClr val="1C4C6F"/>
                        </a:solidFill>
                        <a:latin typeface="Arial" pitchFamily="34" charset="0"/>
                        <a:ea typeface="+mn-ea"/>
                        <a:cs typeface="+mn-cs"/>
                      </a:endParaRPr>
                    </a:p>
                  </a:txBody>
                  <a:tcPr marL="91452" marR="91452" marT="45724" marB="45724" anchor="ctr"/>
                </a:tc>
              </a:tr>
              <a:tr h="432048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b="0" kern="1200" dirty="0" smtClean="0">
                          <a:solidFill>
                            <a:srgbClr val="1C4C6F"/>
                          </a:solidFill>
                          <a:latin typeface="Arial" pitchFamily="34" charset="0"/>
                          <a:ea typeface="+mn-ea"/>
                          <a:cs typeface="+mn-cs"/>
                        </a:rPr>
                        <a:t>Глина</a:t>
                      </a:r>
                    </a:p>
                  </a:txBody>
                  <a:tcPr marL="91452" marR="91452" marT="45724" marB="4572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kern="1200" dirty="0" smtClean="0">
                          <a:solidFill>
                            <a:srgbClr val="1C4C6F"/>
                          </a:solidFill>
                          <a:latin typeface="Arial" pitchFamily="34" charset="0"/>
                          <a:ea typeface="+mn-ea"/>
                          <a:cs typeface="+mn-cs"/>
                        </a:rPr>
                        <a:t>−</a:t>
                      </a:r>
                      <a:endParaRPr lang="ru-RU" b="0" kern="1200" dirty="0">
                        <a:solidFill>
                          <a:srgbClr val="1C4C6F"/>
                        </a:solidFill>
                        <a:latin typeface="Arial" pitchFamily="34" charset="0"/>
                        <a:ea typeface="+mn-ea"/>
                        <a:cs typeface="+mn-cs"/>
                      </a:endParaRPr>
                    </a:p>
                  </a:txBody>
                  <a:tcPr marL="91452" marR="91452" marT="45724" marB="4572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kern="1200" dirty="0" smtClean="0">
                          <a:solidFill>
                            <a:srgbClr val="1C4C6F"/>
                          </a:solidFill>
                          <a:latin typeface="Arial" pitchFamily="34" charset="0"/>
                          <a:ea typeface="+mn-ea"/>
                          <a:cs typeface="+mn-cs"/>
                        </a:rPr>
                        <a:t>73</a:t>
                      </a:r>
                      <a:endParaRPr lang="ru-RU" b="0" kern="1200" dirty="0">
                        <a:solidFill>
                          <a:srgbClr val="1C4C6F"/>
                        </a:solidFill>
                        <a:latin typeface="Arial" pitchFamily="34" charset="0"/>
                        <a:ea typeface="+mn-ea"/>
                        <a:cs typeface="+mn-cs"/>
                      </a:endParaRPr>
                    </a:p>
                  </a:txBody>
                  <a:tcPr marL="91452" marR="91452" marT="45724" marB="45724" anchor="ctr"/>
                </a:tc>
              </a:tr>
              <a:tr h="504056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b="0" kern="1200" dirty="0" smtClean="0">
                          <a:solidFill>
                            <a:srgbClr val="1C4C6F"/>
                          </a:solidFill>
                          <a:latin typeface="Arial" pitchFamily="34" charset="0"/>
                          <a:ea typeface="+mn-ea"/>
                          <a:cs typeface="+mn-cs"/>
                        </a:rPr>
                        <a:t>Щебень</a:t>
                      </a:r>
                    </a:p>
                  </a:txBody>
                  <a:tcPr marL="91452" marR="91452" marT="45724" marB="4572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kern="1200" smtClean="0">
                          <a:solidFill>
                            <a:srgbClr val="1C4C6F"/>
                          </a:solidFill>
                          <a:latin typeface="Arial" pitchFamily="34" charset="0"/>
                          <a:ea typeface="+mn-ea"/>
                          <a:cs typeface="+mn-cs"/>
                        </a:rPr>
                        <a:t>−</a:t>
                      </a:r>
                      <a:endParaRPr lang="ru-RU" b="0" kern="1200" dirty="0">
                        <a:solidFill>
                          <a:srgbClr val="1C4C6F"/>
                        </a:solidFill>
                        <a:latin typeface="Arial" pitchFamily="34" charset="0"/>
                        <a:ea typeface="+mn-ea"/>
                        <a:cs typeface="+mn-cs"/>
                      </a:endParaRPr>
                    </a:p>
                  </a:txBody>
                  <a:tcPr marL="91452" marR="91452" marT="45724" marB="4572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kern="1200" dirty="0" smtClean="0">
                          <a:solidFill>
                            <a:srgbClr val="1C4C6F"/>
                          </a:solidFill>
                          <a:latin typeface="Arial" pitchFamily="34" charset="0"/>
                          <a:ea typeface="+mn-ea"/>
                          <a:cs typeface="+mn-cs"/>
                        </a:rPr>
                        <a:t>32</a:t>
                      </a:r>
                      <a:endParaRPr lang="ru-RU" b="0" kern="1200" dirty="0">
                        <a:solidFill>
                          <a:srgbClr val="1C4C6F"/>
                        </a:solidFill>
                        <a:latin typeface="Arial" pitchFamily="34" charset="0"/>
                        <a:ea typeface="+mn-ea"/>
                        <a:cs typeface="+mn-cs"/>
                      </a:endParaRPr>
                    </a:p>
                  </a:txBody>
                  <a:tcPr marL="91452" marR="91452" marT="45724" marB="45724" anchor="ctr"/>
                </a:tc>
              </a:tr>
              <a:tr h="102222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b="0" kern="1200" dirty="0" smtClean="0">
                          <a:solidFill>
                            <a:srgbClr val="1C4C6F"/>
                          </a:solidFill>
                          <a:latin typeface="Arial" pitchFamily="34" charset="0"/>
                          <a:ea typeface="+mn-ea"/>
                          <a:cs typeface="+mn-cs"/>
                        </a:rPr>
                        <a:t>Плодородный слой</a:t>
                      </a:r>
                    </a:p>
                  </a:txBody>
                  <a:tcPr marL="91452" marR="91452" marT="45724" marB="4572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kern="1200" dirty="0" smtClean="0">
                          <a:solidFill>
                            <a:srgbClr val="1C4C6F"/>
                          </a:solidFill>
                          <a:latin typeface="Arial" pitchFamily="34" charset="0"/>
                          <a:ea typeface="+mn-ea"/>
                          <a:cs typeface="+mn-cs"/>
                        </a:rPr>
                        <a:t>−</a:t>
                      </a:r>
                      <a:endParaRPr lang="ru-RU" b="0" kern="1200" dirty="0">
                        <a:solidFill>
                          <a:srgbClr val="1C4C6F"/>
                        </a:solidFill>
                        <a:latin typeface="Arial" pitchFamily="34" charset="0"/>
                        <a:ea typeface="+mn-ea"/>
                        <a:cs typeface="+mn-cs"/>
                      </a:endParaRPr>
                    </a:p>
                  </a:txBody>
                  <a:tcPr marL="91452" marR="91452" marT="45724" marB="4572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kern="1200" dirty="0" smtClean="0">
                          <a:solidFill>
                            <a:srgbClr val="1C4C6F"/>
                          </a:solidFill>
                          <a:latin typeface="Arial" pitchFamily="34" charset="0"/>
                          <a:ea typeface="+mn-ea"/>
                          <a:cs typeface="+mn-cs"/>
                        </a:rPr>
                        <a:t>18</a:t>
                      </a:r>
                      <a:endParaRPr lang="ru-RU" b="0" kern="1200" dirty="0">
                        <a:solidFill>
                          <a:srgbClr val="1C4C6F"/>
                        </a:solidFill>
                        <a:latin typeface="Arial" pitchFamily="34" charset="0"/>
                        <a:ea typeface="+mn-ea"/>
                        <a:cs typeface="+mn-cs"/>
                      </a:endParaRPr>
                    </a:p>
                  </a:txBody>
                  <a:tcPr marL="91452" marR="91452" marT="45724" marB="45724" anchor="ctr"/>
                </a:tc>
              </a:tr>
              <a:tr h="624589">
                <a:tc>
                  <a:txBody>
                    <a:bodyPr/>
                    <a:lstStyle/>
                    <a:p>
                      <a:pPr algn="ctr"/>
                      <a:r>
                        <a:rPr lang="ru-RU" b="0" kern="1200" dirty="0" smtClean="0">
                          <a:solidFill>
                            <a:srgbClr val="1C4C6F"/>
                          </a:solidFill>
                          <a:latin typeface="Arial" pitchFamily="34" charset="0"/>
                          <a:ea typeface="+mn-ea"/>
                          <a:cs typeface="+mn-cs"/>
                        </a:rPr>
                        <a:t>Всего</a:t>
                      </a:r>
                      <a:endParaRPr lang="ru-RU" b="0" kern="1200" dirty="0">
                        <a:solidFill>
                          <a:srgbClr val="1C4C6F"/>
                        </a:solidFill>
                        <a:latin typeface="Arial" pitchFamily="34" charset="0"/>
                        <a:ea typeface="+mn-ea"/>
                        <a:cs typeface="+mn-cs"/>
                      </a:endParaRPr>
                    </a:p>
                  </a:txBody>
                  <a:tcPr marL="91452" marR="91452" marT="45724" marB="4572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kern="1200" dirty="0" smtClean="0">
                          <a:solidFill>
                            <a:srgbClr val="1C4C6F"/>
                          </a:solidFill>
                          <a:latin typeface="Arial" pitchFamily="34" charset="0"/>
                          <a:ea typeface="+mn-ea"/>
                          <a:cs typeface="+mn-cs"/>
                        </a:rPr>
                        <a:t>75</a:t>
                      </a:r>
                      <a:endParaRPr lang="ru-RU" b="0" kern="1200" dirty="0">
                        <a:solidFill>
                          <a:srgbClr val="1C4C6F"/>
                        </a:solidFill>
                        <a:latin typeface="Arial" pitchFamily="34" charset="0"/>
                        <a:ea typeface="+mn-ea"/>
                        <a:cs typeface="+mn-cs"/>
                      </a:endParaRPr>
                    </a:p>
                  </a:txBody>
                  <a:tcPr marL="91452" marR="91452" marT="45724" marB="4572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kern="1200" dirty="0" smtClean="0">
                          <a:solidFill>
                            <a:srgbClr val="1C4C6F"/>
                          </a:solidFill>
                          <a:latin typeface="Arial" pitchFamily="34" charset="0"/>
                          <a:ea typeface="+mn-ea"/>
                          <a:cs typeface="+mn-cs"/>
                        </a:rPr>
                        <a:t>646</a:t>
                      </a:r>
                      <a:endParaRPr lang="ru-RU" b="0" kern="1200" dirty="0">
                        <a:solidFill>
                          <a:srgbClr val="1C4C6F"/>
                        </a:solidFill>
                        <a:latin typeface="Arial" pitchFamily="34" charset="0"/>
                        <a:ea typeface="+mn-ea"/>
                        <a:cs typeface="+mn-cs"/>
                      </a:endParaRPr>
                    </a:p>
                  </a:txBody>
                  <a:tcPr marL="91452" marR="91452" marT="45724" marB="45724" anchor="ctr"/>
                </a:tc>
              </a:tr>
            </a:tbl>
          </a:graphicData>
        </a:graphic>
      </p:graphicFrame>
      <p:graphicFrame>
        <p:nvGraphicFramePr>
          <p:cNvPr id="13" name="Таблица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3699084"/>
              </p:ext>
            </p:extLst>
          </p:nvPr>
        </p:nvGraphicFramePr>
        <p:xfrm>
          <a:off x="387812" y="1288355"/>
          <a:ext cx="4616236" cy="46029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56460"/>
                <a:gridCol w="1359776"/>
              </a:tblGrid>
              <a:tr h="76281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kern="1200" baseline="0" dirty="0" smtClean="0">
                          <a:solidFill>
                            <a:srgbClr val="1C4C6F"/>
                          </a:solidFill>
                          <a:latin typeface="Arial" pitchFamily="34" charset="0"/>
                          <a:ea typeface="+mn-ea"/>
                          <a:cs typeface="+mn-cs"/>
                        </a:rPr>
                        <a:t>Работы 2012 года</a:t>
                      </a:r>
                      <a:endParaRPr lang="ru-RU" b="1" kern="1200" dirty="0">
                        <a:solidFill>
                          <a:srgbClr val="1C4C6F"/>
                        </a:solidFill>
                        <a:latin typeface="Arial" pitchFamily="34" charset="0"/>
                        <a:ea typeface="+mn-ea"/>
                        <a:cs typeface="+mn-cs"/>
                      </a:endParaRPr>
                    </a:p>
                  </a:txBody>
                  <a:tcPr marL="91452" marR="91452" marT="45724" marB="4572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kern="1200" dirty="0" smtClean="0">
                          <a:solidFill>
                            <a:srgbClr val="1C4C6F"/>
                          </a:solidFill>
                          <a:latin typeface="Arial" pitchFamily="34" charset="0"/>
                          <a:ea typeface="+mn-ea"/>
                          <a:cs typeface="+mn-cs"/>
                        </a:rPr>
                        <a:t>Всего</a:t>
                      </a:r>
                      <a:endParaRPr lang="ru-RU" b="0" kern="1200" dirty="0">
                        <a:solidFill>
                          <a:srgbClr val="1C4C6F"/>
                        </a:solidFill>
                        <a:latin typeface="Arial" pitchFamily="34" charset="0"/>
                        <a:ea typeface="+mn-ea"/>
                        <a:cs typeface="+mn-cs"/>
                      </a:endParaRPr>
                    </a:p>
                  </a:txBody>
                  <a:tcPr marL="91452" marR="91452" marT="45724" marB="45724" anchor="ctr"/>
                </a:tc>
              </a:tr>
              <a:tr h="762753">
                <a:tc>
                  <a:txBody>
                    <a:bodyPr/>
                    <a:lstStyle/>
                    <a:p>
                      <a:pPr algn="ctr"/>
                      <a:r>
                        <a:rPr lang="ru-RU" sz="1600" b="0" kern="1200" dirty="0" smtClean="0">
                          <a:solidFill>
                            <a:srgbClr val="1C4C6F"/>
                          </a:solidFill>
                          <a:latin typeface="Arial" pitchFamily="34" charset="0"/>
                          <a:ea typeface="+mn-ea"/>
                          <a:cs typeface="+mn-cs"/>
                        </a:rPr>
                        <a:t>Устройство дамб №1а, 2, 6 иммобилизация</a:t>
                      </a:r>
                      <a:r>
                        <a:rPr lang="ru-RU" sz="1600" b="0" kern="1200" baseline="0" dirty="0" smtClean="0">
                          <a:solidFill>
                            <a:srgbClr val="1C4C6F"/>
                          </a:solidFill>
                          <a:latin typeface="Arial" pitchFamily="34" charset="0"/>
                          <a:ea typeface="+mn-ea"/>
                          <a:cs typeface="+mn-cs"/>
                        </a:rPr>
                        <a:t> пульпы шнекороторной техникой</a:t>
                      </a:r>
                      <a:endParaRPr lang="ru-RU" sz="1600" b="0" kern="1200" dirty="0">
                        <a:solidFill>
                          <a:srgbClr val="1C4C6F"/>
                        </a:solidFill>
                        <a:latin typeface="Arial" pitchFamily="34" charset="0"/>
                        <a:ea typeface="+mn-ea"/>
                        <a:cs typeface="+mn-cs"/>
                      </a:endParaRPr>
                    </a:p>
                  </a:txBody>
                  <a:tcPr marL="91452" marR="91452" marT="45724" marB="4572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kern="1200" dirty="0" smtClean="0">
                          <a:solidFill>
                            <a:srgbClr val="1C4C6F"/>
                          </a:solidFill>
                          <a:latin typeface="Arial" pitchFamily="34" charset="0"/>
                          <a:ea typeface="+mn-ea"/>
                          <a:cs typeface="+mn-cs"/>
                        </a:rPr>
                        <a:t>50 тыс. м</a:t>
                      </a:r>
                      <a:r>
                        <a:rPr lang="ru-RU" b="0" kern="1200" baseline="30000" dirty="0" smtClean="0">
                          <a:solidFill>
                            <a:srgbClr val="1C4C6F"/>
                          </a:solidFill>
                          <a:latin typeface="Arial" pitchFamily="34" charset="0"/>
                          <a:ea typeface="+mn-ea"/>
                          <a:cs typeface="+mn-cs"/>
                        </a:rPr>
                        <a:t>3</a:t>
                      </a:r>
                      <a:endParaRPr lang="ru-RU" b="0" kern="1200" baseline="30000" dirty="0">
                        <a:solidFill>
                          <a:srgbClr val="1C4C6F"/>
                        </a:solidFill>
                        <a:latin typeface="Arial" pitchFamily="34" charset="0"/>
                        <a:ea typeface="+mn-ea"/>
                        <a:cs typeface="+mn-cs"/>
                      </a:endParaRPr>
                    </a:p>
                  </a:txBody>
                  <a:tcPr marL="91452" marR="91452" marT="45724" marB="45724" anchor="ctr"/>
                </a:tc>
              </a:tr>
              <a:tr h="609444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600" b="0" kern="1200" dirty="0" smtClean="0">
                          <a:solidFill>
                            <a:srgbClr val="1C4C6F"/>
                          </a:solidFill>
                          <a:latin typeface="Arial" pitchFamily="34" charset="0"/>
                          <a:ea typeface="+mn-ea"/>
                          <a:cs typeface="+mn-cs"/>
                        </a:rPr>
                        <a:t>Устройство дамб №3, 4, 5, 7</a:t>
                      </a:r>
                      <a:endParaRPr lang="ru-RU" sz="1600" b="0" kern="1200" dirty="0">
                        <a:solidFill>
                          <a:srgbClr val="1C4C6F"/>
                        </a:solidFill>
                        <a:latin typeface="Arial" pitchFamily="34" charset="0"/>
                        <a:ea typeface="+mn-ea"/>
                        <a:cs typeface="+mn-cs"/>
                      </a:endParaRPr>
                    </a:p>
                  </a:txBody>
                  <a:tcPr marL="91452" marR="91452" marT="45724" marB="45724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0" kern="1200" dirty="0" smtClean="0">
                          <a:solidFill>
                            <a:srgbClr val="1C4C6F"/>
                          </a:solidFill>
                          <a:latin typeface="Arial" pitchFamily="34" charset="0"/>
                          <a:ea typeface="+mn-ea"/>
                          <a:cs typeface="+mn-cs"/>
                        </a:rPr>
                        <a:t>25 тыс. м</a:t>
                      </a:r>
                      <a:r>
                        <a:rPr lang="ru-RU" b="0" kern="1200" baseline="30000" dirty="0" smtClean="0">
                          <a:solidFill>
                            <a:srgbClr val="1C4C6F"/>
                          </a:solidFill>
                          <a:latin typeface="Arial" pitchFamily="34" charset="0"/>
                          <a:ea typeface="+mn-ea"/>
                          <a:cs typeface="+mn-cs"/>
                        </a:rPr>
                        <a:t>3</a:t>
                      </a:r>
                      <a:endParaRPr lang="ru-RU" b="0" kern="1200" dirty="0">
                        <a:solidFill>
                          <a:srgbClr val="1C4C6F"/>
                        </a:solidFill>
                        <a:latin typeface="Arial" pitchFamily="34" charset="0"/>
                        <a:ea typeface="+mn-ea"/>
                        <a:cs typeface="+mn-cs"/>
                      </a:endParaRPr>
                    </a:p>
                  </a:txBody>
                  <a:tcPr marL="91452" marR="91452" marT="45724" marB="45724" anchor="ctr"/>
                </a:tc>
              </a:tr>
              <a:tr h="609444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600" b="0" kern="1200" dirty="0" smtClean="0">
                          <a:solidFill>
                            <a:srgbClr val="1C4C6F"/>
                          </a:solidFill>
                          <a:latin typeface="Arial" pitchFamily="34" charset="0"/>
                          <a:ea typeface="+mn-ea"/>
                          <a:cs typeface="+mn-cs"/>
                        </a:rPr>
                        <a:t>Изготовление дренажных колодцев</a:t>
                      </a:r>
                      <a:endParaRPr lang="ru-RU" sz="1600" b="0" kern="1200" dirty="0">
                        <a:solidFill>
                          <a:srgbClr val="1C4C6F"/>
                        </a:solidFill>
                        <a:latin typeface="Arial" pitchFamily="34" charset="0"/>
                        <a:ea typeface="+mn-ea"/>
                        <a:cs typeface="+mn-cs"/>
                      </a:endParaRPr>
                    </a:p>
                  </a:txBody>
                  <a:tcPr marL="91452" marR="91452" marT="45724" marB="4572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kern="1200" dirty="0" smtClean="0">
                          <a:solidFill>
                            <a:srgbClr val="1C4C6F"/>
                          </a:solidFill>
                          <a:latin typeface="Arial" pitchFamily="34" charset="0"/>
                          <a:ea typeface="+mn-ea"/>
                          <a:cs typeface="+mn-cs"/>
                        </a:rPr>
                        <a:t>2</a:t>
                      </a:r>
                      <a:r>
                        <a:rPr lang="ru-RU" b="0" kern="1200" baseline="0" dirty="0" smtClean="0">
                          <a:solidFill>
                            <a:srgbClr val="1C4C6F"/>
                          </a:solidFill>
                          <a:latin typeface="Arial" pitchFamily="34" charset="0"/>
                          <a:ea typeface="+mn-ea"/>
                          <a:cs typeface="+mn-cs"/>
                        </a:rPr>
                        <a:t> шт.</a:t>
                      </a:r>
                      <a:endParaRPr lang="ru-RU" b="0" kern="1200" dirty="0">
                        <a:solidFill>
                          <a:srgbClr val="1C4C6F"/>
                        </a:solidFill>
                        <a:latin typeface="Arial" pitchFamily="34" charset="0"/>
                        <a:ea typeface="+mn-ea"/>
                        <a:cs typeface="+mn-cs"/>
                      </a:endParaRPr>
                    </a:p>
                  </a:txBody>
                  <a:tcPr marL="91452" marR="91452" marT="45724" marB="45724" anchor="ctr"/>
                </a:tc>
              </a:tr>
              <a:tr h="72605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kern="1200" dirty="0" smtClean="0">
                          <a:solidFill>
                            <a:srgbClr val="1C4C6F"/>
                          </a:solidFill>
                          <a:latin typeface="Arial" pitchFamily="34" charset="0"/>
                          <a:ea typeface="+mn-ea"/>
                          <a:cs typeface="+mn-cs"/>
                        </a:rPr>
                        <a:t>Построены насосная станция (здание 752д), </a:t>
                      </a:r>
                      <a:r>
                        <a:rPr lang="ru-RU" sz="1600" b="0" kern="1200" dirty="0" err="1" smtClean="0">
                          <a:solidFill>
                            <a:srgbClr val="1C4C6F"/>
                          </a:solidFill>
                          <a:latin typeface="Arial" pitchFamily="34" charset="0"/>
                          <a:ea typeface="+mn-ea"/>
                          <a:cs typeface="+mn-cs"/>
                        </a:rPr>
                        <a:t>противо</a:t>
                      </a:r>
                      <a:r>
                        <a:rPr lang="ru-RU" sz="1600" b="0" kern="1200" dirty="0" smtClean="0">
                          <a:solidFill>
                            <a:srgbClr val="1C4C6F"/>
                          </a:solidFill>
                          <a:latin typeface="Arial" pitchFamily="34" charset="0"/>
                          <a:ea typeface="+mn-ea"/>
                          <a:cs typeface="+mn-cs"/>
                        </a:rPr>
                        <a:t>-пожарная станция (здание 731п), участок отмывки спец-техники (здание 748), бокс-стоянка спецтехники (здание 731е) и другие объекты. </a:t>
                      </a:r>
                      <a:endParaRPr lang="ru-RU" sz="1600" b="0" kern="1200" dirty="0">
                        <a:solidFill>
                          <a:srgbClr val="1C4C6F"/>
                        </a:solidFill>
                        <a:latin typeface="Arial" pitchFamily="34" charset="0"/>
                        <a:ea typeface="+mn-ea"/>
                        <a:cs typeface="+mn-cs"/>
                      </a:endParaRPr>
                    </a:p>
                  </a:txBody>
                  <a:tcPr marL="91452" marR="91452" marT="45724" marB="4572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kern="1200" dirty="0" smtClean="0">
                          <a:solidFill>
                            <a:srgbClr val="1C4C6F"/>
                          </a:solidFill>
                          <a:latin typeface="Arial" pitchFamily="34" charset="0"/>
                          <a:ea typeface="+mn-ea"/>
                          <a:cs typeface="+mn-cs"/>
                        </a:rPr>
                        <a:t>6 объектов</a:t>
                      </a:r>
                      <a:endParaRPr lang="ru-RU" b="0" kern="1200" dirty="0">
                        <a:solidFill>
                          <a:srgbClr val="1C4C6F"/>
                        </a:solidFill>
                        <a:latin typeface="Arial" pitchFamily="34" charset="0"/>
                        <a:ea typeface="+mn-ea"/>
                        <a:cs typeface="+mn-cs"/>
                      </a:endParaRPr>
                    </a:p>
                  </a:txBody>
                  <a:tcPr marL="91452" marR="91452" marT="45724" marB="45724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776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298" name="Group 11"/>
          <p:cNvGrpSpPr>
            <a:grpSpLocks/>
          </p:cNvGrpSpPr>
          <p:nvPr/>
        </p:nvGrpSpPr>
        <p:grpSpPr bwMode="auto">
          <a:xfrm>
            <a:off x="0" y="0"/>
            <a:ext cx="9144000" cy="6859588"/>
            <a:chOff x="0" y="0"/>
            <a:chExt cx="5760" cy="4321"/>
          </a:xfrm>
        </p:grpSpPr>
        <p:sp>
          <p:nvSpPr>
            <p:cNvPr id="55355" name="AutoShape 5"/>
            <p:cNvSpPr>
              <a:spLocks noChangeAspect="1" noChangeArrowheads="1" noTextEdit="1"/>
            </p:cNvSpPr>
            <p:nvPr/>
          </p:nvSpPr>
          <p:spPr bwMode="auto">
            <a:xfrm>
              <a:off x="0" y="0"/>
              <a:ext cx="5760" cy="43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000"/>
            </a:p>
          </p:txBody>
        </p:sp>
        <p:pic>
          <p:nvPicPr>
            <p:cNvPr id="55356" name="Picture 7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0"/>
              <a:ext cx="5760" cy="43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55300" name="Picture 11" descr="лого_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28875" y="6340475"/>
            <a:ext cx="1571625" cy="38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301" name="Прямоугольник 26"/>
          <p:cNvSpPr>
            <a:spLocks noChangeArrowheads="1"/>
          </p:cNvSpPr>
          <p:nvPr/>
        </p:nvSpPr>
        <p:spPr bwMode="auto">
          <a:xfrm>
            <a:off x="0" y="404664"/>
            <a:ext cx="9144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Объёмы финансирования</a:t>
            </a:r>
            <a:endParaRPr lang="ru-RU" sz="2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55302" name="Прямая соединительная линия 28"/>
          <p:cNvCxnSpPr>
            <a:cxnSpLocks noChangeShapeType="1"/>
          </p:cNvCxnSpPr>
          <p:nvPr/>
        </p:nvCxnSpPr>
        <p:spPr bwMode="auto">
          <a:xfrm>
            <a:off x="142875" y="6286500"/>
            <a:ext cx="8858250" cy="0"/>
          </a:xfrm>
          <a:prstGeom prst="line">
            <a:avLst/>
          </a:prstGeom>
          <a:noFill/>
          <a:ln w="53975" cmpd="thickThin" algn="ctr">
            <a:solidFill>
              <a:srgbClr val="1F497D"/>
            </a:solidFill>
            <a:round/>
            <a:headEnd/>
            <a:tailEnd/>
          </a:ln>
        </p:spPr>
      </p:cxnSp>
      <p:pic>
        <p:nvPicPr>
          <p:cNvPr id="55303" name="Picture 11" descr="лого_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28875" y="6340475"/>
            <a:ext cx="1571625" cy="38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54" name="Picture 13" descr="ТЭЛ 15 будущее"/>
          <p:cNvPicPr>
            <a:picLocks noChangeAspect="1" noChangeArrowheads="1"/>
          </p:cNvPicPr>
          <p:nvPr/>
        </p:nvPicPr>
        <p:blipFill>
          <a:blip r:embed="rId5" cstate="print"/>
          <a:srcRect r="49515"/>
          <a:stretch>
            <a:fillRect/>
          </a:stretch>
        </p:blipFill>
        <p:spPr bwMode="auto">
          <a:xfrm>
            <a:off x="428625" y="6356350"/>
            <a:ext cx="1174750" cy="39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6948264" y="6381750"/>
            <a:ext cx="2133600" cy="476250"/>
          </a:xfrm>
        </p:spPr>
        <p:txBody>
          <a:bodyPr/>
          <a:lstStyle/>
          <a:p>
            <a:pPr>
              <a:defRPr/>
            </a:pPr>
            <a:fld id="{C3606C01-7994-4708-BFD3-90E752896341}" type="slidenum">
              <a:rPr lang="ru-RU" smtClean="0"/>
              <a:pPr>
                <a:defRPr/>
              </a:pPr>
              <a:t>31</a:t>
            </a:fld>
            <a:endParaRPr lang="ru-RU" dirty="0"/>
          </a:p>
        </p:txBody>
      </p:sp>
      <p:sp>
        <p:nvSpPr>
          <p:cNvPr id="7" name="Овал 6"/>
          <p:cNvSpPr/>
          <p:nvPr/>
        </p:nvSpPr>
        <p:spPr bwMode="auto">
          <a:xfrm>
            <a:off x="5360303" y="5359852"/>
            <a:ext cx="45719" cy="45719"/>
          </a:xfrm>
          <a:prstGeom prst="ellipse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 bwMode="auto">
          <a:xfrm>
            <a:off x="142875" y="3631222"/>
            <a:ext cx="873125" cy="301834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graphicFrame>
        <p:nvGraphicFramePr>
          <p:cNvPr id="17" name="Таблица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271183"/>
              </p:ext>
            </p:extLst>
          </p:nvPr>
        </p:nvGraphicFramePr>
        <p:xfrm>
          <a:off x="387812" y="1288355"/>
          <a:ext cx="8613312" cy="409058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95956"/>
                <a:gridCol w="1512168"/>
                <a:gridCol w="1368152"/>
                <a:gridCol w="2016224"/>
                <a:gridCol w="1620812"/>
              </a:tblGrid>
              <a:tr h="340445">
                <a:tc gridSpan="5">
                  <a:txBody>
                    <a:bodyPr/>
                    <a:lstStyle/>
                    <a:p>
                      <a:pPr algn="ctr"/>
                      <a:r>
                        <a:rPr lang="ru-RU" b="0" kern="1200" dirty="0" smtClean="0">
                          <a:solidFill>
                            <a:srgbClr val="1C4C6F"/>
                          </a:solidFill>
                          <a:latin typeface="Arial" pitchFamily="34" charset="0"/>
                          <a:ea typeface="+mn-ea"/>
                          <a:cs typeface="+mn-cs"/>
                        </a:rPr>
                        <a:t>млн. руб. </a:t>
                      </a:r>
                      <a:endParaRPr lang="ru-RU" b="0" kern="1200" dirty="0">
                        <a:solidFill>
                          <a:srgbClr val="1C4C6F"/>
                        </a:solidFill>
                        <a:latin typeface="Arial" pitchFamily="34" charset="0"/>
                        <a:ea typeface="+mn-ea"/>
                        <a:cs typeface="+mn-cs"/>
                      </a:endParaRPr>
                    </a:p>
                  </a:txBody>
                  <a:tcPr marL="91452" marR="91452" marT="45724" marB="45724" anchor="ctr"/>
                </a:tc>
                <a:tc hMerge="1">
                  <a:txBody>
                    <a:bodyPr/>
                    <a:lstStyle/>
                    <a:p>
                      <a:pPr algn="ctr"/>
                      <a:endParaRPr lang="ru-RU" b="0" kern="1200" dirty="0">
                        <a:solidFill>
                          <a:srgbClr val="1C4C6F"/>
                        </a:solidFill>
                        <a:latin typeface="Arial" pitchFamily="34" charset="0"/>
                        <a:ea typeface="+mn-ea"/>
                        <a:cs typeface="+mn-cs"/>
                      </a:endParaRPr>
                    </a:p>
                  </a:txBody>
                  <a:tcPr marL="91452" marR="91452" marT="45724" marB="45724" anchor="ctr"/>
                </a:tc>
                <a:tc hMerge="1">
                  <a:txBody>
                    <a:bodyPr/>
                    <a:lstStyle/>
                    <a:p>
                      <a:pPr algn="ctr"/>
                      <a:endParaRPr lang="ru-RU" b="0" kern="1200" dirty="0">
                        <a:solidFill>
                          <a:srgbClr val="1C4C6F"/>
                        </a:solidFill>
                        <a:latin typeface="Arial" pitchFamily="34" charset="0"/>
                        <a:ea typeface="+mn-ea"/>
                        <a:cs typeface="+mn-cs"/>
                      </a:endParaRPr>
                    </a:p>
                  </a:txBody>
                  <a:tcPr marL="91452" marR="91452" marT="45724" marB="45724" anchor="ctr"/>
                </a:tc>
                <a:tc hMerge="1">
                  <a:txBody>
                    <a:bodyPr/>
                    <a:lstStyle/>
                    <a:p>
                      <a:pPr algn="ctr"/>
                      <a:endParaRPr lang="ru-RU" b="0" kern="1200" dirty="0">
                        <a:solidFill>
                          <a:srgbClr val="1C4C6F"/>
                        </a:solidFill>
                        <a:latin typeface="Arial" pitchFamily="34" charset="0"/>
                        <a:ea typeface="+mn-ea"/>
                        <a:cs typeface="+mn-cs"/>
                      </a:endParaRPr>
                    </a:p>
                  </a:txBody>
                  <a:tcPr marL="91452" marR="91452" marT="45724" marB="45724" anchor="ctr"/>
                </a:tc>
                <a:tc hMerge="1">
                  <a:txBody>
                    <a:bodyPr/>
                    <a:lstStyle/>
                    <a:p>
                      <a:pPr algn="ctr"/>
                      <a:endParaRPr lang="ru-RU" b="0" kern="1200" dirty="0">
                        <a:solidFill>
                          <a:srgbClr val="1C4C6F"/>
                        </a:solidFill>
                        <a:latin typeface="Arial" pitchFamily="34" charset="0"/>
                        <a:ea typeface="+mn-ea"/>
                        <a:cs typeface="+mn-cs"/>
                      </a:endParaRPr>
                    </a:p>
                  </a:txBody>
                  <a:tcPr marL="91452" marR="91452" marT="45724" marB="45724" anchor="ctr"/>
                </a:tc>
              </a:tr>
              <a:tr h="133083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kern="1200" baseline="0" dirty="0" smtClean="0">
                          <a:solidFill>
                            <a:srgbClr val="1C4C6F"/>
                          </a:solidFill>
                          <a:latin typeface="Arial" pitchFamily="34" charset="0"/>
                          <a:ea typeface="+mn-ea"/>
                          <a:cs typeface="+mn-cs"/>
                        </a:rPr>
                        <a:t>Наименование работ</a:t>
                      </a:r>
                      <a:endParaRPr lang="ru-RU" b="1" kern="1200" dirty="0" smtClean="0">
                        <a:solidFill>
                          <a:srgbClr val="1C4C6F"/>
                        </a:solidFill>
                        <a:latin typeface="Arial" pitchFamily="34" charset="0"/>
                        <a:ea typeface="+mn-ea"/>
                        <a:cs typeface="+mn-cs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b="1" kern="1200" dirty="0">
                        <a:solidFill>
                          <a:srgbClr val="1C4C6F"/>
                        </a:solidFill>
                        <a:latin typeface="Arial" pitchFamily="34" charset="0"/>
                        <a:ea typeface="+mn-ea"/>
                        <a:cs typeface="+mn-cs"/>
                      </a:endParaRPr>
                    </a:p>
                  </a:txBody>
                  <a:tcPr marL="91452" marR="91452" marT="45724" marB="4572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kern="1200" dirty="0" smtClean="0">
                          <a:solidFill>
                            <a:srgbClr val="1C4C6F"/>
                          </a:solidFill>
                          <a:latin typeface="Arial" pitchFamily="34" charset="0"/>
                          <a:ea typeface="+mn-ea"/>
                          <a:cs typeface="+mn-cs"/>
                        </a:rPr>
                        <a:t>Всего</a:t>
                      </a:r>
                      <a:r>
                        <a:rPr lang="ru-RU" b="0" kern="1200" baseline="0" dirty="0" smtClean="0">
                          <a:solidFill>
                            <a:srgbClr val="1C4C6F"/>
                          </a:solidFill>
                          <a:latin typeface="Arial" pitchFamily="34" charset="0"/>
                          <a:ea typeface="+mn-ea"/>
                          <a:cs typeface="+mn-cs"/>
                        </a:rPr>
                        <a:t> за ФЦП </a:t>
                      </a:r>
                    </a:p>
                    <a:p>
                      <a:pPr algn="ctr"/>
                      <a:r>
                        <a:rPr lang="ru-RU" b="0" kern="1200" baseline="0" dirty="0" smtClean="0">
                          <a:solidFill>
                            <a:srgbClr val="1C4C6F"/>
                          </a:solidFill>
                          <a:latin typeface="Arial" pitchFamily="34" charset="0"/>
                          <a:ea typeface="+mn-ea"/>
                          <a:cs typeface="+mn-cs"/>
                        </a:rPr>
                        <a:t>2008-2015гг.</a:t>
                      </a:r>
                      <a:endParaRPr lang="ru-RU" b="0" kern="1200" dirty="0">
                        <a:solidFill>
                          <a:srgbClr val="1C4C6F"/>
                        </a:solidFill>
                        <a:latin typeface="Arial" pitchFamily="34" charset="0"/>
                        <a:ea typeface="+mn-ea"/>
                        <a:cs typeface="+mn-cs"/>
                      </a:endParaRPr>
                    </a:p>
                  </a:txBody>
                  <a:tcPr marL="91452" marR="91452" marT="45724" marB="4572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kern="1200" dirty="0" smtClean="0">
                          <a:solidFill>
                            <a:srgbClr val="1C4C6F"/>
                          </a:solidFill>
                          <a:latin typeface="Arial" pitchFamily="34" charset="0"/>
                          <a:ea typeface="+mn-ea"/>
                          <a:cs typeface="+mn-cs"/>
                        </a:rPr>
                        <a:t>Освоение в 2012г.</a:t>
                      </a:r>
                      <a:endParaRPr lang="ru-RU" b="0" kern="1200" dirty="0">
                        <a:solidFill>
                          <a:srgbClr val="1C4C6F"/>
                        </a:solidFill>
                        <a:latin typeface="Arial" pitchFamily="34" charset="0"/>
                        <a:ea typeface="+mn-ea"/>
                        <a:cs typeface="+mn-cs"/>
                      </a:endParaRPr>
                    </a:p>
                  </a:txBody>
                  <a:tcPr marL="91452" marR="91452" marT="45724" marB="4572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kern="1200" dirty="0" smtClean="0">
                          <a:solidFill>
                            <a:srgbClr val="1C4C6F"/>
                          </a:solidFill>
                          <a:latin typeface="Arial" pitchFamily="34" charset="0"/>
                          <a:ea typeface="+mn-ea"/>
                          <a:cs typeface="+mn-cs"/>
                        </a:rPr>
                        <a:t>Предусмотрено</a:t>
                      </a:r>
                      <a:r>
                        <a:rPr lang="ru-RU" b="0" kern="1200" baseline="0" dirty="0" smtClean="0">
                          <a:solidFill>
                            <a:srgbClr val="1C4C6F"/>
                          </a:solidFill>
                          <a:latin typeface="Arial" pitchFamily="34" charset="0"/>
                          <a:ea typeface="+mn-ea"/>
                          <a:cs typeface="+mn-cs"/>
                        </a:rPr>
                        <a:t> ФЦП в </a:t>
                      </a:r>
                    </a:p>
                    <a:p>
                      <a:pPr algn="ctr"/>
                      <a:r>
                        <a:rPr lang="ru-RU" b="0" kern="1200" baseline="0" dirty="0" smtClean="0">
                          <a:solidFill>
                            <a:srgbClr val="1C4C6F"/>
                          </a:solidFill>
                          <a:latin typeface="Arial" pitchFamily="34" charset="0"/>
                          <a:ea typeface="+mn-ea"/>
                          <a:cs typeface="+mn-cs"/>
                        </a:rPr>
                        <a:t>2013-2015гг.</a:t>
                      </a:r>
                      <a:endParaRPr lang="ru-RU" b="0" kern="1200" dirty="0">
                        <a:solidFill>
                          <a:srgbClr val="1C4C6F"/>
                        </a:solidFill>
                        <a:latin typeface="Arial" pitchFamily="34" charset="0"/>
                        <a:ea typeface="+mn-ea"/>
                        <a:cs typeface="+mn-cs"/>
                      </a:endParaRPr>
                    </a:p>
                  </a:txBody>
                  <a:tcPr marL="91452" marR="91452" marT="45724" marB="4572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kern="1200" dirty="0" smtClean="0">
                          <a:solidFill>
                            <a:srgbClr val="1C4C6F"/>
                          </a:solidFill>
                          <a:latin typeface="Arial" pitchFamily="34" charset="0"/>
                          <a:ea typeface="+mn-ea"/>
                          <a:cs typeface="+mn-cs"/>
                        </a:rPr>
                        <a:t>Необходимо по ФЦП 2016-2020гг.</a:t>
                      </a:r>
                      <a:endParaRPr lang="ru-RU" b="0" kern="1200" dirty="0">
                        <a:solidFill>
                          <a:srgbClr val="1C4C6F"/>
                        </a:solidFill>
                        <a:latin typeface="Arial" pitchFamily="34" charset="0"/>
                        <a:ea typeface="+mn-ea"/>
                        <a:cs typeface="+mn-cs"/>
                      </a:endParaRPr>
                    </a:p>
                  </a:txBody>
                  <a:tcPr marL="91452" marR="91452" marT="45724" marB="45724" anchor="ctr"/>
                </a:tc>
              </a:tr>
              <a:tr h="1330728">
                <a:tc>
                  <a:txBody>
                    <a:bodyPr/>
                    <a:lstStyle/>
                    <a:p>
                      <a:pPr algn="ctr"/>
                      <a:r>
                        <a:rPr lang="ru-RU" b="0" kern="1200" dirty="0" smtClean="0">
                          <a:solidFill>
                            <a:srgbClr val="1C4C6F"/>
                          </a:solidFill>
                          <a:latin typeface="Arial" pitchFamily="34" charset="0"/>
                          <a:ea typeface="+mn-ea"/>
                          <a:cs typeface="+mn-cs"/>
                        </a:rPr>
                        <a:t>Консервация Б-2</a:t>
                      </a:r>
                      <a:endParaRPr lang="ru-RU" b="0" kern="1200" dirty="0">
                        <a:solidFill>
                          <a:srgbClr val="1C4C6F"/>
                        </a:solidFill>
                        <a:latin typeface="Arial" pitchFamily="34" charset="0"/>
                        <a:ea typeface="+mn-ea"/>
                        <a:cs typeface="+mn-cs"/>
                      </a:endParaRPr>
                    </a:p>
                  </a:txBody>
                  <a:tcPr marL="91452" marR="91452" marT="45724" marB="4572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kern="1200" dirty="0" smtClean="0">
                          <a:solidFill>
                            <a:srgbClr val="1C4C6F"/>
                          </a:solidFill>
                          <a:latin typeface="Arial" pitchFamily="34" charset="0"/>
                          <a:ea typeface="+mn-ea"/>
                          <a:cs typeface="+mn-cs"/>
                        </a:rPr>
                        <a:t>493,3</a:t>
                      </a:r>
                      <a:endParaRPr lang="ru-RU" sz="1800" b="0" kern="1200" dirty="0">
                        <a:solidFill>
                          <a:srgbClr val="1C4C6F"/>
                        </a:solidFill>
                        <a:latin typeface="Arial" pitchFamily="34" charset="0"/>
                        <a:ea typeface="+mn-ea"/>
                        <a:cs typeface="+mn-cs"/>
                      </a:endParaRPr>
                    </a:p>
                  </a:txBody>
                  <a:tcPr marL="91452" marR="91452" marT="45724" marB="4572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kern="1200" dirty="0" smtClean="0">
                          <a:solidFill>
                            <a:srgbClr val="1C4C6F"/>
                          </a:solidFill>
                          <a:latin typeface="Arial" pitchFamily="34" charset="0"/>
                          <a:ea typeface="+mn-ea"/>
                          <a:cs typeface="+mn-cs"/>
                        </a:rPr>
                        <a:t>5</a:t>
                      </a:r>
                      <a:endParaRPr lang="ru-RU" sz="1800" b="0" kern="1200" dirty="0">
                        <a:solidFill>
                          <a:srgbClr val="1C4C6F"/>
                        </a:solidFill>
                        <a:latin typeface="Arial" pitchFamily="34" charset="0"/>
                        <a:ea typeface="+mn-ea"/>
                        <a:cs typeface="+mn-cs"/>
                      </a:endParaRPr>
                    </a:p>
                  </a:txBody>
                  <a:tcPr marL="91452" marR="91452" marT="45724" marB="45724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kern="1200" dirty="0" smtClean="0">
                          <a:solidFill>
                            <a:srgbClr val="1C4C6F"/>
                          </a:solidFill>
                          <a:latin typeface="Arial" pitchFamily="34" charset="0"/>
                          <a:ea typeface="+mn-ea"/>
                          <a:cs typeface="+mn-cs"/>
                        </a:rPr>
                        <a:t>−</a:t>
                      </a:r>
                    </a:p>
                    <a:p>
                      <a:pPr algn="ctr"/>
                      <a:endParaRPr lang="ru-RU" sz="1800" b="0" kern="1200" dirty="0">
                        <a:solidFill>
                          <a:srgbClr val="1C4C6F"/>
                        </a:solidFill>
                        <a:latin typeface="Arial" pitchFamily="34" charset="0"/>
                        <a:ea typeface="+mn-ea"/>
                        <a:cs typeface="+mn-cs"/>
                      </a:endParaRPr>
                    </a:p>
                  </a:txBody>
                  <a:tcPr marL="91452" marR="91452" marT="45724" marB="4572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kern="1200" dirty="0" smtClean="0">
                          <a:solidFill>
                            <a:srgbClr val="1C4C6F"/>
                          </a:solidFill>
                          <a:latin typeface="Arial" pitchFamily="34" charset="0"/>
                          <a:ea typeface="+mn-ea"/>
                          <a:cs typeface="+mn-cs"/>
                        </a:rPr>
                        <a:t>−</a:t>
                      </a:r>
                      <a:endParaRPr lang="ru-RU" sz="1800" b="0" kern="1200" dirty="0">
                        <a:solidFill>
                          <a:srgbClr val="1C4C6F"/>
                        </a:solidFill>
                        <a:latin typeface="Arial" pitchFamily="34" charset="0"/>
                        <a:ea typeface="+mn-ea"/>
                        <a:cs typeface="+mn-cs"/>
                      </a:endParaRPr>
                    </a:p>
                  </a:txBody>
                  <a:tcPr marL="91452" marR="91452" marT="45724" marB="45724" anchor="ctr"/>
                </a:tc>
              </a:tr>
              <a:tr h="1063259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b="0" kern="1200" dirty="0" smtClean="0">
                          <a:solidFill>
                            <a:srgbClr val="1C4C6F"/>
                          </a:solidFill>
                          <a:latin typeface="Arial" pitchFamily="34" charset="0"/>
                          <a:ea typeface="+mn-ea"/>
                          <a:cs typeface="+mn-cs"/>
                        </a:rPr>
                        <a:t>Консервация Б-1</a:t>
                      </a:r>
                      <a:endParaRPr lang="ru-RU" b="0" kern="1200" dirty="0">
                        <a:solidFill>
                          <a:srgbClr val="1C4C6F"/>
                        </a:solidFill>
                        <a:latin typeface="Arial" pitchFamily="34" charset="0"/>
                        <a:ea typeface="+mn-ea"/>
                        <a:cs typeface="+mn-cs"/>
                      </a:endParaRPr>
                    </a:p>
                  </a:txBody>
                  <a:tcPr marL="91452" marR="91452" marT="45724" marB="45724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kern="1200" dirty="0" smtClean="0">
                          <a:solidFill>
                            <a:srgbClr val="1C4C6F"/>
                          </a:solidFill>
                          <a:latin typeface="Arial" pitchFamily="34" charset="0"/>
                          <a:ea typeface="+mn-ea"/>
                          <a:cs typeface="+mn-cs"/>
                        </a:rPr>
                        <a:t>1380,9</a:t>
                      </a:r>
                      <a:endParaRPr lang="ru-RU" sz="1800" b="0" kern="1200" dirty="0">
                        <a:solidFill>
                          <a:srgbClr val="1C4C6F"/>
                        </a:solidFill>
                        <a:latin typeface="Arial" pitchFamily="34" charset="0"/>
                        <a:ea typeface="+mn-ea"/>
                        <a:cs typeface="+mn-cs"/>
                      </a:endParaRPr>
                    </a:p>
                  </a:txBody>
                  <a:tcPr marL="91452" marR="91452" marT="45724" marB="45724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kern="1200" dirty="0" smtClean="0">
                          <a:solidFill>
                            <a:srgbClr val="1C4C6F"/>
                          </a:solidFill>
                          <a:latin typeface="Arial" pitchFamily="34" charset="0"/>
                          <a:ea typeface="+mn-ea"/>
                          <a:cs typeface="+mn-cs"/>
                        </a:rPr>
                        <a:t>215</a:t>
                      </a:r>
                      <a:endParaRPr lang="ru-RU" sz="1800" b="0" kern="1200" dirty="0">
                        <a:solidFill>
                          <a:srgbClr val="1C4C6F"/>
                        </a:solidFill>
                        <a:latin typeface="Arial" pitchFamily="34" charset="0"/>
                        <a:ea typeface="+mn-ea"/>
                        <a:cs typeface="+mn-cs"/>
                      </a:endParaRPr>
                    </a:p>
                  </a:txBody>
                  <a:tcPr marL="91452" marR="91452" marT="45724" marB="45724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kern="1200" dirty="0" smtClean="0">
                          <a:solidFill>
                            <a:srgbClr val="1C4C6F"/>
                          </a:solidFill>
                          <a:latin typeface="Arial" pitchFamily="34" charset="0"/>
                          <a:ea typeface="+mn-ea"/>
                          <a:cs typeface="+mn-cs"/>
                        </a:rPr>
                        <a:t>623,6</a:t>
                      </a:r>
                      <a:endParaRPr lang="ru-RU" sz="1800" b="0" kern="1200" dirty="0">
                        <a:solidFill>
                          <a:srgbClr val="1C4C6F"/>
                        </a:solidFill>
                        <a:latin typeface="Arial" pitchFamily="34" charset="0"/>
                        <a:ea typeface="+mn-ea"/>
                        <a:cs typeface="+mn-cs"/>
                      </a:endParaRPr>
                    </a:p>
                  </a:txBody>
                  <a:tcPr marL="91452" marR="91452" marT="45724" marB="45724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kern="1200" dirty="0" smtClean="0">
                          <a:solidFill>
                            <a:srgbClr val="1C4C6F"/>
                          </a:solidFill>
                          <a:latin typeface="Arial" pitchFamily="34" charset="0"/>
                          <a:ea typeface="+mn-ea"/>
                          <a:cs typeface="+mn-cs"/>
                        </a:rPr>
                        <a:t>854,0</a:t>
                      </a:r>
                      <a:endParaRPr lang="ru-RU" sz="1800" b="0" kern="1200" dirty="0">
                        <a:solidFill>
                          <a:srgbClr val="1C4C6F"/>
                        </a:solidFill>
                        <a:latin typeface="Arial" pitchFamily="34" charset="0"/>
                        <a:ea typeface="+mn-ea"/>
                        <a:cs typeface="+mn-cs"/>
                      </a:endParaRPr>
                    </a:p>
                  </a:txBody>
                  <a:tcPr marL="91452" marR="91452" marT="45724" marB="45724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54834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Box 5"/>
          <p:cNvSpPr txBox="1">
            <a:spLocks noChangeArrowheads="1"/>
          </p:cNvSpPr>
          <p:nvPr/>
        </p:nvSpPr>
        <p:spPr bwMode="auto">
          <a:xfrm>
            <a:off x="142875" y="1214438"/>
            <a:ext cx="885825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just">
              <a:lnSpc>
                <a:spcPts val="1800"/>
              </a:lnSpc>
            </a:pPr>
            <a:endParaRPr lang="ru-RU" sz="2000">
              <a:solidFill>
                <a:srgbClr val="002060"/>
              </a:solidFill>
              <a:latin typeface="Calibri" pitchFamily="34" charset="0"/>
              <a:cs typeface="Arial" pitchFamily="34" charset="0"/>
            </a:endParaRPr>
          </a:p>
        </p:txBody>
      </p:sp>
      <p:pic>
        <p:nvPicPr>
          <p:cNvPr id="7171" name="Рисунок 10" descr="Рисунок3 copy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3" name="Picture 12" descr="лого_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29313" y="285750"/>
            <a:ext cx="2841625" cy="696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Заголовок 6"/>
          <p:cNvSpPr txBox="1">
            <a:spLocks/>
          </p:cNvSpPr>
          <p:nvPr/>
        </p:nvSpPr>
        <p:spPr>
          <a:xfrm>
            <a:off x="357188" y="5000625"/>
            <a:ext cx="3429000" cy="571500"/>
          </a:xfrm>
          <a:prstGeom prst="rect">
            <a:avLst/>
          </a:prstGeom>
          <a:effectLst>
            <a:outerShdw dist="17961" dir="2700000" algn="ctr" rotWithShape="0">
              <a:schemeClr val="hlink">
                <a:alpha val="50000"/>
              </a:schemeClr>
            </a:outerShdw>
          </a:effectLst>
        </p:spPr>
        <p:txBody>
          <a:bodyPr/>
          <a:lstStyle/>
          <a:p>
            <a:pPr eaLnBrk="0" hangingPunct="0">
              <a:lnSpc>
                <a:spcPct val="90000"/>
              </a:lnSpc>
              <a:defRPr/>
            </a:pPr>
            <a:endParaRPr lang="ru-RU" dirty="0">
              <a:solidFill>
                <a:schemeClr val="accent2"/>
              </a:solidFill>
            </a:endParaRPr>
          </a:p>
        </p:txBody>
      </p:sp>
      <p:pic>
        <p:nvPicPr>
          <p:cNvPr id="7175" name="Picture 13" descr="ТЭЛ 15 будущее"/>
          <p:cNvPicPr>
            <a:picLocks noChangeAspect="1" noChangeArrowheads="1"/>
          </p:cNvPicPr>
          <p:nvPr/>
        </p:nvPicPr>
        <p:blipFill>
          <a:blip r:embed="rId5" cstate="print"/>
          <a:srcRect r="49515"/>
          <a:stretch>
            <a:fillRect/>
          </a:stretch>
        </p:blipFill>
        <p:spPr bwMode="auto">
          <a:xfrm>
            <a:off x="500063" y="285750"/>
            <a:ext cx="2214562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446088" y="3068960"/>
            <a:ext cx="8350250" cy="864096"/>
          </a:xfrm>
          <a:prstGeom prst="rect">
            <a:avLst/>
          </a:prstGeom>
        </p:spPr>
        <p:txBody>
          <a:bodyPr/>
          <a:lstStyle/>
          <a:p>
            <a:pPr lvl="0" algn="ctr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kern="0" dirty="0">
                <a:solidFill>
                  <a:srgbClr val="3760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Спасибо за внимание.</a:t>
            </a:r>
          </a:p>
        </p:txBody>
      </p:sp>
    </p:spTree>
    <p:extLst>
      <p:ext uri="{BB962C8B-B14F-4D97-AF65-F5344CB8AC3E}">
        <p14:creationId xmlns:p14="http://schemas.microsoft.com/office/powerpoint/2010/main" val="2411595220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66" name="Group 11"/>
          <p:cNvGrpSpPr>
            <a:grpSpLocks/>
          </p:cNvGrpSpPr>
          <p:nvPr/>
        </p:nvGrpSpPr>
        <p:grpSpPr bwMode="auto">
          <a:xfrm>
            <a:off x="0" y="0"/>
            <a:ext cx="9144000" cy="6859588"/>
            <a:chOff x="0" y="0"/>
            <a:chExt cx="5760" cy="4321"/>
          </a:xfrm>
        </p:grpSpPr>
        <p:sp>
          <p:nvSpPr>
            <p:cNvPr id="11351" name="AutoShape 5"/>
            <p:cNvSpPr>
              <a:spLocks noChangeAspect="1" noChangeArrowheads="1" noTextEdit="1"/>
            </p:cNvSpPr>
            <p:nvPr/>
          </p:nvSpPr>
          <p:spPr bwMode="auto">
            <a:xfrm>
              <a:off x="0" y="0"/>
              <a:ext cx="5760" cy="43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pic>
          <p:nvPicPr>
            <p:cNvPr id="11352" name="Picture 7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0"/>
              <a:ext cx="5760" cy="43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1268" name="Text Box 9"/>
          <p:cNvSpPr txBox="1">
            <a:spLocks noChangeArrowheads="1"/>
          </p:cNvSpPr>
          <p:nvPr/>
        </p:nvSpPr>
        <p:spPr bwMode="auto">
          <a:xfrm>
            <a:off x="0" y="1143000"/>
            <a:ext cx="8748713" cy="4000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/>
              <a:t>           </a:t>
            </a:r>
            <a:endParaRPr lang="ru-RU" sz="2000">
              <a:solidFill>
                <a:schemeClr val="accent2"/>
              </a:solidFill>
            </a:endParaRPr>
          </a:p>
        </p:txBody>
      </p:sp>
      <p:cxnSp>
        <p:nvCxnSpPr>
          <p:cNvPr id="11269" name="Прямая соединительная линия 28"/>
          <p:cNvCxnSpPr>
            <a:cxnSpLocks noChangeShapeType="1"/>
          </p:cNvCxnSpPr>
          <p:nvPr/>
        </p:nvCxnSpPr>
        <p:spPr bwMode="auto">
          <a:xfrm>
            <a:off x="142875" y="6286500"/>
            <a:ext cx="8858250" cy="0"/>
          </a:xfrm>
          <a:prstGeom prst="line">
            <a:avLst/>
          </a:prstGeom>
          <a:noFill/>
          <a:ln w="53975" cmpd="thickThin" algn="ctr">
            <a:solidFill>
              <a:srgbClr val="1F497D"/>
            </a:solidFill>
            <a:round/>
            <a:headEnd/>
            <a:tailEnd/>
          </a:ln>
        </p:spPr>
      </p:cxnSp>
      <p:pic>
        <p:nvPicPr>
          <p:cNvPr id="11347" name="Picture 11" descr="лого_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00188" y="6340475"/>
            <a:ext cx="1571625" cy="38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348" name="Picture 13" descr="ТЭЛ 15 будущее"/>
          <p:cNvPicPr>
            <a:picLocks noChangeAspect="1" noChangeArrowheads="1"/>
          </p:cNvPicPr>
          <p:nvPr/>
        </p:nvPicPr>
        <p:blipFill>
          <a:blip r:embed="rId5" cstate="print"/>
          <a:srcRect r="49515"/>
          <a:stretch>
            <a:fillRect/>
          </a:stretch>
        </p:blipFill>
        <p:spPr bwMode="auto">
          <a:xfrm>
            <a:off x="142875" y="6356350"/>
            <a:ext cx="1174750" cy="39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349" name="Прямоугольник 24"/>
          <p:cNvSpPr>
            <a:spLocks noChangeArrowheads="1"/>
          </p:cNvSpPr>
          <p:nvPr/>
        </p:nvSpPr>
        <p:spPr bwMode="auto">
          <a:xfrm>
            <a:off x="539552" y="-24"/>
            <a:ext cx="860444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Проектный вариант вывода из эксплуатации бассейнов Б-1,2</a:t>
            </a:r>
            <a:endParaRPr lang="ru-RU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Номер слайда 13"/>
          <p:cNvSpPr>
            <a:spLocks noGrp="1"/>
          </p:cNvSpPr>
          <p:nvPr>
            <p:ph type="sldNum" sz="quarter" idx="12"/>
          </p:nvPr>
        </p:nvSpPr>
        <p:spPr>
          <a:xfrm>
            <a:off x="6948264" y="6372679"/>
            <a:ext cx="2133600" cy="476250"/>
          </a:xfrm>
        </p:spPr>
        <p:txBody>
          <a:bodyPr/>
          <a:lstStyle/>
          <a:p>
            <a:pPr>
              <a:defRPr/>
            </a:pPr>
            <a:fld id="{C3606C01-7994-4708-BFD3-90E752896341}" type="slidenum">
              <a:rPr lang="ru-RU" smtClean="0"/>
              <a:pPr>
                <a:defRPr/>
              </a:pPr>
              <a:t>4</a:t>
            </a:fld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2411760" y="1700808"/>
            <a:ext cx="4248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899592" y="1343025"/>
            <a:ext cx="6408712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1C4C6F"/>
                </a:solidFill>
              </a:rPr>
              <a:t>Вариант вывода из эксплуатации – </a:t>
            </a:r>
            <a:r>
              <a:rPr lang="ru-RU" b="0" dirty="0">
                <a:solidFill>
                  <a:srgbClr val="1C4C6F"/>
                </a:solidFill>
              </a:rPr>
              <a:t>создание пункта консервации </a:t>
            </a:r>
            <a:r>
              <a:rPr lang="ru-RU" b="0" dirty="0" smtClean="0">
                <a:solidFill>
                  <a:srgbClr val="1C4C6F"/>
                </a:solidFill>
              </a:rPr>
              <a:t>радиоактивных </a:t>
            </a:r>
            <a:r>
              <a:rPr lang="ru-RU" b="0" dirty="0">
                <a:solidFill>
                  <a:srgbClr val="1C4C6F"/>
                </a:solidFill>
              </a:rPr>
              <a:t>отходов путём засыпки акватории бассейна местным грунтом, а также создания полного глиняного экрана, дренажной системы и  системы мониторинга.</a:t>
            </a:r>
          </a:p>
          <a:p>
            <a:endParaRPr lang="ru-RU" sz="1600" b="0" dirty="0">
              <a:solidFill>
                <a:srgbClr val="1C4C6F"/>
              </a:solidFill>
              <a:latin typeface="Calibri" pitchFamily="34" charset="0"/>
              <a:cs typeface="Calibri" pitchFamily="34" charset="0"/>
            </a:endParaRPr>
          </a:p>
          <a:p>
            <a:r>
              <a:rPr lang="ru-RU" dirty="0">
                <a:solidFill>
                  <a:srgbClr val="1C4C6F"/>
                </a:solidFill>
              </a:rPr>
              <a:t>Выбор данного варианта основан на обосновании: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b="0" dirty="0">
                <a:solidFill>
                  <a:srgbClr val="1C4C6F"/>
                </a:solidFill>
              </a:rPr>
              <a:t>безопасности физико-химических процессов происходящих в бассейнах (опасность разогрева осадков и взрыва ацетатно-нитратной смеси, выделение водорода при радиолизе, капиллярный подъём радионуклидов в слое засыпки, </a:t>
            </a:r>
            <a:r>
              <a:rPr lang="ru-RU" b="0" dirty="0" err="1">
                <a:solidFill>
                  <a:srgbClr val="1C4C6F"/>
                </a:solidFill>
              </a:rPr>
              <a:t>газовыделение</a:t>
            </a:r>
            <a:r>
              <a:rPr lang="ru-RU" b="0" dirty="0">
                <a:solidFill>
                  <a:srgbClr val="1C4C6F"/>
                </a:solidFill>
              </a:rPr>
              <a:t> осадков за счёт деятельности </a:t>
            </a:r>
            <a:r>
              <a:rPr lang="ru-RU" b="0" dirty="0" err="1">
                <a:solidFill>
                  <a:srgbClr val="1C4C6F"/>
                </a:solidFill>
              </a:rPr>
              <a:t>микрооргонизмов</a:t>
            </a:r>
            <a:r>
              <a:rPr lang="ru-RU" b="0" dirty="0">
                <a:solidFill>
                  <a:srgbClr val="1C4C6F"/>
                </a:solidFill>
              </a:rPr>
              <a:t> и др.);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b="0" dirty="0">
                <a:solidFill>
                  <a:srgbClr val="1C4C6F"/>
                </a:solidFill>
              </a:rPr>
              <a:t>выполнения условий радиационной и ядерной безопасности;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b="0" dirty="0">
                <a:solidFill>
                  <a:srgbClr val="1C4C6F"/>
                </a:solidFill>
              </a:rPr>
              <a:t>экономической целесообразности.</a:t>
            </a:r>
          </a:p>
          <a:p>
            <a:endParaRPr lang="ru-RU" b="0" dirty="0">
              <a:solidFill>
                <a:srgbClr val="1C4C6F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endParaRPr lang="ru-RU" sz="1600" b="0" dirty="0" smtClean="0">
              <a:solidFill>
                <a:srgbClr val="1C4C6F"/>
              </a:solidFill>
              <a:latin typeface="Calibri" pitchFamily="34" charset="0"/>
              <a:cs typeface="Calibri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endParaRPr lang="ru-RU" sz="1600" b="0" dirty="0">
              <a:solidFill>
                <a:srgbClr val="1C4C6F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908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62" name="Group 11"/>
          <p:cNvGrpSpPr>
            <a:grpSpLocks/>
          </p:cNvGrpSpPr>
          <p:nvPr/>
        </p:nvGrpSpPr>
        <p:grpSpPr bwMode="auto">
          <a:xfrm>
            <a:off x="0" y="0"/>
            <a:ext cx="9144000" cy="6859588"/>
            <a:chOff x="0" y="0"/>
            <a:chExt cx="5760" cy="4321"/>
          </a:xfrm>
        </p:grpSpPr>
        <p:sp>
          <p:nvSpPr>
            <p:cNvPr id="15464" name="AutoShape 5"/>
            <p:cNvSpPr>
              <a:spLocks noChangeAspect="1" noChangeArrowheads="1" noTextEdit="1"/>
            </p:cNvSpPr>
            <p:nvPr/>
          </p:nvSpPr>
          <p:spPr bwMode="auto">
            <a:xfrm>
              <a:off x="0" y="0"/>
              <a:ext cx="5760" cy="43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pic>
          <p:nvPicPr>
            <p:cNvPr id="15465" name="Picture 7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0"/>
              <a:ext cx="5760" cy="43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cxnSp>
        <p:nvCxnSpPr>
          <p:cNvPr id="15365" name="Прямая соединительная линия 28"/>
          <p:cNvCxnSpPr>
            <a:cxnSpLocks noChangeShapeType="1"/>
          </p:cNvCxnSpPr>
          <p:nvPr/>
        </p:nvCxnSpPr>
        <p:spPr bwMode="auto">
          <a:xfrm>
            <a:off x="142875" y="6286500"/>
            <a:ext cx="8858250" cy="0"/>
          </a:xfrm>
          <a:prstGeom prst="line">
            <a:avLst/>
          </a:prstGeom>
          <a:noFill/>
          <a:ln w="53975" cmpd="thickThin" algn="ctr">
            <a:solidFill>
              <a:srgbClr val="1F497D"/>
            </a:solidFill>
            <a:round/>
            <a:headEnd/>
            <a:tailEnd/>
          </a:ln>
        </p:spPr>
      </p:cxnSp>
      <p:pic>
        <p:nvPicPr>
          <p:cNvPr id="15460" name="Picture 11" descr="лого_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00188" y="6340475"/>
            <a:ext cx="1571625" cy="38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61" name="Picture 13" descr="ТЭЛ 15 будущее"/>
          <p:cNvPicPr>
            <a:picLocks noChangeAspect="1" noChangeArrowheads="1"/>
          </p:cNvPicPr>
          <p:nvPr/>
        </p:nvPicPr>
        <p:blipFill>
          <a:blip r:embed="rId5" cstate="print"/>
          <a:srcRect r="49515"/>
          <a:stretch>
            <a:fillRect/>
          </a:stretch>
        </p:blipFill>
        <p:spPr bwMode="auto">
          <a:xfrm>
            <a:off x="142875" y="6356350"/>
            <a:ext cx="1174750" cy="39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462" name="Прямоугольник 19"/>
          <p:cNvSpPr>
            <a:spLocks noChangeArrowheads="1"/>
          </p:cNvSpPr>
          <p:nvPr/>
        </p:nvSpPr>
        <p:spPr bwMode="auto">
          <a:xfrm>
            <a:off x="0" y="357166"/>
            <a:ext cx="9144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Этапы консервации бассейнов Б1 и Б-2</a:t>
            </a:r>
            <a:endParaRPr lang="ru-RU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Прямоугольник 15"/>
          <p:cNvSpPr>
            <a:spLocks noChangeArrowheads="1"/>
          </p:cNvSpPr>
          <p:nvPr/>
        </p:nvSpPr>
        <p:spPr bwMode="auto">
          <a:xfrm>
            <a:off x="508000" y="1165796"/>
            <a:ext cx="8231188" cy="1908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 b="1" dirty="0">
                <a:solidFill>
                  <a:srgbClr val="1C4C6F"/>
                </a:solidFill>
                <a:latin typeface="Calibri" pitchFamily="34" charset="0"/>
              </a:rPr>
              <a:t>I</a:t>
            </a:r>
            <a:r>
              <a:rPr lang="ru-RU" sz="2800" b="1" dirty="0">
                <a:solidFill>
                  <a:srgbClr val="1C4C6F"/>
                </a:solidFill>
                <a:latin typeface="Calibri" pitchFamily="34" charset="0"/>
              </a:rPr>
              <a:t> </a:t>
            </a:r>
            <a:r>
              <a:rPr lang="ru-RU" sz="2800" b="1" dirty="0" smtClean="0">
                <a:solidFill>
                  <a:srgbClr val="1C4C6F"/>
                </a:solidFill>
                <a:latin typeface="Calibri" pitchFamily="34" charset="0"/>
              </a:rPr>
              <a:t>этап</a:t>
            </a:r>
            <a:endParaRPr lang="ru-RU" sz="2800" b="1" dirty="0" smtClean="0">
              <a:solidFill>
                <a:srgbClr val="1C4C6F"/>
              </a:solidFill>
            </a:endParaRPr>
          </a:p>
          <a:p>
            <a:pPr>
              <a:spcAft>
                <a:spcPts val="600"/>
              </a:spcAft>
            </a:pPr>
            <a:r>
              <a:rPr lang="ru-RU" dirty="0" smtClean="0">
                <a:solidFill>
                  <a:srgbClr val="1C4C6F"/>
                </a:solidFill>
              </a:rPr>
              <a:t>Подготовительный</a:t>
            </a:r>
            <a:r>
              <a:rPr lang="ru-RU" b="0" dirty="0" smtClean="0">
                <a:solidFill>
                  <a:srgbClr val="1C4C6F"/>
                </a:solidFill>
              </a:rPr>
              <a:t> – создание вспомогательной инфраструктуры (карьеры, дороги, боксы-стоянки, перегрузочные площадки, трансформаторные подстанции, санпропускник, автомойки, станции перекачки </a:t>
            </a:r>
            <a:r>
              <a:rPr lang="ru-RU" b="0" dirty="0" err="1" smtClean="0">
                <a:solidFill>
                  <a:srgbClr val="1C4C6F"/>
                </a:solidFill>
              </a:rPr>
              <a:t>декантата</a:t>
            </a:r>
            <a:r>
              <a:rPr lang="ru-RU" b="0" dirty="0" smtClean="0">
                <a:solidFill>
                  <a:srgbClr val="1C4C6F"/>
                </a:solidFill>
              </a:rPr>
              <a:t> бассейна, оснащение техники биологической защитой)</a:t>
            </a:r>
            <a:endParaRPr lang="ru-RU" b="0" dirty="0">
              <a:solidFill>
                <a:srgbClr val="1C4C6F"/>
              </a:solidFill>
            </a:endParaRPr>
          </a:p>
        </p:txBody>
      </p:sp>
      <p:sp>
        <p:nvSpPr>
          <p:cNvPr id="14" name="Прямоугольник 15"/>
          <p:cNvSpPr>
            <a:spLocks noChangeArrowheads="1"/>
          </p:cNvSpPr>
          <p:nvPr/>
        </p:nvSpPr>
        <p:spPr bwMode="auto">
          <a:xfrm>
            <a:off x="519113" y="2799904"/>
            <a:ext cx="8231187" cy="13542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 b="1" dirty="0">
                <a:solidFill>
                  <a:srgbClr val="1C4C6F"/>
                </a:solidFill>
                <a:latin typeface="Calibri" pitchFamily="34" charset="0"/>
              </a:rPr>
              <a:t>II</a:t>
            </a:r>
            <a:r>
              <a:rPr lang="ru-RU" sz="2800" b="1" dirty="0">
                <a:solidFill>
                  <a:srgbClr val="1C4C6F"/>
                </a:solidFill>
                <a:latin typeface="Calibri" pitchFamily="34" charset="0"/>
              </a:rPr>
              <a:t> этап</a:t>
            </a:r>
          </a:p>
          <a:p>
            <a:r>
              <a:rPr lang="ru-RU" dirty="0">
                <a:solidFill>
                  <a:srgbClr val="1C4C6F"/>
                </a:solidFill>
              </a:rPr>
              <a:t>Перекрытие </a:t>
            </a:r>
            <a:r>
              <a:rPr lang="ru-RU" dirty="0" smtClean="0">
                <a:solidFill>
                  <a:srgbClr val="1C4C6F"/>
                </a:solidFill>
              </a:rPr>
              <a:t> пульпы  </a:t>
            </a:r>
            <a:r>
              <a:rPr lang="ru-RU" b="0" dirty="0" smtClean="0">
                <a:solidFill>
                  <a:srgbClr val="1C4C6F"/>
                </a:solidFill>
              </a:rPr>
              <a:t>на акватории </a:t>
            </a:r>
            <a:r>
              <a:rPr lang="ru-RU" b="0" dirty="0">
                <a:solidFill>
                  <a:srgbClr val="1C4C6F"/>
                </a:solidFill>
              </a:rPr>
              <a:t>бассейна. Работы выполняются в зимний период, после образования ледяного </a:t>
            </a:r>
            <a:r>
              <a:rPr lang="ru-RU" b="0" dirty="0" smtClean="0">
                <a:solidFill>
                  <a:srgbClr val="1C4C6F"/>
                </a:solidFill>
              </a:rPr>
              <a:t>покрова.</a:t>
            </a:r>
            <a:r>
              <a:rPr lang="en-US" b="0" dirty="0" smtClean="0">
                <a:solidFill>
                  <a:srgbClr val="1C4C6F"/>
                </a:solidFill>
              </a:rPr>
              <a:t> </a:t>
            </a:r>
            <a:r>
              <a:rPr lang="ru-RU" b="0" dirty="0" smtClean="0">
                <a:solidFill>
                  <a:srgbClr val="1C4C6F"/>
                </a:solidFill>
              </a:rPr>
              <a:t>Создание </a:t>
            </a:r>
            <a:r>
              <a:rPr lang="ru-RU" b="0" dirty="0">
                <a:solidFill>
                  <a:srgbClr val="1C4C6F"/>
                </a:solidFill>
              </a:rPr>
              <a:t>дренажной </a:t>
            </a:r>
            <a:r>
              <a:rPr lang="ru-RU" b="0" dirty="0" smtClean="0">
                <a:solidFill>
                  <a:srgbClr val="1C4C6F"/>
                </a:solidFill>
              </a:rPr>
              <a:t>системы</a:t>
            </a:r>
            <a:endParaRPr lang="ru-RU" b="0" dirty="0">
              <a:solidFill>
                <a:srgbClr val="1C4C6F"/>
              </a:solidFill>
            </a:endParaRPr>
          </a:p>
        </p:txBody>
      </p:sp>
      <p:sp>
        <p:nvSpPr>
          <p:cNvPr id="15" name="Прямоугольник 15"/>
          <p:cNvSpPr>
            <a:spLocks noChangeArrowheads="1"/>
          </p:cNvSpPr>
          <p:nvPr/>
        </p:nvSpPr>
        <p:spPr bwMode="auto">
          <a:xfrm>
            <a:off x="519113" y="4079975"/>
            <a:ext cx="8231187" cy="13542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 b="1" dirty="0">
                <a:solidFill>
                  <a:srgbClr val="1C4C6F"/>
                </a:solidFill>
                <a:latin typeface="Calibri" pitchFamily="34" charset="0"/>
              </a:rPr>
              <a:t>III</a:t>
            </a:r>
            <a:r>
              <a:rPr lang="ru-RU" sz="2800" b="1" dirty="0">
                <a:solidFill>
                  <a:srgbClr val="1C4C6F"/>
                </a:solidFill>
                <a:latin typeface="Calibri" pitchFamily="34" charset="0"/>
              </a:rPr>
              <a:t> этап</a:t>
            </a:r>
          </a:p>
          <a:p>
            <a:r>
              <a:rPr lang="ru-RU" b="1" dirty="0">
                <a:solidFill>
                  <a:srgbClr val="1C4C6F"/>
                </a:solidFill>
              </a:rPr>
              <a:t>Завершающий </a:t>
            </a:r>
            <a:r>
              <a:rPr lang="ru-RU" b="0" dirty="0">
                <a:solidFill>
                  <a:srgbClr val="1C4C6F"/>
                </a:solidFill>
              </a:rPr>
              <a:t>– разборка </a:t>
            </a:r>
            <a:r>
              <a:rPr lang="ru-RU" b="0" dirty="0" err="1">
                <a:solidFill>
                  <a:srgbClr val="1C4C6F"/>
                </a:solidFill>
              </a:rPr>
              <a:t>обваловки</a:t>
            </a:r>
            <a:r>
              <a:rPr lang="ru-RU" b="0" dirty="0">
                <a:solidFill>
                  <a:srgbClr val="1C4C6F"/>
                </a:solidFill>
              </a:rPr>
              <a:t> бассейна, устройство верхнего глиняного экрана, защитного и плодородного слоя, установка газоотводных труб, создание системы мониторинга и водоотводных </a:t>
            </a:r>
            <a:r>
              <a:rPr lang="ru-RU" b="0" dirty="0" smtClean="0">
                <a:solidFill>
                  <a:srgbClr val="1C4C6F"/>
                </a:solidFill>
              </a:rPr>
              <a:t>канав</a:t>
            </a:r>
            <a:endParaRPr lang="ru-RU" b="0" dirty="0">
              <a:solidFill>
                <a:srgbClr val="1C4C6F"/>
              </a:solidFill>
            </a:endParaRPr>
          </a:p>
        </p:txBody>
      </p:sp>
      <p:sp>
        <p:nvSpPr>
          <p:cNvPr id="17" name="Прямоугольник 15"/>
          <p:cNvSpPr>
            <a:spLocks noChangeArrowheads="1"/>
          </p:cNvSpPr>
          <p:nvPr/>
        </p:nvSpPr>
        <p:spPr bwMode="auto">
          <a:xfrm>
            <a:off x="519113" y="5376118"/>
            <a:ext cx="8231187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 b="1" dirty="0">
                <a:solidFill>
                  <a:srgbClr val="1C4C6F"/>
                </a:solidFill>
                <a:latin typeface="Calibri" pitchFamily="34" charset="0"/>
              </a:rPr>
              <a:t>IV</a:t>
            </a:r>
            <a:r>
              <a:rPr lang="ru-RU" sz="2800" b="1" dirty="0">
                <a:solidFill>
                  <a:srgbClr val="1C4C6F"/>
                </a:solidFill>
                <a:latin typeface="Calibri" pitchFamily="34" charset="0"/>
              </a:rPr>
              <a:t> этап</a:t>
            </a:r>
          </a:p>
          <a:p>
            <a:r>
              <a:rPr lang="ru-RU" dirty="0">
                <a:solidFill>
                  <a:srgbClr val="1C4C6F"/>
                </a:solidFill>
              </a:rPr>
              <a:t>М</a:t>
            </a:r>
            <a:r>
              <a:rPr lang="ru-RU" dirty="0" smtClean="0">
                <a:solidFill>
                  <a:srgbClr val="1C4C6F"/>
                </a:solidFill>
              </a:rPr>
              <a:t>ониторинг </a:t>
            </a:r>
            <a:r>
              <a:rPr lang="ru-RU" b="0" dirty="0">
                <a:solidFill>
                  <a:srgbClr val="1C4C6F"/>
                </a:solidFill>
              </a:rPr>
              <a:t>безопасного состояния законсервированного </a:t>
            </a:r>
            <a:r>
              <a:rPr lang="ru-RU" b="0" dirty="0" smtClean="0">
                <a:solidFill>
                  <a:srgbClr val="1C4C6F"/>
                </a:solidFill>
              </a:rPr>
              <a:t>бассейна</a:t>
            </a:r>
            <a:endParaRPr lang="ru-RU" b="0" dirty="0">
              <a:solidFill>
                <a:srgbClr val="1C4C6F"/>
              </a:solidFill>
            </a:endParaRPr>
          </a:p>
          <a:p>
            <a:endParaRPr lang="ru-RU" dirty="0">
              <a:solidFill>
                <a:srgbClr val="1C4C6F"/>
              </a:solidFill>
            </a:endParaRPr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2"/>
          </p:nvPr>
        </p:nvSpPr>
        <p:spPr>
          <a:xfrm>
            <a:off x="6948264" y="6399667"/>
            <a:ext cx="2133600" cy="476250"/>
          </a:xfrm>
        </p:spPr>
        <p:txBody>
          <a:bodyPr/>
          <a:lstStyle/>
          <a:p>
            <a:pPr>
              <a:defRPr/>
            </a:pPr>
            <a:fld id="{C3606C01-7994-4708-BFD3-90E752896341}" type="slidenum">
              <a:rPr lang="ru-RU" smtClean="0"/>
              <a:pPr>
                <a:defRPr/>
              </a:pPr>
              <a:t>5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82" name="Group 11"/>
          <p:cNvGrpSpPr>
            <a:grpSpLocks/>
          </p:cNvGrpSpPr>
          <p:nvPr/>
        </p:nvGrpSpPr>
        <p:grpSpPr bwMode="auto">
          <a:xfrm>
            <a:off x="0" y="0"/>
            <a:ext cx="9144000" cy="6859588"/>
            <a:chOff x="0" y="0"/>
            <a:chExt cx="5760" cy="4321"/>
          </a:xfrm>
        </p:grpSpPr>
        <p:sp>
          <p:nvSpPr>
            <p:cNvPr id="20533" name="AutoShape 5"/>
            <p:cNvSpPr>
              <a:spLocks noChangeAspect="1" noChangeArrowheads="1" noTextEdit="1"/>
            </p:cNvSpPr>
            <p:nvPr/>
          </p:nvSpPr>
          <p:spPr bwMode="auto">
            <a:xfrm>
              <a:off x="0" y="0"/>
              <a:ext cx="5760" cy="43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pic>
          <p:nvPicPr>
            <p:cNvPr id="20534" name="Picture 7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37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43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0484" name="Text Box 9"/>
          <p:cNvSpPr txBox="1">
            <a:spLocks noChangeArrowheads="1"/>
          </p:cNvSpPr>
          <p:nvPr/>
        </p:nvSpPr>
        <p:spPr bwMode="auto">
          <a:xfrm>
            <a:off x="323850" y="1484313"/>
            <a:ext cx="8424863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/>
              <a:t>           </a:t>
            </a:r>
            <a:endParaRPr lang="ru-RU" sz="2000">
              <a:solidFill>
                <a:schemeClr val="accent2"/>
              </a:solidFill>
            </a:endParaRPr>
          </a:p>
        </p:txBody>
      </p:sp>
      <p:cxnSp>
        <p:nvCxnSpPr>
          <p:cNvPr id="20485" name="Прямая соединительная линия 28"/>
          <p:cNvCxnSpPr>
            <a:cxnSpLocks noChangeShapeType="1"/>
          </p:cNvCxnSpPr>
          <p:nvPr/>
        </p:nvCxnSpPr>
        <p:spPr bwMode="auto">
          <a:xfrm>
            <a:off x="142875" y="6286500"/>
            <a:ext cx="8858250" cy="0"/>
          </a:xfrm>
          <a:prstGeom prst="line">
            <a:avLst/>
          </a:prstGeom>
          <a:noFill/>
          <a:ln w="53975" cmpd="thickThin" algn="ctr">
            <a:solidFill>
              <a:srgbClr val="1F497D"/>
            </a:solidFill>
            <a:round/>
            <a:headEnd/>
            <a:tailEnd/>
          </a:ln>
        </p:spPr>
      </p:cxnSp>
      <p:pic>
        <p:nvPicPr>
          <p:cNvPr id="20486" name="Picture 11" descr="лого_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00188" y="6340475"/>
            <a:ext cx="1571625" cy="38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7" name="Picture 13" descr="ТЭЛ 15 будущее"/>
          <p:cNvPicPr>
            <a:picLocks noChangeAspect="1" noChangeArrowheads="1"/>
          </p:cNvPicPr>
          <p:nvPr/>
        </p:nvPicPr>
        <p:blipFill>
          <a:blip r:embed="rId6" cstate="print"/>
          <a:srcRect r="49515"/>
          <a:stretch>
            <a:fillRect/>
          </a:stretch>
        </p:blipFill>
        <p:spPr bwMode="auto">
          <a:xfrm>
            <a:off x="142875" y="6356350"/>
            <a:ext cx="1174750" cy="39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 descr="C:\Users\Mitry\Desktop\Для презентации Кириенко  21.02.2012\P1060953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37000"/>
                    </a14:imgEffect>
                    <a14:imgEffect>
                      <a14:brightnessContrast bright="34000" contrast="-33000"/>
                    </a14:imgEffect>
                  </a14:imgLayer>
                </a14:imgProps>
              </a:ext>
            </a:extLst>
          </a:blip>
          <a:srcRect l="13391" r="7541"/>
          <a:stretch/>
        </p:blipFill>
        <p:spPr>
          <a:xfrm>
            <a:off x="0" y="1268760"/>
            <a:ext cx="9144000" cy="5017740"/>
          </a:xfrm>
          <a:prstGeom prst="rect">
            <a:avLst/>
          </a:prstGeom>
          <a:noFill/>
        </p:spPr>
      </p:pic>
      <p:sp>
        <p:nvSpPr>
          <p:cNvPr id="19" name="Rectangle 15"/>
          <p:cNvSpPr txBox="1">
            <a:spLocks noChangeArrowheads="1"/>
          </p:cNvSpPr>
          <p:nvPr/>
        </p:nvSpPr>
        <p:spPr bwMode="auto">
          <a:xfrm>
            <a:off x="-35719" y="114691"/>
            <a:ext cx="9144000" cy="10017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17961" dir="2700000" algn="ctr" rotWithShape="0">
              <a:srgbClr val="003274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algn="ctr" eaLnBrk="0" hangingPunct="0">
              <a:lnSpc>
                <a:spcPct val="90000"/>
              </a:lnSpc>
              <a:defRPr/>
            </a:pPr>
            <a:r>
              <a:rPr lang="ru-RU" sz="2800" kern="0" dirty="0" smtClean="0">
                <a:solidFill>
                  <a:srgbClr val="FFFFFF"/>
                </a:solidFill>
                <a:latin typeface="Arial"/>
                <a:ea typeface="+mj-ea"/>
                <a:cs typeface="Arial" pitchFamily="34" charset="0"/>
              </a:rPr>
              <a:t>Акватория </a:t>
            </a:r>
            <a:r>
              <a:rPr lang="ru-RU" sz="2800" kern="0" dirty="0">
                <a:solidFill>
                  <a:srgbClr val="FFFFFF"/>
                </a:solidFill>
                <a:latin typeface="Arial"/>
                <a:ea typeface="+mj-ea"/>
                <a:cs typeface="Arial" pitchFamily="34" charset="0"/>
              </a:rPr>
              <a:t>бассейна</a:t>
            </a:r>
          </a:p>
          <a:p>
            <a:pPr algn="ctr" eaLnBrk="0" hangingPunct="0">
              <a:lnSpc>
                <a:spcPct val="90000"/>
              </a:lnSpc>
              <a:defRPr/>
            </a:pPr>
            <a:r>
              <a:rPr lang="ru-RU" sz="2800" kern="0" dirty="0">
                <a:solidFill>
                  <a:srgbClr val="FFFFFF"/>
                </a:solidFill>
                <a:latin typeface="Arial"/>
                <a:ea typeface="+mj-ea"/>
                <a:cs typeface="Arial" pitchFamily="34" charset="0"/>
              </a:rPr>
              <a:t>до начала работ по консервации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-357188" y="-1588"/>
            <a:ext cx="9501188" cy="6859588"/>
            <a:chOff x="0" y="0"/>
            <a:chExt cx="5760" cy="4321"/>
          </a:xfrm>
        </p:grpSpPr>
        <p:sp>
          <p:nvSpPr>
            <p:cNvPr id="27717" name="AutoShape 5"/>
            <p:cNvSpPr>
              <a:spLocks noChangeAspect="1" noChangeArrowheads="1" noTextEdit="1"/>
            </p:cNvSpPr>
            <p:nvPr/>
          </p:nvSpPr>
          <p:spPr bwMode="auto">
            <a:xfrm>
              <a:off x="0" y="0"/>
              <a:ext cx="5760" cy="43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pic>
          <p:nvPicPr>
            <p:cNvPr id="27718" name="Picture 7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0"/>
              <a:ext cx="5760" cy="43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7652" name="Picture 11" descr="лого_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28875" y="6340475"/>
            <a:ext cx="1571625" cy="38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3" name="TextBox 115"/>
          <p:cNvSpPr txBox="1">
            <a:spLocks noChangeArrowheads="1"/>
          </p:cNvSpPr>
          <p:nvPr/>
        </p:nvSpPr>
        <p:spPr bwMode="auto">
          <a:xfrm flipH="1">
            <a:off x="1000125" y="642938"/>
            <a:ext cx="460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/>
          </a:p>
        </p:txBody>
      </p:sp>
      <p:sp>
        <p:nvSpPr>
          <p:cNvPr id="119" name="Прямоугольник 118"/>
          <p:cNvSpPr/>
          <p:nvPr/>
        </p:nvSpPr>
        <p:spPr>
          <a:xfrm>
            <a:off x="4479925" y="3244850"/>
            <a:ext cx="184150" cy="368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endParaRPr lang="ru-RU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cxnSp>
        <p:nvCxnSpPr>
          <p:cNvPr id="27714" name="Прямая соединительная линия 14"/>
          <p:cNvCxnSpPr>
            <a:cxnSpLocks noChangeShapeType="1"/>
          </p:cNvCxnSpPr>
          <p:nvPr/>
        </p:nvCxnSpPr>
        <p:spPr bwMode="auto">
          <a:xfrm>
            <a:off x="142875" y="6286500"/>
            <a:ext cx="8858250" cy="0"/>
          </a:xfrm>
          <a:prstGeom prst="line">
            <a:avLst/>
          </a:prstGeom>
          <a:noFill/>
          <a:ln w="53975" cmpd="thickThin" algn="ctr">
            <a:solidFill>
              <a:srgbClr val="1F497D"/>
            </a:solidFill>
            <a:round/>
            <a:headEnd/>
            <a:tailEnd/>
          </a:ln>
        </p:spPr>
      </p:cxnSp>
      <p:sp>
        <p:nvSpPr>
          <p:cNvPr id="19" name="Прямоугольник 18"/>
          <p:cNvSpPr/>
          <p:nvPr/>
        </p:nvSpPr>
        <p:spPr>
          <a:xfrm>
            <a:off x="-357188" y="324129"/>
            <a:ext cx="9501188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Times New Roman" pitchFamily="18" charset="0"/>
              </a:rPr>
              <a:t>Исходное состояние бассейна</a:t>
            </a:r>
          </a:p>
        </p:txBody>
      </p:sp>
      <p:pic>
        <p:nvPicPr>
          <p:cNvPr id="27716" name="Picture 13" descr="ТЭЛ 15 будущее"/>
          <p:cNvPicPr>
            <a:picLocks noChangeAspect="1" noChangeArrowheads="1"/>
          </p:cNvPicPr>
          <p:nvPr/>
        </p:nvPicPr>
        <p:blipFill>
          <a:blip r:embed="rId5" cstate="print"/>
          <a:srcRect r="49515"/>
          <a:stretch>
            <a:fillRect/>
          </a:stretch>
        </p:blipFill>
        <p:spPr bwMode="auto">
          <a:xfrm>
            <a:off x="468313" y="6357938"/>
            <a:ext cx="1174750" cy="39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Номер слайда 24"/>
          <p:cNvSpPr>
            <a:spLocks noGrp="1"/>
          </p:cNvSpPr>
          <p:nvPr>
            <p:ph type="sldNum" sz="quarter" idx="12"/>
          </p:nvPr>
        </p:nvSpPr>
        <p:spPr>
          <a:xfrm>
            <a:off x="6948264" y="6386142"/>
            <a:ext cx="2133600" cy="476250"/>
          </a:xfrm>
        </p:spPr>
        <p:txBody>
          <a:bodyPr/>
          <a:lstStyle/>
          <a:p>
            <a:pPr>
              <a:defRPr/>
            </a:pPr>
            <a:fld id="{C3606C01-7994-4708-BFD3-90E752896341}" type="slidenum">
              <a:rPr lang="ru-RU" smtClean="0"/>
              <a:pPr>
                <a:defRPr/>
              </a:pPr>
              <a:t>7</a:t>
            </a:fld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37111"/>
            <a:ext cx="9144000" cy="51304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-357188" y="-1588"/>
            <a:ext cx="9501188" cy="6859588"/>
            <a:chOff x="0" y="0"/>
            <a:chExt cx="5760" cy="4321"/>
          </a:xfrm>
        </p:grpSpPr>
        <p:sp>
          <p:nvSpPr>
            <p:cNvPr id="27717" name="AutoShape 5"/>
            <p:cNvSpPr>
              <a:spLocks noChangeAspect="1" noChangeArrowheads="1" noTextEdit="1"/>
            </p:cNvSpPr>
            <p:nvPr/>
          </p:nvSpPr>
          <p:spPr bwMode="auto">
            <a:xfrm>
              <a:off x="0" y="0"/>
              <a:ext cx="5760" cy="43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pic>
          <p:nvPicPr>
            <p:cNvPr id="27718" name="Picture 7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0"/>
              <a:ext cx="5760" cy="43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7652" name="Picture 11" descr="лого_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28875" y="6340475"/>
            <a:ext cx="1571625" cy="38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3" name="TextBox 115"/>
          <p:cNvSpPr txBox="1">
            <a:spLocks noChangeArrowheads="1"/>
          </p:cNvSpPr>
          <p:nvPr/>
        </p:nvSpPr>
        <p:spPr bwMode="auto">
          <a:xfrm flipH="1">
            <a:off x="1000125" y="642938"/>
            <a:ext cx="460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/>
          </a:p>
        </p:txBody>
      </p:sp>
      <p:sp>
        <p:nvSpPr>
          <p:cNvPr id="119" name="Прямоугольник 118"/>
          <p:cNvSpPr/>
          <p:nvPr/>
        </p:nvSpPr>
        <p:spPr>
          <a:xfrm>
            <a:off x="4479925" y="3244850"/>
            <a:ext cx="184150" cy="368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endParaRPr lang="ru-RU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cxnSp>
        <p:nvCxnSpPr>
          <p:cNvPr id="27714" name="Прямая соединительная линия 14"/>
          <p:cNvCxnSpPr>
            <a:cxnSpLocks noChangeShapeType="1"/>
          </p:cNvCxnSpPr>
          <p:nvPr/>
        </p:nvCxnSpPr>
        <p:spPr bwMode="auto">
          <a:xfrm>
            <a:off x="142875" y="6286500"/>
            <a:ext cx="8858250" cy="0"/>
          </a:xfrm>
          <a:prstGeom prst="line">
            <a:avLst/>
          </a:prstGeom>
          <a:noFill/>
          <a:ln w="53975" cmpd="thickThin" algn="ctr">
            <a:solidFill>
              <a:srgbClr val="1F497D"/>
            </a:solidFill>
            <a:round/>
            <a:headEnd/>
            <a:tailEnd/>
          </a:ln>
        </p:spPr>
      </p:cxnSp>
      <p:sp>
        <p:nvSpPr>
          <p:cNvPr id="19" name="Прямоугольник 18"/>
          <p:cNvSpPr/>
          <p:nvPr/>
        </p:nvSpPr>
        <p:spPr>
          <a:xfrm>
            <a:off x="-357188" y="169111"/>
            <a:ext cx="9501188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Times New Roman" pitchFamily="18" charset="0"/>
              </a:rPr>
              <a:t>II</a:t>
            </a:r>
            <a:r>
              <a:rPr lang="ru-RU" sz="2400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Times New Roman" pitchFamily="18" charset="0"/>
              </a:rPr>
              <a:t> </a:t>
            </a:r>
            <a:r>
              <a:rPr lang="ru-RU" sz="24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Times New Roman" pitchFamily="18" charset="0"/>
              </a:rPr>
              <a:t>этап.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Times New Roman" pitchFamily="18" charset="0"/>
              </a:rPr>
              <a:t>Перекрытие </a:t>
            </a:r>
            <a:r>
              <a:rPr lang="ru-RU" sz="24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Times New Roman" pitchFamily="18" charset="0"/>
              </a:rPr>
              <a:t>пульпы</a:t>
            </a:r>
          </a:p>
        </p:txBody>
      </p:sp>
      <p:pic>
        <p:nvPicPr>
          <p:cNvPr id="27716" name="Picture 13" descr="ТЭЛ 15 будущее"/>
          <p:cNvPicPr>
            <a:picLocks noChangeAspect="1" noChangeArrowheads="1"/>
          </p:cNvPicPr>
          <p:nvPr/>
        </p:nvPicPr>
        <p:blipFill>
          <a:blip r:embed="rId5" cstate="print"/>
          <a:srcRect r="49515"/>
          <a:stretch>
            <a:fillRect/>
          </a:stretch>
        </p:blipFill>
        <p:spPr bwMode="auto">
          <a:xfrm>
            <a:off x="468313" y="6357938"/>
            <a:ext cx="1174750" cy="39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6948264" y="6381750"/>
            <a:ext cx="2133600" cy="476250"/>
          </a:xfrm>
        </p:spPr>
        <p:txBody>
          <a:bodyPr/>
          <a:lstStyle/>
          <a:p>
            <a:pPr>
              <a:defRPr/>
            </a:pPr>
            <a:fld id="{C3606C01-7994-4708-BFD3-90E752896341}" type="slidenum">
              <a:rPr lang="ru-RU" smtClean="0"/>
              <a:pPr>
                <a:defRPr/>
              </a:pPr>
              <a:t>8</a:t>
            </a:fld>
            <a:endParaRPr lang="ru-RU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37111"/>
            <a:ext cx="9144000" cy="513042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37111"/>
            <a:ext cx="9144000" cy="513042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54" name="Group 11"/>
          <p:cNvGrpSpPr>
            <a:grpSpLocks/>
          </p:cNvGrpSpPr>
          <p:nvPr/>
        </p:nvGrpSpPr>
        <p:grpSpPr bwMode="auto">
          <a:xfrm>
            <a:off x="0" y="0"/>
            <a:ext cx="9144000" cy="6859588"/>
            <a:chOff x="0" y="0"/>
            <a:chExt cx="5760" cy="4321"/>
          </a:xfrm>
        </p:grpSpPr>
        <p:sp>
          <p:nvSpPr>
            <p:cNvPr id="23612" name="AutoShape 5"/>
            <p:cNvSpPr>
              <a:spLocks noChangeAspect="1" noChangeArrowheads="1" noTextEdit="1"/>
            </p:cNvSpPr>
            <p:nvPr/>
          </p:nvSpPr>
          <p:spPr bwMode="auto">
            <a:xfrm>
              <a:off x="0" y="0"/>
              <a:ext cx="5760" cy="43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pic>
          <p:nvPicPr>
            <p:cNvPr id="23613" name="Picture 7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0"/>
              <a:ext cx="5760" cy="43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3557" name="Picture 11" descr="лого_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28875" y="6340475"/>
            <a:ext cx="1571625" cy="38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3582" name="Прямая соединительная линия 11"/>
          <p:cNvCxnSpPr>
            <a:cxnSpLocks noChangeShapeType="1"/>
          </p:cNvCxnSpPr>
          <p:nvPr/>
        </p:nvCxnSpPr>
        <p:spPr bwMode="auto">
          <a:xfrm>
            <a:off x="142875" y="6286500"/>
            <a:ext cx="8858250" cy="0"/>
          </a:xfrm>
          <a:prstGeom prst="line">
            <a:avLst/>
          </a:prstGeom>
          <a:noFill/>
          <a:ln w="53975" cmpd="thickThin" algn="ctr">
            <a:solidFill>
              <a:srgbClr val="1F497D"/>
            </a:solidFill>
            <a:round/>
            <a:headEnd/>
            <a:tailEnd/>
          </a:ln>
        </p:spPr>
      </p:cxnSp>
      <p:pic>
        <p:nvPicPr>
          <p:cNvPr id="23583" name="Picture 13" descr="ТЭЛ 15 будущее"/>
          <p:cNvPicPr>
            <a:picLocks noChangeAspect="1" noChangeArrowheads="1"/>
          </p:cNvPicPr>
          <p:nvPr/>
        </p:nvPicPr>
        <p:blipFill>
          <a:blip r:embed="rId5" cstate="print"/>
          <a:srcRect r="49515"/>
          <a:stretch>
            <a:fillRect/>
          </a:stretch>
        </p:blipFill>
        <p:spPr bwMode="auto">
          <a:xfrm>
            <a:off x="285750" y="6357938"/>
            <a:ext cx="1174750" cy="39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2" descr="C:\Users\Mitry\Desktop\Для презентации Кириенко  21.02.2012\P1060980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1000"/>
                    </a14:imgEffect>
                    <a14:imgEffect>
                      <a14:brightnessContrast bright="21000" contrast="-12000"/>
                    </a14:imgEffect>
                  </a14:imgLayer>
                </a14:imgProps>
              </a:ext>
            </a:extLst>
          </a:blip>
          <a:srcRect r="6797"/>
          <a:stretch/>
        </p:blipFill>
        <p:spPr>
          <a:xfrm>
            <a:off x="1" y="1196752"/>
            <a:ext cx="9144000" cy="4968552"/>
          </a:xfrm>
          <a:prstGeom prst="rect">
            <a:avLst/>
          </a:prstGeom>
          <a:noFill/>
        </p:spPr>
      </p:pic>
      <p:sp>
        <p:nvSpPr>
          <p:cNvPr id="2060" name="Rectangle 12"/>
          <p:cNvSpPr>
            <a:spLocks noChangeArrowheads="1"/>
          </p:cNvSpPr>
          <p:nvPr/>
        </p:nvSpPr>
        <p:spPr bwMode="auto">
          <a:xfrm>
            <a:off x="0" y="404664"/>
            <a:ext cx="9144000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4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+mj-ea"/>
                <a:cs typeface="Arial" pitchFamily="34" charset="0"/>
              </a:rPr>
              <a:t>Создание прорана в </a:t>
            </a:r>
            <a:r>
              <a:rPr lang="ru-RU" sz="2400" kern="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+mj-ea"/>
                <a:cs typeface="Arial" pitchFamily="34" charset="0"/>
              </a:rPr>
              <a:t>обваловке</a:t>
            </a:r>
            <a:r>
              <a:rPr lang="ru-RU" sz="24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+mj-ea"/>
                <a:cs typeface="Arial" pitchFamily="34" charset="0"/>
              </a:rPr>
              <a:t> бассейна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Классическая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3_Оформление по умолчанию">
  <a:themeElements>
    <a:clrScheme name="3_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3_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3_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9830</TotalTime>
  <Words>1000</Words>
  <Application>Microsoft Office PowerPoint</Application>
  <PresentationFormat>Экран (4:3)</PresentationFormat>
  <Paragraphs>358</Paragraphs>
  <Slides>32</Slides>
  <Notes>32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32</vt:i4>
      </vt:variant>
    </vt:vector>
  </HeadingPairs>
  <TitlesOfParts>
    <vt:vector size="34" baseType="lpstr">
      <vt:lpstr>Оформление по умолчанию</vt:lpstr>
      <vt:lpstr>3_Оформление по умолчанию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Museum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Серёга</dc:creator>
  <cp:lastModifiedBy>1</cp:lastModifiedBy>
  <cp:revision>895</cp:revision>
  <dcterms:created xsi:type="dcterms:W3CDTF">2011-02-02T11:19:47Z</dcterms:created>
  <dcterms:modified xsi:type="dcterms:W3CDTF">2012-10-16T18:51:05Z</dcterms:modified>
</cp:coreProperties>
</file>