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300" r:id="rId3"/>
    <p:sldId id="301" r:id="rId4"/>
    <p:sldId id="310" r:id="rId5"/>
    <p:sldId id="311" r:id="rId6"/>
    <p:sldId id="335" r:id="rId7"/>
    <p:sldId id="315" r:id="rId8"/>
    <p:sldId id="337" r:id="rId9"/>
    <p:sldId id="336" r:id="rId10"/>
    <p:sldId id="317" r:id="rId11"/>
    <p:sldId id="334" r:id="rId12"/>
    <p:sldId id="338" r:id="rId13"/>
    <p:sldId id="339" r:id="rId14"/>
    <p:sldId id="340" r:id="rId15"/>
    <p:sldId id="320" r:id="rId16"/>
    <p:sldId id="342" r:id="rId17"/>
    <p:sldId id="343" r:id="rId18"/>
    <p:sldId id="344" r:id="rId19"/>
    <p:sldId id="333" r:id="rId20"/>
    <p:sldId id="345" r:id="rId21"/>
    <p:sldId id="328" r:id="rId22"/>
    <p:sldId id="346" r:id="rId23"/>
    <p:sldId id="347" r:id="rId24"/>
    <p:sldId id="348" r:id="rId25"/>
    <p:sldId id="349" r:id="rId26"/>
    <p:sldId id="331" r:id="rId27"/>
    <p:sldId id="350" r:id="rId28"/>
    <p:sldId id="299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000"/>
    <a:srgbClr val="B53BA6"/>
    <a:srgbClr val="990033"/>
    <a:srgbClr val="CCFF99"/>
    <a:srgbClr val="DBE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9CDC3C39-CB46-4EF7-818E-2D58EB607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58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E02E40-D77C-4DFA-AE74-33A7777595D8}" type="slidenum">
              <a:rPr lang="ru-RU" smtClean="0"/>
              <a:pPr eaLnBrk="1" hangingPunct="1"/>
              <a:t>1</a:t>
            </a:fld>
            <a:endParaRPr lang="ru-RU" smtClean="0"/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 anchor="b"/>
          <a:lstStyle>
            <a:lvl1pPr defTabSz="9096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DAACC05-C3DB-494A-8004-6A8D7E6D1AB3}" type="slidenum">
              <a:rPr lang="ru-RU" sz="2000" b="0">
                <a:solidFill>
                  <a:schemeClr val="accent2"/>
                </a:solidFill>
              </a:rPr>
              <a:pPr algn="r" eaLnBrk="1" hangingPunct="1"/>
              <a:t>1</a:t>
            </a:fld>
            <a:endParaRPr lang="ru-RU" sz="2000" b="0">
              <a:solidFill>
                <a:schemeClr val="accent2"/>
              </a:solidFill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8700" y="1320800"/>
            <a:ext cx="4895850" cy="3671888"/>
          </a:xfrm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5365750"/>
            <a:ext cx="5857875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4" tIns="45643" rIns="91284" bIns="45643"/>
          <a:lstStyle/>
          <a:p>
            <a:pPr marL="263525" indent="-263525"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7658D05-0013-4486-88B2-886220CBAA33}" type="slidenum">
              <a:rPr lang="ru-RU" sz="1200" b="0"/>
              <a:pPr algn="r" eaLnBrk="1" hangingPunct="1"/>
              <a:t>28</a:t>
            </a:fld>
            <a:endParaRPr lang="ru-RU" sz="1200" b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 anchor="b"/>
          <a:lstStyle>
            <a:lvl1pPr defTabSz="9096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96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A045882-63A2-4C1A-9D11-9485EB31C177}" type="slidenum">
              <a:rPr lang="ru-RU" sz="2000" b="0">
                <a:solidFill>
                  <a:schemeClr val="accent2"/>
                </a:solidFill>
              </a:rPr>
              <a:pPr algn="r" eaLnBrk="1" hangingPunct="1"/>
              <a:t>28</a:t>
            </a:fld>
            <a:endParaRPr lang="ru-RU" sz="2000" b="0">
              <a:solidFill>
                <a:schemeClr val="accent2"/>
              </a:solidFill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8700" y="1320800"/>
            <a:ext cx="4895850" cy="3671888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5365750"/>
            <a:ext cx="5857875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4" tIns="45643" rIns="91284" bIns="45643"/>
          <a:lstStyle/>
          <a:p>
            <a:pPr marL="263525" indent="-263525"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E909F-0CCE-4AD7-9995-704540F15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52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4EB12-E4E4-4CBC-99D7-E83D87F3B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2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86E60-3778-41E5-AD65-ECC096F91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3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806D1-7FA0-4B0C-B177-F0F9354F5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8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48063-D46E-4DD3-83D2-33C46C87D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CF75C-CA46-4BA9-8087-E158DF655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0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647E-CB1D-4F8D-9615-E83E06376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2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A43FB-9979-4474-958F-A7386A509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9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CDAD8-0A93-4F3E-B581-2E26974F6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CBF08-132C-4CDF-813C-36A28C830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39B23-E1FC-4C72-B4E4-0101ABE45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6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6BBB3E75-FA83-4CB4-BCE3-1AA95BFB6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18" Type="http://schemas.openxmlformats.org/officeDocument/2006/relationships/image" Target="../media/image74.jpg"/><Relationship Id="rId26" Type="http://schemas.openxmlformats.org/officeDocument/2006/relationships/image" Target="../media/image82.jpg"/><Relationship Id="rId39" Type="http://schemas.openxmlformats.org/officeDocument/2006/relationships/image" Target="../media/image95.jpg"/><Relationship Id="rId3" Type="http://schemas.openxmlformats.org/officeDocument/2006/relationships/image" Target="../media/image4.jpeg"/><Relationship Id="rId21" Type="http://schemas.openxmlformats.org/officeDocument/2006/relationships/image" Target="../media/image77.jpg"/><Relationship Id="rId34" Type="http://schemas.openxmlformats.org/officeDocument/2006/relationships/image" Target="../media/image90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17" Type="http://schemas.openxmlformats.org/officeDocument/2006/relationships/image" Target="../media/image73.jpg"/><Relationship Id="rId25" Type="http://schemas.openxmlformats.org/officeDocument/2006/relationships/image" Target="../media/image81.jpg"/><Relationship Id="rId33" Type="http://schemas.openxmlformats.org/officeDocument/2006/relationships/image" Target="../media/image89.jpg"/><Relationship Id="rId38" Type="http://schemas.openxmlformats.org/officeDocument/2006/relationships/image" Target="../media/image94.jpg"/><Relationship Id="rId2" Type="http://schemas.openxmlformats.org/officeDocument/2006/relationships/image" Target="../media/image5.png"/><Relationship Id="rId16" Type="http://schemas.openxmlformats.org/officeDocument/2006/relationships/image" Target="../media/image72.jpg"/><Relationship Id="rId20" Type="http://schemas.openxmlformats.org/officeDocument/2006/relationships/image" Target="../media/image76.jpg"/><Relationship Id="rId29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24" Type="http://schemas.openxmlformats.org/officeDocument/2006/relationships/image" Target="../media/image80.jpg"/><Relationship Id="rId32" Type="http://schemas.openxmlformats.org/officeDocument/2006/relationships/image" Target="../media/image88.jpg"/><Relationship Id="rId37" Type="http://schemas.openxmlformats.org/officeDocument/2006/relationships/image" Target="../media/image93.jpg"/><Relationship Id="rId5" Type="http://schemas.openxmlformats.org/officeDocument/2006/relationships/image" Target="../media/image61.jpg"/><Relationship Id="rId15" Type="http://schemas.openxmlformats.org/officeDocument/2006/relationships/image" Target="../media/image71.jpg"/><Relationship Id="rId23" Type="http://schemas.openxmlformats.org/officeDocument/2006/relationships/image" Target="../media/image79.jpg"/><Relationship Id="rId28" Type="http://schemas.openxmlformats.org/officeDocument/2006/relationships/image" Target="../media/image84.jpg"/><Relationship Id="rId36" Type="http://schemas.openxmlformats.org/officeDocument/2006/relationships/image" Target="../media/image92.jpg"/><Relationship Id="rId10" Type="http://schemas.openxmlformats.org/officeDocument/2006/relationships/image" Target="../media/image66.jpg"/><Relationship Id="rId19" Type="http://schemas.openxmlformats.org/officeDocument/2006/relationships/image" Target="../media/image75.jpg"/><Relationship Id="rId31" Type="http://schemas.openxmlformats.org/officeDocument/2006/relationships/image" Target="../media/image87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Relationship Id="rId14" Type="http://schemas.openxmlformats.org/officeDocument/2006/relationships/image" Target="../media/image70.jpg"/><Relationship Id="rId22" Type="http://schemas.openxmlformats.org/officeDocument/2006/relationships/image" Target="../media/image78.jpg"/><Relationship Id="rId27" Type="http://schemas.openxmlformats.org/officeDocument/2006/relationships/image" Target="../media/image83.jpg"/><Relationship Id="rId30" Type="http://schemas.openxmlformats.org/officeDocument/2006/relationships/image" Target="../media/image86.jpg"/><Relationship Id="rId35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.jpeg"/><Relationship Id="rId7" Type="http://schemas.openxmlformats.org/officeDocument/2006/relationships/image" Target="../media/image10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4.jpeg"/><Relationship Id="rId7" Type="http://schemas.openxmlformats.org/officeDocument/2006/relationships/image" Target="../media/image1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142875" y="1214438"/>
            <a:ext cx="8858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1800"/>
              </a:lnSpc>
            </a:pPr>
            <a:endParaRPr lang="ru-RU" sz="200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53" name="Рисунок 10" descr="Рисунок3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857250" y="2428875"/>
            <a:ext cx="7572375" cy="1462088"/>
          </a:xfrm>
          <a:prstGeom prst="rect">
            <a:avLst/>
          </a:prstGeo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3000" b="0" dirty="0" smtClean="0">
                <a:solidFill>
                  <a:schemeClr val="accent2"/>
                </a:solidFill>
              </a:rPr>
              <a:t>Вывод из эксплуатации промышленных уран-графитовых реакторов ОАО «СХК»</a:t>
            </a:r>
            <a:endParaRPr lang="ru-RU" sz="3000" b="0" dirty="0">
              <a:solidFill>
                <a:schemeClr val="accent2"/>
              </a:solidFill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807139" y="4365104"/>
            <a:ext cx="4018185" cy="10846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b="0" dirty="0" smtClean="0">
                <a:solidFill>
                  <a:schemeClr val="accent2"/>
                </a:solidFill>
              </a:rPr>
              <a:t>Константин </a:t>
            </a:r>
            <a:r>
              <a:rPr lang="ru-RU" sz="2400" b="0" dirty="0" err="1" smtClean="0">
                <a:solidFill>
                  <a:schemeClr val="accent2"/>
                </a:solidFill>
              </a:rPr>
              <a:t>Юшицин</a:t>
            </a:r>
            <a:r>
              <a:rPr lang="ru-RU" sz="2400" b="0" dirty="0" smtClean="0">
                <a:solidFill>
                  <a:schemeClr val="accent2"/>
                </a:solidFill>
              </a:rPr>
              <a:t>, директор ОАО «ОДЦ УГР», </a:t>
            </a:r>
            <a:r>
              <a:rPr lang="en-US" sz="2400" b="0" dirty="0" smtClean="0">
                <a:solidFill>
                  <a:schemeClr val="accent2"/>
                </a:solidFill>
              </a:rPr>
              <a:t>ukv@dnrc.ru</a:t>
            </a:r>
            <a:endParaRPr lang="ru-RU" sz="2400" b="0" dirty="0">
              <a:solidFill>
                <a:schemeClr val="accent2"/>
              </a:solidFill>
            </a:endParaRPr>
          </a:p>
        </p:txBody>
      </p:sp>
      <p:pic>
        <p:nvPicPr>
          <p:cNvPr id="8" name="navigation8" descr="ujkm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4035"/>
            <a:ext cx="110331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tvel_logo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486123"/>
            <a:ext cx="11525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4851400" y="408335"/>
            <a:ext cx="1376680" cy="533400"/>
            <a:chOff x="6270" y="11356"/>
            <a:chExt cx="2168" cy="839"/>
          </a:xfrm>
        </p:grpSpPr>
        <p:grpSp>
          <p:nvGrpSpPr>
            <p:cNvPr id="16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8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9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0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1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2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3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11" descr="лого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2957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10</a:t>
            </a:fld>
            <a:endParaRPr lang="ru-RU" sz="1400" b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Концепция вывода из эксплуатации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ПУГР ЭИ-2 (2012-2015 гг.)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9992" y="1268760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4.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 Бесполосное заполнение подземных </a:t>
            </a:r>
            <a:r>
              <a:rPr lang="ru-RU" sz="2000" dirty="0" err="1" smtClean="0">
                <a:solidFill>
                  <a:schemeClr val="accent2"/>
                </a:solidFill>
                <a:latin typeface="+mn-lt"/>
              </a:rPr>
              <a:t>приреакторных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 помещений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000" b="0" dirty="0" err="1" smtClean="0">
                <a:solidFill>
                  <a:schemeClr val="accent2"/>
                </a:solidFill>
                <a:latin typeface="+mn-lt"/>
              </a:rPr>
              <a:t>зд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. 190 барьерными материалами.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9992" y="2629361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5. 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Дезактивация строительных конструкций и демонтаж надземной части </a:t>
            </a:r>
            <a:r>
              <a:rPr lang="ru-RU" sz="2000" b="0" dirty="0" err="1" smtClean="0">
                <a:solidFill>
                  <a:schemeClr val="accent2"/>
                </a:solidFill>
                <a:latin typeface="+mn-lt"/>
              </a:rPr>
              <a:t>зд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. 190.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9992" y="3645024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6. 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Создание барьера атмосферному воздействию 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на объект захоронения.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9991" y="4658360"/>
            <a:ext cx="4620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  <a:latin typeface="+mn-lt"/>
              </a:rPr>
              <a:t>ПУГР ЭИ-2, выведенный из эксплуатации, по состоянию на конец 2015 г. (целевой показатель ФЦП) характеризуется, как пункт консервации особых РАО.</a:t>
            </a:r>
            <a:endParaRPr lang="ru-RU" sz="2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1" name="Рисунок 30" descr="4.реактор презентация слои глин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  <p:pic>
        <p:nvPicPr>
          <p:cNvPr id="32" name="Рисунок 31" descr="5.реактор презентация слои сно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  <p:pic>
        <p:nvPicPr>
          <p:cNvPr id="33" name="Рисунок 32" descr="6.реактор презентация слои крыш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Демонтаж оборудования и обеспечивающих систем ПУГР ЭИ-2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43482"/>
            <a:ext cx="2745694" cy="1869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343483"/>
            <a:ext cx="2745694" cy="1869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42" y="1343482"/>
            <a:ext cx="2745694" cy="1869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43" y="1343480"/>
            <a:ext cx="2745694" cy="1869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97" y="1337134"/>
            <a:ext cx="2745694" cy="1875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97" y="1343481"/>
            <a:ext cx="2745694" cy="1869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56992"/>
            <a:ext cx="2745694" cy="1872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56993"/>
            <a:ext cx="2745694" cy="18722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84" y="3356992"/>
            <a:ext cx="2739459" cy="18722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97" y="3356992"/>
            <a:ext cx="2745694" cy="18722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91" y="3356992"/>
            <a:ext cx="2745545" cy="18722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91" y="3356992"/>
            <a:ext cx="2745694" cy="1872209"/>
          </a:xfrm>
          <a:prstGeom prst="rect">
            <a:avLst/>
          </a:prstGeom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23528" y="5229200"/>
            <a:ext cx="85686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Полный демонтаж систем и оборудования выполняется для целей обеспечения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сплошности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барьера безопасности, ограничивающего миграцию радионуклидов из объекта захоронения</a:t>
            </a:r>
          </a:p>
        </p:txBody>
      </p:sp>
    </p:spTree>
    <p:extLst>
      <p:ext uri="{BB962C8B-B14F-4D97-AF65-F5344CB8AC3E}">
        <p14:creationId xmlns:p14="http://schemas.microsoft.com/office/powerpoint/2010/main" val="24777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Демонтаж оборудования и обеспечивающих систем ПУГР ЭИ-2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320742" y="1355711"/>
            <a:ext cx="568831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Одновременно с проведением демонтажных работ выполняется сбор и удаление РАО,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просыпей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и россыпей ОЯТ, накопленных в процессе эксплуатации (например, в иловых отложениях в технологических шахтах и бассейне выдержки).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2739459" cy="18267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2745694" cy="18304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739459" cy="18267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745694" cy="18304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30" y="3953009"/>
            <a:ext cx="2739459" cy="18267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30" y="3953009"/>
            <a:ext cx="2745694" cy="1830463"/>
          </a:xfrm>
          <a:prstGeom prst="rect">
            <a:avLst/>
          </a:prstGeom>
        </p:spPr>
      </p:pic>
      <p:pic>
        <p:nvPicPr>
          <p:cNvPr id="20480" name="Рисунок 204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87" y="3035907"/>
            <a:ext cx="2745694" cy="1830463"/>
          </a:xfrm>
          <a:prstGeom prst="rect">
            <a:avLst/>
          </a:prstGeom>
        </p:spPr>
      </p:pic>
      <p:pic>
        <p:nvPicPr>
          <p:cNvPr id="20481" name="Рисунок 204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97" y="4969403"/>
            <a:ext cx="2745694" cy="18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Демонтаж оборудования и обеспечивающих систем ПУГР ЭИ-2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320742" y="1355711"/>
            <a:ext cx="568831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Инфраструктура хранения и транспортировки ОЯТ, примыкающая к зданию ПУГР ЭИ-2, модернизируется для целей захоронения очень низкорадиоактивных отходов, возникающих при выводе из эксплуатации.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1" y="1678929"/>
            <a:ext cx="2745694" cy="1822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1" y="1670545"/>
            <a:ext cx="2745694" cy="1830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0" y="3676830"/>
            <a:ext cx="2746941" cy="1840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86769"/>
            <a:ext cx="2745694" cy="1830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73016"/>
            <a:ext cx="2288078" cy="1525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18" y="4988327"/>
            <a:ext cx="2288078" cy="1525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278886" y="3463635"/>
            <a:ext cx="2288078" cy="15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Демонтаж оборудования и обеспечивающих систем ПУГР ЭИ-2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5496" y="1268760"/>
            <a:ext cx="469409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Выполнены демонтаж оборудования и бетонирование подземных периферийных полостей здания ПУГР ЭИ-2 (шахта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гидро-транспорного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устройства).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72" y="1295728"/>
            <a:ext cx="1827969" cy="13707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41" y="1223767"/>
            <a:ext cx="1830463" cy="12203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25" y="1991539"/>
            <a:ext cx="1830463" cy="12203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78" y="2289822"/>
            <a:ext cx="1830463" cy="12203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18" y="3130978"/>
            <a:ext cx="1828800" cy="1371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4" y="3336118"/>
            <a:ext cx="1830463" cy="13724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3" y="4273351"/>
            <a:ext cx="1828800" cy="13716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58" y="4058176"/>
            <a:ext cx="1830463" cy="1372431"/>
          </a:xfrm>
          <a:prstGeom prst="rect">
            <a:avLst/>
          </a:prstGeom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932040" y="3580547"/>
            <a:ext cx="38438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Бетонирование горизонтальной части ГТУ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39552" y="5713511"/>
            <a:ext cx="56787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Демонтаж и бетонирование шахты вертикальной части ГТУ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70" y="4801953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" name="Рисунок 24" descr="0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2636912"/>
            <a:ext cx="4610045" cy="2448272"/>
          </a:xfrm>
          <a:prstGeom prst="rect">
            <a:avLst/>
          </a:prstGeom>
        </p:spPr>
      </p:pic>
      <p:sp>
        <p:nvSpPr>
          <p:cNvPr id="36" name="Стрелка вправо с вырезом 35"/>
          <p:cNvSpPr/>
          <p:nvPr/>
        </p:nvSpPr>
        <p:spPr>
          <a:xfrm rot="11374736">
            <a:off x="2262584" y="3530375"/>
            <a:ext cx="2473171" cy="14521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3"/>
          <p:cNvSpPr txBox="1">
            <a:spLocks noChangeArrowheads="1"/>
          </p:cNvSpPr>
          <p:nvPr/>
        </p:nvSpPr>
        <p:spPr bwMode="auto">
          <a:xfrm>
            <a:off x="251520" y="1221720"/>
            <a:ext cx="87667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Ключевой технологией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вывода из эксплуатации по варианту захоронения на месте является </a:t>
            </a:r>
            <a:r>
              <a:rPr lang="ru-RU" sz="20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бесполостное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заполнение полостей в шахте реактора барьерными материалами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3"/>
          <p:cNvSpPr txBox="1">
            <a:spLocks noChangeArrowheads="1"/>
          </p:cNvSpPr>
          <p:nvPr/>
        </p:nvSpPr>
        <p:spPr bwMode="auto">
          <a:xfrm>
            <a:off x="107504" y="5517232"/>
            <a:ext cx="4536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ПУГР ЭИ-2 Реакторного завода ОАО «СХК» (3</a:t>
            </a: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2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модель)</a:t>
            </a:r>
            <a:endParaRPr lang="ru-RU" sz="12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4644008" y="2276872"/>
            <a:ext cx="44043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соответствии с проектом необходимо выполнить заполнение материалом на основе природных глин пространств и полостей: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4644008" y="3640956"/>
            <a:ext cx="440431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между верхней биологической защитой и графитовой кладкой;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ехнологических каналов в объеме кладки;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опорной конструкции графитовой кладки;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ежду опорной конструкцией и нижней биологической защитой;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приреакторном</a:t>
            </a:r>
            <a:r>
              <a:rPr lang="ru-RU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объеме (на периферии реактора)</a:t>
            </a:r>
            <a:endParaRPr lang="ru-RU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 rot="11729830">
            <a:off x="2262586" y="3972789"/>
            <a:ext cx="2473171" cy="14521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с вырезом 30"/>
          <p:cNvSpPr/>
          <p:nvPr/>
        </p:nvSpPr>
        <p:spPr>
          <a:xfrm rot="11729830">
            <a:off x="2268402" y="4476845"/>
            <a:ext cx="2473171" cy="14521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с вырезом 31"/>
          <p:cNvSpPr/>
          <p:nvPr/>
        </p:nvSpPr>
        <p:spPr>
          <a:xfrm rot="12272291">
            <a:off x="2177731" y="4818725"/>
            <a:ext cx="2678595" cy="14902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" name="TextBox 3"/>
          <p:cNvSpPr txBox="1">
            <a:spLocks noChangeArrowheads="1"/>
          </p:cNvSpPr>
          <p:nvPr/>
        </p:nvSpPr>
        <p:spPr bwMode="auto">
          <a:xfrm>
            <a:off x="251520" y="1221720"/>
            <a:ext cx="876671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Барьеры, создаваемые для локализации радионуклидов в объекте захоронения, выполняют две основные функции:</a:t>
            </a:r>
          </a:p>
          <a:p>
            <a:pPr marL="271463" indent="-271463">
              <a:spcBef>
                <a:spcPts val="300"/>
              </a:spcBef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Препятствуют проникновению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грунтовой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воды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 атмосферных осадков (противофильтрационная функция).</a:t>
            </a:r>
          </a:p>
          <a:p>
            <a:pPr marL="271463" indent="-271463">
              <a:spcBef>
                <a:spcPts val="300"/>
              </a:spcBef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Ограничивают миграцию радионуклидов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обладая достаточной сорбционной способностью (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противомиграционная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функция).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251520" y="3205425"/>
            <a:ext cx="87667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Необходимыми свойства обладают барьерные материалы на основе природных глин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 высоким содержанием </a:t>
            </a:r>
            <a:r>
              <a:rPr lang="ru-RU" sz="2000" b="0" dirty="0" smtClean="0">
                <a:solidFill>
                  <a:schemeClr val="accent2"/>
                </a:solidFill>
              </a:rPr>
              <a:t>илистой </a:t>
            </a:r>
            <a:r>
              <a:rPr lang="ru-RU" sz="2000" b="0" dirty="0">
                <a:solidFill>
                  <a:schemeClr val="accent2"/>
                </a:solidFill>
              </a:rPr>
              <a:t>фракции </a:t>
            </a:r>
            <a:r>
              <a:rPr lang="ru-RU" sz="2000" b="0" dirty="0" smtClean="0">
                <a:solidFill>
                  <a:schemeClr val="accent2"/>
                </a:solidFill>
              </a:rPr>
              <a:t>(от </a:t>
            </a:r>
            <a:r>
              <a:rPr lang="ru-RU" sz="2000" b="0" dirty="0">
                <a:solidFill>
                  <a:schemeClr val="accent2"/>
                </a:solidFill>
              </a:rPr>
              <a:t>18 до </a:t>
            </a:r>
            <a:r>
              <a:rPr lang="ru-RU" sz="2000" b="0" dirty="0" smtClean="0">
                <a:solidFill>
                  <a:schemeClr val="accent2"/>
                </a:solidFill>
              </a:rPr>
              <a:t>28%) и </a:t>
            </a:r>
            <a:r>
              <a:rPr lang="ru-RU" sz="2000" b="0" dirty="0" err="1">
                <a:solidFill>
                  <a:schemeClr val="accent2"/>
                </a:solidFill>
              </a:rPr>
              <a:t>тонкопылеватой</a:t>
            </a:r>
            <a:r>
              <a:rPr lang="ru-RU" sz="2000" b="0" dirty="0">
                <a:solidFill>
                  <a:schemeClr val="accent2"/>
                </a:solidFill>
              </a:rPr>
              <a:t> фракции </a:t>
            </a:r>
            <a:r>
              <a:rPr lang="ru-RU" sz="2000" b="0" dirty="0" smtClean="0">
                <a:solidFill>
                  <a:schemeClr val="accent2"/>
                </a:solidFill>
              </a:rPr>
              <a:t>(от </a:t>
            </a:r>
            <a:r>
              <a:rPr lang="ru-RU" sz="2000" b="0" dirty="0">
                <a:solidFill>
                  <a:schemeClr val="accent2"/>
                </a:solidFill>
              </a:rPr>
              <a:t>34 до 50</a:t>
            </a:r>
            <a:r>
              <a:rPr lang="ru-RU" sz="2000" b="0" dirty="0" smtClean="0">
                <a:solidFill>
                  <a:schemeClr val="accent2"/>
                </a:solidFill>
              </a:rPr>
              <a:t>%). 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251520" y="4221088"/>
            <a:ext cx="876671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0" dirty="0" smtClean="0">
                <a:solidFill>
                  <a:schemeClr val="accent2"/>
                </a:solidFill>
              </a:rPr>
              <a:t>Проведенными исследованиями </a:t>
            </a:r>
            <a:r>
              <a:rPr lang="ru-RU" sz="2000" dirty="0" smtClean="0">
                <a:solidFill>
                  <a:schemeClr val="accent2"/>
                </a:solidFill>
              </a:rPr>
              <a:t>обеспечен подбор природного материала</a:t>
            </a:r>
            <a:r>
              <a:rPr lang="ru-RU" sz="2000" b="0" dirty="0" smtClean="0">
                <a:solidFill>
                  <a:schemeClr val="accent2"/>
                </a:solidFill>
              </a:rPr>
              <a:t>, который при уплотнении до </a:t>
            </a:r>
            <a:r>
              <a:rPr lang="ru-RU" sz="2000" b="0" dirty="0">
                <a:solidFill>
                  <a:schemeClr val="accent2"/>
                </a:solidFill>
              </a:rPr>
              <a:t>1,5 </a:t>
            </a:r>
            <a:r>
              <a:rPr lang="ru-RU" sz="2000" b="0" dirty="0" smtClean="0">
                <a:solidFill>
                  <a:schemeClr val="accent2"/>
                </a:solidFill>
              </a:rPr>
              <a:t>см</a:t>
            </a:r>
            <a:r>
              <a:rPr lang="ru-RU" sz="2000" b="0" baseline="30000" dirty="0" smtClean="0">
                <a:solidFill>
                  <a:schemeClr val="accent2"/>
                </a:solidFill>
              </a:rPr>
              <a:t>3</a:t>
            </a:r>
            <a:r>
              <a:rPr lang="ru-RU" sz="2000" b="0" dirty="0" smtClean="0">
                <a:solidFill>
                  <a:schemeClr val="accent2"/>
                </a:solidFill>
              </a:rPr>
              <a:t>/г </a:t>
            </a:r>
            <a:r>
              <a:rPr lang="ru-RU" sz="2000" dirty="0" smtClean="0">
                <a:solidFill>
                  <a:schemeClr val="accent2"/>
                </a:solidFill>
              </a:rPr>
              <a:t>практически водонепроницаем</a:t>
            </a:r>
            <a:r>
              <a:rPr lang="ru-RU" sz="2000" b="0" dirty="0" smtClean="0">
                <a:solidFill>
                  <a:schemeClr val="accent2"/>
                </a:solidFill>
              </a:rPr>
              <a:t>. Кроме того, </a:t>
            </a:r>
            <a:r>
              <a:rPr lang="ru-RU" sz="2000" dirty="0" smtClean="0">
                <a:solidFill>
                  <a:schemeClr val="accent2"/>
                </a:solidFill>
              </a:rPr>
              <a:t>имеет высокую сорбционную способность</a:t>
            </a:r>
            <a:r>
              <a:rPr lang="ru-RU" sz="2000" b="0" dirty="0" smtClean="0">
                <a:solidFill>
                  <a:schemeClr val="accent2"/>
                </a:solidFill>
              </a:rPr>
              <a:t> в отношении большинства радионуклидов. Сорбционная </a:t>
            </a:r>
            <a:r>
              <a:rPr lang="ru-RU" sz="2000" b="0" dirty="0">
                <a:solidFill>
                  <a:schemeClr val="accent2"/>
                </a:solidFill>
              </a:rPr>
              <a:t>емкость одного грамма породы составляет для </a:t>
            </a:r>
            <a:r>
              <a:rPr lang="ru-RU" sz="2000" b="0" baseline="30000" dirty="0">
                <a:solidFill>
                  <a:schemeClr val="accent2"/>
                </a:solidFill>
              </a:rPr>
              <a:t>241</a:t>
            </a:r>
            <a:r>
              <a:rPr lang="en-US" sz="2000" b="0" dirty="0">
                <a:solidFill>
                  <a:schemeClr val="accent2"/>
                </a:solidFill>
              </a:rPr>
              <a:t>Am</a:t>
            </a:r>
            <a:r>
              <a:rPr lang="ru-RU" sz="2000" b="0" dirty="0">
                <a:solidFill>
                  <a:schemeClr val="accent2"/>
                </a:solidFill>
              </a:rPr>
              <a:t> - 1,7·10</a:t>
            </a:r>
            <a:r>
              <a:rPr lang="ru-RU" sz="2000" b="0" baseline="30000" dirty="0">
                <a:solidFill>
                  <a:schemeClr val="accent2"/>
                </a:solidFill>
              </a:rPr>
              <a:t>5</a:t>
            </a:r>
            <a:r>
              <a:rPr lang="ru-RU" sz="2000" b="0" dirty="0">
                <a:solidFill>
                  <a:schemeClr val="accent2"/>
                </a:solidFill>
              </a:rPr>
              <a:t> </a:t>
            </a:r>
            <a:r>
              <a:rPr lang="ru-RU" sz="2000" b="0" dirty="0" smtClean="0">
                <a:solidFill>
                  <a:schemeClr val="accent2"/>
                </a:solidFill>
              </a:rPr>
              <a:t>Бк; </a:t>
            </a:r>
            <a:r>
              <a:rPr lang="ru-RU" sz="2000" b="0" baseline="30000" dirty="0">
                <a:solidFill>
                  <a:schemeClr val="accent2"/>
                </a:solidFill>
              </a:rPr>
              <a:t>237</a:t>
            </a:r>
            <a:r>
              <a:rPr lang="en-US" sz="2000" b="0" dirty="0" err="1">
                <a:solidFill>
                  <a:schemeClr val="accent2"/>
                </a:solidFill>
              </a:rPr>
              <a:t>Np</a:t>
            </a:r>
            <a:r>
              <a:rPr lang="ru-RU" sz="2000" b="0" dirty="0">
                <a:solidFill>
                  <a:schemeClr val="accent2"/>
                </a:solidFill>
              </a:rPr>
              <a:t> - 1,8·10</a:t>
            </a:r>
            <a:r>
              <a:rPr lang="ru-RU" sz="2000" b="0" baseline="30000" dirty="0">
                <a:solidFill>
                  <a:schemeClr val="accent2"/>
                </a:solidFill>
              </a:rPr>
              <a:t>4</a:t>
            </a:r>
            <a:r>
              <a:rPr lang="ru-RU" sz="2000" b="0" dirty="0">
                <a:solidFill>
                  <a:schemeClr val="accent2"/>
                </a:solidFill>
              </a:rPr>
              <a:t> </a:t>
            </a:r>
            <a:r>
              <a:rPr lang="ru-RU" sz="2000" b="0" dirty="0" smtClean="0">
                <a:solidFill>
                  <a:schemeClr val="accent2"/>
                </a:solidFill>
              </a:rPr>
              <a:t>Бк; </a:t>
            </a:r>
            <a:r>
              <a:rPr lang="ru-RU" sz="2000" b="0" baseline="30000" dirty="0">
                <a:solidFill>
                  <a:schemeClr val="accent2"/>
                </a:solidFill>
              </a:rPr>
              <a:t>239</a:t>
            </a:r>
            <a:r>
              <a:rPr lang="en-US" sz="2000" b="0" dirty="0" err="1">
                <a:solidFill>
                  <a:schemeClr val="accent2"/>
                </a:solidFill>
              </a:rPr>
              <a:t>Pu</a:t>
            </a:r>
            <a:r>
              <a:rPr lang="ru-RU" sz="2000" b="0" dirty="0">
                <a:solidFill>
                  <a:schemeClr val="accent2"/>
                </a:solidFill>
              </a:rPr>
              <a:t> - 1,1·10</a:t>
            </a:r>
            <a:r>
              <a:rPr lang="ru-RU" sz="2000" b="0" baseline="30000" dirty="0">
                <a:solidFill>
                  <a:schemeClr val="accent2"/>
                </a:solidFill>
              </a:rPr>
              <a:t>5</a:t>
            </a:r>
            <a:r>
              <a:rPr lang="ru-RU" sz="2000" b="0" dirty="0">
                <a:solidFill>
                  <a:schemeClr val="accent2"/>
                </a:solidFill>
              </a:rPr>
              <a:t> </a:t>
            </a:r>
            <a:r>
              <a:rPr lang="ru-RU" sz="2000" b="0" dirty="0" smtClean="0">
                <a:solidFill>
                  <a:schemeClr val="accent2"/>
                </a:solidFill>
              </a:rPr>
              <a:t>Бк; </a:t>
            </a:r>
            <a:r>
              <a:rPr lang="ru-RU" sz="2000" b="0" baseline="30000" dirty="0">
                <a:solidFill>
                  <a:schemeClr val="accent2"/>
                </a:solidFill>
              </a:rPr>
              <a:t>233</a:t>
            </a:r>
            <a:r>
              <a:rPr lang="en-US" sz="2000" b="0" dirty="0" smtClean="0">
                <a:solidFill>
                  <a:schemeClr val="accent2"/>
                </a:solidFill>
              </a:rPr>
              <a:t>U</a:t>
            </a:r>
            <a:r>
              <a:rPr lang="ru-RU" sz="2000" b="0" dirty="0" smtClean="0">
                <a:solidFill>
                  <a:schemeClr val="accent2"/>
                </a:solidFill>
              </a:rPr>
              <a:t> - 1,7·10</a:t>
            </a:r>
            <a:r>
              <a:rPr lang="ru-RU" sz="2000" b="0" baseline="30000" dirty="0" smtClean="0">
                <a:solidFill>
                  <a:schemeClr val="accent2"/>
                </a:solidFill>
              </a:rPr>
              <a:t>4</a:t>
            </a:r>
            <a:r>
              <a:rPr lang="ru-RU" sz="2000" b="0" dirty="0" smtClean="0">
                <a:solidFill>
                  <a:schemeClr val="accent2"/>
                </a:solidFill>
              </a:rPr>
              <a:t> , </a:t>
            </a:r>
            <a:r>
              <a:rPr lang="ru-RU" sz="2000" b="0" dirty="0">
                <a:solidFill>
                  <a:schemeClr val="accent2"/>
                </a:solidFill>
              </a:rPr>
              <a:t>при этом </a:t>
            </a:r>
            <a:r>
              <a:rPr lang="ru-RU" sz="2000" dirty="0">
                <a:solidFill>
                  <a:schemeClr val="accent2"/>
                </a:solidFill>
              </a:rPr>
              <a:t>максимальная емкость не была достигнута</a:t>
            </a:r>
            <a:r>
              <a:rPr lang="ru-RU" sz="2000" b="0" dirty="0">
                <a:solidFill>
                  <a:schemeClr val="accent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7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36860" y="9330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" name="TextBox 3"/>
          <p:cNvSpPr txBox="1">
            <a:spLocks noChangeArrowheads="1"/>
          </p:cNvSpPr>
          <p:nvPr/>
        </p:nvSpPr>
        <p:spPr bwMode="auto">
          <a:xfrm>
            <a:off x="251520" y="1221720"/>
            <a:ext cx="87667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Для целей разработки технологии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создания сплошных (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беспостных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барьеров) внутри шахты реактора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предложено использовать материал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 основе глины одного из карьеров Томской области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виде тонкодисперсного порошка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251520" y="2564904"/>
            <a:ext cx="8766719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Разработан технологический процесс подготовки барьерного материала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включающий:</a:t>
            </a:r>
          </a:p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первичную грануляцию природного материала;</a:t>
            </a:r>
          </a:p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сушку гранул до массового содержания воды менее 1%;</a:t>
            </a:r>
          </a:p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размол высушенных гранул до необходимого гранулометрического состава (м</a:t>
            </a:r>
            <a:r>
              <a:rPr lang="ru-RU" sz="2000" b="0" dirty="0" smtClean="0">
                <a:solidFill>
                  <a:schemeClr val="accent2"/>
                </a:solidFill>
              </a:rPr>
              <a:t>ассовая </a:t>
            </a:r>
            <a:r>
              <a:rPr lang="ru-RU" sz="2000" b="0" dirty="0">
                <a:solidFill>
                  <a:schemeClr val="accent2"/>
                </a:solidFill>
              </a:rPr>
              <a:t>доля частиц </a:t>
            </a:r>
            <a:r>
              <a:rPr lang="ru-RU" sz="2000" b="0" dirty="0" smtClean="0">
                <a:solidFill>
                  <a:schemeClr val="accent2"/>
                </a:solidFill>
              </a:rPr>
              <a:t>до </a:t>
            </a:r>
            <a:r>
              <a:rPr lang="ru-RU" sz="2000" b="0" dirty="0">
                <a:solidFill>
                  <a:schemeClr val="accent2"/>
                </a:solidFill>
              </a:rPr>
              <a:t>0,1 мм – 65-70</a:t>
            </a:r>
            <a:r>
              <a:rPr lang="ru-RU" sz="2000" b="0" dirty="0" smtClean="0">
                <a:solidFill>
                  <a:schemeClr val="accent2"/>
                </a:solidFill>
              </a:rPr>
              <a:t>%).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51520" y="4614951"/>
            <a:ext cx="87667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Показано, что подготовленный материал не теряет необходимых противофильтрационных и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противомиграционных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свойств; в процессе хранения не слеживается, не набирает влажность выше 5%; обладает необходимыми «текучими» и проникающими свойствами. </a:t>
            </a:r>
            <a:endParaRPr lang="ru-RU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36860" y="9330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95537" y="5013176"/>
            <a:ext cx="36724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</a:t>
            </a:r>
            <a:r>
              <a:rPr lang="ru-RU" sz="16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барьерным 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опорной конструкции кладки реактора шнековым устройством (</a:t>
            </a:r>
            <a:r>
              <a:rPr lang="en-US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модель) </a:t>
            </a:r>
            <a:endParaRPr lang="ru-RU" sz="16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17" descr="Описание: D:\02.12.2011_ЗАСЫПКА\Vasilieva\Output\Sand2\S2\OLD\s2_039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244488" cy="24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4861421" y="5034082"/>
            <a:ext cx="38164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барьерным материалом пространства </a:t>
            </a:r>
            <a:r>
              <a:rPr lang="ru-RU" sz="16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между кожухом реактора и 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внешней боковой биологической защитой (3</a:t>
            </a:r>
            <a:r>
              <a:rPr lang="en-US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модель) </a:t>
            </a:r>
            <a:endParaRPr lang="ru-RU" sz="16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13" descr="Описание: C:\MAYAK_AV-1_2011\ZASYPKA_EI-2_CHM_O\rbs18_003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62" y="2420888"/>
            <a:ext cx="3244488" cy="24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23528" y="1268760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доставки материала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через тракты технологических каналов реактора и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формирования барьеров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объеме внутриреакторных пространств предложено использовать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шнековое оборудование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0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19</a:t>
            </a:fld>
            <a:endParaRPr lang="ru-RU" sz="1400" b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Рисунок 2050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1" name="Рисунок 205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2" name="Рисунок 205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3" name="Рисунок 205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4" name="Рисунок 205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5" name="Рисунок 205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6" name="Рисунок 205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7" name="Рисунок 205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8" name="Рисунок 205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19" name="Рисунок 205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0" name="Рисунок 205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1" name="Рисунок 205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2" name="Рисунок 205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3" name="Рисунок 205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4" name="Рисунок 205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5" name="Рисунок 205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6" name="Рисунок 205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7" name="Рисунок 205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8" name="Рисунок 205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29" name="Рисунок 205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0" name="Рисунок 205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1" name="Рисунок 205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2" name="Рисунок 205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3" name="Рисунок 205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4" name="Рисунок 205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5" name="Рисунок 2053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6" name="Рисунок 2053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7" name="Рисунок 2053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8" name="Рисунок 2053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39" name="Рисунок 2053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0" name="Рисунок 2053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1" name="Рисунок 2054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2" name="Рисунок 2054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3" name="Рисунок 2054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4" name="Рисунок 2054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pic>
        <p:nvPicPr>
          <p:cNvPr id="20545" name="Рисунок 2054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114800" cy="3291840"/>
          </a:xfrm>
          <a:prstGeom prst="rect">
            <a:avLst/>
          </a:prstGeom>
        </p:spPr>
      </p:pic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" name="TextBox 3"/>
          <p:cNvSpPr txBox="1">
            <a:spLocks noChangeArrowheads="1"/>
          </p:cNvSpPr>
          <p:nvPr/>
        </p:nvSpPr>
        <p:spPr bwMode="auto">
          <a:xfrm>
            <a:off x="4644008" y="1340768"/>
            <a:ext cx="44043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Экспериментально показано, что использование «шнековой» технологии при заполнении замкнутого пространства обеспечивает: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3"/>
          <p:cNvSpPr txBox="1">
            <a:spLocks noChangeArrowheads="1"/>
          </p:cNvSpPr>
          <p:nvPr/>
        </p:nvSpPr>
        <p:spPr bwMode="auto">
          <a:xfrm>
            <a:off x="4644008" y="2938006"/>
            <a:ext cx="4404319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надежную доставку материала на глубину -20 м и более;</a:t>
            </a:r>
          </a:p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перемещение материала в вертикальном и продольном направлении;</a:t>
            </a:r>
          </a:p>
          <a:p>
            <a:pPr marL="342900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создает необходимое «давление» для достижения плотности материала 1,6-1,8 г/см</a:t>
            </a:r>
            <a:r>
              <a:rPr lang="ru-RU" sz="2000" b="0" baseline="30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000" b="0" baseline="30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251520" y="4800054"/>
            <a:ext cx="4404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стенда-имитатора реакторного пространства барьерным материалом (для наблюдения динамики формирования в барьерный материал введен краситель)</a:t>
            </a:r>
            <a:endParaRPr lang="ru-RU" sz="16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2</a:t>
            </a:fld>
            <a:endParaRPr lang="ru-RU" sz="1400" b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5726" r="6670" b="19060"/>
          <a:stretch>
            <a:fillRect/>
          </a:stretch>
        </p:blipFill>
        <p:spPr bwMode="auto">
          <a:xfrm>
            <a:off x="294625" y="1529283"/>
            <a:ext cx="3026117" cy="143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60032" y="4005064"/>
            <a:ext cx="4099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</a:rPr>
              <a:t>На двух промышленных площадках реакторного завода ОАО «СХК» расположены 5 остановленных ПУГР:</a:t>
            </a:r>
          </a:p>
          <a:p>
            <a:r>
              <a:rPr lang="ru-RU" sz="2000" b="0" dirty="0" smtClean="0">
                <a:solidFill>
                  <a:schemeClr val="accent2"/>
                </a:solidFill>
              </a:rPr>
              <a:t>И-1, ЭИ-2, АДЭ-3, АДЭ-4, АДЭ-5. 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pic>
        <p:nvPicPr>
          <p:cNvPr id="23" name="Рисунок 22" descr="IMG_1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2456" y="1516660"/>
            <a:ext cx="2696030" cy="1797354"/>
          </a:xfrm>
          <a:prstGeom prst="rect">
            <a:avLst/>
          </a:prstGeom>
        </p:spPr>
      </p:pic>
      <p:pic>
        <p:nvPicPr>
          <p:cNvPr id="24" name="Рисунок 23" descr="IMG_21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802163" y="2272978"/>
            <a:ext cx="1513563" cy="1009042"/>
          </a:xfrm>
          <a:prstGeom prst="rect">
            <a:avLst/>
          </a:prstGeom>
        </p:spPr>
      </p:pic>
      <p:pic>
        <p:nvPicPr>
          <p:cNvPr id="25" name="Рисунок 24" descr="IMG_21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878625" y="2284746"/>
            <a:ext cx="1584176" cy="1056117"/>
          </a:xfrm>
          <a:prstGeom prst="rect">
            <a:avLst/>
          </a:prstGeom>
        </p:spPr>
      </p:pic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Реакторный завод ОАО «Сибирский химический комбинат»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491" name="Рисунок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5225" r="5273" b="8900"/>
          <a:stretch>
            <a:fillRect/>
          </a:stretch>
        </p:blipFill>
        <p:spPr bwMode="auto">
          <a:xfrm>
            <a:off x="1601913" y="3104964"/>
            <a:ext cx="297008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3528" y="1268760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Проведена экспериментальная апробация разработанной технологии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заполнения на стендах, имитирующих внутриреакторные пространства.</a:t>
            </a:r>
          </a:p>
        </p:txBody>
      </p:sp>
      <p:pic>
        <p:nvPicPr>
          <p:cNvPr id="22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68" y="2420888"/>
            <a:ext cx="1985962" cy="335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12" y="2313340"/>
            <a:ext cx="1531205" cy="203994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42" y="3091160"/>
            <a:ext cx="2015005" cy="151125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70" y="4243451"/>
            <a:ext cx="2269374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3528" y="1268760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Проведена экспериментальная апробация разработанной технологии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заполнения на стендах, имитирующих внутриреакторные пространства.</a:t>
            </a:r>
          </a:p>
        </p:txBody>
      </p:sp>
      <p:pic>
        <p:nvPicPr>
          <p:cNvPr id="26" name="Picture 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46" y="2330525"/>
            <a:ext cx="1895115" cy="13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98" y="2330525"/>
            <a:ext cx="1872026" cy="13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39656" y="3713630"/>
            <a:ext cx="80625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в свободном пространстве между двумя плоскостями </a:t>
            </a:r>
            <a:endParaRPr lang="ru-RU" sz="16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23528" y="5517232"/>
            <a:ext cx="8496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в пространстве между двумя плоскостями с </a:t>
            </a:r>
            <a:r>
              <a:rPr lang="ru-RU" sz="16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трубами технологических 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трактов</a:t>
            </a:r>
            <a:endParaRPr lang="ru-RU" sz="16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4" y="2320200"/>
            <a:ext cx="1815500" cy="13926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99" y="2320200"/>
            <a:ext cx="1821319" cy="139261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6" y="4127594"/>
            <a:ext cx="1681665" cy="13441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91" y="4127594"/>
            <a:ext cx="1681665" cy="13441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45" y="4127594"/>
            <a:ext cx="1681665" cy="13441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32" y="4127594"/>
            <a:ext cx="1681665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3528" y="1268760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Проведена экспериментальная апробация разработанной технологии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заполнения на стендах, имитирующих внутриреакторные пространства.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467543" y="4437112"/>
            <a:ext cx="40810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14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Заполнение стенда, имитирующего «короб» опорой конструкции графитовой кладки</a:t>
            </a:r>
            <a:endParaRPr lang="ru-RU" sz="14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внутренних барьеров в шахте уран-графитового реактора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185" y="2591353"/>
            <a:ext cx="1944898" cy="14582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14" y="2090694"/>
            <a:ext cx="1590126" cy="1192595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644009" y="2114967"/>
            <a:ext cx="44548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 настоящему времени экспериментально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доказана возможность обеспечения сплошного заполнения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барьерным материалом реакторных пространств, доступных для проникновения вертикальным шнеком.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23528" y="4941168"/>
            <a:ext cx="86409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Прогнозными расчетами миграции радионуклидов из объекта захоронения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показано не превышения уровня вмешательства в местах разгрузки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при использовании для создания барьеров выбранных материалов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52" y="3061991"/>
            <a:ext cx="1805384" cy="13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3528" y="1268760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Для обеспечения доступа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в реакторные пространства, заполняемые барьерным материалом необходимо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выполнить частичный демонтаж трактов технологических каналов.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Подготовка трактов технологических каналов для создания барьеров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55976" y="2341329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Планируется осуществить демонтаж ТТК всех ячеек, соответствующих центрам «коробов» опорной конструкции графитовой кладки (не менее 80 ТТК).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355976" y="4030032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Удаляемая нижняя часть ТТК представляет собой составную трубную конструкцию длинной около 3,5 м, расположенную внутри реактора на отметке ниже -16,5 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5" y="2276872"/>
            <a:ext cx="3686409" cy="34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3528" y="1196752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Первоначально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предполагалось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что для выполнения частичного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демонтажа ТТК достаточно иметь доступ в тракт сверху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Подготовка трактов технологических каналов для создания барьеров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3528" y="1869792"/>
            <a:ext cx="864096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Нижняя часть </a:t>
            </a:r>
            <a:r>
              <a:rPr lang="ru-RU" sz="20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подреакторного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пространства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(до нижней биологической защиты)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была забетонирована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 целью создания опоры для графитовой кладки при возможной деградации металлических конструкций при длительном сохранении реактора под наблюдением (первоначальная концепция).</a:t>
            </a:r>
            <a:r>
              <a:rPr lang="en-US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Для проведения демонтажных работ ТТК предлагались различные варианты, в том числе полное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удаление трубной конструкции «лишней» части ТТК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фрезерованием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3528" y="4365104"/>
            <a:ext cx="5040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Оценка настоящего состояния графитовой кладки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определяет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значимые риски завалов графитовых блоков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при выполнения большого объема механических работ при доступе через кладку.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93096"/>
            <a:ext cx="2096760" cy="15725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12" y="4569522"/>
            <a:ext cx="1691976" cy="15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72000" y="1313473"/>
            <a:ext cx="4392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 целью минимизации рисков принято решение обеспечение доступа к ТТК снизу реактора удалением части бетонной заливки под нижней биологической защитой.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Подготовка трактов технологических каналов для создания барьеров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04549" y="1823518"/>
            <a:ext cx="2288078" cy="1525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83" y="1628800"/>
            <a:ext cx="2288078" cy="1525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2" y="3750659"/>
            <a:ext cx="2288078" cy="15253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228590" y="3479702"/>
            <a:ext cx="2288078" cy="1525386"/>
          </a:xfrm>
          <a:prstGeom prst="rect">
            <a:avLst/>
          </a:prstGeom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72000" y="3290208"/>
            <a:ext cx="4392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 настоящему времени обеспечен доступ снизу к нескольким периферийным ТТК. Отработаны технологические операции разборки необходимой части ТТК.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95" y="5006048"/>
            <a:ext cx="2160240" cy="1620180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65892" y="5175721"/>
            <a:ext cx="20882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Видео сьемка </a:t>
            </a:r>
            <a:r>
              <a:rPr lang="ru-RU" sz="16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подреакторного</a:t>
            </a:r>
            <a:r>
              <a:rPr lang="ru-RU" sz="16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пространства через демонтированный ТТК.</a:t>
            </a:r>
          </a:p>
        </p:txBody>
      </p:sp>
    </p:spTree>
    <p:extLst>
      <p:ext uri="{BB962C8B-B14F-4D97-AF65-F5344CB8AC3E}">
        <p14:creationId xmlns:p14="http://schemas.microsoft.com/office/powerpoint/2010/main" val="41823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251937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ЗАКЛЮЧЕНИЕ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9512" y="1124744"/>
            <a:ext cx="878497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/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1. Таким образом, текущее состояние работ по выводу из эксплуатации ПУГР ЭИ-2 следующее: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практически завершен демонтаж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оборудования и обеспечивающих систем реактора;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полностью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демонтировано ГТУ и выполнено бетонирование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шахты;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удалены РАО из технологической шахты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и начато извлечение иловых отложений;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разработана и экспериментально апробирована технология </a:t>
            </a:r>
            <a:r>
              <a:rPr lang="ru-RU" sz="20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бесполостного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заполнения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реакторных пространств для целей создания внутренних барьеров;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разработана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 реализуется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технология подготовки барьерных материалов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отработаны технологические операции демонтажа части ТТК,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выдется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демонтажные работы;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сформирования система обращения с РАО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в части первичной переработки (демонтаж, дефрагментация, сортировка, упаковка) с размещением на площадках промежуточного хранения.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251937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ЗАКЛЮЧЕНИЕ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3528" y="1418638"/>
            <a:ext cx="86409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/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«ОДЦ УГР»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имеет необходимый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технологический и кадровый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потенциал для проведения полного комплекса практических работ по выводу из эксплуатации  реакторных уран-графитовых установок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в частности на площадках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ОАО «СХК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23528" y="2780928"/>
            <a:ext cx="86409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/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	Имеются необходимые условия для обеспечения выполнения одного из основных целевых показателей ФЦП «Обеспечение ядерной и радиационной безопасности на период 2008-2015 гг.» –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вывод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из эксплуатации ПУГР ЭИ-2 путем создания пункта консервации особых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РАО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3528" y="4534088"/>
            <a:ext cx="86409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/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Основной организационной проблемой является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незаконченные процесс формирования нормативной базы в части обращения с особыми РАО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а  также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отсутствие завершающей стадии обращения с удаляемыми РАО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(этап захоронения).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142875" y="1214438"/>
            <a:ext cx="8858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1800"/>
              </a:lnSpc>
            </a:pPr>
            <a:endParaRPr lang="ru-RU" sz="200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8436" name="Рисунок 10" descr="Рисунок3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857250" y="2428875"/>
            <a:ext cx="7572375" cy="1462088"/>
          </a:xfrm>
          <a:prstGeom prst="rect">
            <a:avLst/>
          </a:prstGeo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sz="3000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3000">
                <a:solidFill>
                  <a:schemeClr val="accent2"/>
                </a:solidFill>
              </a:rPr>
              <a:t>СПАСИБО ЗА ВНИМАНИЕ !</a:t>
            </a:r>
          </a:p>
        </p:txBody>
      </p:sp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2786063" y="4000500"/>
            <a:ext cx="3786187" cy="71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sz="2400">
              <a:solidFill>
                <a:schemeClr val="accent2"/>
              </a:solidFill>
            </a:endParaRPr>
          </a:p>
        </p:txBody>
      </p:sp>
      <p:pic>
        <p:nvPicPr>
          <p:cNvPr id="8" name="navigation8" descr="ujkm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4035"/>
            <a:ext cx="110331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tvel_logo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486123"/>
            <a:ext cx="11525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4851400" y="408335"/>
            <a:ext cx="1376680" cy="533400"/>
            <a:chOff x="6270" y="11356"/>
            <a:chExt cx="2168" cy="839"/>
          </a:xfrm>
        </p:grpSpPr>
        <p:grpSp>
          <p:nvGrpSpPr>
            <p:cNvPr id="13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5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9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0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11" descr="лого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2957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3</a:t>
            </a:fld>
            <a:endParaRPr lang="ru-RU" sz="1400" b="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23850" y="1484313"/>
            <a:ext cx="84248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0" dirty="0" smtClean="0">
                <a:solidFill>
                  <a:schemeClr val="accent2"/>
                </a:solidFill>
              </a:rPr>
              <a:t>После остановки первых промышленных реакторов </a:t>
            </a:r>
            <a:r>
              <a:rPr lang="ru-RU" sz="2000" dirty="0" smtClean="0">
                <a:solidFill>
                  <a:schemeClr val="accent2"/>
                </a:solidFill>
              </a:rPr>
              <a:t>Реакторный завод ОАО «СХК» стал первой площадкой</a:t>
            </a:r>
            <a:r>
              <a:rPr lang="ru-RU" sz="2000" b="0" dirty="0" smtClean="0">
                <a:solidFill>
                  <a:schemeClr val="accent2"/>
                </a:solidFill>
              </a:rPr>
              <a:t>, на которой были </a:t>
            </a:r>
            <a:r>
              <a:rPr lang="ru-RU" sz="2000" dirty="0" smtClean="0">
                <a:solidFill>
                  <a:schemeClr val="accent2"/>
                </a:solidFill>
              </a:rPr>
              <a:t>начаты систематические работы по выводу из </a:t>
            </a:r>
            <a:r>
              <a:rPr lang="ru-RU" sz="2000" b="0" dirty="0" smtClean="0">
                <a:solidFill>
                  <a:schemeClr val="accent2"/>
                </a:solidFill>
              </a:rPr>
              <a:t>эксплуатации (ВЭ) ядерных реакторов.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3528" y="3054439"/>
            <a:ext cx="856895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0" dirty="0" smtClean="0">
                <a:solidFill>
                  <a:schemeClr val="accent2"/>
                </a:solidFill>
              </a:rPr>
              <a:t>В целях </a:t>
            </a:r>
            <a:r>
              <a:rPr lang="ru-RU" sz="2000" dirty="0" smtClean="0">
                <a:solidFill>
                  <a:schemeClr val="accent2"/>
                </a:solidFill>
              </a:rPr>
              <a:t>концентрации накопленного опыта по ВЭ</a:t>
            </a:r>
            <a:r>
              <a:rPr lang="ru-RU" sz="2000" b="0" dirty="0" smtClean="0">
                <a:solidFill>
                  <a:schemeClr val="accent2"/>
                </a:solidFill>
              </a:rPr>
              <a:t>, в соответствии с </a:t>
            </a:r>
            <a:r>
              <a:rPr lang="ru-RU" sz="2000" dirty="0" smtClean="0">
                <a:solidFill>
                  <a:schemeClr val="accent2"/>
                </a:solidFill>
              </a:rPr>
              <a:t>программой </a:t>
            </a:r>
            <a:r>
              <a:rPr lang="ru-RU" sz="2000" dirty="0">
                <a:solidFill>
                  <a:schemeClr val="accent2"/>
                </a:solidFill>
              </a:rPr>
              <a:t>развития атомной отрасли</a:t>
            </a:r>
            <a:r>
              <a:rPr lang="ru-RU" sz="2000" b="0" dirty="0">
                <a:solidFill>
                  <a:schemeClr val="accent2"/>
                </a:solidFill>
              </a:rPr>
              <a:t> (п. 4.1 Плана </a:t>
            </a:r>
            <a:r>
              <a:rPr lang="ru-RU" sz="2000" b="0" dirty="0" smtClean="0">
                <a:solidFill>
                  <a:schemeClr val="accent2"/>
                </a:solidFill>
              </a:rPr>
              <a:t>организационно-технических </a:t>
            </a:r>
            <a:r>
              <a:rPr lang="ru-RU" sz="2000" b="0" dirty="0">
                <a:solidFill>
                  <a:schemeClr val="accent2"/>
                </a:solidFill>
              </a:rPr>
              <a:t>мероприятий по созданию отраслевой системы вывода из эксплуатации ЯРОО</a:t>
            </a:r>
            <a:r>
              <a:rPr lang="ru-RU" sz="2000" b="0" dirty="0" smtClean="0">
                <a:solidFill>
                  <a:schemeClr val="accent2"/>
                </a:solidFill>
              </a:rPr>
              <a:t>) принято решение о </a:t>
            </a:r>
            <a:r>
              <a:rPr lang="ru-RU" sz="2000" dirty="0" smtClean="0">
                <a:solidFill>
                  <a:schemeClr val="accent2"/>
                </a:solidFill>
              </a:rPr>
              <a:t>создании «Опытно-демонстрационного центра вывода из эксплуатации уран-графитовых ядерных реакторов»</a:t>
            </a:r>
            <a:r>
              <a:rPr lang="ru-RU" sz="2000" b="0" dirty="0" smtClean="0">
                <a:solidFill>
                  <a:schemeClr val="accent2"/>
                </a:solidFill>
              </a:rPr>
              <a:t> (ОДЦ УГР) на базе РЗ ОАО «СХК»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0" y="303039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ОАО «ОДЦ УГР»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3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4</a:t>
            </a:fld>
            <a:endParaRPr lang="ru-RU" sz="1400" b="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23850" y="1484313"/>
            <a:ext cx="84248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Цель деятельности ОАО «ОДЦ УГР»:</a:t>
            </a:r>
          </a:p>
          <a:p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обеспечение серийного вывода из эксплуатации однотипных объектов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использования атомной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энергии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 основе унифицированных технологий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пригодных к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тиражированию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на предприятиях отрасли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 экспортированию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303039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ОАО «ОДЦ УГР»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23528" y="3237944"/>
            <a:ext cx="84248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Базовой площадкой для развития технологий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вывода из эксплуатации являются промышленные площадки РЗ ОАО «СХК»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(5 остановленных ПУГР).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23528" y="4357553"/>
            <a:ext cx="84248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соответствии с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программой реализации ФЦП «ЯРБ 2008-2015»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 конце 2015 г. на площадке 2 РЗ ОАО «СХК», впервые в России,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должен быть выведен из эксплуатации  реактор ПУГР ЭИ-2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(целевой показатель).</a:t>
            </a:r>
          </a:p>
        </p:txBody>
      </p:sp>
    </p:spTree>
    <p:extLst>
      <p:ext uri="{BB962C8B-B14F-4D97-AF65-F5344CB8AC3E}">
        <p14:creationId xmlns:p14="http://schemas.microsoft.com/office/powerpoint/2010/main" val="31193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5</a:t>
            </a:fld>
            <a:endParaRPr lang="ru-RU" sz="1400" b="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23850" y="1484313"/>
            <a:ext cx="856863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Апробированные при ВЭ ПУГР ЭИ-2 технологии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(вариант ВЭ – захоронение на месте)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будут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тиражироваться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при проведении аналогичных работ на: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ПУГР АДЭ-3, АДЭ-4, АДЭ-5, И-1 реакторного завода ОАО «СХК»;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ПУГР АВ и АВ1 ФГУП ПО </a:t>
            </a:r>
            <a:r>
              <a:rPr lang="ru-RU" sz="2000" b="0" dirty="0">
                <a:solidFill>
                  <a:schemeClr val="accent2"/>
                </a:solidFill>
                <a:ea typeface="ＭＳ Ｐゴシック" pitchFamily="-108" charset="-128"/>
              </a:rPr>
              <a:t>«Маяк» (Озерск, Челябинская обл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.);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ПУГР АД, АДЭ-1, АДЭ-2 ГФУП «ГХК» </a:t>
            </a:r>
            <a:r>
              <a:rPr lang="ru-RU" sz="2000" b="0" dirty="0">
                <a:solidFill>
                  <a:schemeClr val="accent2"/>
                </a:solidFill>
                <a:ea typeface="ＭＳ Ｐゴシック" pitchFamily="-108" charset="-128"/>
              </a:rPr>
              <a:t>(Железногорск, Красноярский край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).</a:t>
            </a: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303039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ОАО «ОДЦ УГР»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3528" y="4149080"/>
            <a:ext cx="856863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Дальнейшее технологическое развитие – ВЭ энергетических реакторов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АМБ-100 и АМБ-200 Белоярской АЭС (вариант ВЭ - ликвидация), с их тиражированием на уран-графитовые реакторы 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 </a:t>
            </a:r>
            <a:r>
              <a:rPr lang="ru-RU" sz="2000" b="0" dirty="0" err="1" smtClean="0">
                <a:solidFill>
                  <a:schemeClr val="accent2"/>
                </a:solidFill>
                <a:ea typeface="ＭＳ Ｐゴシック" pitchFamily="-108" charset="-128"/>
              </a:rPr>
              <a:t>Билибинской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 АЭС; Курской </a:t>
            </a:r>
            <a:r>
              <a:rPr lang="ru-RU" sz="2000" b="0" dirty="0">
                <a:solidFill>
                  <a:schemeClr val="accent2"/>
                </a:solidFill>
                <a:ea typeface="ＭＳ Ｐゴシック" pitchFamily="-108" charset="-128"/>
              </a:rPr>
              <a:t>АЭС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; Ленинградской АЭС и Смоленской АЭС после их окончательного останова.</a:t>
            </a:r>
            <a:endParaRPr lang="ru-RU" sz="2000" b="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6</a:t>
            </a:fld>
            <a:endParaRPr lang="ru-RU" sz="1400" b="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23850" y="1738551"/>
            <a:ext cx="856863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 настоящее время ОАО «ОДЦ УГР» выполняет 4 государственных контракта (в 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рамках реализации ФЦП «ЯРБ 2008-2015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»), в том числе: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 выводу из эксплуатации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ПУГР ЭИ-2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Реализация подготовительных мероприятий в части первого пускового комплекса проекта </a:t>
            </a:r>
            <a:r>
              <a:rPr lang="ru-RU" sz="2000" dirty="0" smtClean="0">
                <a:solidFill>
                  <a:schemeClr val="accent2"/>
                </a:solidFill>
                <a:ea typeface="ＭＳ Ｐゴシック" pitchFamily="-108" charset="-128"/>
              </a:rPr>
              <a:t>вывода из эксплуатации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реакторов</a:t>
            </a:r>
            <a:r>
              <a:rPr lang="ru-RU" sz="2000" b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АМБ-100 и АМБ-200 </a:t>
            </a:r>
            <a:r>
              <a:rPr lang="ru-RU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Белоярской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АЭС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b="0" dirty="0" smtClean="0">
              <a:solidFill>
                <a:schemeClr val="accent2"/>
              </a:solidFill>
              <a:ea typeface="ＭＳ Ｐゴシック" pitchFamily="-108" charset="-128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Работы по </a:t>
            </a:r>
            <a:r>
              <a:rPr lang="ru-RU" sz="2000" dirty="0" smtClean="0">
                <a:solidFill>
                  <a:schemeClr val="accent2"/>
                </a:solidFill>
                <a:ea typeface="ＭＳ Ｐゴシック" pitchFamily="-108" charset="-128"/>
              </a:rPr>
              <a:t>выводу из эксплуатации ПУГР ГФУП «ГХК»</a:t>
            </a:r>
            <a:r>
              <a:rPr lang="ru-RU" sz="2000" b="0" dirty="0" smtClean="0">
                <a:solidFill>
                  <a:schemeClr val="accent2"/>
                </a:solidFill>
                <a:ea typeface="ＭＳ Ｐゴシック" pitchFamily="-108" charset="-128"/>
              </a:rPr>
              <a:t>.</a:t>
            </a: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303039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ОАО «ОДЦ УГР»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3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7</a:t>
            </a:fld>
            <a:endParaRPr lang="ru-RU" sz="1400" b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Концепция вывода из эксплуатации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ПУГР ЭИ-2 (2012-2015 гг.)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472" y="1357298"/>
            <a:ext cx="82153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</a:rPr>
              <a:t>Развитие концепций вывода из эксплуатации ПУГР: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</a:rPr>
              <a:t>1990 г.: «Концепция прекращения эксплуатации промышленных уран-графитовых реакторов» – </a:t>
            </a:r>
            <a:r>
              <a:rPr lang="ru-RU" sz="2000" dirty="0" smtClean="0">
                <a:solidFill>
                  <a:schemeClr val="accent2"/>
                </a:solidFill>
              </a:rPr>
              <a:t>определена стратегия вывода из эксплуатации промышленных установок</a:t>
            </a:r>
            <a:r>
              <a:rPr lang="ru-RU" sz="2000" b="0" dirty="0" smtClean="0">
                <a:solidFill>
                  <a:schemeClr val="accent2"/>
                </a:solidFill>
              </a:rPr>
              <a:t>;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</a:rPr>
              <a:t>2004 г.: «Концепция вывода из эксплуатации промышленных уран-графитовых реакторов» – </a:t>
            </a:r>
            <a:r>
              <a:rPr lang="ru-RU" sz="2000" dirty="0" smtClean="0">
                <a:solidFill>
                  <a:schemeClr val="accent2"/>
                </a:solidFill>
              </a:rPr>
              <a:t>в качестве базового принят вариант долговременного хранения</a:t>
            </a:r>
            <a:r>
              <a:rPr lang="ru-RU" sz="2000" b="0" dirty="0" smtClean="0">
                <a:solidFill>
                  <a:schemeClr val="accent2"/>
                </a:solidFill>
              </a:rPr>
              <a:t> в пределах шахты на срок не менее 100 лет;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0" dirty="0" smtClean="0">
                <a:solidFill>
                  <a:schemeClr val="accent2"/>
                </a:solidFill>
              </a:rPr>
              <a:t>2009 г.: «Концепция вывода из эксплуатации промышленных уран-графитовых реакторов по варианту безопасного захоронения на месте» –  </a:t>
            </a:r>
            <a:r>
              <a:rPr lang="ru-RU" sz="2000" dirty="0" smtClean="0">
                <a:solidFill>
                  <a:schemeClr val="accent2"/>
                </a:solidFill>
              </a:rPr>
              <a:t>в качестве базового принят вариант создания пункта консервации особых РАО</a:t>
            </a:r>
            <a:r>
              <a:rPr lang="ru-RU" sz="2000" b="0" dirty="0" smtClean="0">
                <a:solidFill>
                  <a:schemeClr val="accent2"/>
                </a:solidFill>
              </a:rPr>
              <a:t>.</a:t>
            </a:r>
            <a:endParaRPr lang="ru-RU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-1564"/>
            <a:ext cx="9144000" cy="6859588"/>
            <a:chOff x="0" y="0"/>
            <a:chExt cx="5760" cy="43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8</a:t>
            </a:fld>
            <a:endParaRPr lang="ru-RU" sz="1400" b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4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462751"/>
            <a:ext cx="4000528" cy="2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500034" y="1176867"/>
            <a:ext cx="8095429" cy="928687"/>
          </a:xfrm>
          <a:prstGeom prst="rect">
            <a:avLst/>
          </a:prstGeom>
        </p:spPr>
        <p:txBody>
          <a:bodyPr/>
          <a:lstStyle/>
          <a:p>
            <a:pPr marL="85725">
              <a:spcBef>
                <a:spcPts val="600"/>
              </a:spcBef>
              <a:buClr>
                <a:srgbClr val="2B4A5E"/>
              </a:buClr>
              <a:tabLst>
                <a:tab pos="8701088" algn="l"/>
                <a:tab pos="8874125" algn="l"/>
              </a:tabLst>
              <a:defRPr/>
            </a:pPr>
            <a:r>
              <a:rPr lang="ru-RU" b="0" spc="-3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Разработка пред проектной и проектной документации для вывода из эксплуатации по варианту «Создание пункта консервации особых РАО в пределах здания реактора» ПУГР ЭИ-2, АДЭ-4 и АДЭ-5</a:t>
            </a:r>
            <a:endParaRPr lang="ru-RU" b="0" spc="-3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8" descr="Prod razrez"/>
          <p:cNvPicPr>
            <a:picLocks noChangeAspect="1" noChangeArrowheads="1"/>
          </p:cNvPicPr>
          <p:nvPr/>
        </p:nvPicPr>
        <p:blipFill>
          <a:blip r:embed="rId5" cstate="print"/>
          <a:srcRect t="7883" b="7672"/>
          <a:stretch>
            <a:fillRect/>
          </a:stretch>
        </p:blipFill>
        <p:spPr bwMode="auto">
          <a:xfrm>
            <a:off x="214282" y="2143116"/>
            <a:ext cx="2571768" cy="1628061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</p:spPr>
      </p:pic>
      <p:pic>
        <p:nvPicPr>
          <p:cNvPr id="23" name="Picture 6" descr="Вид на реакторы АДЭ-4и5 (до схемы Е) вписанный в архитектурно-строительную часть здания 450"/>
          <p:cNvPicPr>
            <a:picLocks noChangeAspect="1" noChangeArrowheads="1"/>
          </p:cNvPicPr>
          <p:nvPr/>
        </p:nvPicPr>
        <p:blipFill>
          <a:blip r:embed="rId6" cstate="print"/>
          <a:srcRect t="8994" b="6424"/>
          <a:stretch>
            <a:fillRect/>
          </a:stretch>
        </p:blipFill>
        <p:spPr bwMode="auto">
          <a:xfrm>
            <a:off x="1407391" y="3248569"/>
            <a:ext cx="2593105" cy="1643074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</p:spPr>
      </p:pic>
      <p:pic>
        <p:nvPicPr>
          <p:cNvPr id="24" name="Picture 7" descr="Схема С реакторов АДЭ-4и5, вписанная в архитектурно-строительную часть здания 450"/>
          <p:cNvPicPr>
            <a:picLocks noChangeAspect="1" noChangeArrowheads="1"/>
          </p:cNvPicPr>
          <p:nvPr/>
        </p:nvPicPr>
        <p:blipFill>
          <a:blip r:embed="rId7" cstate="print"/>
          <a:srcRect t="9996" r="73" b="5542"/>
          <a:stretch>
            <a:fillRect/>
          </a:stretch>
        </p:blipFill>
        <p:spPr bwMode="auto">
          <a:xfrm>
            <a:off x="2428860" y="4320139"/>
            <a:ext cx="2714644" cy="1720498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5572132" y="4714884"/>
            <a:ext cx="29289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dirty="0" smtClean="0">
                <a:solidFill>
                  <a:schemeClr val="accent2"/>
                </a:solidFill>
                <a:latin typeface="+mn-lt"/>
              </a:rPr>
              <a:t>Проект вывода из эксплуатации ПУГР ЭИ-2 </a:t>
            </a:r>
            <a:r>
              <a:rPr lang="ru-RU" sz="1600" b="0" i="1" dirty="0" smtClean="0">
                <a:solidFill>
                  <a:schemeClr val="accent2"/>
                </a:solidFill>
                <a:latin typeface="+mn-lt"/>
              </a:rPr>
              <a:t>(совместно с ОАО «НИКИЭТ»)</a:t>
            </a:r>
            <a:endParaRPr lang="ru-RU" sz="1600" b="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42844" y="4891643"/>
            <a:ext cx="20882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0" dirty="0" smtClean="0">
                <a:solidFill>
                  <a:schemeClr val="accent2"/>
                </a:solidFill>
                <a:latin typeface="+mn-lt"/>
              </a:rPr>
              <a:t>Проект вывода из эксплуатации ПУГР АДЭ-4 и АДЭ-5</a:t>
            </a:r>
          </a:p>
          <a:p>
            <a:pPr algn="just">
              <a:defRPr/>
            </a:pPr>
            <a:r>
              <a:rPr lang="ru-RU" sz="1600" b="0" i="1" dirty="0" smtClean="0">
                <a:solidFill>
                  <a:schemeClr val="accent2"/>
                </a:solidFill>
                <a:latin typeface="+mn-lt"/>
              </a:rPr>
              <a:t>(совместно с ОАО «ГИ ВНИПИЭТ»)</a:t>
            </a:r>
            <a:endParaRPr lang="ru-RU" sz="1600" b="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Концепция вывода из эксплуатации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ПУГР ЭИ-2 (2012-2015 гг.)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4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-23405" y="-27666"/>
            <a:ext cx="9144000" cy="6926263"/>
            <a:chOff x="0" y="-42"/>
            <a:chExt cx="5760" cy="4363"/>
          </a:xfrm>
        </p:grpSpPr>
        <p:sp>
          <p:nvSpPr>
            <p:cNvPr id="2048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48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2"/>
              <a:ext cx="5760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Номер слайда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709CDC-B84D-4CC1-B71E-E276CF94D242}" type="slidenum">
              <a:rPr lang="ru-RU" sz="1400" b="0"/>
              <a:pPr algn="r" eaLnBrk="1" hangingPunct="1"/>
              <a:t>9</a:t>
            </a:fld>
            <a:endParaRPr lang="ru-RU" sz="1400" b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475240" y="6165304"/>
            <a:ext cx="1376680" cy="533400"/>
            <a:chOff x="6270" y="11356"/>
            <a:chExt cx="2168" cy="839"/>
          </a:xfrm>
        </p:grpSpPr>
        <p:grpSp>
          <p:nvGrpSpPr>
            <p:cNvPr id="11" name="Группа 34"/>
            <p:cNvGrpSpPr>
              <a:grpSpLocks/>
            </p:cNvGrpSpPr>
            <p:nvPr/>
          </p:nvGrpSpPr>
          <p:grpSpPr bwMode="auto">
            <a:xfrm>
              <a:off x="6270" y="11356"/>
              <a:ext cx="657" cy="725"/>
              <a:chOff x="0" y="0"/>
              <a:chExt cx="11162" cy="11143"/>
            </a:xfrm>
          </p:grpSpPr>
          <p:sp>
            <p:nvSpPr>
              <p:cNvPr id="13" name="Равнобедренный треугольник 35"/>
              <p:cNvSpPr>
                <a:spLocks noChangeArrowheads="1"/>
              </p:cNvSpPr>
              <p:nvPr/>
            </p:nvSpPr>
            <p:spPr bwMode="auto">
              <a:xfrm>
                <a:off x="3183" y="6686"/>
                <a:ext cx="4754" cy="445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4" name="Равнобедренный треугольник 36"/>
              <p:cNvSpPr>
                <a:spLocks noChangeArrowheads="1"/>
              </p:cNvSpPr>
              <p:nvPr/>
            </p:nvSpPr>
            <p:spPr bwMode="auto">
              <a:xfrm>
                <a:off x="3947" y="0"/>
                <a:ext cx="3268" cy="2997"/>
              </a:xfrm>
              <a:prstGeom prst="triangle">
                <a:avLst>
                  <a:gd name="adj" fmla="val 50000"/>
                </a:avLst>
              </a:prstGeom>
              <a:solidFill>
                <a:srgbClr val="C2D69B"/>
              </a:solidFill>
              <a:ln w="25400">
                <a:solidFill>
                  <a:srgbClr val="C2D69B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5" name="Равнобедренный треугольник 37"/>
              <p:cNvSpPr>
                <a:spLocks noChangeArrowheads="1"/>
              </p:cNvSpPr>
              <p:nvPr/>
            </p:nvSpPr>
            <p:spPr bwMode="auto">
              <a:xfrm>
                <a:off x="0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6" name="Равнобедренный треугольник 38"/>
              <p:cNvSpPr>
                <a:spLocks noChangeArrowheads="1"/>
              </p:cNvSpPr>
              <p:nvPr/>
            </p:nvSpPr>
            <p:spPr bwMode="auto">
              <a:xfrm>
                <a:off x="7894" y="6802"/>
                <a:ext cx="3268" cy="2882"/>
              </a:xfrm>
              <a:prstGeom prst="triangle">
                <a:avLst>
                  <a:gd name="adj" fmla="val 50000"/>
                </a:avLst>
              </a:prstGeom>
              <a:solidFill>
                <a:srgbClr val="4E6128"/>
              </a:solidFill>
              <a:ln w="25400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7" name="Равнобедренный треугольник 39"/>
              <p:cNvSpPr>
                <a:spLocks noChangeArrowheads="1"/>
              </p:cNvSpPr>
              <p:nvPr/>
            </p:nvSpPr>
            <p:spPr bwMode="auto">
              <a:xfrm>
                <a:off x="1910" y="3382"/>
                <a:ext cx="3311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18" name="Равнобедренный треугольник 40"/>
              <p:cNvSpPr>
                <a:spLocks noChangeArrowheads="1"/>
              </p:cNvSpPr>
              <p:nvPr/>
            </p:nvSpPr>
            <p:spPr bwMode="auto">
              <a:xfrm>
                <a:off x="5984" y="3382"/>
                <a:ext cx="3268" cy="2920"/>
              </a:xfrm>
              <a:prstGeom prst="triangle">
                <a:avLst>
                  <a:gd name="adj" fmla="val 50000"/>
                </a:avLst>
              </a:prstGeom>
              <a:solidFill>
                <a:srgbClr val="76923C"/>
              </a:solidFill>
              <a:ln w="25400">
                <a:solidFill>
                  <a:srgbClr val="76923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6765" y="11486"/>
              <a:ext cx="1673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ОДЦ вывода из</a:t>
              </a:r>
            </a:p>
            <a:p>
              <a:pPr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  эксплуатации </a:t>
              </a:r>
            </a:p>
            <a:p>
              <a:pPr marL="93663" lvl="1">
                <a:defRPr/>
              </a:pPr>
              <a:r>
                <a:rPr lang="ru-RU" sz="800" dirty="0">
                  <a:latin typeface="Tahoma" pitchFamily="34" charset="0"/>
                  <a:cs typeface="Arial" pitchFamily="34" charset="0"/>
                </a:rPr>
                <a:t>УГР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1" descr="лого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6" y="6250582"/>
            <a:ext cx="1571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Концепция вывода из эксплуатации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ПУГР ЭИ-2 (2012-2015 гг.)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" name="Рисунок 20" descr="1.реактор презентац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99992" y="1412776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Полный демонтаж 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обеспечивающих </a:t>
            </a: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систем и оборудования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000" b="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зд</a:t>
            </a:r>
            <a:r>
              <a:rPr lang="ru-RU" sz="20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 190 за исключением реакторной установки.</a:t>
            </a:r>
            <a:endParaRPr lang="ru-RU" sz="2000" b="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9991" y="3068960"/>
            <a:ext cx="4536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2. 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Бетонирование помещений нижних отметок и </a:t>
            </a:r>
            <a:r>
              <a:rPr lang="ru-RU" sz="2000" dirty="0" err="1" smtClean="0">
                <a:solidFill>
                  <a:schemeClr val="accent2"/>
                </a:solidFill>
                <a:latin typeface="+mn-lt"/>
              </a:rPr>
              <a:t>подреакторного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 пространство 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до нижней биологической защиты (выполнено полностью).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9992" y="479715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3. 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Бесполосное заполнение внутриреакторных пространств</a:t>
            </a:r>
            <a:r>
              <a:rPr lang="ru-RU" sz="2000" b="0" dirty="0" smtClean="0">
                <a:solidFill>
                  <a:schemeClr val="accent2"/>
                </a:solidFill>
                <a:latin typeface="+mn-lt"/>
              </a:rPr>
              <a:t> барьерными смесями на основе природной глины.</a:t>
            </a:r>
            <a:endParaRPr lang="ru-RU" sz="2000" b="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6" name="Рисунок 25" descr="2.реактор презентация слои бет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  <p:pic>
        <p:nvPicPr>
          <p:cNvPr id="27" name="Рисунок 26" descr="3.реактор презентация слои глина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000" y="1484724"/>
            <a:ext cx="32385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</TotalTime>
  <Words>1972</Words>
  <Application>Microsoft Office PowerPoint</Application>
  <PresentationFormat>Экран (4:3)</PresentationFormat>
  <Paragraphs>222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Серёга</dc:creator>
  <cp:lastModifiedBy>Max</cp:lastModifiedBy>
  <cp:revision>209</cp:revision>
  <dcterms:created xsi:type="dcterms:W3CDTF">2011-02-02T11:19:47Z</dcterms:created>
  <dcterms:modified xsi:type="dcterms:W3CDTF">2012-10-15T17:50:12Z</dcterms:modified>
</cp:coreProperties>
</file>