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15"/>
  </p:notesMasterIdLst>
  <p:sldIdLst>
    <p:sldId id="256" r:id="rId3"/>
    <p:sldId id="260" r:id="rId4"/>
    <p:sldId id="261" r:id="rId5"/>
    <p:sldId id="262" r:id="rId6"/>
    <p:sldId id="263" r:id="rId7"/>
    <p:sldId id="266" r:id="rId8"/>
    <p:sldId id="267" r:id="rId9"/>
    <p:sldId id="269" r:id="rId10"/>
    <p:sldId id="270" r:id="rId11"/>
    <p:sldId id="257" r:id="rId12"/>
    <p:sldId id="258" r:id="rId13"/>
    <p:sldId id="259" r:id="rId14"/>
  </p:sldIdLst>
  <p:sldSz cx="9906000" cy="6858000" type="A4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1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900" y="-102"/>
      </p:cViewPr>
      <p:guideLst>
        <p:guide orient="horz" pos="2160"/>
        <p:guide pos="1489"/>
        <p:guide pos="12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48DEC5-D8E2-48F1-B228-9FBC4F56507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401E288-E221-4688-8AA4-8093D1E304C1}" type="pres">
      <dgm:prSet presAssocID="{7148DEC5-D8E2-48F1-B228-9FBC4F56507F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F26CD817-8CDE-453A-9122-51F4337ADF1B}" type="presOf" srcId="{7148DEC5-D8E2-48F1-B228-9FBC4F56507F}" destId="{A401E288-E221-4688-8AA4-8093D1E304C1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28018D-08A8-4EB3-B9BB-9E18C4A46BD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2259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0250" y="2130425"/>
            <a:ext cx="7108825" cy="88265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00250" y="3151188"/>
            <a:ext cx="7108825" cy="16637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pic>
        <p:nvPicPr>
          <p:cNvPr id="5132" name="Picture 12" descr="Logo_P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2663" y="247650"/>
            <a:ext cx="1814512" cy="1357313"/>
          </a:xfrm>
          <a:prstGeom prst="rect">
            <a:avLst/>
          </a:prstGeom>
          <a:noFill/>
        </p:spPr>
      </p:pic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D9E76A8F-8EFC-40BB-90F7-1282F0A4F80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E8D8E5AE-5ACA-48C1-9F99-BED26E9FA26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332663" y="1309688"/>
            <a:ext cx="1776412" cy="442277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000250" y="1309688"/>
            <a:ext cx="5180013" cy="442277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4D720052-0D16-495D-A782-7B78DC93C8C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0250" y="2130425"/>
            <a:ext cx="7108825" cy="8810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00250" y="3149600"/>
            <a:ext cx="7108825" cy="1665288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pic>
        <p:nvPicPr>
          <p:cNvPr id="11274" name="Picture 10" descr="Logo_v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2663" y="247650"/>
            <a:ext cx="284162" cy="300038"/>
          </a:xfrm>
          <a:prstGeom prst="rect">
            <a:avLst/>
          </a:prstGeom>
          <a:noFill/>
        </p:spPr>
      </p:pic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1128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Sida </a:t>
            </a:r>
            <a:fld id="{D7197940-379D-4EA9-9775-039728B2BFF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D0F80A76-7EBA-4A44-A6B3-7D21532D9E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3CFCA99F-E90B-4DA0-884B-6E8BAB3541AF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000250" y="2317750"/>
            <a:ext cx="3478213" cy="341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630863" y="2317750"/>
            <a:ext cx="3478212" cy="341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0378AD21-B6D6-4630-99AC-4FEB9804CE2D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15801F9D-77AD-4C93-B089-D4435B0D193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9ABDE7FD-262E-4CAA-BDDD-09BC928258C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505E34C5-C84C-4F23-8955-A7D857E2843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CE752517-146A-4A93-BD20-B2AB1458E7AF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51608098-1ABD-4E88-84CA-AF2E6D3A20D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688C2E4E-67DA-4AC4-95C6-0106CAC85AFA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7E785F66-1154-49CF-AFE8-8367AED31AA0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332663" y="1309688"/>
            <a:ext cx="1776412" cy="442277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000250" y="1309688"/>
            <a:ext cx="5180013" cy="442277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1D885EE3-F9B2-4EBF-BEE5-42DDEF60903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B3219E8C-8FF3-4703-AD54-E8EF4B9B704F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000250" y="2317750"/>
            <a:ext cx="3478213" cy="341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630863" y="2317750"/>
            <a:ext cx="3478212" cy="341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3F814B84-6BD5-4671-8379-CF4CB947A46F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F24E0A80-BD09-4036-9AEC-310A50013D7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79098C44-642A-4AE7-898C-C10E0BCB820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04209BE1-A2A6-4D1C-A456-FF1AD7E1614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1080EFB1-86B5-470E-9F0E-D392F8FFCEFC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Sida </a:t>
            </a:r>
            <a:fld id="{47191CE8-526A-45AE-9340-4192549C5CBD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250" y="1309688"/>
            <a:ext cx="71088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0250" y="2317750"/>
            <a:ext cx="7108825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76488" y="6218238"/>
            <a:ext cx="2879725" cy="12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76488" y="6067425"/>
            <a:ext cx="2879725" cy="12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76488" y="6369050"/>
            <a:ext cx="2879725" cy="12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sv-SE"/>
              <a:t>Sida </a:t>
            </a:r>
            <a:fld id="{B38B187D-CE37-40A4-8231-36632FCEFACB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40" name="Picture 16" descr="Logo_PMS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5039" b="79298"/>
          <a:stretch>
            <a:fillRect/>
          </a:stretch>
        </p:blipFill>
        <p:spPr bwMode="auto">
          <a:xfrm>
            <a:off x="2252663" y="247650"/>
            <a:ext cx="271462" cy="280988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1" name="Picture 11" descr="mšnster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00250" y="1309688"/>
            <a:ext cx="71088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0250" y="2317750"/>
            <a:ext cx="7108825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5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76488" y="6218238"/>
            <a:ext cx="2879725" cy="12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76488" y="6067425"/>
            <a:ext cx="2879725" cy="12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1026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76488" y="6369050"/>
            <a:ext cx="2879725" cy="12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sv-SE"/>
              <a:t>Sida </a:t>
            </a:r>
            <a:fld id="{71AF9F07-196E-4E60-B366-76D6842E9A0C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263" name="Picture 23" descr="Logo_PMS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5039" b="79298"/>
          <a:stretch>
            <a:fillRect/>
          </a:stretch>
        </p:blipFill>
        <p:spPr bwMode="auto">
          <a:xfrm>
            <a:off x="2252663" y="247650"/>
            <a:ext cx="271462" cy="2809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0000"/>
        <a:buBlip>
          <a:blip r:embed="rId15"/>
        </a:buBlip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901338" y="2130424"/>
            <a:ext cx="8207738" cy="1644741"/>
          </a:xfrm>
        </p:spPr>
        <p:txBody>
          <a:bodyPr/>
          <a:lstStyle/>
          <a:p>
            <a:pPr algn="ctr"/>
            <a:r>
              <a:rPr lang="sv-SE" sz="2800" dirty="0" err="1" smtClean="0"/>
              <a:t>Something</a:t>
            </a:r>
            <a:r>
              <a:rPr lang="sv-SE" sz="2800" dirty="0" smtClean="0"/>
              <a:t> Old – </a:t>
            </a:r>
            <a:r>
              <a:rPr lang="sv-SE" sz="2800" dirty="0" err="1" smtClean="0"/>
              <a:t>Something</a:t>
            </a:r>
            <a:r>
              <a:rPr lang="sv-SE" sz="2800" dirty="0" smtClean="0"/>
              <a:t> New:</a:t>
            </a:r>
            <a:br>
              <a:rPr lang="sv-SE" sz="2800" dirty="0" smtClean="0"/>
            </a:br>
            <a:r>
              <a:rPr lang="sv-SE" sz="2800" dirty="0" smtClean="0"/>
              <a:t>The Merits and </a:t>
            </a:r>
            <a:r>
              <a:rPr lang="sv-SE" sz="2800" dirty="0" err="1" smtClean="0"/>
              <a:t>Remaining</a:t>
            </a:r>
            <a:r>
              <a:rPr lang="sv-SE" sz="2800" dirty="0" smtClean="0"/>
              <a:t> Tasks for the G-8 Global Partnership</a:t>
            </a:r>
            <a:endParaRPr lang="sv-SE" sz="2800" dirty="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849086" y="4114799"/>
            <a:ext cx="8259989" cy="1841863"/>
          </a:xfrm>
        </p:spPr>
        <p:txBody>
          <a:bodyPr/>
          <a:lstStyle/>
          <a:p>
            <a:pPr algn="ctr"/>
            <a:r>
              <a:rPr lang="sv-SE" sz="2000" dirty="0" smtClean="0"/>
              <a:t>Lars van Dassen</a:t>
            </a:r>
          </a:p>
          <a:p>
            <a:pPr algn="ctr"/>
            <a:r>
              <a:rPr lang="sv-SE" sz="2000" dirty="0" err="1" smtClean="0"/>
              <a:t>Head</a:t>
            </a:r>
            <a:r>
              <a:rPr lang="sv-SE" sz="2000" dirty="0" smtClean="0"/>
              <a:t>,</a:t>
            </a:r>
          </a:p>
          <a:p>
            <a:pPr algn="ctr"/>
            <a:r>
              <a:rPr lang="sv-SE" sz="2000" dirty="0" err="1" smtClean="0"/>
              <a:t>Secretariat</a:t>
            </a:r>
            <a:r>
              <a:rPr lang="sv-SE" sz="2000" dirty="0" smtClean="0"/>
              <a:t> for International </a:t>
            </a:r>
            <a:r>
              <a:rPr lang="sv-SE" sz="2000" dirty="0" err="1" smtClean="0"/>
              <a:t>Cooperation</a:t>
            </a:r>
            <a:r>
              <a:rPr lang="sv-SE" sz="2000" dirty="0" smtClean="0"/>
              <a:t> and Development</a:t>
            </a:r>
          </a:p>
          <a:p>
            <a:pPr algn="ctr"/>
            <a:r>
              <a:rPr lang="sv-SE" sz="2000" dirty="0" smtClean="0"/>
              <a:t>Swedish </a:t>
            </a:r>
            <a:r>
              <a:rPr lang="sv-SE" sz="2000" dirty="0" err="1"/>
              <a:t>R</a:t>
            </a:r>
            <a:r>
              <a:rPr lang="sv-SE" sz="2000" dirty="0" err="1" smtClean="0"/>
              <a:t>adiation</a:t>
            </a:r>
            <a:r>
              <a:rPr lang="sv-SE" sz="2000" dirty="0" smtClean="0"/>
              <a:t> </a:t>
            </a:r>
            <a:r>
              <a:rPr lang="sv-SE" sz="2000" dirty="0" err="1" smtClean="0"/>
              <a:t>Safety</a:t>
            </a:r>
            <a:r>
              <a:rPr lang="sv-SE" sz="2000" dirty="0" smtClean="0"/>
              <a:t> </a:t>
            </a:r>
            <a:r>
              <a:rPr lang="sv-SE" sz="2000" dirty="0" err="1" smtClean="0"/>
              <a:t>Authority</a:t>
            </a:r>
            <a:r>
              <a:rPr lang="sv-SE" sz="2000" dirty="0" smtClean="0"/>
              <a:t>, SSM</a:t>
            </a:r>
          </a:p>
          <a:p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87828048"/>
              </p:ext>
            </p:extLst>
          </p:nvPr>
        </p:nvGraphicFramePr>
        <p:xfrm>
          <a:off x="4132729" y="2545976"/>
          <a:ext cx="3056965" cy="2572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06286" y="2886891"/>
            <a:ext cx="7759337" cy="2508069"/>
          </a:xfrm>
        </p:spPr>
        <p:txBody>
          <a:bodyPr/>
          <a:lstStyle/>
          <a:p>
            <a:pPr algn="ctr"/>
            <a:r>
              <a:rPr lang="sv-SE" u="sng" dirty="0" smtClean="0"/>
              <a:t>The G-8 Global Partnership at 10:</a:t>
            </a:r>
            <a:r>
              <a:rPr lang="sv-SE" u="sng" dirty="0"/>
              <a:t/>
            </a:r>
            <a:br>
              <a:rPr lang="sv-SE" u="sng" dirty="0"/>
            </a:br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 smtClean="0"/>
              <a:t>looking</a:t>
            </a:r>
            <a:r>
              <a:rPr lang="sv-SE" dirty="0" smtClean="0"/>
              <a:t> </a:t>
            </a:r>
            <a:r>
              <a:rPr lang="sv-SE" dirty="0" err="1" smtClean="0"/>
              <a:t>ahead</a:t>
            </a:r>
            <a:r>
              <a:rPr lang="sv-SE" dirty="0" smtClean="0"/>
              <a:t> –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look back, and </a:t>
            </a:r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 smtClean="0"/>
              <a:t>looking</a:t>
            </a:r>
            <a:r>
              <a:rPr lang="sv-SE" dirty="0" smtClean="0"/>
              <a:t> back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consider</a:t>
            </a:r>
            <a:r>
              <a:rPr lang="sv-SE" dirty="0" smtClean="0"/>
              <a:t> the </a:t>
            </a:r>
            <a:r>
              <a:rPr lang="sv-SE" dirty="0" err="1" smtClean="0"/>
              <a:t>future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get the right </a:t>
            </a:r>
            <a:r>
              <a:rPr lang="sv-SE" dirty="0" err="1" smtClean="0"/>
              <a:t>frame</a:t>
            </a:r>
            <a:r>
              <a:rPr lang="sv-SE" dirty="0" smtClean="0"/>
              <a:t> for interpretation.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851" y="195942"/>
            <a:ext cx="2403566" cy="220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14" name="Rubrik 1"/>
          <p:cNvSpPr txBox="1">
            <a:spLocks/>
          </p:cNvSpPr>
          <p:nvPr/>
        </p:nvSpPr>
        <p:spPr bwMode="auto">
          <a:xfrm>
            <a:off x="992778" y="1309688"/>
            <a:ext cx="8116298" cy="4472547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</a:pPr>
            <a:r>
              <a:rPr lang="sv-SE" b="0" smtClean="0"/>
              <a:t/>
            </a:r>
            <a:br>
              <a:rPr lang="sv-SE" b="0" smtClean="0"/>
            </a:br>
            <a:endParaRPr lang="sv-SE" b="0" dirty="0"/>
          </a:p>
        </p:txBody>
      </p:sp>
      <p:sp>
        <p:nvSpPr>
          <p:cNvPr id="5" name="textruta 4"/>
          <p:cNvSpPr txBox="1"/>
          <p:nvPr/>
        </p:nvSpPr>
        <p:spPr>
          <a:xfrm>
            <a:off x="1737359" y="1580606"/>
            <a:ext cx="672737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u="sng" dirty="0" err="1" smtClean="0">
                <a:solidFill>
                  <a:schemeClr val="accent3"/>
                </a:solidFill>
              </a:rPr>
              <a:t>Looking</a:t>
            </a:r>
            <a:r>
              <a:rPr lang="sv-SE" sz="2800" u="sng" dirty="0" smtClean="0">
                <a:solidFill>
                  <a:schemeClr val="accent3"/>
                </a:solidFill>
              </a:rPr>
              <a:t> back:</a:t>
            </a:r>
          </a:p>
          <a:p>
            <a:pPr marL="342900" indent="-342900">
              <a:buFontTx/>
              <a:buChar char="-"/>
            </a:pPr>
            <a:r>
              <a:rPr lang="sv-SE" sz="2400" dirty="0" smtClean="0">
                <a:solidFill>
                  <a:schemeClr val="accent3"/>
                </a:solidFill>
              </a:rPr>
              <a:t>The GP </a:t>
            </a:r>
            <a:r>
              <a:rPr lang="sv-SE" sz="2400" dirty="0" err="1" smtClean="0">
                <a:solidFill>
                  <a:schemeClr val="accent3"/>
                </a:solidFill>
              </a:rPr>
              <a:t>was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established</a:t>
            </a:r>
            <a:r>
              <a:rPr lang="sv-SE" sz="2400" dirty="0" smtClean="0">
                <a:solidFill>
                  <a:schemeClr val="accent3"/>
                </a:solidFill>
              </a:rPr>
              <a:t> in 2002 by the G-8 in </a:t>
            </a:r>
            <a:r>
              <a:rPr lang="sv-SE" sz="2400" dirty="0" err="1" smtClean="0">
                <a:solidFill>
                  <a:schemeClr val="accent3"/>
                </a:solidFill>
              </a:rPr>
              <a:t>response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to</a:t>
            </a:r>
            <a:r>
              <a:rPr lang="sv-SE" sz="2400" dirty="0" smtClean="0">
                <a:solidFill>
                  <a:schemeClr val="accent3"/>
                </a:solidFill>
              </a:rPr>
              <a:t> a new </a:t>
            </a:r>
            <a:r>
              <a:rPr lang="sv-SE" sz="2400" dirty="0" err="1" smtClean="0">
                <a:solidFill>
                  <a:schemeClr val="accent3"/>
                </a:solidFill>
              </a:rPr>
              <a:t>level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of</a:t>
            </a:r>
            <a:r>
              <a:rPr lang="sv-SE" sz="2400" dirty="0" smtClean="0">
                <a:solidFill>
                  <a:schemeClr val="accent3"/>
                </a:solidFill>
              </a:rPr>
              <a:t> global terrorist </a:t>
            </a:r>
            <a:r>
              <a:rPr lang="sv-SE" sz="2400" dirty="0" err="1" smtClean="0">
                <a:solidFill>
                  <a:schemeClr val="accent3"/>
                </a:solidFill>
              </a:rPr>
              <a:t>threats</a:t>
            </a:r>
            <a:endParaRPr lang="sv-SE" sz="2400" dirty="0" smtClean="0">
              <a:solidFill>
                <a:schemeClr val="accent3"/>
              </a:solidFill>
            </a:endParaRPr>
          </a:p>
          <a:p>
            <a:pPr marL="342900" indent="-342900">
              <a:buFontTx/>
              <a:buChar char="-"/>
            </a:pPr>
            <a:r>
              <a:rPr lang="sv-SE" sz="2400" dirty="0" smtClean="0">
                <a:solidFill>
                  <a:schemeClr val="accent3"/>
                </a:solidFill>
              </a:rPr>
              <a:t>Focussed on </a:t>
            </a:r>
            <a:r>
              <a:rPr lang="sv-SE" sz="2400" dirty="0" err="1" smtClean="0">
                <a:solidFill>
                  <a:schemeClr val="accent3"/>
                </a:solidFill>
              </a:rPr>
              <a:t>Russia</a:t>
            </a:r>
            <a:r>
              <a:rPr lang="sv-SE" sz="2400" dirty="0" smtClean="0">
                <a:solidFill>
                  <a:schemeClr val="accent3"/>
                </a:solidFill>
              </a:rPr>
              <a:t> and later </a:t>
            </a:r>
            <a:r>
              <a:rPr lang="sv-SE" sz="2400" dirty="0" err="1" smtClean="0">
                <a:solidFill>
                  <a:schemeClr val="accent3"/>
                </a:solidFill>
              </a:rPr>
              <a:t>Russia</a:t>
            </a:r>
            <a:r>
              <a:rPr lang="sv-SE" sz="2400" dirty="0" smtClean="0">
                <a:solidFill>
                  <a:schemeClr val="accent3"/>
                </a:solidFill>
              </a:rPr>
              <a:t> and </a:t>
            </a:r>
            <a:r>
              <a:rPr lang="sv-SE" sz="2400" dirty="0" err="1" smtClean="0">
                <a:solidFill>
                  <a:schemeClr val="accent3"/>
                </a:solidFill>
              </a:rPr>
              <a:t>Ukraine</a:t>
            </a:r>
            <a:endParaRPr lang="sv-SE" sz="2400" dirty="0" smtClean="0">
              <a:solidFill>
                <a:schemeClr val="accent3"/>
              </a:solidFill>
            </a:endParaRPr>
          </a:p>
          <a:p>
            <a:pPr marL="342900" indent="-342900">
              <a:buFontTx/>
              <a:buChar char="-"/>
            </a:pPr>
            <a:r>
              <a:rPr lang="sv-SE" sz="2400" dirty="0" smtClean="0">
                <a:solidFill>
                  <a:schemeClr val="accent3"/>
                </a:solidFill>
              </a:rPr>
              <a:t>Has </a:t>
            </a:r>
            <a:r>
              <a:rPr lang="sv-SE" sz="2400" dirty="0" err="1" smtClean="0">
                <a:solidFill>
                  <a:schemeClr val="accent3"/>
                </a:solidFill>
              </a:rPr>
              <a:t>achieved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tremendous</a:t>
            </a:r>
            <a:r>
              <a:rPr lang="sv-SE" sz="2400" dirty="0" smtClean="0">
                <a:solidFill>
                  <a:schemeClr val="accent3"/>
                </a:solidFill>
              </a:rPr>
              <a:t> progress as </a:t>
            </a:r>
            <a:r>
              <a:rPr lang="sv-SE" sz="2400" dirty="0" err="1" smtClean="0">
                <a:solidFill>
                  <a:schemeClr val="accent3"/>
                </a:solidFill>
              </a:rPr>
              <a:t>concerns</a:t>
            </a:r>
            <a:r>
              <a:rPr lang="sv-SE" sz="2400" dirty="0" smtClean="0">
                <a:solidFill>
                  <a:schemeClr val="accent3"/>
                </a:solidFill>
              </a:rPr>
              <a:t> submarine </a:t>
            </a:r>
            <a:r>
              <a:rPr lang="sv-SE" sz="2400" dirty="0" err="1" smtClean="0">
                <a:solidFill>
                  <a:schemeClr val="accent3"/>
                </a:solidFill>
              </a:rPr>
              <a:t>dismantlement</a:t>
            </a:r>
            <a:r>
              <a:rPr lang="sv-SE" sz="2400" dirty="0" smtClean="0">
                <a:solidFill>
                  <a:schemeClr val="accent3"/>
                </a:solidFill>
              </a:rPr>
              <a:t>, abolition </a:t>
            </a:r>
            <a:r>
              <a:rPr lang="sv-SE" sz="2400" dirty="0" err="1" smtClean="0">
                <a:solidFill>
                  <a:schemeClr val="accent3"/>
                </a:solidFill>
              </a:rPr>
              <a:t>of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chemical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weapons</a:t>
            </a:r>
            <a:r>
              <a:rPr lang="sv-SE" sz="2400" dirty="0" smtClean="0">
                <a:solidFill>
                  <a:schemeClr val="accent3"/>
                </a:solidFill>
              </a:rPr>
              <a:t>, </a:t>
            </a:r>
            <a:r>
              <a:rPr lang="sv-SE" sz="2400" dirty="0" err="1" smtClean="0">
                <a:solidFill>
                  <a:schemeClr val="accent3"/>
                </a:solidFill>
              </a:rPr>
              <a:t>control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of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nuclear</a:t>
            </a:r>
            <a:r>
              <a:rPr lang="sv-SE" sz="2400" dirty="0" smtClean="0">
                <a:solidFill>
                  <a:schemeClr val="accent3"/>
                </a:solidFill>
              </a:rPr>
              <a:t> and </a:t>
            </a:r>
            <a:r>
              <a:rPr lang="sv-SE" sz="2400" dirty="0" err="1" smtClean="0">
                <a:solidFill>
                  <a:schemeClr val="accent3"/>
                </a:solidFill>
              </a:rPr>
              <a:t>radioactive</a:t>
            </a:r>
            <a:r>
              <a:rPr lang="sv-SE" sz="2400" dirty="0" smtClean="0">
                <a:solidFill>
                  <a:schemeClr val="accent3"/>
                </a:solidFill>
              </a:rPr>
              <a:t> materials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92778" y="1309688"/>
            <a:ext cx="8116298" cy="4472547"/>
          </a:xfr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t"/>
          <a:lstStyle/>
          <a:p>
            <a:pPr marL="514350" indent="-514350">
              <a:lnSpc>
                <a:spcPct val="150000"/>
              </a:lnSpc>
            </a:pPr>
            <a:r>
              <a:rPr lang="sv-SE" b="0" dirty="0" smtClean="0"/>
              <a:t/>
            </a:r>
            <a:br>
              <a:rPr lang="sv-SE" b="0" dirty="0" smtClean="0"/>
            </a:br>
            <a:endParaRPr lang="sv-SE" b="0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1541417" y="1854926"/>
            <a:ext cx="7464479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u="sng" dirty="0" err="1" smtClean="0">
                <a:solidFill>
                  <a:schemeClr val="accent3"/>
                </a:solidFill>
              </a:rPr>
              <a:t>Looking</a:t>
            </a:r>
            <a:r>
              <a:rPr lang="sv-SE" sz="2800" u="sng" dirty="0" smtClean="0">
                <a:solidFill>
                  <a:schemeClr val="accent3"/>
                </a:solidFill>
              </a:rPr>
              <a:t> </a:t>
            </a:r>
            <a:r>
              <a:rPr lang="sv-SE" sz="2800" u="sng" dirty="0" err="1" smtClean="0">
                <a:solidFill>
                  <a:schemeClr val="accent3"/>
                </a:solidFill>
              </a:rPr>
              <a:t>Ahead</a:t>
            </a:r>
            <a:r>
              <a:rPr lang="sv-SE" sz="2800" u="sng" dirty="0" smtClean="0">
                <a:solidFill>
                  <a:schemeClr val="accent3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sv-SE" sz="2400" dirty="0" smtClean="0">
                <a:solidFill>
                  <a:schemeClr val="accent3"/>
                </a:solidFill>
              </a:rPr>
              <a:t>The GP has in 2012 </a:t>
            </a:r>
            <a:r>
              <a:rPr lang="sv-SE" sz="2400" dirty="0" err="1" smtClean="0">
                <a:solidFill>
                  <a:schemeClr val="accent3"/>
                </a:solidFill>
              </a:rPr>
              <a:t>been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extended</a:t>
            </a:r>
            <a:r>
              <a:rPr lang="sv-SE" sz="2400" dirty="0" smtClean="0">
                <a:solidFill>
                  <a:schemeClr val="accent3"/>
                </a:solidFill>
              </a:rPr>
              <a:t> for ten </a:t>
            </a:r>
            <a:r>
              <a:rPr lang="sv-SE" sz="2400" dirty="0" err="1" smtClean="0">
                <a:solidFill>
                  <a:schemeClr val="accent3"/>
                </a:solidFill>
              </a:rPr>
              <a:t>more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</a:p>
          <a:p>
            <a:r>
              <a:rPr lang="sv-SE" sz="2400" dirty="0" err="1" smtClean="0">
                <a:solidFill>
                  <a:schemeClr val="accent3"/>
                </a:solidFill>
              </a:rPr>
              <a:t>years</a:t>
            </a:r>
            <a:r>
              <a:rPr lang="sv-SE" sz="2400" dirty="0" smtClean="0">
                <a:solidFill>
                  <a:schemeClr val="accent3"/>
                </a:solidFill>
              </a:rPr>
              <a:t> till 2022</a:t>
            </a:r>
          </a:p>
          <a:p>
            <a:pPr marL="285750" indent="-285750">
              <a:buFontTx/>
              <a:buChar char="-"/>
            </a:pPr>
            <a:r>
              <a:rPr lang="sv-SE" sz="2400" dirty="0" smtClean="0">
                <a:solidFill>
                  <a:schemeClr val="accent3"/>
                </a:solidFill>
              </a:rPr>
              <a:t>It </a:t>
            </a:r>
            <a:r>
              <a:rPr lang="sv-SE" sz="2400" dirty="0" err="1" smtClean="0">
                <a:solidFill>
                  <a:schemeClr val="accent3"/>
                </a:solidFill>
              </a:rPr>
              <a:t>now</a:t>
            </a:r>
            <a:r>
              <a:rPr lang="sv-SE" sz="2400" dirty="0" smtClean="0">
                <a:solidFill>
                  <a:schemeClr val="accent3"/>
                </a:solidFill>
              </a:rPr>
              <a:t> has 24 </a:t>
            </a:r>
            <a:r>
              <a:rPr lang="sv-SE" sz="2400" dirty="0" err="1" smtClean="0">
                <a:solidFill>
                  <a:schemeClr val="accent3"/>
                </a:solidFill>
              </a:rPr>
              <a:t>members</a:t>
            </a:r>
            <a:r>
              <a:rPr lang="sv-SE" sz="2400" dirty="0" smtClean="0">
                <a:solidFill>
                  <a:schemeClr val="accent3"/>
                </a:solidFill>
              </a:rPr>
              <a:t> – and </a:t>
            </a:r>
            <a:r>
              <a:rPr lang="sv-SE" sz="2400" dirty="0" err="1" smtClean="0">
                <a:solidFill>
                  <a:schemeClr val="accent3"/>
                </a:solidFill>
              </a:rPr>
              <a:t>will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have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even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more</a:t>
            </a:r>
            <a:endParaRPr lang="sv-SE" sz="2400" dirty="0" smtClean="0">
              <a:solidFill>
                <a:schemeClr val="accent3"/>
              </a:solidFill>
            </a:endParaRPr>
          </a:p>
          <a:p>
            <a:pPr marL="285750" indent="-285750">
              <a:buFontTx/>
              <a:buChar char="-"/>
            </a:pPr>
            <a:r>
              <a:rPr lang="sv-SE" sz="2400" dirty="0" err="1" smtClean="0">
                <a:solidFill>
                  <a:schemeClr val="accent3"/>
                </a:solidFill>
              </a:rPr>
              <a:t>With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activiites</a:t>
            </a:r>
            <a:r>
              <a:rPr lang="sv-SE" sz="2400" dirty="0" smtClean="0">
                <a:solidFill>
                  <a:schemeClr val="accent3"/>
                </a:solidFill>
              </a:rPr>
              <a:t> in all regions </a:t>
            </a:r>
            <a:r>
              <a:rPr lang="sv-SE" sz="2400" dirty="0" err="1" smtClean="0">
                <a:solidFill>
                  <a:schemeClr val="accent3"/>
                </a:solidFill>
              </a:rPr>
              <a:t>of</a:t>
            </a:r>
            <a:r>
              <a:rPr lang="sv-SE" sz="2400" dirty="0" smtClean="0">
                <a:solidFill>
                  <a:schemeClr val="accent3"/>
                </a:solidFill>
              </a:rPr>
              <a:t> the </a:t>
            </a:r>
            <a:r>
              <a:rPr lang="sv-SE" sz="2400" dirty="0" err="1" smtClean="0">
                <a:solidFill>
                  <a:schemeClr val="accent3"/>
                </a:solidFill>
              </a:rPr>
              <a:t>world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sv-SE" sz="2400" dirty="0">
                <a:solidFill>
                  <a:schemeClr val="accent3"/>
                </a:solidFill>
              </a:rPr>
              <a:t> </a:t>
            </a:r>
            <a:r>
              <a:rPr lang="sv-SE" sz="2400" dirty="0" smtClean="0">
                <a:solidFill>
                  <a:schemeClr val="accent3"/>
                </a:solidFill>
              </a:rPr>
              <a:t>. . . And in all WMD areas </a:t>
            </a:r>
          </a:p>
          <a:p>
            <a:pPr marL="285750" indent="-285750">
              <a:buFontTx/>
              <a:buChar char="-"/>
            </a:pPr>
            <a:r>
              <a:rPr lang="sv-SE" sz="2400" dirty="0" err="1" smtClean="0">
                <a:solidFill>
                  <a:schemeClr val="accent3"/>
                </a:solidFill>
              </a:rPr>
              <a:t>Yet</a:t>
            </a:r>
            <a:r>
              <a:rPr lang="sv-SE" sz="2400" dirty="0" smtClean="0">
                <a:solidFill>
                  <a:schemeClr val="accent3"/>
                </a:solidFill>
              </a:rPr>
              <a:t>, in </a:t>
            </a:r>
            <a:r>
              <a:rPr lang="sv-SE" sz="2400" dirty="0" err="1" smtClean="0">
                <a:solidFill>
                  <a:schemeClr val="accent3"/>
                </a:solidFill>
              </a:rPr>
              <a:t>Russia</a:t>
            </a:r>
            <a:r>
              <a:rPr lang="sv-SE" sz="2400" dirty="0" smtClean="0">
                <a:solidFill>
                  <a:schemeClr val="accent3"/>
                </a:solidFill>
              </a:rPr>
              <a:t> and </a:t>
            </a:r>
            <a:r>
              <a:rPr lang="sv-SE" sz="2400" dirty="0" err="1" smtClean="0">
                <a:solidFill>
                  <a:schemeClr val="accent3"/>
                </a:solidFill>
              </a:rPr>
              <a:t>Ukraine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many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things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remain</a:t>
            </a:r>
            <a:endParaRPr lang="sv-SE" sz="2400" dirty="0" smtClean="0">
              <a:solidFill>
                <a:schemeClr val="accent3"/>
              </a:solidFill>
            </a:endParaRPr>
          </a:p>
          <a:p>
            <a:r>
              <a:rPr lang="sv-SE" sz="2400" dirty="0" err="1">
                <a:solidFill>
                  <a:schemeClr val="accent3"/>
                </a:solidFill>
              </a:rPr>
              <a:t>t</a:t>
            </a:r>
            <a:r>
              <a:rPr lang="sv-SE" sz="2400" dirty="0" err="1" smtClean="0">
                <a:solidFill>
                  <a:schemeClr val="accent3"/>
                </a:solidFill>
              </a:rPr>
              <a:t>o</a:t>
            </a:r>
            <a:r>
              <a:rPr lang="sv-SE" sz="2400" dirty="0" smtClean="0">
                <a:solidFill>
                  <a:schemeClr val="accent3"/>
                </a:solidFill>
              </a:rPr>
              <a:t> be </a:t>
            </a:r>
            <a:r>
              <a:rPr lang="sv-SE" sz="2400" dirty="0" err="1" smtClean="0">
                <a:solidFill>
                  <a:schemeClr val="accent3"/>
                </a:solidFill>
              </a:rPr>
              <a:t>done</a:t>
            </a:r>
            <a:r>
              <a:rPr lang="sv-SE" sz="2400" dirty="0" smtClean="0">
                <a:solidFill>
                  <a:schemeClr val="accent3"/>
                </a:solidFill>
              </a:rPr>
              <a:t> in the (”</a:t>
            </a:r>
            <a:r>
              <a:rPr lang="sv-SE" sz="2400" dirty="0" err="1" smtClean="0">
                <a:solidFill>
                  <a:schemeClr val="accent3"/>
                </a:solidFill>
              </a:rPr>
              <a:t>legacy</a:t>
            </a:r>
            <a:r>
              <a:rPr lang="sv-SE" sz="2400" dirty="0" smtClean="0">
                <a:solidFill>
                  <a:schemeClr val="accent3"/>
                </a:solidFill>
              </a:rPr>
              <a:t>”) </a:t>
            </a:r>
            <a:r>
              <a:rPr lang="sv-SE" sz="2400" dirty="0" err="1" smtClean="0">
                <a:solidFill>
                  <a:schemeClr val="accent3"/>
                </a:solidFill>
              </a:rPr>
              <a:t>radiological</a:t>
            </a:r>
            <a:r>
              <a:rPr lang="sv-SE" sz="2400" dirty="0" smtClean="0">
                <a:solidFill>
                  <a:schemeClr val="accent3"/>
                </a:solidFill>
              </a:rPr>
              <a:t>/</a:t>
            </a:r>
            <a:r>
              <a:rPr lang="sv-SE" sz="2400" dirty="0" err="1" smtClean="0">
                <a:solidFill>
                  <a:schemeClr val="accent3"/>
                </a:solidFill>
              </a:rPr>
              <a:t>nuclear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field</a:t>
            </a:r>
            <a:endParaRPr lang="sv-SE" sz="2400" dirty="0" smtClean="0">
              <a:solidFill>
                <a:schemeClr val="accent3"/>
              </a:solidFill>
            </a:endParaRPr>
          </a:p>
          <a:p>
            <a:endParaRPr lang="sv-SE" sz="2400" dirty="0" smtClean="0">
              <a:solidFill>
                <a:schemeClr val="accent3"/>
              </a:solidFill>
            </a:endParaRPr>
          </a:p>
          <a:p>
            <a:pPr marL="285750" indent="-285750">
              <a:buFontTx/>
              <a:buChar char="-"/>
            </a:pPr>
            <a:endParaRPr lang="sv-SE" sz="2400" dirty="0" smtClean="0">
              <a:solidFill>
                <a:schemeClr val="accent3"/>
              </a:solidFill>
            </a:endParaRPr>
          </a:p>
          <a:p>
            <a:pPr marL="285750" indent="-285750">
              <a:buFontTx/>
              <a:buChar char="-"/>
            </a:pPr>
            <a:endParaRPr lang="sv-SE" sz="2400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992778" y="1309688"/>
            <a:ext cx="8116298" cy="447254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</a:pPr>
            <a:r>
              <a:rPr lang="sv-SE" b="0" smtClean="0"/>
              <a:t/>
            </a:r>
            <a:br>
              <a:rPr lang="sv-SE" b="0" smtClean="0"/>
            </a:br>
            <a:endParaRPr lang="sv-SE" b="0" dirty="0"/>
          </a:p>
        </p:txBody>
      </p:sp>
      <p:sp>
        <p:nvSpPr>
          <p:cNvPr id="5" name="textruta 4"/>
          <p:cNvSpPr txBox="1"/>
          <p:nvPr/>
        </p:nvSpPr>
        <p:spPr>
          <a:xfrm>
            <a:off x="1410789" y="1854926"/>
            <a:ext cx="806182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u="sng" dirty="0" err="1" smtClean="0">
                <a:solidFill>
                  <a:schemeClr val="accent3"/>
                </a:solidFill>
              </a:rPr>
              <a:t>Mixing</a:t>
            </a:r>
            <a:r>
              <a:rPr lang="sv-SE" sz="2800" u="sng" dirty="0" smtClean="0">
                <a:solidFill>
                  <a:schemeClr val="accent3"/>
                </a:solidFill>
              </a:rPr>
              <a:t> the Old Agenda and New Times</a:t>
            </a:r>
          </a:p>
          <a:p>
            <a:r>
              <a:rPr lang="sv-SE" sz="2800" dirty="0" smtClean="0">
                <a:solidFill>
                  <a:schemeClr val="accent3"/>
                </a:solidFill>
              </a:rPr>
              <a:t>-</a:t>
            </a:r>
            <a:r>
              <a:rPr lang="sv-SE" sz="2800" dirty="0" smtClean="0"/>
              <a:t> </a:t>
            </a:r>
            <a:r>
              <a:rPr lang="sv-SE" sz="2400" dirty="0" smtClean="0">
                <a:solidFill>
                  <a:schemeClr val="accent3"/>
                </a:solidFill>
              </a:rPr>
              <a:t>Is </a:t>
            </a:r>
            <a:r>
              <a:rPr lang="sv-SE" sz="2400" dirty="0" err="1" smtClean="0">
                <a:solidFill>
                  <a:schemeClr val="accent3"/>
                </a:solidFill>
              </a:rPr>
              <a:t>necessary</a:t>
            </a:r>
            <a:r>
              <a:rPr lang="sv-SE" sz="2400" dirty="0" smtClean="0">
                <a:solidFill>
                  <a:schemeClr val="accent3"/>
                </a:solidFill>
              </a:rPr>
              <a:t> for </a:t>
            </a:r>
            <a:r>
              <a:rPr lang="sv-SE" sz="2400" dirty="0" err="1" smtClean="0">
                <a:solidFill>
                  <a:schemeClr val="accent3"/>
                </a:solidFill>
              </a:rPr>
              <a:t>its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own</a:t>
            </a:r>
            <a:r>
              <a:rPr lang="sv-SE" sz="2400" dirty="0" smtClean="0">
                <a:solidFill>
                  <a:schemeClr val="accent3"/>
                </a:solidFill>
              </a:rPr>
              <a:t> sake </a:t>
            </a:r>
            <a:r>
              <a:rPr lang="sv-SE" sz="2400" dirty="0" err="1" smtClean="0">
                <a:solidFill>
                  <a:schemeClr val="accent3"/>
                </a:solidFill>
              </a:rPr>
              <a:t>to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remedy</a:t>
            </a:r>
            <a:r>
              <a:rPr lang="sv-SE" sz="2400" dirty="0" smtClean="0">
                <a:solidFill>
                  <a:schemeClr val="accent3"/>
                </a:solidFill>
              </a:rPr>
              <a:t> the Cold </a:t>
            </a:r>
            <a:r>
              <a:rPr lang="sv-SE" sz="2400" dirty="0" err="1">
                <a:solidFill>
                  <a:schemeClr val="accent3"/>
                </a:solidFill>
              </a:rPr>
              <a:t>W</a:t>
            </a:r>
            <a:r>
              <a:rPr lang="sv-SE" sz="2400" dirty="0" err="1" smtClean="0">
                <a:solidFill>
                  <a:schemeClr val="accent3"/>
                </a:solidFill>
              </a:rPr>
              <a:t>ar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</a:p>
          <a:p>
            <a:r>
              <a:rPr lang="sv-SE" sz="2400" dirty="0" err="1">
                <a:solidFill>
                  <a:schemeClr val="accent3"/>
                </a:solidFill>
              </a:rPr>
              <a:t>l</a:t>
            </a:r>
            <a:r>
              <a:rPr lang="sv-SE" sz="2400" dirty="0" err="1" smtClean="0">
                <a:solidFill>
                  <a:schemeClr val="accent3"/>
                </a:solidFill>
              </a:rPr>
              <a:t>egacy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issues</a:t>
            </a:r>
            <a:r>
              <a:rPr lang="sv-SE" sz="2400" dirty="0" smtClean="0">
                <a:solidFill>
                  <a:schemeClr val="accent3"/>
                </a:solidFill>
              </a:rPr>
              <a:t> for </a:t>
            </a:r>
            <a:r>
              <a:rPr lang="sv-SE" sz="2400" dirty="0" err="1" smtClean="0">
                <a:solidFill>
                  <a:schemeClr val="accent3"/>
                </a:solidFill>
              </a:rPr>
              <a:t>which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we</a:t>
            </a:r>
            <a:r>
              <a:rPr lang="sv-SE" sz="2400" dirty="0" smtClean="0">
                <a:solidFill>
                  <a:schemeClr val="accent3"/>
                </a:solidFill>
              </a:rPr>
              <a:t> all </a:t>
            </a:r>
            <a:r>
              <a:rPr lang="sv-SE" sz="2400" dirty="0" err="1" smtClean="0">
                <a:solidFill>
                  <a:schemeClr val="accent3"/>
                </a:solidFill>
              </a:rPr>
              <a:t>have</a:t>
            </a:r>
            <a:r>
              <a:rPr lang="sv-SE" sz="2400" dirty="0" smtClean="0">
                <a:solidFill>
                  <a:schemeClr val="accent3"/>
                </a:solidFill>
              </a:rPr>
              <a:t> a </a:t>
            </a:r>
            <a:r>
              <a:rPr lang="sv-SE" sz="2400" dirty="0" err="1" smtClean="0">
                <a:solidFill>
                  <a:schemeClr val="accent3"/>
                </a:solidFill>
              </a:rPr>
              <a:t>shared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resposibility</a:t>
            </a:r>
            <a:endParaRPr lang="sv-SE" sz="2400" dirty="0" smtClean="0">
              <a:solidFill>
                <a:schemeClr val="accent3"/>
              </a:solidFill>
            </a:endParaRPr>
          </a:p>
          <a:p>
            <a:pPr marL="342900" indent="-342900">
              <a:buFontTx/>
              <a:buChar char="-"/>
            </a:pPr>
            <a:r>
              <a:rPr lang="sv-SE" sz="2400" dirty="0" smtClean="0">
                <a:solidFill>
                  <a:schemeClr val="accent3"/>
                </a:solidFill>
              </a:rPr>
              <a:t>Is </a:t>
            </a:r>
            <a:r>
              <a:rPr lang="sv-SE" sz="2400" dirty="0" err="1" smtClean="0">
                <a:solidFill>
                  <a:schemeClr val="accent3"/>
                </a:solidFill>
              </a:rPr>
              <a:t>necessary</a:t>
            </a:r>
            <a:r>
              <a:rPr lang="sv-SE" sz="2400" dirty="0" smtClean="0">
                <a:solidFill>
                  <a:schemeClr val="accent3"/>
                </a:solidFill>
              </a:rPr>
              <a:t> in order </a:t>
            </a:r>
            <a:r>
              <a:rPr lang="sv-SE" sz="2400" dirty="0" err="1" smtClean="0">
                <a:solidFill>
                  <a:schemeClr val="accent3"/>
                </a:solidFill>
              </a:rPr>
              <a:t>to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create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confidence</a:t>
            </a:r>
            <a:r>
              <a:rPr lang="sv-SE" sz="2400" dirty="0" smtClean="0">
                <a:solidFill>
                  <a:schemeClr val="accent3"/>
                </a:solidFill>
              </a:rPr>
              <a:t> is the GP</a:t>
            </a:r>
          </a:p>
          <a:p>
            <a:r>
              <a:rPr lang="sv-SE" sz="2400" dirty="0">
                <a:solidFill>
                  <a:schemeClr val="accent3"/>
                </a:solidFill>
              </a:rPr>
              <a:t>a</a:t>
            </a:r>
            <a:r>
              <a:rPr lang="sv-SE" sz="2400" dirty="0" smtClean="0">
                <a:solidFill>
                  <a:schemeClr val="accent3"/>
                </a:solidFill>
              </a:rPr>
              <a:t>s an institution and problem-</a:t>
            </a:r>
            <a:r>
              <a:rPr lang="sv-SE" sz="2400" dirty="0" err="1" smtClean="0">
                <a:solidFill>
                  <a:schemeClr val="accent3"/>
                </a:solidFill>
              </a:rPr>
              <a:t>solver</a:t>
            </a:r>
            <a:r>
              <a:rPr lang="sv-SE" sz="2400" dirty="0" smtClean="0">
                <a:solidFill>
                  <a:schemeClr val="accent3"/>
                </a:solidFill>
              </a:rPr>
              <a:t> – </a:t>
            </a:r>
            <a:r>
              <a:rPr lang="sv-SE" sz="2400" dirty="0" err="1" smtClean="0">
                <a:solidFill>
                  <a:schemeClr val="accent3"/>
                </a:solidFill>
              </a:rPr>
              <a:t>everywhere</a:t>
            </a:r>
            <a:endParaRPr lang="sv-SE" sz="2400" dirty="0" smtClean="0">
              <a:solidFill>
                <a:schemeClr val="accent3"/>
              </a:solidFill>
            </a:endParaRPr>
          </a:p>
          <a:p>
            <a:pPr marL="342900" indent="-342900">
              <a:buFontTx/>
              <a:buChar char="-"/>
            </a:pPr>
            <a:r>
              <a:rPr lang="sv-SE" sz="2400" dirty="0" smtClean="0">
                <a:solidFill>
                  <a:schemeClr val="accent3"/>
                </a:solidFill>
              </a:rPr>
              <a:t>The GP </a:t>
            </a:r>
            <a:r>
              <a:rPr lang="sv-SE" sz="2400" dirty="0" err="1" smtClean="0">
                <a:solidFill>
                  <a:schemeClr val="accent3"/>
                </a:solidFill>
              </a:rPr>
              <a:t>work</a:t>
            </a:r>
            <a:r>
              <a:rPr lang="sv-SE" sz="2400" dirty="0" smtClean="0">
                <a:solidFill>
                  <a:schemeClr val="accent3"/>
                </a:solidFill>
              </a:rPr>
              <a:t> by partners in </a:t>
            </a:r>
            <a:r>
              <a:rPr lang="sv-SE" sz="2400" dirty="0" err="1" smtClean="0">
                <a:solidFill>
                  <a:schemeClr val="accent3"/>
                </a:solidFill>
              </a:rPr>
              <a:t>Russia</a:t>
            </a:r>
            <a:r>
              <a:rPr lang="sv-SE" sz="2400" dirty="0" smtClean="0">
                <a:solidFill>
                  <a:schemeClr val="accent3"/>
                </a:solidFill>
              </a:rPr>
              <a:t> and </a:t>
            </a:r>
            <a:r>
              <a:rPr lang="sv-SE" sz="2400" dirty="0" err="1" smtClean="0">
                <a:solidFill>
                  <a:schemeClr val="accent3"/>
                </a:solidFill>
              </a:rPr>
              <a:t>Ukraine</a:t>
            </a:r>
            <a:r>
              <a:rPr lang="sv-SE" sz="2400" dirty="0" smtClean="0">
                <a:solidFill>
                  <a:schemeClr val="accent3"/>
                </a:solidFill>
              </a:rPr>
              <a:t> is a </a:t>
            </a:r>
          </a:p>
          <a:p>
            <a:r>
              <a:rPr lang="sv-SE" sz="2400" dirty="0" err="1">
                <a:solidFill>
                  <a:schemeClr val="accent3"/>
                </a:solidFill>
              </a:rPr>
              <a:t>w</a:t>
            </a:r>
            <a:r>
              <a:rPr lang="sv-SE" sz="2400" dirty="0" err="1" smtClean="0">
                <a:solidFill>
                  <a:schemeClr val="accent3"/>
                </a:solidFill>
              </a:rPr>
              <a:t>ell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of</a:t>
            </a:r>
            <a:r>
              <a:rPr lang="sv-SE" sz="2400" dirty="0" smtClean="0">
                <a:solidFill>
                  <a:schemeClr val="accent3"/>
                </a:solidFill>
              </a:rPr>
              <a:t> information and inspiration for </a:t>
            </a:r>
            <a:r>
              <a:rPr lang="sv-SE" sz="2400" dirty="0" err="1" smtClean="0">
                <a:solidFill>
                  <a:schemeClr val="accent3"/>
                </a:solidFill>
              </a:rPr>
              <a:t>those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who</a:t>
            </a:r>
            <a:r>
              <a:rPr lang="sv-SE" sz="2400" dirty="0" smtClean="0">
                <a:solidFill>
                  <a:schemeClr val="accent3"/>
                </a:solidFill>
              </a:rPr>
              <a:t> start</a:t>
            </a:r>
          </a:p>
          <a:p>
            <a:r>
              <a:rPr lang="sv-SE" sz="2400" dirty="0" err="1">
                <a:solidFill>
                  <a:schemeClr val="accent3"/>
                </a:solidFill>
              </a:rPr>
              <a:t>w</a:t>
            </a:r>
            <a:r>
              <a:rPr lang="sv-SE" sz="2400" dirty="0" err="1" smtClean="0">
                <a:solidFill>
                  <a:schemeClr val="accent3"/>
                </a:solidFill>
              </a:rPr>
              <a:t>orking</a:t>
            </a:r>
            <a:r>
              <a:rPr lang="sv-SE" sz="2400" dirty="0" smtClean="0">
                <a:solidFill>
                  <a:schemeClr val="accent3"/>
                </a:solidFill>
              </a:rPr>
              <a:t> in </a:t>
            </a:r>
            <a:r>
              <a:rPr lang="sv-SE" sz="2400" dirty="0" err="1" smtClean="0">
                <a:solidFill>
                  <a:schemeClr val="accent3"/>
                </a:solidFill>
              </a:rPr>
              <a:t>other</a:t>
            </a:r>
            <a:r>
              <a:rPr lang="sv-SE" sz="2400" dirty="0" smtClean="0">
                <a:solidFill>
                  <a:schemeClr val="accent3"/>
                </a:solidFill>
              </a:rPr>
              <a:t> regions and </a:t>
            </a:r>
            <a:r>
              <a:rPr lang="sv-SE" sz="2400" dirty="0" err="1" smtClean="0">
                <a:solidFill>
                  <a:schemeClr val="accent3"/>
                </a:solidFill>
              </a:rPr>
              <a:t>with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other</a:t>
            </a:r>
            <a:r>
              <a:rPr lang="sv-SE" sz="2400" dirty="0" smtClean="0">
                <a:solidFill>
                  <a:schemeClr val="accent3"/>
                </a:solidFill>
              </a:rPr>
              <a:t> </a:t>
            </a:r>
            <a:r>
              <a:rPr lang="sv-SE" sz="2400" dirty="0" err="1" smtClean="0">
                <a:solidFill>
                  <a:schemeClr val="accent3"/>
                </a:solidFill>
              </a:rPr>
              <a:t>issues</a:t>
            </a:r>
            <a:endParaRPr lang="sv-SE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7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00250" y="757646"/>
            <a:ext cx="7108825" cy="940525"/>
          </a:xfrm>
        </p:spPr>
        <p:txBody>
          <a:bodyPr/>
          <a:lstStyle/>
          <a:p>
            <a:r>
              <a:rPr lang="sv-SE" dirty="0" err="1" smtClean="0"/>
              <a:t>Working</a:t>
            </a:r>
            <a:r>
              <a:rPr lang="sv-SE" dirty="0" smtClean="0"/>
              <a:t> in and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Russia</a:t>
            </a:r>
            <a:r>
              <a:rPr lang="sv-SE" dirty="0" smtClean="0"/>
              <a:t>: </a:t>
            </a:r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it </a:t>
            </a:r>
            <a:r>
              <a:rPr lang="sv-SE" dirty="0" err="1" smtClean="0"/>
              <a:t>take</a:t>
            </a:r>
            <a:r>
              <a:rPr lang="sv-SE" dirty="0" smtClean="0"/>
              <a:t> in the </a:t>
            </a:r>
            <a:r>
              <a:rPr lang="sv-SE" dirty="0" err="1" smtClean="0"/>
              <a:t>future</a:t>
            </a:r>
            <a:r>
              <a:rPr lang="sv-SE" dirty="0" smtClean="0"/>
              <a:t>? (1)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290457" y="2317750"/>
            <a:ext cx="3818618" cy="3414713"/>
          </a:xfrm>
        </p:spPr>
        <p:txBody>
          <a:bodyPr/>
          <a:lstStyle/>
          <a:p>
            <a:pPr marL="0" indent="0">
              <a:buNone/>
            </a:pPr>
            <a:r>
              <a:rPr lang="az-Cyrl-AZ" sz="3200" b="1" dirty="0"/>
              <a:t>"инвентаризация" </a:t>
            </a:r>
            <a:endParaRPr lang="sv-SE" sz="3200" b="1" dirty="0" smtClean="0"/>
          </a:p>
          <a:p>
            <a:pPr marL="0" indent="0">
              <a:buNone/>
            </a:pPr>
            <a:r>
              <a:rPr lang="sv-SE" sz="2400" b="1" dirty="0" err="1" smtClean="0"/>
              <a:t>Russian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authorities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have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to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state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where</a:t>
            </a:r>
            <a:r>
              <a:rPr lang="sv-SE" sz="2400" b="1" dirty="0" smtClean="0"/>
              <a:t> the </a:t>
            </a:r>
            <a:r>
              <a:rPr lang="sv-SE" sz="2400" b="1" dirty="0" err="1" smtClean="0"/>
              <a:t>issues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are</a:t>
            </a:r>
            <a:r>
              <a:rPr lang="sv-SE" sz="2400" b="1" dirty="0" smtClean="0"/>
              <a:t> and </a:t>
            </a:r>
            <a:r>
              <a:rPr lang="sv-SE" sz="2400" b="1" dirty="0" err="1" smtClean="0"/>
              <a:t>what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needs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to</a:t>
            </a:r>
            <a:r>
              <a:rPr lang="sv-SE" sz="2400" b="1" dirty="0" smtClean="0"/>
              <a:t> be </a:t>
            </a:r>
            <a:r>
              <a:rPr lang="sv-SE" sz="2400" b="1" dirty="0" err="1" smtClean="0"/>
              <a:t>done</a:t>
            </a:r>
            <a:endParaRPr lang="az-Cyrl-AZ" sz="2400" b="1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415245"/>
            <a:ext cx="3644537" cy="220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40" y="2386013"/>
            <a:ext cx="370522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006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Working</a:t>
            </a:r>
            <a:r>
              <a:rPr lang="sv-SE" dirty="0"/>
              <a:t> in and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Russia</a:t>
            </a:r>
            <a:r>
              <a:rPr lang="sv-SE" dirty="0"/>
              <a:t>: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it </a:t>
            </a:r>
            <a:r>
              <a:rPr lang="sv-SE" dirty="0" err="1" smtClean="0"/>
              <a:t>take</a:t>
            </a:r>
            <a:r>
              <a:rPr lang="sv-SE" dirty="0" smtClean="0"/>
              <a:t> in the </a:t>
            </a:r>
            <a:r>
              <a:rPr lang="sv-SE" dirty="0" err="1" smtClean="0"/>
              <a:t>future</a:t>
            </a:r>
            <a:r>
              <a:rPr lang="sv-SE" dirty="0" smtClean="0"/>
              <a:t>? (2)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24697" y="2317750"/>
            <a:ext cx="4258492" cy="3414713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 smtClean="0"/>
              <a:t>- </a:t>
            </a:r>
            <a:r>
              <a:rPr lang="sv-SE" sz="2400" dirty="0" err="1" smtClean="0"/>
              <a:t>Russian</a:t>
            </a:r>
            <a:r>
              <a:rPr lang="sv-SE" sz="2400" dirty="0" smtClean="0"/>
              <a:t> </a:t>
            </a:r>
            <a:r>
              <a:rPr lang="sv-SE" sz="2400" dirty="0" err="1" smtClean="0"/>
              <a:t>authorities</a:t>
            </a:r>
            <a:r>
              <a:rPr lang="sv-SE" sz="2400" dirty="0" smtClean="0"/>
              <a:t> </a:t>
            </a:r>
            <a:r>
              <a:rPr lang="sv-SE" sz="2400" dirty="0" err="1" smtClean="0"/>
              <a:t>need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give</a:t>
            </a:r>
            <a:r>
              <a:rPr lang="sv-SE" sz="2400" dirty="0" smtClean="0"/>
              <a:t> </a:t>
            </a:r>
            <a:r>
              <a:rPr lang="sv-SE" sz="2400" dirty="0" err="1" smtClean="0"/>
              <a:t>priority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international </a:t>
            </a:r>
            <a:r>
              <a:rPr lang="sv-SE" sz="2400" dirty="0" err="1" smtClean="0"/>
              <a:t>projects</a:t>
            </a:r>
            <a:r>
              <a:rPr lang="sv-SE" sz="2400" dirty="0" smtClean="0"/>
              <a:t> and </a:t>
            </a:r>
            <a:r>
              <a:rPr lang="sv-SE" sz="2400" dirty="0" err="1" smtClean="0"/>
              <a:t>give</a:t>
            </a:r>
            <a:r>
              <a:rPr lang="sv-SE" sz="2400" dirty="0" smtClean="0"/>
              <a:t> </a:t>
            </a:r>
            <a:r>
              <a:rPr lang="sv-SE" sz="2400" dirty="0" err="1" smtClean="0"/>
              <a:t>them</a:t>
            </a:r>
            <a:r>
              <a:rPr lang="sv-SE" sz="2400" dirty="0" smtClean="0"/>
              <a:t> an </a:t>
            </a:r>
            <a:r>
              <a:rPr lang="sv-SE" sz="2400" dirty="0" err="1" smtClean="0"/>
              <a:t>easier</a:t>
            </a:r>
            <a:r>
              <a:rPr lang="sv-SE" sz="2400" dirty="0" smtClean="0"/>
              <a:t> </a:t>
            </a:r>
            <a:r>
              <a:rPr lang="sv-SE" sz="2400" dirty="0" err="1" smtClean="0"/>
              <a:t>trip</a:t>
            </a:r>
            <a:r>
              <a:rPr lang="sv-SE" sz="2400" dirty="0" smtClean="0"/>
              <a:t> </a:t>
            </a:r>
            <a:r>
              <a:rPr lang="sv-SE" sz="2400" dirty="0" err="1" smtClean="0"/>
              <a:t>through</a:t>
            </a:r>
            <a:r>
              <a:rPr lang="sv-SE" sz="2400" dirty="0" smtClean="0"/>
              <a:t> </a:t>
            </a:r>
            <a:r>
              <a:rPr lang="sv-SE" sz="2400" dirty="0" err="1" smtClean="0"/>
              <a:t>Russian</a:t>
            </a:r>
            <a:r>
              <a:rPr lang="sv-SE" sz="2400" dirty="0" smtClean="0"/>
              <a:t> </a:t>
            </a:r>
            <a:r>
              <a:rPr lang="sv-SE" sz="2400" dirty="0" err="1" smtClean="0"/>
              <a:t>agencies</a:t>
            </a:r>
            <a:r>
              <a:rPr lang="sv-SE" sz="2400" dirty="0" smtClean="0"/>
              <a:t> and </a:t>
            </a:r>
            <a:r>
              <a:rPr lang="sv-SE" sz="2400" dirty="0" err="1" smtClean="0"/>
              <a:t>procedures</a:t>
            </a:r>
            <a:r>
              <a:rPr lang="sv-SE" sz="2400" dirty="0" smtClean="0"/>
              <a:t>. </a:t>
            </a:r>
          </a:p>
          <a:p>
            <a:pPr marL="0" indent="0">
              <a:buNone/>
            </a:pPr>
            <a:r>
              <a:rPr lang="sv-SE" sz="2400" dirty="0" smtClean="0"/>
              <a:t>- A </a:t>
            </a:r>
            <a:r>
              <a:rPr lang="sv-SE" sz="2400" dirty="0" err="1" smtClean="0"/>
              <a:t>centralized</a:t>
            </a:r>
            <a:r>
              <a:rPr lang="sv-SE" sz="2400" dirty="0" smtClean="0"/>
              <a:t> GP-implementation </a:t>
            </a:r>
            <a:r>
              <a:rPr lang="sv-SE" sz="2400" dirty="0" err="1" smtClean="0"/>
              <a:t>office</a:t>
            </a:r>
            <a:r>
              <a:rPr lang="sv-SE" sz="2400" dirty="0" smtClean="0"/>
              <a:t> </a:t>
            </a:r>
            <a:r>
              <a:rPr lang="sv-SE" sz="2400" dirty="0" err="1" smtClean="0"/>
              <a:t>that</a:t>
            </a:r>
            <a:r>
              <a:rPr lang="sv-SE" sz="2400" dirty="0" smtClean="0"/>
              <a:t> </a:t>
            </a:r>
            <a:r>
              <a:rPr lang="sv-SE" sz="2400" dirty="0" err="1" smtClean="0"/>
              <a:t>can</a:t>
            </a:r>
            <a:r>
              <a:rPr lang="sv-SE" sz="2400" dirty="0" smtClean="0"/>
              <a:t> </a:t>
            </a:r>
            <a:r>
              <a:rPr lang="sv-SE" sz="2400" dirty="0" err="1" smtClean="0"/>
              <a:t>cut</a:t>
            </a:r>
            <a:r>
              <a:rPr lang="sv-SE" sz="2400" dirty="0" smtClean="0"/>
              <a:t> red tape and push </a:t>
            </a:r>
            <a:r>
              <a:rPr lang="sv-SE" sz="2400" dirty="0" err="1" smtClean="0"/>
              <a:t>issues</a:t>
            </a:r>
            <a:r>
              <a:rPr lang="sv-SE" sz="2400" dirty="0" smtClean="0"/>
              <a:t> </a:t>
            </a:r>
            <a:r>
              <a:rPr lang="sv-SE" sz="2400" dirty="0" err="1" smtClean="0"/>
              <a:t>needs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be </a:t>
            </a:r>
            <a:r>
              <a:rPr lang="sv-SE" sz="2400" dirty="0" err="1" smtClean="0"/>
              <a:t>considered</a:t>
            </a:r>
            <a:endParaRPr lang="sv-SE" sz="2400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29" y="2312126"/>
            <a:ext cx="3187337" cy="3448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7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1338" y="1045030"/>
            <a:ext cx="8207738" cy="718456"/>
          </a:xfrm>
        </p:spPr>
        <p:txBody>
          <a:bodyPr/>
          <a:lstStyle/>
          <a:p>
            <a:r>
              <a:rPr lang="sv-SE" dirty="0" smtClean="0"/>
              <a:t>The GP 2012 - 2022: A Choice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Two</a:t>
            </a:r>
            <a:r>
              <a:rPr lang="sv-SE" dirty="0" smtClean="0"/>
              <a:t> Spirals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486399" y="2181497"/>
            <a:ext cx="3984171" cy="3550966"/>
          </a:xfrm>
        </p:spPr>
        <p:txBody>
          <a:bodyPr/>
          <a:lstStyle/>
          <a:p>
            <a:r>
              <a:rPr lang="sv-SE" sz="2400" dirty="0" err="1" smtClean="0"/>
              <a:t>Upward</a:t>
            </a:r>
            <a:r>
              <a:rPr lang="sv-SE" sz="2400" dirty="0" smtClean="0"/>
              <a:t>: </a:t>
            </a:r>
            <a:r>
              <a:rPr lang="sv-SE" sz="2400" dirty="0" err="1" smtClean="0"/>
              <a:t>Russian</a:t>
            </a:r>
            <a:r>
              <a:rPr lang="sv-SE" sz="2400" dirty="0" smtClean="0"/>
              <a:t> </a:t>
            </a:r>
            <a:r>
              <a:rPr lang="sv-SE" sz="2400" dirty="0" err="1" smtClean="0"/>
              <a:t>authorities</a:t>
            </a:r>
            <a:r>
              <a:rPr lang="sv-SE" sz="2400" dirty="0" smtClean="0"/>
              <a:t> </a:t>
            </a:r>
            <a:r>
              <a:rPr lang="sv-SE" sz="2400" dirty="0" err="1" smtClean="0"/>
              <a:t>state</a:t>
            </a:r>
            <a:r>
              <a:rPr lang="sv-SE" sz="2400" dirty="0" smtClean="0"/>
              <a:t> the </a:t>
            </a:r>
            <a:r>
              <a:rPr lang="sv-SE" sz="2400" dirty="0" err="1" smtClean="0"/>
              <a:t>issues</a:t>
            </a:r>
            <a:r>
              <a:rPr lang="sv-SE" sz="2400" dirty="0" smtClean="0"/>
              <a:t> </a:t>
            </a:r>
            <a:r>
              <a:rPr lang="sv-SE" sz="2400" dirty="0" err="1" smtClean="0"/>
              <a:t>where</a:t>
            </a:r>
            <a:r>
              <a:rPr lang="sv-SE" sz="2400" dirty="0" smtClean="0"/>
              <a:t> </a:t>
            </a:r>
            <a:r>
              <a:rPr lang="sv-SE" sz="2400" dirty="0" err="1" smtClean="0"/>
              <a:t>cooperation</a:t>
            </a:r>
            <a:r>
              <a:rPr lang="sv-SE" sz="2400" dirty="0" smtClean="0"/>
              <a:t> is </a:t>
            </a:r>
            <a:r>
              <a:rPr lang="sv-SE" sz="2400" dirty="0" err="1" smtClean="0"/>
              <a:t>needed</a:t>
            </a:r>
            <a:r>
              <a:rPr lang="sv-SE" sz="2400" dirty="0" smtClean="0"/>
              <a:t> and </a:t>
            </a:r>
            <a:r>
              <a:rPr lang="sv-SE" sz="2400" dirty="0" err="1" smtClean="0"/>
              <a:t>facilitates</a:t>
            </a:r>
            <a:r>
              <a:rPr lang="sv-SE" sz="2400" dirty="0" smtClean="0"/>
              <a:t> </a:t>
            </a:r>
            <a:r>
              <a:rPr lang="sv-SE" sz="2400" dirty="0" err="1" smtClean="0"/>
              <a:t>project</a:t>
            </a:r>
            <a:r>
              <a:rPr lang="sv-SE" sz="2400" dirty="0" smtClean="0"/>
              <a:t> implementation.</a:t>
            </a:r>
          </a:p>
          <a:p>
            <a:r>
              <a:rPr lang="sv-SE" sz="2400" dirty="0" smtClean="0"/>
              <a:t> -</a:t>
            </a:r>
            <a:r>
              <a:rPr lang="sv-SE" sz="2400" dirty="0" err="1" smtClean="0"/>
              <a:t>This</a:t>
            </a:r>
            <a:r>
              <a:rPr lang="sv-SE" sz="2400" dirty="0" smtClean="0"/>
              <a:t> </a:t>
            </a:r>
            <a:r>
              <a:rPr lang="sv-SE" sz="2400" dirty="0" err="1" smtClean="0"/>
              <a:t>will</a:t>
            </a:r>
            <a:r>
              <a:rPr lang="sv-SE" sz="2400" dirty="0" smtClean="0"/>
              <a:t> </a:t>
            </a:r>
            <a:r>
              <a:rPr lang="sv-SE" sz="2400" dirty="0" err="1" smtClean="0"/>
              <a:t>attract</a:t>
            </a:r>
            <a:r>
              <a:rPr lang="sv-SE" sz="2400" dirty="0" smtClean="0"/>
              <a:t> partners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work</a:t>
            </a:r>
            <a:r>
              <a:rPr lang="sv-SE" sz="2400" dirty="0" smtClean="0"/>
              <a:t> </a:t>
            </a:r>
            <a:r>
              <a:rPr lang="sv-SE" sz="2400" dirty="0" err="1" smtClean="0"/>
              <a:t>with</a:t>
            </a:r>
            <a:r>
              <a:rPr lang="sv-SE" sz="2400" dirty="0" smtClean="0"/>
              <a:t> </a:t>
            </a:r>
            <a:r>
              <a:rPr lang="sv-SE" sz="2400" dirty="0" err="1" smtClean="0"/>
              <a:t>Russia</a:t>
            </a:r>
            <a:r>
              <a:rPr lang="sv-SE" sz="2400" dirty="0" smtClean="0"/>
              <a:t> and </a:t>
            </a:r>
            <a:r>
              <a:rPr lang="sv-SE" sz="2400" dirty="0" err="1" smtClean="0"/>
              <a:t>inspire</a:t>
            </a:r>
            <a:r>
              <a:rPr lang="sv-SE" sz="2400" dirty="0" smtClean="0"/>
              <a:t> </a:t>
            </a:r>
            <a:r>
              <a:rPr lang="sv-SE" sz="2400" dirty="0" err="1" smtClean="0"/>
              <a:t>work</a:t>
            </a:r>
            <a:r>
              <a:rPr lang="sv-SE" sz="2400" dirty="0" smtClean="0"/>
              <a:t> in </a:t>
            </a:r>
            <a:r>
              <a:rPr lang="sv-SE" sz="2400" dirty="0" err="1" smtClean="0"/>
              <a:t>other</a:t>
            </a:r>
            <a:r>
              <a:rPr lang="sv-SE" sz="2400" dirty="0" smtClean="0"/>
              <a:t> regions and on </a:t>
            </a:r>
            <a:r>
              <a:rPr lang="sv-SE" sz="2400" dirty="0" err="1" smtClean="0"/>
              <a:t>other</a:t>
            </a:r>
            <a:r>
              <a:rPr lang="sv-SE" sz="2400" dirty="0" smtClean="0"/>
              <a:t> </a:t>
            </a:r>
            <a:r>
              <a:rPr lang="sv-SE" sz="2400" dirty="0" err="1" smtClean="0"/>
              <a:t>issues</a:t>
            </a:r>
            <a:endParaRPr lang="sv-SE" sz="24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1075" y="1998618"/>
            <a:ext cx="3500845" cy="4049486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 err="1" smtClean="0"/>
              <a:t>Downward</a:t>
            </a:r>
            <a:r>
              <a:rPr lang="sv-SE" sz="2400" dirty="0" smtClean="0"/>
              <a:t>: </a:t>
            </a:r>
            <a:r>
              <a:rPr lang="sv-SE" sz="2400" dirty="0" err="1" smtClean="0"/>
              <a:t>Unclear</a:t>
            </a:r>
            <a:r>
              <a:rPr lang="sv-SE" sz="2400" dirty="0" smtClean="0"/>
              <a:t> definitions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remaining</a:t>
            </a:r>
            <a:r>
              <a:rPr lang="sv-SE" sz="2400" dirty="0" smtClean="0"/>
              <a:t> </a:t>
            </a:r>
            <a:r>
              <a:rPr lang="sv-SE" sz="2400" dirty="0" err="1" smtClean="0"/>
              <a:t>legacy</a:t>
            </a:r>
            <a:r>
              <a:rPr lang="sv-SE" sz="2400" dirty="0" smtClean="0"/>
              <a:t> </a:t>
            </a:r>
            <a:r>
              <a:rPr lang="sv-SE" sz="2400" dirty="0" err="1" smtClean="0"/>
              <a:t>issues</a:t>
            </a:r>
            <a:r>
              <a:rPr lang="sv-SE" sz="2400" dirty="0" smtClean="0"/>
              <a:t> as </a:t>
            </a:r>
            <a:r>
              <a:rPr lang="sv-SE" sz="2400" dirty="0" err="1" smtClean="0"/>
              <a:t>well</a:t>
            </a:r>
            <a:r>
              <a:rPr lang="sv-SE" sz="2400" dirty="0" smtClean="0"/>
              <a:t> as </a:t>
            </a:r>
            <a:r>
              <a:rPr lang="sv-SE" sz="2400" dirty="0" err="1" smtClean="0"/>
              <a:t>struggles</a:t>
            </a:r>
            <a:r>
              <a:rPr lang="sv-SE" sz="2400" dirty="0" smtClean="0"/>
              <a:t> </a:t>
            </a:r>
            <a:r>
              <a:rPr lang="sv-SE" sz="2400" dirty="0" err="1" smtClean="0"/>
              <a:t>with</a:t>
            </a:r>
            <a:r>
              <a:rPr lang="sv-SE" sz="2400" dirty="0" smtClean="0"/>
              <a:t> </a:t>
            </a:r>
            <a:r>
              <a:rPr lang="sv-SE" sz="2400" dirty="0" err="1" smtClean="0"/>
              <a:t>project</a:t>
            </a:r>
            <a:r>
              <a:rPr lang="sv-SE" sz="2400" dirty="0" smtClean="0"/>
              <a:t> implementation </a:t>
            </a:r>
            <a:r>
              <a:rPr lang="sv-SE" sz="2400" dirty="0" err="1" smtClean="0"/>
              <a:t>will</a:t>
            </a:r>
            <a:r>
              <a:rPr lang="sv-SE" sz="2400" dirty="0" smtClean="0"/>
              <a:t> </a:t>
            </a:r>
            <a:r>
              <a:rPr lang="sv-SE" sz="2400" dirty="0" err="1" smtClean="0"/>
              <a:t>reduce</a:t>
            </a:r>
            <a:r>
              <a:rPr lang="sv-SE" sz="2400" dirty="0" smtClean="0"/>
              <a:t> the </a:t>
            </a:r>
            <a:r>
              <a:rPr lang="sv-SE" sz="2400" dirty="0" err="1" smtClean="0"/>
              <a:t>ability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governments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ensure</a:t>
            </a:r>
            <a:r>
              <a:rPr lang="sv-SE" sz="2400" dirty="0" smtClean="0"/>
              <a:t> </a:t>
            </a:r>
            <a:r>
              <a:rPr lang="sv-SE" sz="2400" dirty="0" err="1" smtClean="0"/>
              <a:t>funding</a:t>
            </a:r>
            <a:r>
              <a:rPr lang="sv-SE" sz="2400" dirty="0" smtClean="0"/>
              <a:t> and </a:t>
            </a:r>
            <a:r>
              <a:rPr lang="sv-SE" sz="2400" dirty="0" err="1" smtClean="0"/>
              <a:t>continued</a:t>
            </a:r>
            <a:r>
              <a:rPr lang="sv-SE" sz="2400" dirty="0" smtClean="0"/>
              <a:t> engagement </a:t>
            </a:r>
            <a:endParaRPr lang="sv-SE" sz="2400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417" y="1933303"/>
            <a:ext cx="1881051" cy="4532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89166" y="1005840"/>
            <a:ext cx="7393577" cy="1164273"/>
          </a:xfrm>
        </p:spPr>
        <p:txBody>
          <a:bodyPr/>
          <a:lstStyle/>
          <a:p>
            <a:r>
              <a:rPr lang="sv-SE" sz="2800" dirty="0" smtClean="0"/>
              <a:t>A final </a:t>
            </a:r>
            <a:r>
              <a:rPr lang="sv-SE" sz="2800" dirty="0" err="1" smtClean="0"/>
              <a:t>word</a:t>
            </a:r>
            <a:r>
              <a:rPr lang="sv-SE" sz="2800" dirty="0" smtClean="0"/>
              <a:t>: It is </a:t>
            </a:r>
            <a:r>
              <a:rPr lang="sv-SE" sz="2800" dirty="0" err="1"/>
              <a:t>p</a:t>
            </a:r>
            <a:r>
              <a:rPr lang="sv-SE" sz="2800" dirty="0" err="1" smtClean="0"/>
              <a:t>ossible</a:t>
            </a:r>
            <a:r>
              <a:rPr lang="sv-SE" sz="2800" dirty="0" smtClean="0"/>
              <a:t> </a:t>
            </a:r>
            <a:r>
              <a:rPr lang="sv-SE" sz="2800" dirty="0" err="1" smtClean="0"/>
              <a:t>to</a:t>
            </a:r>
            <a:r>
              <a:rPr lang="sv-SE" sz="2800" dirty="0" smtClean="0"/>
              <a:t> </a:t>
            </a:r>
            <a:r>
              <a:rPr lang="sv-SE" sz="2800" dirty="0" err="1"/>
              <a:t>t</a:t>
            </a:r>
            <a:r>
              <a:rPr lang="sv-SE" sz="2800" dirty="0" err="1" smtClean="0"/>
              <a:t>ravel</a:t>
            </a:r>
            <a:r>
              <a:rPr lang="sv-SE" sz="2800" dirty="0" smtClean="0"/>
              <a:t> far and </a:t>
            </a:r>
            <a:r>
              <a:rPr lang="sv-SE" sz="2800" dirty="0" err="1" smtClean="0"/>
              <a:t>well</a:t>
            </a:r>
            <a:r>
              <a:rPr lang="sv-SE" sz="2800" dirty="0" smtClean="0"/>
              <a:t> - </a:t>
            </a:r>
            <a:r>
              <a:rPr lang="sv-SE" sz="2800" dirty="0" err="1" smtClean="0"/>
              <a:t>where</a:t>
            </a:r>
            <a:r>
              <a:rPr lang="sv-SE" sz="2800" dirty="0" smtClean="0"/>
              <a:t> </a:t>
            </a:r>
            <a:r>
              <a:rPr lang="sv-SE" sz="2800" dirty="0" err="1"/>
              <a:t>p</a:t>
            </a:r>
            <a:r>
              <a:rPr lang="sv-SE" sz="2800" dirty="0" err="1" smtClean="0"/>
              <a:t>eople</a:t>
            </a:r>
            <a:r>
              <a:rPr lang="sv-SE" sz="2800" dirty="0" smtClean="0"/>
              <a:t> </a:t>
            </a:r>
            <a:r>
              <a:rPr lang="sv-SE" sz="2800" dirty="0" err="1"/>
              <a:t>h</a:t>
            </a:r>
            <a:r>
              <a:rPr lang="sv-SE" sz="2800" dirty="0" err="1" smtClean="0"/>
              <a:t>ave</a:t>
            </a:r>
            <a:r>
              <a:rPr lang="sv-SE" sz="2800" dirty="0" smtClean="0"/>
              <a:t> </a:t>
            </a:r>
            <a:r>
              <a:rPr lang="sv-SE" sz="2800" dirty="0" err="1"/>
              <a:t>b</a:t>
            </a:r>
            <a:r>
              <a:rPr lang="sv-SE" sz="2800" dirty="0" err="1" smtClean="0"/>
              <a:t>uilt</a:t>
            </a:r>
            <a:r>
              <a:rPr lang="sv-SE" sz="2800" dirty="0" smtClean="0"/>
              <a:t> a road . . . . </a:t>
            </a:r>
            <a:endParaRPr lang="sv-SE" sz="2800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2012-10-16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Lars van Dassen</a:t>
            </a:r>
            <a:endParaRPr lang="sv-SE"/>
          </a:p>
        </p:txBody>
      </p:sp>
      <p:pic>
        <p:nvPicPr>
          <p:cNvPr id="7" name="Picture 2" descr="C:\Users\larvan\Desktop\Aug-16-rough-road-720x5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377" y="2442754"/>
            <a:ext cx="5146766" cy="403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324852"/>
      </p:ext>
    </p:extLst>
  </p:cSld>
  <p:clrMapOvr>
    <a:masterClrMapping/>
  </p:clrMapOvr>
</p:sld>
</file>

<file path=ppt/theme/theme1.xml><?xml version="1.0" encoding="utf-8"?>
<a:theme xmlns:a="http://schemas.openxmlformats.org/drawingml/2006/main" name="Strålsäkerhetsmyndigheten">
  <a:themeElements>
    <a:clrScheme name="Vit bakgrund 1">
      <a:dk1>
        <a:srgbClr val="000000"/>
      </a:dk1>
      <a:lt1>
        <a:srgbClr val="FFFFFF"/>
      </a:lt1>
      <a:dk2>
        <a:srgbClr val="000000"/>
      </a:dk2>
      <a:lt2>
        <a:srgbClr val="8C8D8F"/>
      </a:lt2>
      <a:accent1>
        <a:srgbClr val="9A2D98"/>
      </a:accent1>
      <a:accent2>
        <a:srgbClr val="5A8E23"/>
      </a:accent2>
      <a:accent3>
        <a:srgbClr val="FFFFFF"/>
      </a:accent3>
      <a:accent4>
        <a:srgbClr val="000000"/>
      </a:accent4>
      <a:accent5>
        <a:srgbClr val="CAADCA"/>
      </a:accent5>
      <a:accent6>
        <a:srgbClr val="51801F"/>
      </a:accent6>
      <a:hlink>
        <a:srgbClr val="DC281E"/>
      </a:hlink>
      <a:folHlink>
        <a:srgbClr val="AF8800"/>
      </a:folHlink>
    </a:clrScheme>
    <a:fontScheme name="Vit bakgr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t bakgrund 1">
        <a:dk1>
          <a:srgbClr val="000000"/>
        </a:dk1>
        <a:lt1>
          <a:srgbClr val="FFFFFF"/>
        </a:lt1>
        <a:dk2>
          <a:srgbClr val="000000"/>
        </a:dk2>
        <a:lt2>
          <a:srgbClr val="8C8D8F"/>
        </a:lt2>
        <a:accent1>
          <a:srgbClr val="9A2D98"/>
        </a:accent1>
        <a:accent2>
          <a:srgbClr val="5A8E23"/>
        </a:accent2>
        <a:accent3>
          <a:srgbClr val="FFFFFF"/>
        </a:accent3>
        <a:accent4>
          <a:srgbClr val="000000"/>
        </a:accent4>
        <a:accent5>
          <a:srgbClr val="CAADCA"/>
        </a:accent5>
        <a:accent6>
          <a:srgbClr val="51801F"/>
        </a:accent6>
        <a:hlink>
          <a:srgbClr val="DC281E"/>
        </a:hlink>
        <a:folHlink>
          <a:srgbClr val="AF8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llustrerad/färgad bakgrund">
  <a:themeElements>
    <a:clrScheme name="Illustrerad/färgad bakgrund 1">
      <a:dk1>
        <a:srgbClr val="000000"/>
      </a:dk1>
      <a:lt1>
        <a:srgbClr val="FFFFFF"/>
      </a:lt1>
      <a:dk2>
        <a:srgbClr val="000000"/>
      </a:dk2>
      <a:lt2>
        <a:srgbClr val="8C8D8F"/>
      </a:lt2>
      <a:accent1>
        <a:srgbClr val="9A2D98"/>
      </a:accent1>
      <a:accent2>
        <a:srgbClr val="5A8E23"/>
      </a:accent2>
      <a:accent3>
        <a:srgbClr val="FFFFFF"/>
      </a:accent3>
      <a:accent4>
        <a:srgbClr val="000000"/>
      </a:accent4>
      <a:accent5>
        <a:srgbClr val="CAADCA"/>
      </a:accent5>
      <a:accent6>
        <a:srgbClr val="51801F"/>
      </a:accent6>
      <a:hlink>
        <a:srgbClr val="DC281E"/>
      </a:hlink>
      <a:folHlink>
        <a:srgbClr val="AF8800"/>
      </a:folHlink>
    </a:clrScheme>
    <a:fontScheme name="Illustrerad/färgad bakgr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llustrerad/färgad bakgrund 1">
        <a:dk1>
          <a:srgbClr val="000000"/>
        </a:dk1>
        <a:lt1>
          <a:srgbClr val="FFFFFF"/>
        </a:lt1>
        <a:dk2>
          <a:srgbClr val="000000"/>
        </a:dk2>
        <a:lt2>
          <a:srgbClr val="8C8D8F"/>
        </a:lt2>
        <a:accent1>
          <a:srgbClr val="9A2D98"/>
        </a:accent1>
        <a:accent2>
          <a:srgbClr val="5A8E23"/>
        </a:accent2>
        <a:accent3>
          <a:srgbClr val="FFFFFF"/>
        </a:accent3>
        <a:accent4>
          <a:srgbClr val="000000"/>
        </a:accent4>
        <a:accent5>
          <a:srgbClr val="CAADCA"/>
        </a:accent5>
        <a:accent6>
          <a:srgbClr val="51801F"/>
        </a:accent6>
        <a:hlink>
          <a:srgbClr val="DC281E"/>
        </a:hlink>
        <a:folHlink>
          <a:srgbClr val="AF8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Strålsäkerhetsmyndigheten</Template>
  <TotalTime>483</TotalTime>
  <Words>453</Words>
  <Application>Microsoft Office PowerPoint</Application>
  <PresentationFormat>A4 (210 x 297 mm)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12</vt:i4>
      </vt:variant>
    </vt:vector>
  </HeadingPairs>
  <TitlesOfParts>
    <vt:vector size="14" baseType="lpstr">
      <vt:lpstr>Strålsäkerhetsmyndigheten</vt:lpstr>
      <vt:lpstr>Illustrerad/färgad bakgrund</vt:lpstr>
      <vt:lpstr>Something Old – Something New: The Merits and Remaining Tasks for the G-8 Global Partnership</vt:lpstr>
      <vt:lpstr>The G-8 Global Partnership at 10: when looking ahead – we have to look back, and when looking back we have to consider the future to get the right frame for interpretation.</vt:lpstr>
      <vt:lpstr>PowerPoint-presentation</vt:lpstr>
      <vt:lpstr> </vt:lpstr>
      <vt:lpstr>PowerPoint-presentation</vt:lpstr>
      <vt:lpstr>Working in and with Russia: What will it take in the future? (1)</vt:lpstr>
      <vt:lpstr>Working in and with Russia: What will it take in the future? (2)</vt:lpstr>
      <vt:lpstr>The GP 2012 - 2022: A Choice of Two Spirals</vt:lpstr>
      <vt:lpstr>A final word: It is possible to travel far and well - where people have built a road . . . . </vt:lpstr>
      <vt:lpstr>PowerPoint-presentation</vt:lpstr>
      <vt:lpstr>PowerPoint-presentation</vt:lpstr>
      <vt:lpstr>PowerPoint-presentation</vt:lpstr>
    </vt:vector>
  </TitlesOfParts>
  <Company>Strålsäkerhetsmyndigheten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Internationella avdelningen</dc:title>
  <dc:creator>larvan</dc:creator>
  <cp:lastModifiedBy>larvan</cp:lastModifiedBy>
  <cp:revision>31</cp:revision>
  <dcterms:created xsi:type="dcterms:W3CDTF">2010-08-30T06:15:58Z</dcterms:created>
  <dcterms:modified xsi:type="dcterms:W3CDTF">2012-10-16T06:02:56Z</dcterms:modified>
</cp:coreProperties>
</file>