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2"/>
  </p:notesMasterIdLst>
  <p:sldIdLst>
    <p:sldId id="259" r:id="rId3"/>
    <p:sldId id="290" r:id="rId4"/>
    <p:sldId id="289" r:id="rId5"/>
    <p:sldId id="262" r:id="rId6"/>
    <p:sldId id="264" r:id="rId7"/>
    <p:sldId id="266" r:id="rId8"/>
    <p:sldId id="258" r:id="rId9"/>
    <p:sldId id="279" r:id="rId10"/>
    <p:sldId id="281" r:id="rId11"/>
    <p:sldId id="282" r:id="rId12"/>
    <p:sldId id="280" r:id="rId13"/>
    <p:sldId id="273" r:id="rId14"/>
    <p:sldId id="284" r:id="rId15"/>
    <p:sldId id="285" r:id="rId16"/>
    <p:sldId id="287" r:id="rId17"/>
    <p:sldId id="274" r:id="rId18"/>
    <p:sldId id="277" r:id="rId19"/>
    <p:sldId id="269" r:id="rId20"/>
    <p:sldId id="29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EA1"/>
    <a:srgbClr val="00327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995" autoAdjust="0"/>
    <p:restoredTop sz="87983" autoAdjust="0"/>
  </p:normalViewPr>
  <p:slideViewPr>
    <p:cSldViewPr>
      <p:cViewPr>
        <p:scale>
          <a:sx n="100" d="100"/>
          <a:sy n="100" d="100"/>
        </p:scale>
        <p:origin x="-50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C00F39-0CFD-4422-A959-D575902371E3}" type="doc">
      <dgm:prSet loTypeId="urn:microsoft.com/office/officeart/2005/8/layout/process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2A1F827-CD42-4E8B-8FA1-8927B3809E8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Извлечение удаляемых РАО</a:t>
          </a:r>
          <a:endParaRPr lang="ru-RU" sz="1800" b="1" dirty="0">
            <a:solidFill>
              <a:schemeClr val="tx1"/>
            </a:solidFill>
          </a:endParaRPr>
        </a:p>
      </dgm:t>
    </dgm:pt>
    <dgm:pt modelId="{061AC9D9-D73A-47CF-9F86-5FEB988DD225}" type="parTrans" cxnId="{C397B555-9C8F-4249-807E-2B914F757634}">
      <dgm:prSet/>
      <dgm:spPr/>
      <dgm:t>
        <a:bodyPr/>
        <a:lstStyle/>
        <a:p>
          <a:endParaRPr lang="ru-RU"/>
        </a:p>
      </dgm:t>
    </dgm:pt>
    <dgm:pt modelId="{DF44ED60-F96A-447D-9C56-1E42C7FEAC56}" type="sibTrans" cxnId="{C397B555-9C8F-4249-807E-2B914F757634}">
      <dgm:prSet/>
      <dgm:spPr/>
      <dgm:t>
        <a:bodyPr/>
        <a:lstStyle/>
        <a:p>
          <a:endParaRPr lang="ru-RU"/>
        </a:p>
      </dgm:t>
    </dgm:pt>
    <dgm:pt modelId="{9614B9DE-08B0-48BA-AC1F-D93D93FDB79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Переработка извлеченных РАО</a:t>
          </a:r>
          <a:endParaRPr lang="ru-RU" sz="1800" b="1" dirty="0">
            <a:solidFill>
              <a:schemeClr val="tx1"/>
            </a:solidFill>
          </a:endParaRPr>
        </a:p>
      </dgm:t>
    </dgm:pt>
    <dgm:pt modelId="{690BFCF0-C023-4035-8A44-4A9494E5E99C}" type="parTrans" cxnId="{2529C069-6725-4921-8867-0CE63CF6A201}">
      <dgm:prSet/>
      <dgm:spPr/>
      <dgm:t>
        <a:bodyPr/>
        <a:lstStyle/>
        <a:p>
          <a:endParaRPr lang="ru-RU"/>
        </a:p>
      </dgm:t>
    </dgm:pt>
    <dgm:pt modelId="{F483E2C2-19B1-473A-8210-AB20439ED5A2}" type="sibTrans" cxnId="{2529C069-6725-4921-8867-0CE63CF6A201}">
      <dgm:prSet/>
      <dgm:spPr/>
      <dgm:t>
        <a:bodyPr/>
        <a:lstStyle/>
        <a:p>
          <a:endParaRPr lang="ru-RU"/>
        </a:p>
      </dgm:t>
    </dgm:pt>
    <dgm:pt modelId="{A1F2F1AA-4398-4016-89FD-E60B3302938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Кондиционирование переработанных РАО</a:t>
          </a:r>
          <a:endParaRPr lang="ru-RU" b="1" dirty="0">
            <a:solidFill>
              <a:schemeClr val="tx1"/>
            </a:solidFill>
          </a:endParaRPr>
        </a:p>
      </dgm:t>
    </dgm:pt>
    <dgm:pt modelId="{C92BD67E-FDE0-4049-8AD5-2C39EB8799A1}" type="parTrans" cxnId="{C58D198C-285B-4F98-9DC2-337389BD1685}">
      <dgm:prSet/>
      <dgm:spPr/>
      <dgm:t>
        <a:bodyPr/>
        <a:lstStyle/>
        <a:p>
          <a:endParaRPr lang="ru-RU"/>
        </a:p>
      </dgm:t>
    </dgm:pt>
    <dgm:pt modelId="{17554D7A-ED7F-4795-8669-51CF2671A184}" type="sibTrans" cxnId="{C58D198C-285B-4F98-9DC2-337389BD1685}">
      <dgm:prSet/>
      <dgm:spPr/>
      <dgm:t>
        <a:bodyPr/>
        <a:lstStyle/>
        <a:p>
          <a:endParaRPr lang="ru-RU"/>
        </a:p>
      </dgm:t>
    </dgm:pt>
    <dgm:pt modelId="{339AC32B-D871-42BA-963D-53361828094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Паспортизация упаковок</a:t>
          </a:r>
          <a:endParaRPr lang="ru-RU" sz="1800" b="1" dirty="0">
            <a:solidFill>
              <a:schemeClr val="tx1"/>
            </a:solidFill>
          </a:endParaRPr>
        </a:p>
      </dgm:t>
    </dgm:pt>
    <dgm:pt modelId="{93D9C8D4-29E2-4390-A7BE-E0B4E134F125}" type="parTrans" cxnId="{C51E3E3B-CA51-49FF-A069-91D8F66F4ED7}">
      <dgm:prSet/>
      <dgm:spPr/>
      <dgm:t>
        <a:bodyPr/>
        <a:lstStyle/>
        <a:p>
          <a:endParaRPr lang="ru-RU"/>
        </a:p>
      </dgm:t>
    </dgm:pt>
    <dgm:pt modelId="{F1B0A640-6D50-4284-B082-EA64C674A885}" type="sibTrans" cxnId="{C51E3E3B-CA51-49FF-A069-91D8F66F4ED7}">
      <dgm:prSet/>
      <dgm:spPr/>
      <dgm:t>
        <a:bodyPr/>
        <a:lstStyle/>
        <a:p>
          <a:endParaRPr lang="ru-RU"/>
        </a:p>
      </dgm:t>
    </dgm:pt>
    <dgm:pt modelId="{997783CA-C5FB-4020-BA32-51046373B9D6}" type="pres">
      <dgm:prSet presAssocID="{56C00F39-0CFD-4422-A959-D575902371E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BE0D6-A9F5-4792-B52E-5C19E98183ED}" type="pres">
      <dgm:prSet presAssocID="{C2A1F827-CD42-4E8B-8FA1-8927B3809E88}" presName="node" presStyleLbl="node1" presStyleIdx="0" presStyleCnt="4" custScaleX="221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14298-DCEA-4BE6-86B2-2954315A41BB}" type="pres">
      <dgm:prSet presAssocID="{DF44ED60-F96A-447D-9C56-1E42C7FEAC5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EEBB225-6A89-479F-B992-1DD1D078C933}" type="pres">
      <dgm:prSet presAssocID="{DF44ED60-F96A-447D-9C56-1E42C7FEAC5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1045322-06A8-499C-8A1A-A0539ED14E64}" type="pres">
      <dgm:prSet presAssocID="{9614B9DE-08B0-48BA-AC1F-D93D93FDB792}" presName="node" presStyleLbl="node1" presStyleIdx="1" presStyleCnt="4" custScaleX="221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BFFBD-70F2-4E86-B7C7-C799B4ECC617}" type="pres">
      <dgm:prSet presAssocID="{F483E2C2-19B1-473A-8210-AB20439ED5A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AAAA44C-2AF3-4E05-9047-D9082D4B0150}" type="pres">
      <dgm:prSet presAssocID="{F483E2C2-19B1-473A-8210-AB20439ED5A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C9389770-D1BC-4488-A276-AC76E803FE32}" type="pres">
      <dgm:prSet presAssocID="{A1F2F1AA-4398-4016-89FD-E60B33029386}" presName="node" presStyleLbl="node1" presStyleIdx="2" presStyleCnt="4" custScaleX="221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C6A75-6106-402D-B5E1-E5CB56BE930F}" type="pres">
      <dgm:prSet presAssocID="{17554D7A-ED7F-4795-8669-51CF2671A18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0E546E4F-4762-41CE-8A4A-2D07C4AA7C6E}" type="pres">
      <dgm:prSet presAssocID="{17554D7A-ED7F-4795-8669-51CF2671A184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B08841F-B85A-4AFB-A8E5-7983643ED160}" type="pres">
      <dgm:prSet presAssocID="{339AC32B-D871-42BA-963D-53361828094C}" presName="node" presStyleLbl="node1" presStyleIdx="3" presStyleCnt="4" custScaleX="221155" custLinFactNeighborY="-1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91E44D-046A-4EB4-AB8A-A2AAAB5969E1}" type="presOf" srcId="{F483E2C2-19B1-473A-8210-AB20439ED5A2}" destId="{3AAAA44C-2AF3-4E05-9047-D9082D4B0150}" srcOrd="1" destOrd="0" presId="urn:microsoft.com/office/officeart/2005/8/layout/process2"/>
    <dgm:cxn modelId="{490ED10E-BE1D-4496-97AB-012ED6AF7462}" type="presOf" srcId="{A1F2F1AA-4398-4016-89FD-E60B33029386}" destId="{C9389770-D1BC-4488-A276-AC76E803FE32}" srcOrd="0" destOrd="0" presId="urn:microsoft.com/office/officeart/2005/8/layout/process2"/>
    <dgm:cxn modelId="{2529C069-6725-4921-8867-0CE63CF6A201}" srcId="{56C00F39-0CFD-4422-A959-D575902371E3}" destId="{9614B9DE-08B0-48BA-AC1F-D93D93FDB792}" srcOrd="1" destOrd="0" parTransId="{690BFCF0-C023-4035-8A44-4A9494E5E99C}" sibTransId="{F483E2C2-19B1-473A-8210-AB20439ED5A2}"/>
    <dgm:cxn modelId="{5A660F26-C21A-493C-B761-AA986E734934}" type="presOf" srcId="{17554D7A-ED7F-4795-8669-51CF2671A184}" destId="{B94C6A75-6106-402D-B5E1-E5CB56BE930F}" srcOrd="0" destOrd="0" presId="urn:microsoft.com/office/officeart/2005/8/layout/process2"/>
    <dgm:cxn modelId="{8DCB06F2-F82D-4C88-B49E-573F2A870F5D}" type="presOf" srcId="{339AC32B-D871-42BA-963D-53361828094C}" destId="{0B08841F-B85A-4AFB-A8E5-7983643ED160}" srcOrd="0" destOrd="0" presId="urn:microsoft.com/office/officeart/2005/8/layout/process2"/>
    <dgm:cxn modelId="{C397B555-9C8F-4249-807E-2B914F757634}" srcId="{56C00F39-0CFD-4422-A959-D575902371E3}" destId="{C2A1F827-CD42-4E8B-8FA1-8927B3809E88}" srcOrd="0" destOrd="0" parTransId="{061AC9D9-D73A-47CF-9F86-5FEB988DD225}" sibTransId="{DF44ED60-F96A-447D-9C56-1E42C7FEAC56}"/>
    <dgm:cxn modelId="{1A27D724-8EDE-4D0C-8449-908818FC2F8B}" type="presOf" srcId="{C2A1F827-CD42-4E8B-8FA1-8927B3809E88}" destId="{402BE0D6-A9F5-4792-B52E-5C19E98183ED}" srcOrd="0" destOrd="0" presId="urn:microsoft.com/office/officeart/2005/8/layout/process2"/>
    <dgm:cxn modelId="{173B7A3B-3347-4D47-B1A1-C3771153B548}" type="presOf" srcId="{F483E2C2-19B1-473A-8210-AB20439ED5A2}" destId="{26ABFFBD-70F2-4E86-B7C7-C799B4ECC617}" srcOrd="0" destOrd="0" presId="urn:microsoft.com/office/officeart/2005/8/layout/process2"/>
    <dgm:cxn modelId="{C2F55BA5-E4BF-4CAE-A447-F7D4E43282F1}" type="presOf" srcId="{9614B9DE-08B0-48BA-AC1F-D93D93FDB792}" destId="{D1045322-06A8-499C-8A1A-A0539ED14E64}" srcOrd="0" destOrd="0" presId="urn:microsoft.com/office/officeart/2005/8/layout/process2"/>
    <dgm:cxn modelId="{C51E3E3B-CA51-49FF-A069-91D8F66F4ED7}" srcId="{56C00F39-0CFD-4422-A959-D575902371E3}" destId="{339AC32B-D871-42BA-963D-53361828094C}" srcOrd="3" destOrd="0" parTransId="{93D9C8D4-29E2-4390-A7BE-E0B4E134F125}" sibTransId="{F1B0A640-6D50-4284-B082-EA64C674A885}"/>
    <dgm:cxn modelId="{7FE99C02-45B6-4B0E-AD9A-780B125E9AB3}" type="presOf" srcId="{56C00F39-0CFD-4422-A959-D575902371E3}" destId="{997783CA-C5FB-4020-BA32-51046373B9D6}" srcOrd="0" destOrd="0" presId="urn:microsoft.com/office/officeart/2005/8/layout/process2"/>
    <dgm:cxn modelId="{C58D198C-285B-4F98-9DC2-337389BD1685}" srcId="{56C00F39-0CFD-4422-A959-D575902371E3}" destId="{A1F2F1AA-4398-4016-89FD-E60B33029386}" srcOrd="2" destOrd="0" parTransId="{C92BD67E-FDE0-4049-8AD5-2C39EB8799A1}" sibTransId="{17554D7A-ED7F-4795-8669-51CF2671A184}"/>
    <dgm:cxn modelId="{84EFE22C-49B3-4469-ACCB-206A25D2CAC2}" type="presOf" srcId="{DF44ED60-F96A-447D-9C56-1E42C7FEAC56}" destId="{9EEBB225-6A89-479F-B992-1DD1D078C933}" srcOrd="1" destOrd="0" presId="urn:microsoft.com/office/officeart/2005/8/layout/process2"/>
    <dgm:cxn modelId="{4BD73277-2894-4E22-ABB1-DE5C9E09275B}" type="presOf" srcId="{17554D7A-ED7F-4795-8669-51CF2671A184}" destId="{0E546E4F-4762-41CE-8A4A-2D07C4AA7C6E}" srcOrd="1" destOrd="0" presId="urn:microsoft.com/office/officeart/2005/8/layout/process2"/>
    <dgm:cxn modelId="{4C99FB03-4459-421F-98A2-7CA951912AFB}" type="presOf" srcId="{DF44ED60-F96A-447D-9C56-1E42C7FEAC56}" destId="{99914298-DCEA-4BE6-86B2-2954315A41BB}" srcOrd="0" destOrd="0" presId="urn:microsoft.com/office/officeart/2005/8/layout/process2"/>
    <dgm:cxn modelId="{6F1729A5-BE3B-4BD3-ACF3-2F4449891E72}" type="presParOf" srcId="{997783CA-C5FB-4020-BA32-51046373B9D6}" destId="{402BE0D6-A9F5-4792-B52E-5C19E98183ED}" srcOrd="0" destOrd="0" presId="urn:microsoft.com/office/officeart/2005/8/layout/process2"/>
    <dgm:cxn modelId="{59CB4643-29E0-431B-8E63-9B91FD94B1FF}" type="presParOf" srcId="{997783CA-C5FB-4020-BA32-51046373B9D6}" destId="{99914298-DCEA-4BE6-86B2-2954315A41BB}" srcOrd="1" destOrd="0" presId="urn:microsoft.com/office/officeart/2005/8/layout/process2"/>
    <dgm:cxn modelId="{C2895880-29F0-4501-B293-2832BD0E7812}" type="presParOf" srcId="{99914298-DCEA-4BE6-86B2-2954315A41BB}" destId="{9EEBB225-6A89-479F-B992-1DD1D078C933}" srcOrd="0" destOrd="0" presId="urn:microsoft.com/office/officeart/2005/8/layout/process2"/>
    <dgm:cxn modelId="{DA73716D-2497-49FC-95CA-EFE887820154}" type="presParOf" srcId="{997783CA-C5FB-4020-BA32-51046373B9D6}" destId="{D1045322-06A8-499C-8A1A-A0539ED14E64}" srcOrd="2" destOrd="0" presId="urn:microsoft.com/office/officeart/2005/8/layout/process2"/>
    <dgm:cxn modelId="{29ACB540-5F71-45C8-9B4E-6D69E553E445}" type="presParOf" srcId="{997783CA-C5FB-4020-BA32-51046373B9D6}" destId="{26ABFFBD-70F2-4E86-B7C7-C799B4ECC617}" srcOrd="3" destOrd="0" presId="urn:microsoft.com/office/officeart/2005/8/layout/process2"/>
    <dgm:cxn modelId="{6D47A348-517F-4F12-97A4-253117AB37F3}" type="presParOf" srcId="{26ABFFBD-70F2-4E86-B7C7-C799B4ECC617}" destId="{3AAAA44C-2AF3-4E05-9047-D9082D4B0150}" srcOrd="0" destOrd="0" presId="urn:microsoft.com/office/officeart/2005/8/layout/process2"/>
    <dgm:cxn modelId="{EFD5AF0B-D50E-4E4D-A204-213B67CBA829}" type="presParOf" srcId="{997783CA-C5FB-4020-BA32-51046373B9D6}" destId="{C9389770-D1BC-4488-A276-AC76E803FE32}" srcOrd="4" destOrd="0" presId="urn:microsoft.com/office/officeart/2005/8/layout/process2"/>
    <dgm:cxn modelId="{953536CE-C5A7-43BF-B650-09E53B5823B9}" type="presParOf" srcId="{997783CA-C5FB-4020-BA32-51046373B9D6}" destId="{B94C6A75-6106-402D-B5E1-E5CB56BE930F}" srcOrd="5" destOrd="0" presId="urn:microsoft.com/office/officeart/2005/8/layout/process2"/>
    <dgm:cxn modelId="{87C62AD7-F94D-4194-8F45-11C8D99F7A5C}" type="presParOf" srcId="{B94C6A75-6106-402D-B5E1-E5CB56BE930F}" destId="{0E546E4F-4762-41CE-8A4A-2D07C4AA7C6E}" srcOrd="0" destOrd="0" presId="urn:microsoft.com/office/officeart/2005/8/layout/process2"/>
    <dgm:cxn modelId="{E858F13E-569A-4412-B6AE-74B4F3A11381}" type="presParOf" srcId="{997783CA-C5FB-4020-BA32-51046373B9D6}" destId="{0B08841F-B85A-4AFB-A8E5-7983643ED160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D4A512-A8C5-4592-BA3D-DB302C0EF052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C492D4F2-C9D0-461C-8E8E-3285E31D89D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Хранение</a:t>
          </a:r>
          <a:endParaRPr lang="ru-RU" b="1" dirty="0">
            <a:solidFill>
              <a:schemeClr val="tx1"/>
            </a:solidFill>
          </a:endParaRPr>
        </a:p>
      </dgm:t>
    </dgm:pt>
    <dgm:pt modelId="{2CDDBBA4-D36E-4B2C-A5CD-6FCD7FD99EC5}" type="parTrans" cxnId="{B7EF6470-8851-47D9-AC71-245AD24FEC61}">
      <dgm:prSet/>
      <dgm:spPr/>
      <dgm:t>
        <a:bodyPr/>
        <a:lstStyle/>
        <a:p>
          <a:endParaRPr lang="ru-RU"/>
        </a:p>
      </dgm:t>
    </dgm:pt>
    <dgm:pt modelId="{D87B7CB8-9E8D-4D3E-AEED-5AB8B7E6940C}" type="sibTrans" cxnId="{B7EF6470-8851-47D9-AC71-245AD24FEC61}">
      <dgm:prSet/>
      <dgm:spPr/>
      <dgm:t>
        <a:bodyPr/>
        <a:lstStyle/>
        <a:p>
          <a:endParaRPr lang="ru-RU"/>
        </a:p>
      </dgm:t>
    </dgm:pt>
    <dgm:pt modelId="{F4B214B9-696E-41AF-B931-4CA63A03F610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Передача на захоронение</a:t>
          </a:r>
          <a:endParaRPr lang="ru-RU" b="1" dirty="0">
            <a:solidFill>
              <a:schemeClr val="tx1"/>
            </a:solidFill>
          </a:endParaRPr>
        </a:p>
      </dgm:t>
    </dgm:pt>
    <dgm:pt modelId="{1BE5E854-C56C-49DA-83AA-2AE7057F60D7}" type="parTrans" cxnId="{E9415A6B-51F2-410B-8833-A72574FA7591}">
      <dgm:prSet/>
      <dgm:spPr/>
      <dgm:t>
        <a:bodyPr/>
        <a:lstStyle/>
        <a:p>
          <a:endParaRPr lang="ru-RU"/>
        </a:p>
      </dgm:t>
    </dgm:pt>
    <dgm:pt modelId="{B595A265-119F-48F8-A797-0236AE339A35}" type="sibTrans" cxnId="{E9415A6B-51F2-410B-8833-A72574FA7591}">
      <dgm:prSet/>
      <dgm:spPr/>
      <dgm:t>
        <a:bodyPr/>
        <a:lstStyle/>
        <a:p>
          <a:endParaRPr lang="ru-RU"/>
        </a:p>
      </dgm:t>
    </dgm:pt>
    <dgm:pt modelId="{881F13BD-C51E-4F46-8BFE-8ACAC568CF39}" type="pres">
      <dgm:prSet presAssocID="{52D4A512-A8C5-4592-BA3D-DB302C0EF052}" presName="linearFlow" presStyleCnt="0">
        <dgm:presLayoutVars>
          <dgm:resizeHandles val="exact"/>
        </dgm:presLayoutVars>
      </dgm:prSet>
      <dgm:spPr/>
    </dgm:pt>
    <dgm:pt modelId="{DBB8FF14-0F83-4792-91B0-E32ADC0B8CF9}" type="pres">
      <dgm:prSet presAssocID="{C492D4F2-C9D0-461C-8E8E-3285E31D89DC}" presName="node" presStyleLbl="node1" presStyleIdx="0" presStyleCnt="2" custScaleX="291617" custLinFactNeighborX="-2174" custLinFactNeighborY="86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3E8C1-2D82-4818-8AF6-A3C518C812C0}" type="pres">
      <dgm:prSet presAssocID="{D87B7CB8-9E8D-4D3E-AEED-5AB8B7E6940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976FC196-D0E5-4EDD-9DF9-7205714BEB00}" type="pres">
      <dgm:prSet presAssocID="{D87B7CB8-9E8D-4D3E-AEED-5AB8B7E6940C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29D5BC8-9DE3-4C89-BDB3-46957E957DE1}" type="pres">
      <dgm:prSet presAssocID="{F4B214B9-696E-41AF-B931-4CA63A03F610}" presName="node" presStyleLbl="node1" presStyleIdx="1" presStyleCnt="2" custScaleX="291617" custLinFactNeighborX="-2174" custLinFactNeighborY="4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EF6470-8851-47D9-AC71-245AD24FEC61}" srcId="{52D4A512-A8C5-4592-BA3D-DB302C0EF052}" destId="{C492D4F2-C9D0-461C-8E8E-3285E31D89DC}" srcOrd="0" destOrd="0" parTransId="{2CDDBBA4-D36E-4B2C-A5CD-6FCD7FD99EC5}" sibTransId="{D87B7CB8-9E8D-4D3E-AEED-5AB8B7E6940C}"/>
    <dgm:cxn modelId="{99B9028A-665F-4DFB-9946-C64CB91EEFC0}" type="presOf" srcId="{D87B7CB8-9E8D-4D3E-AEED-5AB8B7E6940C}" destId="{976FC196-D0E5-4EDD-9DF9-7205714BEB00}" srcOrd="1" destOrd="0" presId="urn:microsoft.com/office/officeart/2005/8/layout/process2"/>
    <dgm:cxn modelId="{E9415A6B-51F2-410B-8833-A72574FA7591}" srcId="{52D4A512-A8C5-4592-BA3D-DB302C0EF052}" destId="{F4B214B9-696E-41AF-B931-4CA63A03F610}" srcOrd="1" destOrd="0" parTransId="{1BE5E854-C56C-49DA-83AA-2AE7057F60D7}" sibTransId="{B595A265-119F-48F8-A797-0236AE339A35}"/>
    <dgm:cxn modelId="{88FDD4E8-338C-4C5E-9C66-E893401B5C7F}" type="presOf" srcId="{D87B7CB8-9E8D-4D3E-AEED-5AB8B7E6940C}" destId="{4C53E8C1-2D82-4818-8AF6-A3C518C812C0}" srcOrd="0" destOrd="0" presId="urn:microsoft.com/office/officeart/2005/8/layout/process2"/>
    <dgm:cxn modelId="{05E381B5-408B-4978-BE2D-883F95B29C89}" type="presOf" srcId="{C492D4F2-C9D0-461C-8E8E-3285E31D89DC}" destId="{DBB8FF14-0F83-4792-91B0-E32ADC0B8CF9}" srcOrd="0" destOrd="0" presId="urn:microsoft.com/office/officeart/2005/8/layout/process2"/>
    <dgm:cxn modelId="{F75750DA-EA79-443D-A579-269B4C919B30}" type="presOf" srcId="{F4B214B9-696E-41AF-B931-4CA63A03F610}" destId="{429D5BC8-9DE3-4C89-BDB3-46957E957DE1}" srcOrd="0" destOrd="0" presId="urn:microsoft.com/office/officeart/2005/8/layout/process2"/>
    <dgm:cxn modelId="{E951C90C-0B93-4543-90E8-1F728BADFB05}" type="presOf" srcId="{52D4A512-A8C5-4592-BA3D-DB302C0EF052}" destId="{881F13BD-C51E-4F46-8BFE-8ACAC568CF39}" srcOrd="0" destOrd="0" presId="urn:microsoft.com/office/officeart/2005/8/layout/process2"/>
    <dgm:cxn modelId="{EEFF7E2F-1686-4B8F-87A8-24DCD42622B4}" type="presParOf" srcId="{881F13BD-C51E-4F46-8BFE-8ACAC568CF39}" destId="{DBB8FF14-0F83-4792-91B0-E32ADC0B8CF9}" srcOrd="0" destOrd="0" presId="urn:microsoft.com/office/officeart/2005/8/layout/process2"/>
    <dgm:cxn modelId="{C5BBFDB1-C584-4AA6-9582-083D8D135BAA}" type="presParOf" srcId="{881F13BD-C51E-4F46-8BFE-8ACAC568CF39}" destId="{4C53E8C1-2D82-4818-8AF6-A3C518C812C0}" srcOrd="1" destOrd="0" presId="urn:microsoft.com/office/officeart/2005/8/layout/process2"/>
    <dgm:cxn modelId="{D0EB7F2E-F2AE-4950-B758-0ED342BE74CB}" type="presParOf" srcId="{4C53E8C1-2D82-4818-8AF6-A3C518C812C0}" destId="{976FC196-D0E5-4EDD-9DF9-7205714BEB00}" srcOrd="0" destOrd="0" presId="urn:microsoft.com/office/officeart/2005/8/layout/process2"/>
    <dgm:cxn modelId="{4968F9CD-3C40-48B8-941F-6887C8BE93AC}" type="presParOf" srcId="{881F13BD-C51E-4F46-8BFE-8ACAC568CF39}" destId="{429D5BC8-9DE3-4C89-BDB3-46957E957DE1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2BE0D6-A9F5-4792-B52E-5C19E98183ED}">
      <dsp:nvSpPr>
        <dsp:cNvPr id="0" name=""/>
        <dsp:cNvSpPr/>
      </dsp:nvSpPr>
      <dsp:spPr>
        <a:xfrm>
          <a:off x="0" y="2670"/>
          <a:ext cx="4104456" cy="496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Извлечение удаляемых РАО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0" y="2670"/>
        <a:ext cx="4104456" cy="496538"/>
      </dsp:txXfrm>
    </dsp:sp>
    <dsp:sp modelId="{99914298-DCEA-4BE6-86B2-2954315A41BB}">
      <dsp:nvSpPr>
        <dsp:cNvPr id="0" name=""/>
        <dsp:cNvSpPr/>
      </dsp:nvSpPr>
      <dsp:spPr>
        <a:xfrm rot="5400000">
          <a:off x="1959127" y="511622"/>
          <a:ext cx="186201" cy="223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1959127" y="511622"/>
        <a:ext cx="186201" cy="223442"/>
      </dsp:txXfrm>
    </dsp:sp>
    <dsp:sp modelId="{D1045322-06A8-499C-8A1A-A0539ED14E64}">
      <dsp:nvSpPr>
        <dsp:cNvPr id="0" name=""/>
        <dsp:cNvSpPr/>
      </dsp:nvSpPr>
      <dsp:spPr>
        <a:xfrm>
          <a:off x="0" y="747478"/>
          <a:ext cx="4104456" cy="496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Переработка извлеченных РАО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0" y="747478"/>
        <a:ext cx="4104456" cy="496538"/>
      </dsp:txXfrm>
    </dsp:sp>
    <dsp:sp modelId="{26ABFFBD-70F2-4E86-B7C7-C799B4ECC617}">
      <dsp:nvSpPr>
        <dsp:cNvPr id="0" name=""/>
        <dsp:cNvSpPr/>
      </dsp:nvSpPr>
      <dsp:spPr>
        <a:xfrm rot="5400000">
          <a:off x="1959127" y="1256430"/>
          <a:ext cx="186201" cy="223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1959127" y="1256430"/>
        <a:ext cx="186201" cy="223442"/>
      </dsp:txXfrm>
    </dsp:sp>
    <dsp:sp modelId="{C9389770-D1BC-4488-A276-AC76E803FE32}">
      <dsp:nvSpPr>
        <dsp:cNvPr id="0" name=""/>
        <dsp:cNvSpPr/>
      </dsp:nvSpPr>
      <dsp:spPr>
        <a:xfrm>
          <a:off x="0" y="1492286"/>
          <a:ext cx="4104456" cy="496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Кондиционирование переработанных РАО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0" y="1492286"/>
        <a:ext cx="4104456" cy="496538"/>
      </dsp:txXfrm>
    </dsp:sp>
    <dsp:sp modelId="{B94C6A75-6106-402D-B5E1-E5CB56BE930F}">
      <dsp:nvSpPr>
        <dsp:cNvPr id="0" name=""/>
        <dsp:cNvSpPr/>
      </dsp:nvSpPr>
      <dsp:spPr>
        <a:xfrm rot="5400000">
          <a:off x="1960944" y="1998815"/>
          <a:ext cx="182567" cy="2234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1960944" y="1998815"/>
        <a:ext cx="182567" cy="223442"/>
      </dsp:txXfrm>
    </dsp:sp>
    <dsp:sp modelId="{0B08841F-B85A-4AFB-A8E5-7983643ED160}">
      <dsp:nvSpPr>
        <dsp:cNvPr id="0" name=""/>
        <dsp:cNvSpPr/>
      </dsp:nvSpPr>
      <dsp:spPr>
        <a:xfrm>
          <a:off x="0" y="2232248"/>
          <a:ext cx="4104456" cy="4965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Паспортизация упаковок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0" y="2232248"/>
        <a:ext cx="4104456" cy="49653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B8FF14-0F83-4792-91B0-E32ADC0B8CF9}">
      <dsp:nvSpPr>
        <dsp:cNvPr id="0" name=""/>
        <dsp:cNvSpPr/>
      </dsp:nvSpPr>
      <dsp:spPr>
        <a:xfrm>
          <a:off x="864101" y="288032"/>
          <a:ext cx="3476545" cy="6623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Хранение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864101" y="288032"/>
        <a:ext cx="3476545" cy="662311"/>
      </dsp:txXfrm>
    </dsp:sp>
    <dsp:sp modelId="{4C53E8C1-2D82-4818-8AF6-A3C518C812C0}">
      <dsp:nvSpPr>
        <dsp:cNvPr id="0" name=""/>
        <dsp:cNvSpPr/>
      </dsp:nvSpPr>
      <dsp:spPr>
        <a:xfrm rot="5400000">
          <a:off x="2586051" y="823088"/>
          <a:ext cx="32645" cy="298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2586051" y="823088"/>
        <a:ext cx="32645" cy="298040"/>
      </dsp:txXfrm>
    </dsp:sp>
    <dsp:sp modelId="{429D5BC8-9DE3-4C89-BDB3-46957E957DE1}">
      <dsp:nvSpPr>
        <dsp:cNvPr id="0" name=""/>
        <dsp:cNvSpPr/>
      </dsp:nvSpPr>
      <dsp:spPr>
        <a:xfrm>
          <a:off x="864101" y="993872"/>
          <a:ext cx="3476545" cy="66231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Передача на захоронение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864101" y="993872"/>
        <a:ext cx="3476545" cy="662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03B53-24B8-4F23-B170-59854BD76952}" type="datetimeFigureOut">
              <a:rPr lang="ru-RU" smtClean="0"/>
              <a:pPr/>
              <a:t>15.10.2012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A6421-D568-4B53-AD46-F90D033CA5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 2008 - 14 </a:t>
            </a:r>
            <a:r>
              <a:rPr lang="ru-RU" dirty="0" err="1" smtClean="0"/>
              <a:t>спецкомбинатов</a:t>
            </a:r>
            <a:r>
              <a:rPr lang="ru-RU" dirty="0" smtClean="0"/>
              <a:t> Радон, РАО </a:t>
            </a:r>
            <a:r>
              <a:rPr lang="ru-RU" dirty="0" err="1" smtClean="0"/>
              <a:t>Кирово-Чепецка</a:t>
            </a:r>
            <a:r>
              <a:rPr lang="ru-RU" dirty="0" smtClean="0"/>
              <a:t> еще не были переданы в РосРАО</a:t>
            </a:r>
          </a:p>
          <a:p>
            <a:r>
              <a:rPr lang="ru-RU" dirty="0" smtClean="0"/>
              <a:t>в 2009 – переданы РАО </a:t>
            </a:r>
            <a:r>
              <a:rPr lang="ru-RU" dirty="0" err="1" smtClean="0"/>
              <a:t>Кирово-Чепецка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в 2010 – добавились</a:t>
            </a:r>
            <a:r>
              <a:rPr lang="ru-RU" baseline="0" dirty="0" smtClean="0"/>
              <a:t> 46 хранилищ Московского Радона + СевРАО и </a:t>
            </a:r>
            <a:r>
              <a:rPr lang="ru-RU" baseline="0" dirty="0" err="1" smtClean="0"/>
              <a:t>ДальРАО</a:t>
            </a:r>
            <a:endParaRPr lang="ru-RU" dirty="0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86" tIns="45793" rIns="91586" bIns="45793" anchor="b"/>
          <a:lstStyle/>
          <a:p>
            <a:pPr algn="r" defTabSz="915988" fontAlgn="base">
              <a:spcBef>
                <a:spcPct val="0"/>
              </a:spcBef>
              <a:spcAft>
                <a:spcPct val="0"/>
              </a:spcAft>
            </a:pPr>
            <a:fld id="{8A6DBBB1-2E36-47C8-8BE7-276A9FE454CB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59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6421-D568-4B53-AD46-F90D033CA58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2011 г. в Мурманске извлечено и </a:t>
            </a:r>
            <a:r>
              <a:rPr lang="ru-RU" dirty="0" err="1" smtClean="0"/>
              <a:t>контейнеризовано</a:t>
            </a:r>
            <a:r>
              <a:rPr lang="ru-RU" dirty="0" smtClean="0"/>
              <a:t> около</a:t>
            </a:r>
            <a:r>
              <a:rPr lang="ru-RU" baseline="0" dirty="0" smtClean="0"/>
              <a:t> 50 куб.м РАО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6421-D568-4B53-AD46-F90D033CA58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 2012</a:t>
            </a:r>
            <a:r>
              <a:rPr lang="ru-RU" baseline="0" dirty="0" smtClean="0"/>
              <a:t> году извлечены и </a:t>
            </a:r>
            <a:r>
              <a:rPr lang="ru-RU" baseline="0" dirty="0" err="1" smtClean="0"/>
              <a:t>контейнеризованы</a:t>
            </a:r>
            <a:r>
              <a:rPr lang="ru-RU" baseline="0" dirty="0" smtClean="0"/>
              <a:t> РАО из хранилищ общим объемом 90 куб. </a:t>
            </a:r>
            <a:r>
              <a:rPr lang="ru-RU" baseline="0" smtClean="0"/>
              <a:t>м</a:t>
            </a:r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86" tIns="45793" rIns="91586" bIns="45793" anchor="b"/>
          <a:lstStyle/>
          <a:p>
            <a:pPr algn="r" defTabSz="915988" fontAlgn="base">
              <a:spcBef>
                <a:spcPct val="0"/>
              </a:spcBef>
              <a:spcAft>
                <a:spcPct val="0"/>
              </a:spcAft>
            </a:pPr>
            <a:fld id="{8A6DBBB1-2E36-47C8-8BE7-276A9FE454CB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598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>
                <a:solidFill>
                  <a:schemeClr val="hlink"/>
                </a:solidFill>
              </a:rPr>
              <a:t>ФГУП «РосРАО» проводит постоянную системную работу по снижению издержек при оказании услуг по хранению, приему и переработке РАО и ОИИИ. Кроме того, запланировано перераспределение средств субсидий в пользу работ по приведению в должное состояние накопленных РАО и созданию современной инфраструктуры переработки РАО.</a:t>
            </a:r>
          </a:p>
          <a:p>
            <a:endParaRPr lang="ru-RU" dirty="0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86" tIns="45793" rIns="91586" bIns="45793" anchor="b"/>
          <a:lstStyle/>
          <a:p>
            <a:pPr algn="r" defTabSz="915988" fontAlgn="base">
              <a:spcBef>
                <a:spcPct val="0"/>
              </a:spcBef>
              <a:spcAft>
                <a:spcPct val="0"/>
              </a:spcAft>
            </a:pPr>
            <a:fld id="{8A6DBBB1-2E36-47C8-8BE7-276A9FE454CB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5988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86" tIns="45793" rIns="91586" bIns="45793" anchor="b"/>
          <a:lstStyle/>
          <a:p>
            <a:pPr algn="r" defTabSz="915988" fontAlgn="base">
              <a:spcBef>
                <a:spcPct val="0"/>
              </a:spcBef>
              <a:spcAft>
                <a:spcPct val="0"/>
              </a:spcAft>
            </a:pPr>
            <a:fld id="{8A6DBBB1-2E36-47C8-8BE7-276A9FE454CB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59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комментарии к фото:</a:t>
            </a:r>
          </a:p>
          <a:p>
            <a:r>
              <a:rPr lang="ru-RU" dirty="0" smtClean="0"/>
              <a:t> – внизу –</a:t>
            </a:r>
            <a:r>
              <a:rPr lang="ru-RU" baseline="0" dirty="0" smtClean="0"/>
              <a:t> пункт долговременного хранения реакторных отсеков (ПДХРО) в </a:t>
            </a:r>
            <a:r>
              <a:rPr lang="ru-RU" baseline="0" dirty="0" err="1" smtClean="0"/>
              <a:t>Сайда-Губе</a:t>
            </a:r>
            <a:r>
              <a:rPr lang="ru-RU" baseline="0" dirty="0" smtClean="0"/>
              <a:t>,</a:t>
            </a:r>
          </a:p>
          <a:p>
            <a:r>
              <a:rPr lang="ru-RU" baseline="0" dirty="0" smtClean="0"/>
              <a:t>- чуть выше – губа Андреева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6421-D568-4B53-AD46-F90D033CA58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AB251-D8FB-4D11-9B17-4DE25D08FD1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ru-RU" b="0" dirty="0" smtClean="0">
                <a:solidFill>
                  <a:schemeClr val="hlink"/>
                </a:solidFill>
              </a:rPr>
              <a:t>Высокая степень износа хранилищ (более 90 хранилищ введено в эксплуатацию до 1970 г.) требует значительных затрат на проведение текущих и капитальных ремонтов.</a:t>
            </a:r>
          </a:p>
          <a:p>
            <a:pPr>
              <a:spcAft>
                <a:spcPts val="600"/>
              </a:spcAft>
            </a:pPr>
            <a:r>
              <a:rPr lang="ru-RU" b="0" dirty="0" smtClean="0">
                <a:solidFill>
                  <a:schemeClr val="hlink"/>
                </a:solidFill>
              </a:rPr>
              <a:t>- Повышение требований к физической защите объектов, обеспечению радиационной безопасности и охране окружающей среды приводит к необходимости постоянного увеличения затрат.</a:t>
            </a:r>
            <a:endParaRPr lang="ru-RU" b="0" dirty="0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86" tIns="45793" rIns="91586" bIns="45793" anchor="b"/>
          <a:lstStyle/>
          <a:p>
            <a:pPr algn="r" defTabSz="915988" fontAlgn="base">
              <a:spcBef>
                <a:spcPct val="0"/>
              </a:spcBef>
              <a:spcAft>
                <a:spcPct val="0"/>
              </a:spcAft>
            </a:pPr>
            <a:fld id="{98382D7D-8725-4222-BF8A-A8944BDA74D8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598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86" tIns="45793" rIns="91586" bIns="45793" anchor="b"/>
          <a:lstStyle/>
          <a:p>
            <a:pPr algn="r" defTabSz="915988" fontAlgn="base">
              <a:spcBef>
                <a:spcPct val="0"/>
              </a:spcBef>
              <a:spcAft>
                <a:spcPct val="0"/>
              </a:spcAft>
            </a:pPr>
            <a:fld id="{8A6DBBB1-2E36-47C8-8BE7-276A9FE454CB}" type="slidenum">
              <a:rPr lang="ru-RU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159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Характеристики</a:t>
            </a:r>
            <a:r>
              <a:rPr lang="ru-RU" baseline="0" dirty="0" smtClean="0"/>
              <a:t> Ленинградского комплекса:</a:t>
            </a: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производительность цементирования – до 7м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конечного компаунда в смену и до 4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контейнеров (типа НЗК-МР) с конечным компаундом в смену, совместное цементирование ТРО и ЖРО (до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500г/л),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прессование - производительность комплекса -  до 10 м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ТРО/за смену,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подпрессовщик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(в т.ч. для фильтров) в бочки 200л+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суперпресс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плавление – производительность до 1000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м³/год, коэффициент уменьшения объема – 20 (с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вторичкой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30.</a:t>
            </a:r>
          </a:p>
          <a:p>
            <a:pPr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Имеется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новое хранилище эффективным объемом около 6300 куб. м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Характеристики Свердловск – производительность не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менее 400 куб.м/год. </a:t>
            </a:r>
          </a:p>
          <a:p>
            <a:pPr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Сортировка/фрагментация + измельчение + линия прессования + водоочистка + цементирование.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Имеется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новое хранилище эффективным объемом около 750 куб. м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Иркутске – начата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предпроектная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проработка. Состав комплекса аналогичен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Сведловску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печь для металла.</a:t>
            </a:r>
          </a:p>
          <a:p>
            <a:pPr>
              <a:buFontTx/>
              <a:buNone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Планируется создание новых хранилищ.</a:t>
            </a:r>
          </a:p>
          <a:p>
            <a:pPr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6421-D568-4B53-AD46-F90D033CA58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Производительность модульных комплексов – от 0,5 до 3 куб.м ТРО/час в зависимости от радиационных и морфологических характеристик отходов.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Ростове планируется новое хранилище (ангар) эффективным объемом около 2000 куб.м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Саратове есть новое хранилище (железобетонное) эффективным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объемом около 2100 куб. 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6421-D568-4B53-AD46-F90D033CA58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1)За счет средств международной технической помощи в Губе Сайда  СЗЦ «СевРАО» в составе регионального центра кондиционирования и долговременного хранения РАО (РЦХДХ РАО) создается  комплекс переработки РАО, совмещенный с хранилищем РАО (цех кондиционирования и долговременного хранения – ЦКДХ).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Генпроектировщиком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заказчиком-застройщиком является НИЦ «Курчатовский институт», руководство проектом от страны-донора (ФРГ) осуществляет EWN 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Основные поставщики технологического оборудования – немецкие и итальянские компании.  Технологические процессы – дезактивация и фрагментация металлических РАО, прессование РАО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суперкомпакторе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установка осушки РАО и установка водоочистки. Предусмотрена паспортизация 200л бочек с РАО. Технология кондиционирования РАО: РАО размещаются в 200л бочки (1220 шт./год), после прессования бочки помещаются в контейнер НЗК-150-1,5П, пустоты заливаются цементным раствором и контейнер герметизируется.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Проектная производительность ЦКДХ составляет 1380 куб.м РАО/год, Проектный срок эксплуатации ЦКДХ составляет 100 лет, из которых в течение 30-ти лет планируется проведение работ по переработке и кондиционированию РАО и заполнению отсеков хранилища, в течение последующих 70-ти лет – хранение кондиционированных форм РАО.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В Губе Сайда планируется создание опытно-промышленного технологического комплекса по переработке металлических радиоактивных отходов, включающего установку плавления металлических и смешанных РАО. Предварительные характеристики: производительность – 500-1000 т МРАО в год.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За счет средств международной технической помощи на площадке Губа Андреева  СЗЦ «СевРАО» планируется создание комплексов обращения с ТРО, обращения с ЖРО и временной накопительной площадки упаковок.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Генпроектировщик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ЗАО «АСЭ», заказчик-застройщик – ФГУП «ФЦЯРБ», руководство проектом от страны-донора (Италия) осуществляет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AnsaldoEnergia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Основные поставщики технологического оборудования – итальянские компании.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Основные технологические процессы – ручная и дистанционная сортировка РАО, дезактивация и фрагментация металлических РАО и прессование РАО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суперкомпакторе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паспортизация 200л бочек с РАО. Предлагаемая технология кондиционирования РАО: РАО размещаются в 200л бочки, после прессования бочки помещаются в контейнер НЗК-150-1,5П после чего пустоты заливаются цементным раствором и контейнер герметизируется. Предусмотрены установки для очистки ЖРО различными методами с последующим отверждением кубовых остатков смешением с цементом непосредственно в 200 л бочках. Накопление и временное хранение кондиционированных форм РАО в герметизированных контейнерах НЗК-150-1,5П до их транспортирования в Губу Сайда.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Проектная производительность 1705 куб.м РАО/год.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отделении Фокино создается Дальневосточный центр по утилизации АПЛ и судов АТО – разделка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трехотсечных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блоков, снятие легкого корпуса, подготовка блоков к долговременному хранению (обдирка, герметизация, окраска). Проектная производительность – 5 блоков/год, возможно повышение до 7-8.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A6421-D568-4B53-AD46-F90D033CA58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В соответствии со 190-ФЗ – 2 основных варианта</a:t>
            </a:r>
            <a:r>
              <a:rPr lang="ru-RU" baseline="0" dirty="0" smtClean="0"/>
              <a:t> вывода из эксплуатации, промежуточным решением может быть создание пункта консервации особых РАО (как в </a:t>
            </a:r>
            <a:r>
              <a:rPr lang="ru-RU" baseline="0" dirty="0" err="1" smtClean="0"/>
              <a:t>Кирово-Чепецке</a:t>
            </a:r>
            <a:r>
              <a:rPr lang="ru-RU" baseline="0" dirty="0" smtClean="0"/>
              <a:t>)  </a:t>
            </a:r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8317B-4625-4065-BD2A-EC6E7EBA9C0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2C709-9328-4D6F-BC95-DF8F73F0EAA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715C-D73E-488B-B5C9-16BADF96AA8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68313" y="1125538"/>
            <a:ext cx="8424862" cy="51482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33549-C594-4557-8683-BF5F1C23D87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962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125538"/>
            <a:ext cx="8424862" cy="51482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F7979-9311-494D-95BE-2580BD51532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25"/>
            <a:ext cx="7866062" cy="1223963"/>
          </a:xfr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B4E14-31D2-4EB0-9135-077976C080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92B7E-13A6-44B2-995A-70F5287C0FA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61755-4E80-4E88-BF71-8837F076679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D2E8-969D-4EF0-8E84-A5960B7CD13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B98D4-0244-4B1C-9D4A-0CD08FED7C7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030EF-377E-411A-899F-272E0260C82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CEB72-0889-49EF-ADCF-E4877E16021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767A0-D88B-42AE-8D68-54F37134FB7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ABF18-9A24-4F5F-8036-80A7C03EF71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EC7BE-7956-4F72-96DD-708604D2278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77788"/>
            <a:ext cx="2051050" cy="6007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77788"/>
            <a:ext cx="6003925" cy="6007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8BB6-B5D7-4393-A89E-8D8E4BE4CEB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77788"/>
            <a:ext cx="8207375" cy="903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557338"/>
            <a:ext cx="4027487" cy="4527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27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F640A-B8DF-4D2F-9403-91A346C3BC3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7788"/>
            <a:ext cx="8207375" cy="903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7375" cy="452755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4A1EF-0B67-46CD-A2CD-4B2F68BA0B8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CA865-8CFA-417C-A8D6-EFC6C54FDE3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F0D78-74D7-49B4-A083-3BA4D23CA628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C3E0E-8A1D-4B24-B046-48471AF616A4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472DC-6608-4300-A644-1116D616023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1462A-1B97-4A5E-8A16-8BADADA9EE4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06FE2-34F1-4075-8297-A838640D34C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08C08-6451-43D2-8A88-737238C6F52C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hyperlink" Target="http://www.rosatom.ru/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buFontTx/>
              <a:buNone/>
              <a:defRPr sz="2200" b="1">
                <a:solidFill>
                  <a:schemeClr val="hlink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defRPr/>
            </a:pPr>
            <a:fld id="{D5A65947-1F99-4D28-9269-D77735F2CB9A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6246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6246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62469" name="Picture 6" descr="ujkm,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pitchFamily="34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7375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D841F-FF00-49C7-8C74-1FBCCD7250FD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3" name="Text Box 5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468313" y="6529388"/>
            <a:ext cx="139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3274"/>
                </a:solidFill>
                <a:latin typeface="Arial" charset="0"/>
                <a:cs typeface="Arial" charset="0"/>
              </a:rPr>
              <a:t>www.rosatom.ru</a:t>
            </a:r>
            <a:endParaRPr lang="ru-RU" sz="1400" b="1" dirty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ct val="40000"/>
        </a:spcBef>
        <a:spcAft>
          <a:spcPct val="20000"/>
        </a:spcAft>
        <a:buBlip>
          <a:blip r:embed="rId17"/>
        </a:buBlip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0" fontAlgn="base" hangingPunct="0">
        <a:spcBef>
          <a:spcPct val="0"/>
        </a:spcBef>
        <a:spcAft>
          <a:spcPct val="20000"/>
        </a:spcAft>
        <a:buBlip>
          <a:blip r:embed="rId18"/>
        </a:buBlip>
        <a:defRPr sz="2400">
          <a:solidFill>
            <a:schemeClr val="tx1"/>
          </a:solidFill>
          <a:latin typeface="+mn-lt"/>
          <a:cs typeface="+mn-cs"/>
        </a:defRPr>
      </a:lvl2pPr>
      <a:lvl3pPr marL="892175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9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eza_титул_RUS-0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1412776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Изменение деятельности ФГУП «РосРАО» после  принятия Федерального закона №190 «Об обращении с РАО»</a:t>
            </a:r>
            <a:endParaRPr lang="ru-RU" sz="32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3861048"/>
            <a:ext cx="4981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25EA1"/>
                </a:solidFill>
                <a:latin typeface="Arial" pitchFamily="34" charset="0"/>
                <a:cs typeface="Arial" pitchFamily="34" charset="0"/>
              </a:rPr>
              <a:t>А.С. Волков</a:t>
            </a:r>
          </a:p>
          <a:p>
            <a:r>
              <a:rPr lang="ru-RU" sz="2000" b="1" dirty="0" smtClean="0">
                <a:solidFill>
                  <a:srgbClr val="025EA1"/>
                </a:solidFill>
                <a:latin typeface="Arial" pitchFamily="34" charset="0"/>
                <a:cs typeface="Arial" pitchFamily="34" charset="0"/>
              </a:rPr>
              <a:t>Начальник управления технического </a:t>
            </a:r>
          </a:p>
          <a:p>
            <a:r>
              <a:rPr lang="ru-RU" sz="2000" b="1" dirty="0" smtClean="0">
                <a:solidFill>
                  <a:srgbClr val="025EA1"/>
                </a:solidFill>
                <a:latin typeface="Arial" pitchFamily="34" charset="0"/>
                <a:cs typeface="Arial" pitchFamily="34" charset="0"/>
              </a:rPr>
              <a:t>регулирования и качества</a:t>
            </a:r>
            <a:endParaRPr lang="ru-RU" sz="2000" b="1" dirty="0">
              <a:solidFill>
                <a:srgbClr val="025EA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842337"/>
            <a:ext cx="257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Атомэко-2012</a:t>
            </a:r>
          </a:p>
          <a:p>
            <a:r>
              <a:rPr lang="ru-RU" sz="20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16-17 октября 2012</a:t>
            </a:r>
          </a:p>
          <a:p>
            <a:r>
              <a:rPr lang="ru-RU" sz="20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г. Москва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418" y="188640"/>
            <a:ext cx="5581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1.3 Инфраструктурные проекты </a:t>
            </a:r>
          </a:p>
          <a:p>
            <a:pPr marL="457200" indent="-457200"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в СЗЦ «СевРАО» и ДВЦ «</a:t>
            </a:r>
            <a:r>
              <a:rPr lang="ru-RU" sz="2400" b="1" dirty="0" err="1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ДальРАО</a:t>
            </a:r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970856"/>
            <a:ext cx="5723370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Инфраструктура для решения проблем 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наследия на бывших объектах ВМФ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:</a:t>
            </a:r>
          </a:p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1. Комплексы переработки РАО в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   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Сайда-Губе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и губе Андреева (СевРАО),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ПДХРО Сайда-Губа(СевРАО),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3. ПДХРО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Фокино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(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ДальРАО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10</a:t>
            </a:fld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4683" y="1052736"/>
            <a:ext cx="2399317" cy="151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348880"/>
            <a:ext cx="2627784" cy="175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05064"/>
            <a:ext cx="237191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P00038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211960" y="4221088"/>
            <a:ext cx="2332831" cy="1554925"/>
          </a:xfrm>
          <a:prstGeom prst="rect">
            <a:avLst/>
          </a:prstGeom>
          <a:noFill/>
          <a:ln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5085184"/>
            <a:ext cx="1247775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304" b="15785"/>
          <a:stretch/>
        </p:blipFill>
        <p:spPr>
          <a:xfrm>
            <a:off x="0" y="5072603"/>
            <a:ext cx="3563888" cy="178539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4269" y="500042"/>
            <a:ext cx="516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 2 Решение проблем «наследия»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1484784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Основные направления работ: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1. Вывод из эксплуатации объектов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Кирово-Чепецкого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отделения в рамках ФЦП ЯРБ.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Вывод из эксплуатации ПХРО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4-х отделений (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Мурманского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, Благовещенского, Казанского и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Челябинского) на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основании Решения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Госкорпорации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«Росатом».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3. Реабилитация бывших объектов ВМФ: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- отделения в Гремихе и губе Андреева (СевРАО),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- отделение в г.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Вилючинске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(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ДальРАО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17"/>
          <p:cNvSpPr txBox="1">
            <a:spLocks/>
          </p:cNvSpPr>
          <p:nvPr/>
        </p:nvSpPr>
        <p:spPr>
          <a:xfrm>
            <a:off x="539552" y="1340768"/>
            <a:ext cx="8352928" cy="4298032"/>
          </a:xfrm>
          <a:prstGeom prst="rect">
            <a:avLst/>
          </a:prstGeom>
        </p:spPr>
        <p:txBody>
          <a:bodyPr anchor="ctr"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22" y="214290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Вывод из эксплуатации ПХРО отделений предприятия</a:t>
            </a:r>
          </a:p>
        </p:txBody>
      </p:sp>
      <p:grpSp>
        <p:nvGrpSpPr>
          <p:cNvPr id="2052" name="Group 4"/>
          <p:cNvGrpSpPr>
            <a:grpSpLocks noChangeAspect="1"/>
          </p:cNvGrpSpPr>
          <p:nvPr/>
        </p:nvGrpSpPr>
        <p:grpSpPr bwMode="auto">
          <a:xfrm>
            <a:off x="323850" y="1285884"/>
            <a:ext cx="7920043" cy="4799048"/>
            <a:chOff x="204" y="810"/>
            <a:chExt cx="4989" cy="3023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4" y="810"/>
              <a:ext cx="4989" cy="3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3716" y="2412"/>
              <a:ext cx="1393" cy="611"/>
            </a:xfrm>
            <a:custGeom>
              <a:avLst/>
              <a:gdLst/>
              <a:ahLst/>
              <a:cxnLst>
                <a:cxn ang="0">
                  <a:pos x="381" y="134"/>
                </a:cxn>
                <a:cxn ang="0">
                  <a:pos x="375" y="132"/>
                </a:cxn>
                <a:cxn ang="0">
                  <a:pos x="318" y="62"/>
                </a:cxn>
                <a:cxn ang="0">
                  <a:pos x="249" y="107"/>
                </a:cxn>
                <a:cxn ang="0">
                  <a:pos x="256" y="132"/>
                </a:cxn>
                <a:cxn ang="0">
                  <a:pos x="167" y="158"/>
                </a:cxn>
                <a:cxn ang="0">
                  <a:pos x="138" y="160"/>
                </a:cxn>
                <a:cxn ang="0">
                  <a:pos x="75" y="187"/>
                </a:cxn>
                <a:cxn ang="0">
                  <a:pos x="88" y="168"/>
                </a:cxn>
                <a:cxn ang="0">
                  <a:pos x="5" y="132"/>
                </a:cxn>
                <a:cxn ang="0">
                  <a:pos x="25" y="187"/>
                </a:cxn>
                <a:cxn ang="0">
                  <a:pos x="24" y="274"/>
                </a:cxn>
                <a:cxn ang="0">
                  <a:pos x="26" y="337"/>
                </a:cxn>
                <a:cxn ang="0">
                  <a:pos x="57" y="416"/>
                </a:cxn>
                <a:cxn ang="0">
                  <a:pos x="119" y="444"/>
                </a:cxn>
                <a:cxn ang="0">
                  <a:pos x="131" y="505"/>
                </a:cxn>
                <a:cxn ang="0">
                  <a:pos x="119" y="540"/>
                </a:cxn>
                <a:cxn ang="0">
                  <a:pos x="226" y="604"/>
                </a:cxn>
                <a:cxn ang="0">
                  <a:pos x="219" y="540"/>
                </a:cxn>
                <a:cxn ang="0">
                  <a:pos x="218" y="478"/>
                </a:cxn>
                <a:cxn ang="0">
                  <a:pos x="232" y="434"/>
                </a:cxn>
                <a:cxn ang="0">
                  <a:pos x="288" y="434"/>
                </a:cxn>
                <a:cxn ang="0">
                  <a:pos x="344" y="398"/>
                </a:cxn>
                <a:cxn ang="0">
                  <a:pos x="406" y="363"/>
                </a:cxn>
                <a:cxn ang="0">
                  <a:pos x="457" y="381"/>
                </a:cxn>
                <a:cxn ang="0">
                  <a:pos x="544" y="426"/>
                </a:cxn>
                <a:cxn ang="0">
                  <a:pos x="618" y="461"/>
                </a:cxn>
                <a:cxn ang="0">
                  <a:pos x="719" y="451"/>
                </a:cxn>
                <a:cxn ang="0">
                  <a:pos x="795" y="444"/>
                </a:cxn>
                <a:cxn ang="0">
                  <a:pos x="931" y="443"/>
                </a:cxn>
                <a:cxn ang="0">
                  <a:pos x="970" y="401"/>
                </a:cxn>
                <a:cxn ang="0">
                  <a:pos x="1093" y="471"/>
                </a:cxn>
                <a:cxn ang="0">
                  <a:pos x="1100" y="568"/>
                </a:cxn>
                <a:cxn ang="0">
                  <a:pos x="1149" y="532"/>
                </a:cxn>
                <a:cxn ang="0">
                  <a:pos x="1075" y="372"/>
                </a:cxn>
                <a:cxn ang="0">
                  <a:pos x="1063" y="284"/>
                </a:cxn>
                <a:cxn ang="0">
                  <a:pos x="1168" y="282"/>
                </a:cxn>
                <a:cxn ang="0">
                  <a:pos x="1218" y="248"/>
                </a:cxn>
                <a:cxn ang="0">
                  <a:pos x="1224" y="310"/>
                </a:cxn>
                <a:cxn ang="0">
                  <a:pos x="1294" y="398"/>
                </a:cxn>
                <a:cxn ang="0">
                  <a:pos x="1280" y="326"/>
                </a:cxn>
                <a:cxn ang="0">
                  <a:pos x="1256" y="274"/>
                </a:cxn>
                <a:cxn ang="0">
                  <a:pos x="1307" y="266"/>
                </a:cxn>
                <a:cxn ang="0">
                  <a:pos x="1319" y="177"/>
                </a:cxn>
                <a:cxn ang="0">
                  <a:pos x="1382" y="177"/>
                </a:cxn>
                <a:cxn ang="0">
                  <a:pos x="1217" y="115"/>
                </a:cxn>
                <a:cxn ang="0">
                  <a:pos x="1162" y="115"/>
                </a:cxn>
                <a:cxn ang="0">
                  <a:pos x="1005" y="106"/>
                </a:cxn>
                <a:cxn ang="0">
                  <a:pos x="855" y="88"/>
                </a:cxn>
                <a:cxn ang="0">
                  <a:pos x="779" y="61"/>
                </a:cxn>
                <a:cxn ang="0">
                  <a:pos x="655" y="53"/>
                </a:cxn>
                <a:cxn ang="0">
                  <a:pos x="605" y="17"/>
                </a:cxn>
                <a:cxn ang="0">
                  <a:pos x="480" y="26"/>
                </a:cxn>
                <a:cxn ang="0">
                  <a:pos x="430" y="79"/>
                </a:cxn>
                <a:cxn ang="0">
                  <a:pos x="368" y="71"/>
                </a:cxn>
              </a:cxnLst>
              <a:rect l="0" t="0" r="r" b="b"/>
              <a:pathLst>
                <a:path w="1393" h="611">
                  <a:moveTo>
                    <a:pt x="368" y="71"/>
                  </a:moveTo>
                  <a:lnTo>
                    <a:pt x="357" y="89"/>
                  </a:lnTo>
                  <a:lnTo>
                    <a:pt x="368" y="107"/>
                  </a:lnTo>
                  <a:lnTo>
                    <a:pt x="368" y="124"/>
                  </a:lnTo>
                  <a:lnTo>
                    <a:pt x="376" y="132"/>
                  </a:lnTo>
                  <a:lnTo>
                    <a:pt x="381" y="134"/>
                  </a:lnTo>
                  <a:lnTo>
                    <a:pt x="400" y="150"/>
                  </a:lnTo>
                  <a:lnTo>
                    <a:pt x="393" y="160"/>
                  </a:lnTo>
                  <a:lnTo>
                    <a:pt x="375" y="168"/>
                  </a:lnTo>
                  <a:lnTo>
                    <a:pt x="363" y="158"/>
                  </a:lnTo>
                  <a:lnTo>
                    <a:pt x="375" y="149"/>
                  </a:lnTo>
                  <a:lnTo>
                    <a:pt x="375" y="132"/>
                  </a:lnTo>
                  <a:lnTo>
                    <a:pt x="368" y="132"/>
                  </a:lnTo>
                  <a:lnTo>
                    <a:pt x="356" y="88"/>
                  </a:lnTo>
                  <a:lnTo>
                    <a:pt x="350" y="88"/>
                  </a:lnTo>
                  <a:lnTo>
                    <a:pt x="350" y="69"/>
                  </a:lnTo>
                  <a:lnTo>
                    <a:pt x="336" y="61"/>
                  </a:lnTo>
                  <a:lnTo>
                    <a:pt x="318" y="62"/>
                  </a:lnTo>
                  <a:lnTo>
                    <a:pt x="307" y="89"/>
                  </a:lnTo>
                  <a:lnTo>
                    <a:pt x="312" y="107"/>
                  </a:lnTo>
                  <a:lnTo>
                    <a:pt x="312" y="124"/>
                  </a:lnTo>
                  <a:lnTo>
                    <a:pt x="343" y="134"/>
                  </a:lnTo>
                  <a:lnTo>
                    <a:pt x="337" y="142"/>
                  </a:lnTo>
                  <a:lnTo>
                    <a:pt x="249" y="107"/>
                  </a:lnTo>
                  <a:lnTo>
                    <a:pt x="250" y="115"/>
                  </a:lnTo>
                  <a:lnTo>
                    <a:pt x="274" y="132"/>
                  </a:lnTo>
                  <a:lnTo>
                    <a:pt x="262" y="134"/>
                  </a:lnTo>
                  <a:lnTo>
                    <a:pt x="268" y="142"/>
                  </a:lnTo>
                  <a:lnTo>
                    <a:pt x="262" y="140"/>
                  </a:lnTo>
                  <a:lnTo>
                    <a:pt x="256" y="132"/>
                  </a:lnTo>
                  <a:lnTo>
                    <a:pt x="225" y="134"/>
                  </a:lnTo>
                  <a:lnTo>
                    <a:pt x="225" y="140"/>
                  </a:lnTo>
                  <a:lnTo>
                    <a:pt x="212" y="132"/>
                  </a:lnTo>
                  <a:lnTo>
                    <a:pt x="175" y="150"/>
                  </a:lnTo>
                  <a:lnTo>
                    <a:pt x="175" y="158"/>
                  </a:lnTo>
                  <a:lnTo>
                    <a:pt x="167" y="158"/>
                  </a:lnTo>
                  <a:lnTo>
                    <a:pt x="145" y="150"/>
                  </a:lnTo>
                  <a:lnTo>
                    <a:pt x="156" y="150"/>
                  </a:lnTo>
                  <a:lnTo>
                    <a:pt x="149" y="140"/>
                  </a:lnTo>
                  <a:lnTo>
                    <a:pt x="127" y="134"/>
                  </a:lnTo>
                  <a:lnTo>
                    <a:pt x="138" y="142"/>
                  </a:lnTo>
                  <a:lnTo>
                    <a:pt x="138" y="160"/>
                  </a:lnTo>
                  <a:lnTo>
                    <a:pt x="143" y="168"/>
                  </a:lnTo>
                  <a:lnTo>
                    <a:pt x="124" y="168"/>
                  </a:lnTo>
                  <a:lnTo>
                    <a:pt x="106" y="177"/>
                  </a:lnTo>
                  <a:lnTo>
                    <a:pt x="118" y="203"/>
                  </a:lnTo>
                  <a:lnTo>
                    <a:pt x="79" y="187"/>
                  </a:lnTo>
                  <a:lnTo>
                    <a:pt x="75" y="187"/>
                  </a:lnTo>
                  <a:lnTo>
                    <a:pt x="93" y="213"/>
                  </a:lnTo>
                  <a:lnTo>
                    <a:pt x="79" y="211"/>
                  </a:lnTo>
                  <a:lnTo>
                    <a:pt x="62" y="203"/>
                  </a:lnTo>
                  <a:lnTo>
                    <a:pt x="62" y="177"/>
                  </a:lnTo>
                  <a:lnTo>
                    <a:pt x="38" y="160"/>
                  </a:lnTo>
                  <a:lnTo>
                    <a:pt x="88" y="168"/>
                  </a:lnTo>
                  <a:lnTo>
                    <a:pt x="119" y="158"/>
                  </a:lnTo>
                  <a:lnTo>
                    <a:pt x="112" y="150"/>
                  </a:lnTo>
                  <a:lnTo>
                    <a:pt x="65" y="131"/>
                  </a:lnTo>
                  <a:lnTo>
                    <a:pt x="37" y="115"/>
                  </a:lnTo>
                  <a:lnTo>
                    <a:pt x="21" y="125"/>
                  </a:lnTo>
                  <a:lnTo>
                    <a:pt x="5" y="132"/>
                  </a:lnTo>
                  <a:lnTo>
                    <a:pt x="0" y="134"/>
                  </a:lnTo>
                  <a:lnTo>
                    <a:pt x="1" y="142"/>
                  </a:lnTo>
                  <a:lnTo>
                    <a:pt x="12" y="150"/>
                  </a:lnTo>
                  <a:lnTo>
                    <a:pt x="12" y="160"/>
                  </a:lnTo>
                  <a:lnTo>
                    <a:pt x="25" y="178"/>
                  </a:lnTo>
                  <a:lnTo>
                    <a:pt x="25" y="187"/>
                  </a:lnTo>
                  <a:lnTo>
                    <a:pt x="31" y="205"/>
                  </a:lnTo>
                  <a:lnTo>
                    <a:pt x="31" y="213"/>
                  </a:lnTo>
                  <a:lnTo>
                    <a:pt x="37" y="231"/>
                  </a:lnTo>
                  <a:lnTo>
                    <a:pt x="7" y="266"/>
                  </a:lnTo>
                  <a:lnTo>
                    <a:pt x="13" y="266"/>
                  </a:lnTo>
                  <a:lnTo>
                    <a:pt x="24" y="274"/>
                  </a:lnTo>
                  <a:lnTo>
                    <a:pt x="11" y="284"/>
                  </a:lnTo>
                  <a:lnTo>
                    <a:pt x="6" y="284"/>
                  </a:lnTo>
                  <a:lnTo>
                    <a:pt x="0" y="302"/>
                  </a:lnTo>
                  <a:lnTo>
                    <a:pt x="7" y="310"/>
                  </a:lnTo>
                  <a:lnTo>
                    <a:pt x="7" y="319"/>
                  </a:lnTo>
                  <a:lnTo>
                    <a:pt x="26" y="337"/>
                  </a:lnTo>
                  <a:lnTo>
                    <a:pt x="44" y="346"/>
                  </a:lnTo>
                  <a:lnTo>
                    <a:pt x="57" y="381"/>
                  </a:lnTo>
                  <a:lnTo>
                    <a:pt x="62" y="381"/>
                  </a:lnTo>
                  <a:lnTo>
                    <a:pt x="62" y="398"/>
                  </a:lnTo>
                  <a:lnTo>
                    <a:pt x="50" y="399"/>
                  </a:lnTo>
                  <a:lnTo>
                    <a:pt x="57" y="416"/>
                  </a:lnTo>
                  <a:lnTo>
                    <a:pt x="75" y="408"/>
                  </a:lnTo>
                  <a:lnTo>
                    <a:pt x="81" y="418"/>
                  </a:lnTo>
                  <a:lnTo>
                    <a:pt x="81" y="426"/>
                  </a:lnTo>
                  <a:lnTo>
                    <a:pt x="87" y="426"/>
                  </a:lnTo>
                  <a:lnTo>
                    <a:pt x="94" y="443"/>
                  </a:lnTo>
                  <a:lnTo>
                    <a:pt x="119" y="444"/>
                  </a:lnTo>
                  <a:lnTo>
                    <a:pt x="126" y="452"/>
                  </a:lnTo>
                  <a:lnTo>
                    <a:pt x="143" y="452"/>
                  </a:lnTo>
                  <a:lnTo>
                    <a:pt x="143" y="496"/>
                  </a:lnTo>
                  <a:lnTo>
                    <a:pt x="138" y="479"/>
                  </a:lnTo>
                  <a:lnTo>
                    <a:pt x="131" y="497"/>
                  </a:lnTo>
                  <a:lnTo>
                    <a:pt x="131" y="505"/>
                  </a:lnTo>
                  <a:lnTo>
                    <a:pt x="142" y="505"/>
                  </a:lnTo>
                  <a:lnTo>
                    <a:pt x="127" y="514"/>
                  </a:lnTo>
                  <a:lnTo>
                    <a:pt x="130" y="515"/>
                  </a:lnTo>
                  <a:lnTo>
                    <a:pt x="125" y="532"/>
                  </a:lnTo>
                  <a:lnTo>
                    <a:pt x="119" y="532"/>
                  </a:lnTo>
                  <a:lnTo>
                    <a:pt x="119" y="540"/>
                  </a:lnTo>
                  <a:lnTo>
                    <a:pt x="126" y="542"/>
                  </a:lnTo>
                  <a:lnTo>
                    <a:pt x="157" y="567"/>
                  </a:lnTo>
                  <a:lnTo>
                    <a:pt x="189" y="568"/>
                  </a:lnTo>
                  <a:lnTo>
                    <a:pt x="200" y="577"/>
                  </a:lnTo>
                  <a:lnTo>
                    <a:pt x="213" y="577"/>
                  </a:lnTo>
                  <a:lnTo>
                    <a:pt x="226" y="604"/>
                  </a:lnTo>
                  <a:lnTo>
                    <a:pt x="232" y="611"/>
                  </a:lnTo>
                  <a:lnTo>
                    <a:pt x="239" y="611"/>
                  </a:lnTo>
                  <a:lnTo>
                    <a:pt x="249" y="603"/>
                  </a:lnTo>
                  <a:lnTo>
                    <a:pt x="231" y="575"/>
                  </a:lnTo>
                  <a:lnTo>
                    <a:pt x="231" y="558"/>
                  </a:lnTo>
                  <a:lnTo>
                    <a:pt x="219" y="540"/>
                  </a:lnTo>
                  <a:lnTo>
                    <a:pt x="225" y="524"/>
                  </a:lnTo>
                  <a:lnTo>
                    <a:pt x="232" y="522"/>
                  </a:lnTo>
                  <a:lnTo>
                    <a:pt x="237" y="514"/>
                  </a:lnTo>
                  <a:lnTo>
                    <a:pt x="231" y="496"/>
                  </a:lnTo>
                  <a:lnTo>
                    <a:pt x="219" y="496"/>
                  </a:lnTo>
                  <a:lnTo>
                    <a:pt x="218" y="478"/>
                  </a:lnTo>
                  <a:lnTo>
                    <a:pt x="212" y="469"/>
                  </a:lnTo>
                  <a:lnTo>
                    <a:pt x="219" y="443"/>
                  </a:lnTo>
                  <a:lnTo>
                    <a:pt x="225" y="452"/>
                  </a:lnTo>
                  <a:lnTo>
                    <a:pt x="231" y="451"/>
                  </a:lnTo>
                  <a:lnTo>
                    <a:pt x="225" y="434"/>
                  </a:lnTo>
                  <a:lnTo>
                    <a:pt x="232" y="434"/>
                  </a:lnTo>
                  <a:lnTo>
                    <a:pt x="250" y="426"/>
                  </a:lnTo>
                  <a:lnTo>
                    <a:pt x="257" y="425"/>
                  </a:lnTo>
                  <a:lnTo>
                    <a:pt x="262" y="416"/>
                  </a:lnTo>
                  <a:lnTo>
                    <a:pt x="276" y="426"/>
                  </a:lnTo>
                  <a:lnTo>
                    <a:pt x="287" y="443"/>
                  </a:lnTo>
                  <a:lnTo>
                    <a:pt x="288" y="434"/>
                  </a:lnTo>
                  <a:lnTo>
                    <a:pt x="350" y="434"/>
                  </a:lnTo>
                  <a:lnTo>
                    <a:pt x="356" y="425"/>
                  </a:lnTo>
                  <a:lnTo>
                    <a:pt x="338" y="416"/>
                  </a:lnTo>
                  <a:lnTo>
                    <a:pt x="343" y="408"/>
                  </a:lnTo>
                  <a:lnTo>
                    <a:pt x="338" y="407"/>
                  </a:lnTo>
                  <a:lnTo>
                    <a:pt x="344" y="398"/>
                  </a:lnTo>
                  <a:lnTo>
                    <a:pt x="343" y="381"/>
                  </a:lnTo>
                  <a:lnTo>
                    <a:pt x="337" y="380"/>
                  </a:lnTo>
                  <a:lnTo>
                    <a:pt x="338" y="372"/>
                  </a:lnTo>
                  <a:lnTo>
                    <a:pt x="352" y="372"/>
                  </a:lnTo>
                  <a:lnTo>
                    <a:pt x="383" y="363"/>
                  </a:lnTo>
                  <a:lnTo>
                    <a:pt x="406" y="363"/>
                  </a:lnTo>
                  <a:lnTo>
                    <a:pt x="407" y="355"/>
                  </a:lnTo>
                  <a:lnTo>
                    <a:pt x="426" y="355"/>
                  </a:lnTo>
                  <a:lnTo>
                    <a:pt x="431" y="365"/>
                  </a:lnTo>
                  <a:lnTo>
                    <a:pt x="431" y="372"/>
                  </a:lnTo>
                  <a:lnTo>
                    <a:pt x="456" y="373"/>
                  </a:lnTo>
                  <a:lnTo>
                    <a:pt x="457" y="381"/>
                  </a:lnTo>
                  <a:lnTo>
                    <a:pt x="463" y="380"/>
                  </a:lnTo>
                  <a:lnTo>
                    <a:pt x="483" y="372"/>
                  </a:lnTo>
                  <a:lnTo>
                    <a:pt x="487" y="373"/>
                  </a:lnTo>
                  <a:lnTo>
                    <a:pt x="509" y="402"/>
                  </a:lnTo>
                  <a:lnTo>
                    <a:pt x="538" y="434"/>
                  </a:lnTo>
                  <a:lnTo>
                    <a:pt x="544" y="426"/>
                  </a:lnTo>
                  <a:lnTo>
                    <a:pt x="544" y="434"/>
                  </a:lnTo>
                  <a:lnTo>
                    <a:pt x="569" y="434"/>
                  </a:lnTo>
                  <a:lnTo>
                    <a:pt x="595" y="452"/>
                  </a:lnTo>
                  <a:lnTo>
                    <a:pt x="600" y="461"/>
                  </a:lnTo>
                  <a:lnTo>
                    <a:pt x="606" y="452"/>
                  </a:lnTo>
                  <a:lnTo>
                    <a:pt x="618" y="461"/>
                  </a:lnTo>
                  <a:lnTo>
                    <a:pt x="619" y="469"/>
                  </a:lnTo>
                  <a:lnTo>
                    <a:pt x="626" y="460"/>
                  </a:lnTo>
                  <a:lnTo>
                    <a:pt x="657" y="434"/>
                  </a:lnTo>
                  <a:lnTo>
                    <a:pt x="681" y="444"/>
                  </a:lnTo>
                  <a:lnTo>
                    <a:pt x="688" y="452"/>
                  </a:lnTo>
                  <a:lnTo>
                    <a:pt x="719" y="451"/>
                  </a:lnTo>
                  <a:lnTo>
                    <a:pt x="719" y="434"/>
                  </a:lnTo>
                  <a:lnTo>
                    <a:pt x="713" y="425"/>
                  </a:lnTo>
                  <a:lnTo>
                    <a:pt x="719" y="416"/>
                  </a:lnTo>
                  <a:lnTo>
                    <a:pt x="745" y="426"/>
                  </a:lnTo>
                  <a:lnTo>
                    <a:pt x="770" y="443"/>
                  </a:lnTo>
                  <a:lnTo>
                    <a:pt x="795" y="444"/>
                  </a:lnTo>
                  <a:lnTo>
                    <a:pt x="844" y="461"/>
                  </a:lnTo>
                  <a:lnTo>
                    <a:pt x="870" y="451"/>
                  </a:lnTo>
                  <a:lnTo>
                    <a:pt x="882" y="443"/>
                  </a:lnTo>
                  <a:lnTo>
                    <a:pt x="908" y="452"/>
                  </a:lnTo>
                  <a:lnTo>
                    <a:pt x="919" y="451"/>
                  </a:lnTo>
                  <a:lnTo>
                    <a:pt x="931" y="443"/>
                  </a:lnTo>
                  <a:lnTo>
                    <a:pt x="925" y="425"/>
                  </a:lnTo>
                  <a:lnTo>
                    <a:pt x="931" y="416"/>
                  </a:lnTo>
                  <a:lnTo>
                    <a:pt x="919" y="407"/>
                  </a:lnTo>
                  <a:lnTo>
                    <a:pt x="926" y="397"/>
                  </a:lnTo>
                  <a:lnTo>
                    <a:pt x="944" y="381"/>
                  </a:lnTo>
                  <a:lnTo>
                    <a:pt x="970" y="401"/>
                  </a:lnTo>
                  <a:lnTo>
                    <a:pt x="1003" y="439"/>
                  </a:lnTo>
                  <a:lnTo>
                    <a:pt x="1014" y="452"/>
                  </a:lnTo>
                  <a:lnTo>
                    <a:pt x="1050" y="471"/>
                  </a:lnTo>
                  <a:lnTo>
                    <a:pt x="1069" y="496"/>
                  </a:lnTo>
                  <a:lnTo>
                    <a:pt x="1076" y="496"/>
                  </a:lnTo>
                  <a:lnTo>
                    <a:pt x="1093" y="471"/>
                  </a:lnTo>
                  <a:lnTo>
                    <a:pt x="1100" y="498"/>
                  </a:lnTo>
                  <a:lnTo>
                    <a:pt x="1100" y="508"/>
                  </a:lnTo>
                  <a:lnTo>
                    <a:pt x="1105" y="540"/>
                  </a:lnTo>
                  <a:lnTo>
                    <a:pt x="1093" y="532"/>
                  </a:lnTo>
                  <a:lnTo>
                    <a:pt x="1087" y="542"/>
                  </a:lnTo>
                  <a:lnTo>
                    <a:pt x="1100" y="568"/>
                  </a:lnTo>
                  <a:lnTo>
                    <a:pt x="1100" y="575"/>
                  </a:lnTo>
                  <a:lnTo>
                    <a:pt x="1106" y="568"/>
                  </a:lnTo>
                  <a:lnTo>
                    <a:pt x="1119" y="577"/>
                  </a:lnTo>
                  <a:lnTo>
                    <a:pt x="1137" y="567"/>
                  </a:lnTo>
                  <a:lnTo>
                    <a:pt x="1137" y="549"/>
                  </a:lnTo>
                  <a:lnTo>
                    <a:pt x="1149" y="532"/>
                  </a:lnTo>
                  <a:lnTo>
                    <a:pt x="1149" y="469"/>
                  </a:lnTo>
                  <a:lnTo>
                    <a:pt x="1111" y="398"/>
                  </a:lnTo>
                  <a:lnTo>
                    <a:pt x="1087" y="373"/>
                  </a:lnTo>
                  <a:lnTo>
                    <a:pt x="1081" y="381"/>
                  </a:lnTo>
                  <a:lnTo>
                    <a:pt x="1075" y="380"/>
                  </a:lnTo>
                  <a:lnTo>
                    <a:pt x="1075" y="372"/>
                  </a:lnTo>
                  <a:lnTo>
                    <a:pt x="1069" y="373"/>
                  </a:lnTo>
                  <a:lnTo>
                    <a:pt x="1068" y="380"/>
                  </a:lnTo>
                  <a:lnTo>
                    <a:pt x="1062" y="363"/>
                  </a:lnTo>
                  <a:lnTo>
                    <a:pt x="1038" y="362"/>
                  </a:lnTo>
                  <a:lnTo>
                    <a:pt x="1050" y="344"/>
                  </a:lnTo>
                  <a:lnTo>
                    <a:pt x="1063" y="284"/>
                  </a:lnTo>
                  <a:lnTo>
                    <a:pt x="1119" y="282"/>
                  </a:lnTo>
                  <a:lnTo>
                    <a:pt x="1119" y="274"/>
                  </a:lnTo>
                  <a:lnTo>
                    <a:pt x="1144" y="276"/>
                  </a:lnTo>
                  <a:lnTo>
                    <a:pt x="1150" y="301"/>
                  </a:lnTo>
                  <a:lnTo>
                    <a:pt x="1180" y="284"/>
                  </a:lnTo>
                  <a:lnTo>
                    <a:pt x="1168" y="282"/>
                  </a:lnTo>
                  <a:lnTo>
                    <a:pt x="1162" y="274"/>
                  </a:lnTo>
                  <a:lnTo>
                    <a:pt x="1169" y="248"/>
                  </a:lnTo>
                  <a:lnTo>
                    <a:pt x="1194" y="248"/>
                  </a:lnTo>
                  <a:lnTo>
                    <a:pt x="1194" y="257"/>
                  </a:lnTo>
                  <a:lnTo>
                    <a:pt x="1212" y="264"/>
                  </a:lnTo>
                  <a:lnTo>
                    <a:pt x="1218" y="248"/>
                  </a:lnTo>
                  <a:lnTo>
                    <a:pt x="1212" y="230"/>
                  </a:lnTo>
                  <a:lnTo>
                    <a:pt x="1225" y="231"/>
                  </a:lnTo>
                  <a:lnTo>
                    <a:pt x="1225" y="239"/>
                  </a:lnTo>
                  <a:lnTo>
                    <a:pt x="1237" y="257"/>
                  </a:lnTo>
                  <a:lnTo>
                    <a:pt x="1231" y="267"/>
                  </a:lnTo>
                  <a:lnTo>
                    <a:pt x="1224" y="310"/>
                  </a:lnTo>
                  <a:lnTo>
                    <a:pt x="1219" y="319"/>
                  </a:lnTo>
                  <a:lnTo>
                    <a:pt x="1224" y="327"/>
                  </a:lnTo>
                  <a:lnTo>
                    <a:pt x="1219" y="328"/>
                  </a:lnTo>
                  <a:lnTo>
                    <a:pt x="1232" y="356"/>
                  </a:lnTo>
                  <a:lnTo>
                    <a:pt x="1294" y="433"/>
                  </a:lnTo>
                  <a:lnTo>
                    <a:pt x="1294" y="398"/>
                  </a:lnTo>
                  <a:lnTo>
                    <a:pt x="1300" y="398"/>
                  </a:lnTo>
                  <a:lnTo>
                    <a:pt x="1288" y="372"/>
                  </a:lnTo>
                  <a:lnTo>
                    <a:pt x="1300" y="363"/>
                  </a:lnTo>
                  <a:lnTo>
                    <a:pt x="1288" y="345"/>
                  </a:lnTo>
                  <a:lnTo>
                    <a:pt x="1293" y="337"/>
                  </a:lnTo>
                  <a:lnTo>
                    <a:pt x="1280" y="326"/>
                  </a:lnTo>
                  <a:lnTo>
                    <a:pt x="1274" y="319"/>
                  </a:lnTo>
                  <a:lnTo>
                    <a:pt x="1263" y="319"/>
                  </a:lnTo>
                  <a:lnTo>
                    <a:pt x="1255" y="309"/>
                  </a:lnTo>
                  <a:lnTo>
                    <a:pt x="1255" y="282"/>
                  </a:lnTo>
                  <a:lnTo>
                    <a:pt x="1251" y="274"/>
                  </a:lnTo>
                  <a:lnTo>
                    <a:pt x="1256" y="274"/>
                  </a:lnTo>
                  <a:lnTo>
                    <a:pt x="1263" y="266"/>
                  </a:lnTo>
                  <a:lnTo>
                    <a:pt x="1281" y="274"/>
                  </a:lnTo>
                  <a:lnTo>
                    <a:pt x="1281" y="266"/>
                  </a:lnTo>
                  <a:lnTo>
                    <a:pt x="1289" y="266"/>
                  </a:lnTo>
                  <a:lnTo>
                    <a:pt x="1312" y="274"/>
                  </a:lnTo>
                  <a:lnTo>
                    <a:pt x="1307" y="266"/>
                  </a:lnTo>
                  <a:lnTo>
                    <a:pt x="1331" y="230"/>
                  </a:lnTo>
                  <a:lnTo>
                    <a:pt x="1356" y="238"/>
                  </a:lnTo>
                  <a:lnTo>
                    <a:pt x="1356" y="230"/>
                  </a:lnTo>
                  <a:lnTo>
                    <a:pt x="1307" y="203"/>
                  </a:lnTo>
                  <a:lnTo>
                    <a:pt x="1319" y="203"/>
                  </a:lnTo>
                  <a:lnTo>
                    <a:pt x="1319" y="177"/>
                  </a:lnTo>
                  <a:lnTo>
                    <a:pt x="1307" y="177"/>
                  </a:lnTo>
                  <a:lnTo>
                    <a:pt x="1313" y="168"/>
                  </a:lnTo>
                  <a:lnTo>
                    <a:pt x="1326" y="177"/>
                  </a:lnTo>
                  <a:lnTo>
                    <a:pt x="1359" y="187"/>
                  </a:lnTo>
                  <a:lnTo>
                    <a:pt x="1393" y="203"/>
                  </a:lnTo>
                  <a:lnTo>
                    <a:pt x="1382" y="177"/>
                  </a:lnTo>
                  <a:lnTo>
                    <a:pt x="1393" y="177"/>
                  </a:lnTo>
                  <a:lnTo>
                    <a:pt x="1393" y="168"/>
                  </a:lnTo>
                  <a:lnTo>
                    <a:pt x="1361" y="158"/>
                  </a:lnTo>
                  <a:lnTo>
                    <a:pt x="1336" y="158"/>
                  </a:lnTo>
                  <a:lnTo>
                    <a:pt x="1253" y="131"/>
                  </a:lnTo>
                  <a:lnTo>
                    <a:pt x="1217" y="115"/>
                  </a:lnTo>
                  <a:lnTo>
                    <a:pt x="1163" y="115"/>
                  </a:lnTo>
                  <a:lnTo>
                    <a:pt x="1180" y="132"/>
                  </a:lnTo>
                  <a:lnTo>
                    <a:pt x="1174" y="132"/>
                  </a:lnTo>
                  <a:lnTo>
                    <a:pt x="1157" y="124"/>
                  </a:lnTo>
                  <a:lnTo>
                    <a:pt x="1162" y="124"/>
                  </a:lnTo>
                  <a:lnTo>
                    <a:pt x="1162" y="115"/>
                  </a:lnTo>
                  <a:lnTo>
                    <a:pt x="1149" y="115"/>
                  </a:lnTo>
                  <a:lnTo>
                    <a:pt x="1149" y="124"/>
                  </a:lnTo>
                  <a:lnTo>
                    <a:pt x="1093" y="122"/>
                  </a:lnTo>
                  <a:lnTo>
                    <a:pt x="1072" y="114"/>
                  </a:lnTo>
                  <a:lnTo>
                    <a:pt x="1048" y="106"/>
                  </a:lnTo>
                  <a:lnTo>
                    <a:pt x="1005" y="106"/>
                  </a:lnTo>
                  <a:lnTo>
                    <a:pt x="961" y="79"/>
                  </a:lnTo>
                  <a:lnTo>
                    <a:pt x="881" y="71"/>
                  </a:lnTo>
                  <a:lnTo>
                    <a:pt x="881" y="79"/>
                  </a:lnTo>
                  <a:lnTo>
                    <a:pt x="892" y="88"/>
                  </a:lnTo>
                  <a:lnTo>
                    <a:pt x="862" y="79"/>
                  </a:lnTo>
                  <a:lnTo>
                    <a:pt x="855" y="88"/>
                  </a:lnTo>
                  <a:lnTo>
                    <a:pt x="826" y="81"/>
                  </a:lnTo>
                  <a:lnTo>
                    <a:pt x="838" y="89"/>
                  </a:lnTo>
                  <a:lnTo>
                    <a:pt x="837" y="106"/>
                  </a:lnTo>
                  <a:lnTo>
                    <a:pt x="800" y="79"/>
                  </a:lnTo>
                  <a:lnTo>
                    <a:pt x="799" y="71"/>
                  </a:lnTo>
                  <a:lnTo>
                    <a:pt x="779" y="61"/>
                  </a:lnTo>
                  <a:lnTo>
                    <a:pt x="731" y="53"/>
                  </a:lnTo>
                  <a:lnTo>
                    <a:pt x="743" y="61"/>
                  </a:lnTo>
                  <a:lnTo>
                    <a:pt x="662" y="61"/>
                  </a:lnTo>
                  <a:lnTo>
                    <a:pt x="650" y="44"/>
                  </a:lnTo>
                  <a:lnTo>
                    <a:pt x="639" y="44"/>
                  </a:lnTo>
                  <a:lnTo>
                    <a:pt x="655" y="53"/>
                  </a:lnTo>
                  <a:lnTo>
                    <a:pt x="631" y="53"/>
                  </a:lnTo>
                  <a:lnTo>
                    <a:pt x="637" y="61"/>
                  </a:lnTo>
                  <a:lnTo>
                    <a:pt x="606" y="61"/>
                  </a:lnTo>
                  <a:lnTo>
                    <a:pt x="643" y="35"/>
                  </a:lnTo>
                  <a:lnTo>
                    <a:pt x="637" y="26"/>
                  </a:lnTo>
                  <a:lnTo>
                    <a:pt x="605" y="17"/>
                  </a:lnTo>
                  <a:lnTo>
                    <a:pt x="574" y="17"/>
                  </a:lnTo>
                  <a:lnTo>
                    <a:pt x="562" y="0"/>
                  </a:lnTo>
                  <a:lnTo>
                    <a:pt x="544" y="0"/>
                  </a:lnTo>
                  <a:lnTo>
                    <a:pt x="525" y="18"/>
                  </a:lnTo>
                  <a:lnTo>
                    <a:pt x="524" y="26"/>
                  </a:lnTo>
                  <a:lnTo>
                    <a:pt x="480" y="26"/>
                  </a:lnTo>
                  <a:lnTo>
                    <a:pt x="449" y="36"/>
                  </a:lnTo>
                  <a:lnTo>
                    <a:pt x="437" y="44"/>
                  </a:lnTo>
                  <a:lnTo>
                    <a:pt x="449" y="53"/>
                  </a:lnTo>
                  <a:lnTo>
                    <a:pt x="407" y="62"/>
                  </a:lnTo>
                  <a:lnTo>
                    <a:pt x="413" y="71"/>
                  </a:lnTo>
                  <a:lnTo>
                    <a:pt x="430" y="79"/>
                  </a:lnTo>
                  <a:lnTo>
                    <a:pt x="421" y="79"/>
                  </a:lnTo>
                  <a:lnTo>
                    <a:pt x="381" y="71"/>
                  </a:lnTo>
                  <a:lnTo>
                    <a:pt x="376" y="79"/>
                  </a:lnTo>
                  <a:lnTo>
                    <a:pt x="404" y="104"/>
                  </a:lnTo>
                  <a:lnTo>
                    <a:pt x="375" y="88"/>
                  </a:lnTo>
                  <a:lnTo>
                    <a:pt x="368" y="71"/>
                  </a:lnTo>
                  <a:lnTo>
                    <a:pt x="368" y="71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3716" y="2412"/>
              <a:ext cx="1393" cy="611"/>
            </a:xfrm>
            <a:custGeom>
              <a:avLst/>
              <a:gdLst/>
              <a:ahLst/>
              <a:cxnLst>
                <a:cxn ang="0">
                  <a:pos x="381" y="133"/>
                </a:cxn>
                <a:cxn ang="0">
                  <a:pos x="375" y="132"/>
                </a:cxn>
                <a:cxn ang="0">
                  <a:pos x="318" y="62"/>
                </a:cxn>
                <a:cxn ang="0">
                  <a:pos x="249" y="107"/>
                </a:cxn>
                <a:cxn ang="0">
                  <a:pos x="256" y="132"/>
                </a:cxn>
                <a:cxn ang="0">
                  <a:pos x="167" y="158"/>
                </a:cxn>
                <a:cxn ang="0">
                  <a:pos x="138" y="160"/>
                </a:cxn>
                <a:cxn ang="0">
                  <a:pos x="75" y="186"/>
                </a:cxn>
                <a:cxn ang="0">
                  <a:pos x="88" y="168"/>
                </a:cxn>
                <a:cxn ang="0">
                  <a:pos x="5" y="132"/>
                </a:cxn>
                <a:cxn ang="0">
                  <a:pos x="25" y="186"/>
                </a:cxn>
                <a:cxn ang="0">
                  <a:pos x="24" y="274"/>
                </a:cxn>
                <a:cxn ang="0">
                  <a:pos x="26" y="337"/>
                </a:cxn>
                <a:cxn ang="0">
                  <a:pos x="57" y="416"/>
                </a:cxn>
                <a:cxn ang="0">
                  <a:pos x="119" y="444"/>
                </a:cxn>
                <a:cxn ang="0">
                  <a:pos x="131" y="505"/>
                </a:cxn>
                <a:cxn ang="0">
                  <a:pos x="119" y="540"/>
                </a:cxn>
                <a:cxn ang="0">
                  <a:pos x="226" y="604"/>
                </a:cxn>
                <a:cxn ang="0">
                  <a:pos x="219" y="540"/>
                </a:cxn>
                <a:cxn ang="0">
                  <a:pos x="218" y="477"/>
                </a:cxn>
                <a:cxn ang="0">
                  <a:pos x="232" y="434"/>
                </a:cxn>
                <a:cxn ang="0">
                  <a:pos x="288" y="434"/>
                </a:cxn>
                <a:cxn ang="0">
                  <a:pos x="344" y="398"/>
                </a:cxn>
                <a:cxn ang="0">
                  <a:pos x="406" y="363"/>
                </a:cxn>
                <a:cxn ang="0">
                  <a:pos x="457" y="381"/>
                </a:cxn>
                <a:cxn ang="0">
                  <a:pos x="544" y="426"/>
                </a:cxn>
                <a:cxn ang="0">
                  <a:pos x="618" y="461"/>
                </a:cxn>
                <a:cxn ang="0">
                  <a:pos x="719" y="451"/>
                </a:cxn>
                <a:cxn ang="0">
                  <a:pos x="795" y="444"/>
                </a:cxn>
                <a:cxn ang="0">
                  <a:pos x="931" y="442"/>
                </a:cxn>
                <a:cxn ang="0">
                  <a:pos x="970" y="400"/>
                </a:cxn>
                <a:cxn ang="0">
                  <a:pos x="1093" y="470"/>
                </a:cxn>
                <a:cxn ang="0">
                  <a:pos x="1100" y="568"/>
                </a:cxn>
                <a:cxn ang="0">
                  <a:pos x="1149" y="532"/>
                </a:cxn>
                <a:cxn ang="0">
                  <a:pos x="1075" y="371"/>
                </a:cxn>
                <a:cxn ang="0">
                  <a:pos x="1063" y="284"/>
                </a:cxn>
                <a:cxn ang="0">
                  <a:pos x="1168" y="282"/>
                </a:cxn>
                <a:cxn ang="0">
                  <a:pos x="1218" y="247"/>
                </a:cxn>
                <a:cxn ang="0">
                  <a:pos x="1224" y="310"/>
                </a:cxn>
                <a:cxn ang="0">
                  <a:pos x="1294" y="398"/>
                </a:cxn>
                <a:cxn ang="0">
                  <a:pos x="1280" y="326"/>
                </a:cxn>
                <a:cxn ang="0">
                  <a:pos x="1256" y="274"/>
                </a:cxn>
                <a:cxn ang="0">
                  <a:pos x="1307" y="265"/>
                </a:cxn>
                <a:cxn ang="0">
                  <a:pos x="1319" y="176"/>
                </a:cxn>
                <a:cxn ang="0">
                  <a:pos x="1382" y="176"/>
                </a:cxn>
                <a:cxn ang="0">
                  <a:pos x="1217" y="115"/>
                </a:cxn>
                <a:cxn ang="0">
                  <a:pos x="1162" y="115"/>
                </a:cxn>
                <a:cxn ang="0">
                  <a:pos x="1005" y="106"/>
                </a:cxn>
                <a:cxn ang="0">
                  <a:pos x="855" y="87"/>
                </a:cxn>
                <a:cxn ang="0">
                  <a:pos x="779" y="61"/>
                </a:cxn>
                <a:cxn ang="0">
                  <a:pos x="655" y="53"/>
                </a:cxn>
                <a:cxn ang="0">
                  <a:pos x="605" y="16"/>
                </a:cxn>
                <a:cxn ang="0">
                  <a:pos x="480" y="26"/>
                </a:cxn>
                <a:cxn ang="0">
                  <a:pos x="430" y="79"/>
                </a:cxn>
                <a:cxn ang="0">
                  <a:pos x="368" y="71"/>
                </a:cxn>
              </a:cxnLst>
              <a:rect l="0" t="0" r="r" b="b"/>
              <a:pathLst>
                <a:path w="1393" h="611">
                  <a:moveTo>
                    <a:pt x="368" y="71"/>
                  </a:moveTo>
                  <a:lnTo>
                    <a:pt x="357" y="89"/>
                  </a:lnTo>
                  <a:lnTo>
                    <a:pt x="368" y="107"/>
                  </a:lnTo>
                  <a:lnTo>
                    <a:pt x="368" y="124"/>
                  </a:lnTo>
                  <a:lnTo>
                    <a:pt x="376" y="132"/>
                  </a:lnTo>
                  <a:lnTo>
                    <a:pt x="381" y="133"/>
                  </a:lnTo>
                  <a:lnTo>
                    <a:pt x="400" y="150"/>
                  </a:lnTo>
                  <a:lnTo>
                    <a:pt x="393" y="160"/>
                  </a:lnTo>
                  <a:lnTo>
                    <a:pt x="375" y="168"/>
                  </a:lnTo>
                  <a:lnTo>
                    <a:pt x="363" y="158"/>
                  </a:lnTo>
                  <a:lnTo>
                    <a:pt x="375" y="148"/>
                  </a:lnTo>
                  <a:lnTo>
                    <a:pt x="375" y="132"/>
                  </a:lnTo>
                  <a:lnTo>
                    <a:pt x="368" y="132"/>
                  </a:lnTo>
                  <a:lnTo>
                    <a:pt x="356" y="87"/>
                  </a:lnTo>
                  <a:lnTo>
                    <a:pt x="350" y="87"/>
                  </a:lnTo>
                  <a:lnTo>
                    <a:pt x="350" y="69"/>
                  </a:lnTo>
                  <a:lnTo>
                    <a:pt x="336" y="61"/>
                  </a:lnTo>
                  <a:lnTo>
                    <a:pt x="318" y="62"/>
                  </a:lnTo>
                  <a:lnTo>
                    <a:pt x="307" y="89"/>
                  </a:lnTo>
                  <a:lnTo>
                    <a:pt x="312" y="107"/>
                  </a:lnTo>
                  <a:lnTo>
                    <a:pt x="312" y="124"/>
                  </a:lnTo>
                  <a:lnTo>
                    <a:pt x="343" y="133"/>
                  </a:lnTo>
                  <a:lnTo>
                    <a:pt x="337" y="142"/>
                  </a:lnTo>
                  <a:lnTo>
                    <a:pt x="249" y="107"/>
                  </a:lnTo>
                  <a:lnTo>
                    <a:pt x="250" y="115"/>
                  </a:lnTo>
                  <a:lnTo>
                    <a:pt x="274" y="132"/>
                  </a:lnTo>
                  <a:lnTo>
                    <a:pt x="262" y="133"/>
                  </a:lnTo>
                  <a:lnTo>
                    <a:pt x="268" y="142"/>
                  </a:lnTo>
                  <a:lnTo>
                    <a:pt x="262" y="140"/>
                  </a:lnTo>
                  <a:lnTo>
                    <a:pt x="256" y="132"/>
                  </a:lnTo>
                  <a:lnTo>
                    <a:pt x="225" y="133"/>
                  </a:lnTo>
                  <a:lnTo>
                    <a:pt x="225" y="140"/>
                  </a:lnTo>
                  <a:lnTo>
                    <a:pt x="212" y="132"/>
                  </a:lnTo>
                  <a:lnTo>
                    <a:pt x="175" y="150"/>
                  </a:lnTo>
                  <a:lnTo>
                    <a:pt x="175" y="158"/>
                  </a:lnTo>
                  <a:lnTo>
                    <a:pt x="167" y="158"/>
                  </a:lnTo>
                  <a:lnTo>
                    <a:pt x="145" y="150"/>
                  </a:lnTo>
                  <a:lnTo>
                    <a:pt x="156" y="150"/>
                  </a:lnTo>
                  <a:lnTo>
                    <a:pt x="149" y="140"/>
                  </a:lnTo>
                  <a:lnTo>
                    <a:pt x="127" y="133"/>
                  </a:lnTo>
                  <a:lnTo>
                    <a:pt x="138" y="142"/>
                  </a:lnTo>
                  <a:lnTo>
                    <a:pt x="138" y="160"/>
                  </a:lnTo>
                  <a:lnTo>
                    <a:pt x="143" y="168"/>
                  </a:lnTo>
                  <a:lnTo>
                    <a:pt x="124" y="168"/>
                  </a:lnTo>
                  <a:lnTo>
                    <a:pt x="106" y="176"/>
                  </a:lnTo>
                  <a:lnTo>
                    <a:pt x="118" y="203"/>
                  </a:lnTo>
                  <a:lnTo>
                    <a:pt x="79" y="186"/>
                  </a:lnTo>
                  <a:lnTo>
                    <a:pt x="75" y="186"/>
                  </a:lnTo>
                  <a:lnTo>
                    <a:pt x="93" y="212"/>
                  </a:lnTo>
                  <a:lnTo>
                    <a:pt x="79" y="211"/>
                  </a:lnTo>
                  <a:lnTo>
                    <a:pt x="62" y="203"/>
                  </a:lnTo>
                  <a:lnTo>
                    <a:pt x="62" y="176"/>
                  </a:lnTo>
                  <a:lnTo>
                    <a:pt x="38" y="160"/>
                  </a:lnTo>
                  <a:lnTo>
                    <a:pt x="88" y="168"/>
                  </a:lnTo>
                  <a:lnTo>
                    <a:pt x="119" y="158"/>
                  </a:lnTo>
                  <a:lnTo>
                    <a:pt x="112" y="150"/>
                  </a:lnTo>
                  <a:lnTo>
                    <a:pt x="65" y="130"/>
                  </a:lnTo>
                  <a:lnTo>
                    <a:pt x="37" y="115"/>
                  </a:lnTo>
                  <a:lnTo>
                    <a:pt x="21" y="125"/>
                  </a:lnTo>
                  <a:lnTo>
                    <a:pt x="5" y="132"/>
                  </a:lnTo>
                  <a:lnTo>
                    <a:pt x="0" y="133"/>
                  </a:lnTo>
                  <a:lnTo>
                    <a:pt x="1" y="142"/>
                  </a:lnTo>
                  <a:lnTo>
                    <a:pt x="12" y="150"/>
                  </a:lnTo>
                  <a:lnTo>
                    <a:pt x="12" y="160"/>
                  </a:lnTo>
                  <a:lnTo>
                    <a:pt x="25" y="178"/>
                  </a:lnTo>
                  <a:lnTo>
                    <a:pt x="25" y="186"/>
                  </a:lnTo>
                  <a:lnTo>
                    <a:pt x="31" y="204"/>
                  </a:lnTo>
                  <a:lnTo>
                    <a:pt x="31" y="212"/>
                  </a:lnTo>
                  <a:lnTo>
                    <a:pt x="37" y="231"/>
                  </a:lnTo>
                  <a:lnTo>
                    <a:pt x="7" y="265"/>
                  </a:lnTo>
                  <a:lnTo>
                    <a:pt x="13" y="265"/>
                  </a:lnTo>
                  <a:lnTo>
                    <a:pt x="24" y="274"/>
                  </a:lnTo>
                  <a:lnTo>
                    <a:pt x="11" y="284"/>
                  </a:lnTo>
                  <a:lnTo>
                    <a:pt x="6" y="284"/>
                  </a:lnTo>
                  <a:lnTo>
                    <a:pt x="0" y="302"/>
                  </a:lnTo>
                  <a:lnTo>
                    <a:pt x="7" y="310"/>
                  </a:lnTo>
                  <a:lnTo>
                    <a:pt x="7" y="318"/>
                  </a:lnTo>
                  <a:lnTo>
                    <a:pt x="26" y="337"/>
                  </a:lnTo>
                  <a:lnTo>
                    <a:pt x="44" y="346"/>
                  </a:lnTo>
                  <a:lnTo>
                    <a:pt x="57" y="381"/>
                  </a:lnTo>
                  <a:lnTo>
                    <a:pt x="62" y="381"/>
                  </a:lnTo>
                  <a:lnTo>
                    <a:pt x="62" y="398"/>
                  </a:lnTo>
                  <a:lnTo>
                    <a:pt x="50" y="399"/>
                  </a:lnTo>
                  <a:lnTo>
                    <a:pt x="57" y="416"/>
                  </a:lnTo>
                  <a:lnTo>
                    <a:pt x="75" y="408"/>
                  </a:lnTo>
                  <a:lnTo>
                    <a:pt x="81" y="417"/>
                  </a:lnTo>
                  <a:lnTo>
                    <a:pt x="81" y="426"/>
                  </a:lnTo>
                  <a:lnTo>
                    <a:pt x="87" y="426"/>
                  </a:lnTo>
                  <a:lnTo>
                    <a:pt x="94" y="442"/>
                  </a:lnTo>
                  <a:lnTo>
                    <a:pt x="119" y="444"/>
                  </a:lnTo>
                  <a:lnTo>
                    <a:pt x="126" y="452"/>
                  </a:lnTo>
                  <a:lnTo>
                    <a:pt x="143" y="452"/>
                  </a:lnTo>
                  <a:lnTo>
                    <a:pt x="143" y="495"/>
                  </a:lnTo>
                  <a:lnTo>
                    <a:pt x="138" y="479"/>
                  </a:lnTo>
                  <a:lnTo>
                    <a:pt x="131" y="497"/>
                  </a:lnTo>
                  <a:lnTo>
                    <a:pt x="131" y="505"/>
                  </a:lnTo>
                  <a:lnTo>
                    <a:pt x="142" y="505"/>
                  </a:lnTo>
                  <a:lnTo>
                    <a:pt x="127" y="514"/>
                  </a:lnTo>
                  <a:lnTo>
                    <a:pt x="130" y="515"/>
                  </a:lnTo>
                  <a:lnTo>
                    <a:pt x="125" y="532"/>
                  </a:lnTo>
                  <a:lnTo>
                    <a:pt x="119" y="532"/>
                  </a:lnTo>
                  <a:lnTo>
                    <a:pt x="119" y="540"/>
                  </a:lnTo>
                  <a:lnTo>
                    <a:pt x="126" y="541"/>
                  </a:lnTo>
                  <a:lnTo>
                    <a:pt x="157" y="567"/>
                  </a:lnTo>
                  <a:lnTo>
                    <a:pt x="189" y="568"/>
                  </a:lnTo>
                  <a:lnTo>
                    <a:pt x="200" y="576"/>
                  </a:lnTo>
                  <a:lnTo>
                    <a:pt x="213" y="576"/>
                  </a:lnTo>
                  <a:lnTo>
                    <a:pt x="226" y="604"/>
                  </a:lnTo>
                  <a:lnTo>
                    <a:pt x="232" y="611"/>
                  </a:lnTo>
                  <a:lnTo>
                    <a:pt x="239" y="611"/>
                  </a:lnTo>
                  <a:lnTo>
                    <a:pt x="249" y="603"/>
                  </a:lnTo>
                  <a:lnTo>
                    <a:pt x="231" y="575"/>
                  </a:lnTo>
                  <a:lnTo>
                    <a:pt x="231" y="558"/>
                  </a:lnTo>
                  <a:lnTo>
                    <a:pt x="219" y="540"/>
                  </a:lnTo>
                  <a:lnTo>
                    <a:pt x="225" y="523"/>
                  </a:lnTo>
                  <a:lnTo>
                    <a:pt x="232" y="522"/>
                  </a:lnTo>
                  <a:lnTo>
                    <a:pt x="237" y="514"/>
                  </a:lnTo>
                  <a:lnTo>
                    <a:pt x="231" y="495"/>
                  </a:lnTo>
                  <a:lnTo>
                    <a:pt x="219" y="495"/>
                  </a:lnTo>
                  <a:lnTo>
                    <a:pt x="218" y="477"/>
                  </a:lnTo>
                  <a:lnTo>
                    <a:pt x="212" y="469"/>
                  </a:lnTo>
                  <a:lnTo>
                    <a:pt x="219" y="442"/>
                  </a:lnTo>
                  <a:lnTo>
                    <a:pt x="225" y="452"/>
                  </a:lnTo>
                  <a:lnTo>
                    <a:pt x="231" y="451"/>
                  </a:lnTo>
                  <a:lnTo>
                    <a:pt x="225" y="434"/>
                  </a:lnTo>
                  <a:lnTo>
                    <a:pt x="232" y="434"/>
                  </a:lnTo>
                  <a:lnTo>
                    <a:pt x="250" y="426"/>
                  </a:lnTo>
                  <a:lnTo>
                    <a:pt x="257" y="424"/>
                  </a:lnTo>
                  <a:lnTo>
                    <a:pt x="262" y="416"/>
                  </a:lnTo>
                  <a:lnTo>
                    <a:pt x="276" y="426"/>
                  </a:lnTo>
                  <a:lnTo>
                    <a:pt x="287" y="442"/>
                  </a:lnTo>
                  <a:lnTo>
                    <a:pt x="288" y="434"/>
                  </a:lnTo>
                  <a:lnTo>
                    <a:pt x="350" y="434"/>
                  </a:lnTo>
                  <a:lnTo>
                    <a:pt x="356" y="424"/>
                  </a:lnTo>
                  <a:lnTo>
                    <a:pt x="338" y="416"/>
                  </a:lnTo>
                  <a:lnTo>
                    <a:pt x="343" y="408"/>
                  </a:lnTo>
                  <a:lnTo>
                    <a:pt x="338" y="406"/>
                  </a:lnTo>
                  <a:lnTo>
                    <a:pt x="344" y="398"/>
                  </a:lnTo>
                  <a:lnTo>
                    <a:pt x="343" y="381"/>
                  </a:lnTo>
                  <a:lnTo>
                    <a:pt x="337" y="380"/>
                  </a:lnTo>
                  <a:lnTo>
                    <a:pt x="338" y="371"/>
                  </a:lnTo>
                  <a:lnTo>
                    <a:pt x="352" y="371"/>
                  </a:lnTo>
                  <a:lnTo>
                    <a:pt x="383" y="363"/>
                  </a:lnTo>
                  <a:lnTo>
                    <a:pt x="406" y="363"/>
                  </a:lnTo>
                  <a:lnTo>
                    <a:pt x="407" y="355"/>
                  </a:lnTo>
                  <a:lnTo>
                    <a:pt x="426" y="355"/>
                  </a:lnTo>
                  <a:lnTo>
                    <a:pt x="431" y="364"/>
                  </a:lnTo>
                  <a:lnTo>
                    <a:pt x="431" y="371"/>
                  </a:lnTo>
                  <a:lnTo>
                    <a:pt x="456" y="373"/>
                  </a:lnTo>
                  <a:lnTo>
                    <a:pt x="457" y="381"/>
                  </a:lnTo>
                  <a:lnTo>
                    <a:pt x="463" y="380"/>
                  </a:lnTo>
                  <a:lnTo>
                    <a:pt x="483" y="371"/>
                  </a:lnTo>
                  <a:lnTo>
                    <a:pt x="487" y="373"/>
                  </a:lnTo>
                  <a:lnTo>
                    <a:pt x="509" y="402"/>
                  </a:lnTo>
                  <a:lnTo>
                    <a:pt x="538" y="434"/>
                  </a:lnTo>
                  <a:lnTo>
                    <a:pt x="544" y="426"/>
                  </a:lnTo>
                  <a:lnTo>
                    <a:pt x="544" y="434"/>
                  </a:lnTo>
                  <a:lnTo>
                    <a:pt x="569" y="434"/>
                  </a:lnTo>
                  <a:lnTo>
                    <a:pt x="595" y="452"/>
                  </a:lnTo>
                  <a:lnTo>
                    <a:pt x="600" y="461"/>
                  </a:lnTo>
                  <a:lnTo>
                    <a:pt x="606" y="452"/>
                  </a:lnTo>
                  <a:lnTo>
                    <a:pt x="618" y="461"/>
                  </a:lnTo>
                  <a:lnTo>
                    <a:pt x="619" y="469"/>
                  </a:lnTo>
                  <a:lnTo>
                    <a:pt x="626" y="459"/>
                  </a:lnTo>
                  <a:lnTo>
                    <a:pt x="657" y="434"/>
                  </a:lnTo>
                  <a:lnTo>
                    <a:pt x="681" y="444"/>
                  </a:lnTo>
                  <a:lnTo>
                    <a:pt x="688" y="452"/>
                  </a:lnTo>
                  <a:lnTo>
                    <a:pt x="719" y="451"/>
                  </a:lnTo>
                  <a:lnTo>
                    <a:pt x="719" y="434"/>
                  </a:lnTo>
                  <a:lnTo>
                    <a:pt x="713" y="424"/>
                  </a:lnTo>
                  <a:lnTo>
                    <a:pt x="719" y="416"/>
                  </a:lnTo>
                  <a:lnTo>
                    <a:pt x="745" y="426"/>
                  </a:lnTo>
                  <a:lnTo>
                    <a:pt x="770" y="442"/>
                  </a:lnTo>
                  <a:lnTo>
                    <a:pt x="795" y="444"/>
                  </a:lnTo>
                  <a:lnTo>
                    <a:pt x="844" y="461"/>
                  </a:lnTo>
                  <a:lnTo>
                    <a:pt x="870" y="451"/>
                  </a:lnTo>
                  <a:lnTo>
                    <a:pt x="882" y="442"/>
                  </a:lnTo>
                  <a:lnTo>
                    <a:pt x="908" y="452"/>
                  </a:lnTo>
                  <a:lnTo>
                    <a:pt x="919" y="451"/>
                  </a:lnTo>
                  <a:lnTo>
                    <a:pt x="931" y="442"/>
                  </a:lnTo>
                  <a:lnTo>
                    <a:pt x="925" y="424"/>
                  </a:lnTo>
                  <a:lnTo>
                    <a:pt x="931" y="416"/>
                  </a:lnTo>
                  <a:lnTo>
                    <a:pt x="919" y="406"/>
                  </a:lnTo>
                  <a:lnTo>
                    <a:pt x="926" y="397"/>
                  </a:lnTo>
                  <a:lnTo>
                    <a:pt x="944" y="381"/>
                  </a:lnTo>
                  <a:lnTo>
                    <a:pt x="970" y="400"/>
                  </a:lnTo>
                  <a:lnTo>
                    <a:pt x="1003" y="438"/>
                  </a:lnTo>
                  <a:lnTo>
                    <a:pt x="1014" y="452"/>
                  </a:lnTo>
                  <a:lnTo>
                    <a:pt x="1050" y="470"/>
                  </a:lnTo>
                  <a:lnTo>
                    <a:pt x="1069" y="495"/>
                  </a:lnTo>
                  <a:lnTo>
                    <a:pt x="1076" y="495"/>
                  </a:lnTo>
                  <a:lnTo>
                    <a:pt x="1093" y="470"/>
                  </a:lnTo>
                  <a:lnTo>
                    <a:pt x="1100" y="498"/>
                  </a:lnTo>
                  <a:lnTo>
                    <a:pt x="1100" y="508"/>
                  </a:lnTo>
                  <a:lnTo>
                    <a:pt x="1105" y="540"/>
                  </a:lnTo>
                  <a:lnTo>
                    <a:pt x="1093" y="532"/>
                  </a:lnTo>
                  <a:lnTo>
                    <a:pt x="1087" y="541"/>
                  </a:lnTo>
                  <a:lnTo>
                    <a:pt x="1100" y="568"/>
                  </a:lnTo>
                  <a:lnTo>
                    <a:pt x="1100" y="575"/>
                  </a:lnTo>
                  <a:lnTo>
                    <a:pt x="1106" y="568"/>
                  </a:lnTo>
                  <a:lnTo>
                    <a:pt x="1119" y="576"/>
                  </a:lnTo>
                  <a:lnTo>
                    <a:pt x="1137" y="567"/>
                  </a:lnTo>
                  <a:lnTo>
                    <a:pt x="1137" y="548"/>
                  </a:lnTo>
                  <a:lnTo>
                    <a:pt x="1149" y="532"/>
                  </a:lnTo>
                  <a:lnTo>
                    <a:pt x="1149" y="469"/>
                  </a:lnTo>
                  <a:lnTo>
                    <a:pt x="1111" y="398"/>
                  </a:lnTo>
                  <a:lnTo>
                    <a:pt x="1087" y="373"/>
                  </a:lnTo>
                  <a:lnTo>
                    <a:pt x="1081" y="381"/>
                  </a:lnTo>
                  <a:lnTo>
                    <a:pt x="1075" y="380"/>
                  </a:lnTo>
                  <a:lnTo>
                    <a:pt x="1075" y="371"/>
                  </a:lnTo>
                  <a:lnTo>
                    <a:pt x="1069" y="373"/>
                  </a:lnTo>
                  <a:lnTo>
                    <a:pt x="1068" y="380"/>
                  </a:lnTo>
                  <a:lnTo>
                    <a:pt x="1062" y="363"/>
                  </a:lnTo>
                  <a:lnTo>
                    <a:pt x="1038" y="362"/>
                  </a:lnTo>
                  <a:lnTo>
                    <a:pt x="1050" y="344"/>
                  </a:lnTo>
                  <a:lnTo>
                    <a:pt x="1063" y="284"/>
                  </a:lnTo>
                  <a:lnTo>
                    <a:pt x="1119" y="282"/>
                  </a:lnTo>
                  <a:lnTo>
                    <a:pt x="1119" y="274"/>
                  </a:lnTo>
                  <a:lnTo>
                    <a:pt x="1144" y="275"/>
                  </a:lnTo>
                  <a:lnTo>
                    <a:pt x="1150" y="300"/>
                  </a:lnTo>
                  <a:lnTo>
                    <a:pt x="1180" y="284"/>
                  </a:lnTo>
                  <a:lnTo>
                    <a:pt x="1168" y="282"/>
                  </a:lnTo>
                  <a:lnTo>
                    <a:pt x="1162" y="274"/>
                  </a:lnTo>
                  <a:lnTo>
                    <a:pt x="1169" y="247"/>
                  </a:lnTo>
                  <a:lnTo>
                    <a:pt x="1194" y="247"/>
                  </a:lnTo>
                  <a:lnTo>
                    <a:pt x="1194" y="257"/>
                  </a:lnTo>
                  <a:lnTo>
                    <a:pt x="1212" y="264"/>
                  </a:lnTo>
                  <a:lnTo>
                    <a:pt x="1218" y="247"/>
                  </a:lnTo>
                  <a:lnTo>
                    <a:pt x="1212" y="229"/>
                  </a:lnTo>
                  <a:lnTo>
                    <a:pt x="1225" y="231"/>
                  </a:lnTo>
                  <a:lnTo>
                    <a:pt x="1225" y="239"/>
                  </a:lnTo>
                  <a:lnTo>
                    <a:pt x="1237" y="257"/>
                  </a:lnTo>
                  <a:lnTo>
                    <a:pt x="1231" y="267"/>
                  </a:lnTo>
                  <a:lnTo>
                    <a:pt x="1224" y="310"/>
                  </a:lnTo>
                  <a:lnTo>
                    <a:pt x="1219" y="318"/>
                  </a:lnTo>
                  <a:lnTo>
                    <a:pt x="1224" y="327"/>
                  </a:lnTo>
                  <a:lnTo>
                    <a:pt x="1219" y="328"/>
                  </a:lnTo>
                  <a:lnTo>
                    <a:pt x="1232" y="356"/>
                  </a:lnTo>
                  <a:lnTo>
                    <a:pt x="1294" y="433"/>
                  </a:lnTo>
                  <a:lnTo>
                    <a:pt x="1294" y="398"/>
                  </a:lnTo>
                  <a:lnTo>
                    <a:pt x="1300" y="398"/>
                  </a:lnTo>
                  <a:lnTo>
                    <a:pt x="1288" y="371"/>
                  </a:lnTo>
                  <a:lnTo>
                    <a:pt x="1300" y="363"/>
                  </a:lnTo>
                  <a:lnTo>
                    <a:pt x="1288" y="345"/>
                  </a:lnTo>
                  <a:lnTo>
                    <a:pt x="1293" y="337"/>
                  </a:lnTo>
                  <a:lnTo>
                    <a:pt x="1280" y="326"/>
                  </a:lnTo>
                  <a:lnTo>
                    <a:pt x="1274" y="318"/>
                  </a:lnTo>
                  <a:lnTo>
                    <a:pt x="1263" y="318"/>
                  </a:lnTo>
                  <a:lnTo>
                    <a:pt x="1255" y="309"/>
                  </a:lnTo>
                  <a:lnTo>
                    <a:pt x="1255" y="282"/>
                  </a:lnTo>
                  <a:lnTo>
                    <a:pt x="1251" y="274"/>
                  </a:lnTo>
                  <a:lnTo>
                    <a:pt x="1256" y="274"/>
                  </a:lnTo>
                  <a:lnTo>
                    <a:pt x="1263" y="265"/>
                  </a:lnTo>
                  <a:lnTo>
                    <a:pt x="1281" y="274"/>
                  </a:lnTo>
                  <a:lnTo>
                    <a:pt x="1281" y="265"/>
                  </a:lnTo>
                  <a:lnTo>
                    <a:pt x="1289" y="265"/>
                  </a:lnTo>
                  <a:lnTo>
                    <a:pt x="1312" y="274"/>
                  </a:lnTo>
                  <a:lnTo>
                    <a:pt x="1307" y="265"/>
                  </a:lnTo>
                  <a:lnTo>
                    <a:pt x="1331" y="229"/>
                  </a:lnTo>
                  <a:lnTo>
                    <a:pt x="1356" y="238"/>
                  </a:lnTo>
                  <a:lnTo>
                    <a:pt x="1356" y="229"/>
                  </a:lnTo>
                  <a:lnTo>
                    <a:pt x="1307" y="203"/>
                  </a:lnTo>
                  <a:lnTo>
                    <a:pt x="1319" y="203"/>
                  </a:lnTo>
                  <a:lnTo>
                    <a:pt x="1319" y="176"/>
                  </a:lnTo>
                  <a:lnTo>
                    <a:pt x="1307" y="176"/>
                  </a:lnTo>
                  <a:lnTo>
                    <a:pt x="1313" y="168"/>
                  </a:lnTo>
                  <a:lnTo>
                    <a:pt x="1326" y="176"/>
                  </a:lnTo>
                  <a:lnTo>
                    <a:pt x="1359" y="186"/>
                  </a:lnTo>
                  <a:lnTo>
                    <a:pt x="1393" y="203"/>
                  </a:lnTo>
                  <a:lnTo>
                    <a:pt x="1382" y="176"/>
                  </a:lnTo>
                  <a:lnTo>
                    <a:pt x="1393" y="176"/>
                  </a:lnTo>
                  <a:lnTo>
                    <a:pt x="1393" y="168"/>
                  </a:lnTo>
                  <a:lnTo>
                    <a:pt x="1361" y="158"/>
                  </a:lnTo>
                  <a:lnTo>
                    <a:pt x="1336" y="158"/>
                  </a:lnTo>
                  <a:lnTo>
                    <a:pt x="1253" y="130"/>
                  </a:lnTo>
                  <a:lnTo>
                    <a:pt x="1217" y="115"/>
                  </a:lnTo>
                  <a:lnTo>
                    <a:pt x="1163" y="115"/>
                  </a:lnTo>
                  <a:lnTo>
                    <a:pt x="1180" y="132"/>
                  </a:lnTo>
                  <a:lnTo>
                    <a:pt x="1174" y="132"/>
                  </a:lnTo>
                  <a:lnTo>
                    <a:pt x="1157" y="124"/>
                  </a:lnTo>
                  <a:lnTo>
                    <a:pt x="1162" y="124"/>
                  </a:lnTo>
                  <a:lnTo>
                    <a:pt x="1162" y="115"/>
                  </a:lnTo>
                  <a:lnTo>
                    <a:pt x="1149" y="115"/>
                  </a:lnTo>
                  <a:lnTo>
                    <a:pt x="1149" y="124"/>
                  </a:lnTo>
                  <a:lnTo>
                    <a:pt x="1093" y="122"/>
                  </a:lnTo>
                  <a:lnTo>
                    <a:pt x="1072" y="114"/>
                  </a:lnTo>
                  <a:lnTo>
                    <a:pt x="1048" y="106"/>
                  </a:lnTo>
                  <a:lnTo>
                    <a:pt x="1005" y="106"/>
                  </a:lnTo>
                  <a:lnTo>
                    <a:pt x="961" y="79"/>
                  </a:lnTo>
                  <a:lnTo>
                    <a:pt x="881" y="71"/>
                  </a:lnTo>
                  <a:lnTo>
                    <a:pt x="881" y="79"/>
                  </a:lnTo>
                  <a:lnTo>
                    <a:pt x="892" y="87"/>
                  </a:lnTo>
                  <a:lnTo>
                    <a:pt x="862" y="79"/>
                  </a:lnTo>
                  <a:lnTo>
                    <a:pt x="855" y="87"/>
                  </a:lnTo>
                  <a:lnTo>
                    <a:pt x="826" y="80"/>
                  </a:lnTo>
                  <a:lnTo>
                    <a:pt x="838" y="89"/>
                  </a:lnTo>
                  <a:lnTo>
                    <a:pt x="837" y="106"/>
                  </a:lnTo>
                  <a:lnTo>
                    <a:pt x="800" y="79"/>
                  </a:lnTo>
                  <a:lnTo>
                    <a:pt x="799" y="71"/>
                  </a:lnTo>
                  <a:lnTo>
                    <a:pt x="779" y="61"/>
                  </a:lnTo>
                  <a:lnTo>
                    <a:pt x="731" y="53"/>
                  </a:lnTo>
                  <a:lnTo>
                    <a:pt x="743" y="61"/>
                  </a:lnTo>
                  <a:lnTo>
                    <a:pt x="662" y="61"/>
                  </a:lnTo>
                  <a:lnTo>
                    <a:pt x="650" y="44"/>
                  </a:lnTo>
                  <a:lnTo>
                    <a:pt x="639" y="44"/>
                  </a:lnTo>
                  <a:lnTo>
                    <a:pt x="655" y="53"/>
                  </a:lnTo>
                  <a:lnTo>
                    <a:pt x="631" y="53"/>
                  </a:lnTo>
                  <a:lnTo>
                    <a:pt x="637" y="61"/>
                  </a:lnTo>
                  <a:lnTo>
                    <a:pt x="606" y="61"/>
                  </a:lnTo>
                  <a:lnTo>
                    <a:pt x="643" y="34"/>
                  </a:lnTo>
                  <a:lnTo>
                    <a:pt x="637" y="26"/>
                  </a:lnTo>
                  <a:lnTo>
                    <a:pt x="605" y="16"/>
                  </a:lnTo>
                  <a:lnTo>
                    <a:pt x="574" y="16"/>
                  </a:lnTo>
                  <a:lnTo>
                    <a:pt x="562" y="0"/>
                  </a:lnTo>
                  <a:lnTo>
                    <a:pt x="544" y="0"/>
                  </a:lnTo>
                  <a:lnTo>
                    <a:pt x="525" y="18"/>
                  </a:lnTo>
                  <a:lnTo>
                    <a:pt x="524" y="26"/>
                  </a:lnTo>
                  <a:lnTo>
                    <a:pt x="480" y="26"/>
                  </a:lnTo>
                  <a:lnTo>
                    <a:pt x="449" y="36"/>
                  </a:lnTo>
                  <a:lnTo>
                    <a:pt x="437" y="44"/>
                  </a:lnTo>
                  <a:lnTo>
                    <a:pt x="449" y="53"/>
                  </a:lnTo>
                  <a:lnTo>
                    <a:pt x="407" y="62"/>
                  </a:lnTo>
                  <a:lnTo>
                    <a:pt x="413" y="71"/>
                  </a:lnTo>
                  <a:lnTo>
                    <a:pt x="430" y="79"/>
                  </a:lnTo>
                  <a:lnTo>
                    <a:pt x="421" y="79"/>
                  </a:lnTo>
                  <a:lnTo>
                    <a:pt x="381" y="71"/>
                  </a:lnTo>
                  <a:lnTo>
                    <a:pt x="376" y="79"/>
                  </a:lnTo>
                  <a:lnTo>
                    <a:pt x="404" y="104"/>
                  </a:lnTo>
                  <a:lnTo>
                    <a:pt x="375" y="87"/>
                  </a:lnTo>
                  <a:lnTo>
                    <a:pt x="368" y="71"/>
                  </a:lnTo>
                  <a:close/>
                </a:path>
              </a:pathLst>
            </a:custGeom>
            <a:noFill/>
            <a:ln w="3651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220" y="1170"/>
              <a:ext cx="920" cy="2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6" name="Rectangle 8"/>
            <p:cNvSpPr>
              <a:spLocks noChangeArrowheads="1"/>
            </p:cNvSpPr>
            <p:nvPr/>
          </p:nvSpPr>
          <p:spPr bwMode="auto">
            <a:xfrm>
              <a:off x="220" y="1170"/>
              <a:ext cx="920" cy="218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334" y="1213"/>
              <a:ext cx="75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Обследование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2653" y="1026"/>
              <a:ext cx="1150" cy="554"/>
            </a:xfrm>
            <a:prstGeom prst="rect">
              <a:avLst/>
            </a:prstGeom>
            <a:solidFill>
              <a:srgbClr val="E8EEF7"/>
            </a:solidFill>
            <a:ln w="25400">
              <a:solidFill>
                <a:srgbClr val="025EA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1600" dirty="0" smtClean="0"/>
                <a:t>Создание дополнительных барьеров</a:t>
              </a:r>
              <a:endParaRPr lang="ru-RU" sz="1600" dirty="0"/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3644" y="2019"/>
              <a:ext cx="1533" cy="327"/>
            </a:xfrm>
            <a:prstGeom prst="rect">
              <a:avLst/>
            </a:prstGeom>
            <a:solidFill>
              <a:srgbClr val="E8EEF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2" name="Rectangle 14"/>
            <p:cNvSpPr>
              <a:spLocks noChangeArrowheads="1"/>
            </p:cNvSpPr>
            <p:nvPr/>
          </p:nvSpPr>
          <p:spPr bwMode="auto">
            <a:xfrm>
              <a:off x="3644" y="2019"/>
              <a:ext cx="1533" cy="327"/>
            </a:xfrm>
            <a:prstGeom prst="rect">
              <a:avLst/>
            </a:prstGeom>
            <a:noFill/>
            <a:ln w="25400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3" name="Rectangle 15"/>
            <p:cNvSpPr>
              <a:spLocks noChangeArrowheads="1"/>
            </p:cNvSpPr>
            <p:nvPr/>
          </p:nvSpPr>
          <p:spPr bwMode="auto">
            <a:xfrm>
              <a:off x="3651" y="2024"/>
              <a:ext cx="148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Перевод в локальный объект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3822" y="2181"/>
              <a:ext cx="12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окончательной изоляции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auto">
            <a:xfrm>
              <a:off x="4368" y="1930"/>
              <a:ext cx="52" cy="8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3" y="89"/>
                </a:cxn>
                <a:cxn ang="0">
                  <a:pos x="0" y="11"/>
                </a:cxn>
                <a:cxn ang="0">
                  <a:pos x="52" y="0"/>
                </a:cxn>
              </a:cxnLst>
              <a:rect l="0" t="0" r="r" b="b"/>
              <a:pathLst>
                <a:path w="52" h="89">
                  <a:moveTo>
                    <a:pt x="52" y="0"/>
                  </a:moveTo>
                  <a:lnTo>
                    <a:pt x="43" y="89"/>
                  </a:lnTo>
                  <a:lnTo>
                    <a:pt x="0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4677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auto">
            <a:xfrm>
              <a:off x="3787" y="1253"/>
              <a:ext cx="623" cy="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06" y="177"/>
                </a:cxn>
                <a:cxn ang="0">
                  <a:pos x="3270" y="662"/>
                </a:cxn>
              </a:cxnLst>
              <a:rect l="0" t="0" r="r" b="b"/>
              <a:pathLst>
                <a:path w="3270" h="662">
                  <a:moveTo>
                    <a:pt x="0" y="0"/>
                  </a:moveTo>
                  <a:cubicBezTo>
                    <a:pt x="818" y="0"/>
                    <a:pt x="2204" y="0"/>
                    <a:pt x="2806" y="177"/>
                  </a:cubicBezTo>
                  <a:cubicBezTo>
                    <a:pt x="3207" y="295"/>
                    <a:pt x="3262" y="491"/>
                    <a:pt x="3270" y="662"/>
                  </a:cubicBezTo>
                </a:path>
              </a:pathLst>
            </a:custGeom>
            <a:noFill/>
            <a:ln w="14288" cap="rnd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auto">
            <a:xfrm>
              <a:off x="4383" y="1933"/>
              <a:ext cx="53" cy="86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8" y="86"/>
                </a:cxn>
                <a:cxn ang="0">
                  <a:pos x="0" y="1"/>
                </a:cxn>
                <a:cxn ang="0">
                  <a:pos x="53" y="0"/>
                </a:cxn>
              </a:cxnLst>
              <a:rect l="0" t="0" r="r" b="b"/>
              <a:pathLst>
                <a:path w="53" h="86">
                  <a:moveTo>
                    <a:pt x="53" y="0"/>
                  </a:moveTo>
                  <a:lnTo>
                    <a:pt x="28" y="86"/>
                  </a:lnTo>
                  <a:lnTo>
                    <a:pt x="0" y="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220" y="2346"/>
              <a:ext cx="920" cy="218"/>
            </a:xfrm>
            <a:prstGeom prst="rect">
              <a:avLst/>
            </a:prstGeom>
            <a:solidFill>
              <a:srgbClr val="E8EEF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220" y="2346"/>
              <a:ext cx="920" cy="218"/>
            </a:xfrm>
            <a:prstGeom prst="rect">
              <a:avLst/>
            </a:prstGeom>
            <a:noFill/>
            <a:ln w="25400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3" name="Rectangle 25"/>
            <p:cNvSpPr>
              <a:spLocks noChangeArrowheads="1"/>
            </p:cNvSpPr>
            <p:nvPr/>
          </p:nvSpPr>
          <p:spPr bwMode="auto">
            <a:xfrm>
              <a:off x="399" y="2389"/>
              <a:ext cx="6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Извлечение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4" name="Rectangle 26"/>
            <p:cNvSpPr>
              <a:spLocks noChangeArrowheads="1"/>
            </p:cNvSpPr>
            <p:nvPr/>
          </p:nvSpPr>
          <p:spPr bwMode="auto">
            <a:xfrm>
              <a:off x="884" y="2614"/>
              <a:ext cx="1116" cy="327"/>
            </a:xfrm>
            <a:prstGeom prst="rect">
              <a:avLst/>
            </a:prstGeom>
            <a:solidFill>
              <a:srgbClr val="E8EEF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884" y="2614"/>
              <a:ext cx="1116" cy="327"/>
            </a:xfrm>
            <a:prstGeom prst="rect">
              <a:avLst/>
            </a:prstGeom>
            <a:noFill/>
            <a:ln w="25400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1020" y="2614"/>
              <a:ext cx="78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Переработка и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auto">
            <a:xfrm>
              <a:off x="935" y="2750"/>
              <a:ext cx="100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кондиционирование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78" name="Rectangle 30"/>
            <p:cNvSpPr>
              <a:spLocks noChangeArrowheads="1"/>
            </p:cNvSpPr>
            <p:nvPr/>
          </p:nvSpPr>
          <p:spPr bwMode="auto">
            <a:xfrm>
              <a:off x="1958" y="2934"/>
              <a:ext cx="920" cy="218"/>
            </a:xfrm>
            <a:prstGeom prst="rect">
              <a:avLst/>
            </a:prstGeom>
            <a:solidFill>
              <a:srgbClr val="E8EEF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9" name="Rectangle 31"/>
            <p:cNvSpPr>
              <a:spLocks noChangeArrowheads="1"/>
            </p:cNvSpPr>
            <p:nvPr/>
          </p:nvSpPr>
          <p:spPr bwMode="auto">
            <a:xfrm>
              <a:off x="1958" y="2934"/>
              <a:ext cx="920" cy="218"/>
            </a:xfrm>
            <a:prstGeom prst="rect">
              <a:avLst/>
            </a:prstGeom>
            <a:noFill/>
            <a:ln w="25400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0" name="Rectangle 32"/>
            <p:cNvSpPr>
              <a:spLocks noChangeArrowheads="1"/>
            </p:cNvSpPr>
            <p:nvPr/>
          </p:nvSpPr>
          <p:spPr bwMode="auto">
            <a:xfrm>
              <a:off x="2154" y="2976"/>
              <a:ext cx="51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Хранение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1" name="Rectangle 33"/>
            <p:cNvSpPr>
              <a:spLocks noChangeArrowheads="1"/>
            </p:cNvSpPr>
            <p:nvPr/>
          </p:nvSpPr>
          <p:spPr bwMode="auto">
            <a:xfrm>
              <a:off x="2776" y="3174"/>
              <a:ext cx="919" cy="218"/>
            </a:xfrm>
            <a:prstGeom prst="rect">
              <a:avLst/>
            </a:prstGeom>
            <a:solidFill>
              <a:srgbClr val="E8EEF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2" name="Rectangle 34"/>
            <p:cNvSpPr>
              <a:spLocks noChangeArrowheads="1"/>
            </p:cNvSpPr>
            <p:nvPr/>
          </p:nvSpPr>
          <p:spPr bwMode="auto">
            <a:xfrm>
              <a:off x="2776" y="3174"/>
              <a:ext cx="966" cy="218"/>
            </a:xfrm>
            <a:prstGeom prst="rect">
              <a:avLst/>
            </a:prstGeom>
            <a:noFill/>
            <a:ln w="25400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3" name="Rectangle 35"/>
            <p:cNvSpPr>
              <a:spLocks noChangeArrowheads="1"/>
            </p:cNvSpPr>
            <p:nvPr/>
          </p:nvSpPr>
          <p:spPr bwMode="auto">
            <a:xfrm>
              <a:off x="2827" y="3219"/>
              <a:ext cx="87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Транспортировка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4" name="Rectangle 36"/>
            <p:cNvSpPr>
              <a:spLocks noChangeArrowheads="1"/>
            </p:cNvSpPr>
            <p:nvPr/>
          </p:nvSpPr>
          <p:spPr bwMode="auto">
            <a:xfrm>
              <a:off x="3644" y="3413"/>
              <a:ext cx="1413" cy="403"/>
            </a:xfrm>
            <a:prstGeom prst="rect">
              <a:avLst/>
            </a:prstGeom>
            <a:solidFill>
              <a:srgbClr val="E8EEF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5" name="Rectangle 37"/>
            <p:cNvSpPr>
              <a:spLocks noChangeArrowheads="1"/>
            </p:cNvSpPr>
            <p:nvPr/>
          </p:nvSpPr>
          <p:spPr bwMode="auto">
            <a:xfrm>
              <a:off x="3644" y="3413"/>
              <a:ext cx="1413" cy="403"/>
            </a:xfrm>
            <a:prstGeom prst="rect">
              <a:avLst/>
            </a:prstGeom>
            <a:noFill/>
            <a:ln w="25400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6" name="Rectangle 38"/>
            <p:cNvSpPr>
              <a:spLocks noChangeArrowheads="1"/>
            </p:cNvSpPr>
            <p:nvPr/>
          </p:nvSpPr>
          <p:spPr bwMode="auto">
            <a:xfrm>
              <a:off x="3813" y="3420"/>
              <a:ext cx="101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Размещение РАО в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7" name="Rectangle 39"/>
            <p:cNvSpPr>
              <a:spLocks noChangeArrowheads="1"/>
            </p:cNvSpPr>
            <p:nvPr/>
          </p:nvSpPr>
          <p:spPr bwMode="auto">
            <a:xfrm>
              <a:off x="3742" y="3547"/>
              <a:ext cx="122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400" dirty="0" smtClean="0">
                  <a:solidFill>
                    <a:srgbClr val="000000"/>
                  </a:solidFill>
                  <a:latin typeface="Arial" pitchFamily="34" charset="0"/>
                </a:rPr>
                <a:t>р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егиональном объекте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88" name="Rectangle 40"/>
            <p:cNvSpPr>
              <a:spLocks noChangeArrowheads="1"/>
            </p:cNvSpPr>
            <p:nvPr/>
          </p:nvSpPr>
          <p:spPr bwMode="auto">
            <a:xfrm>
              <a:off x="3677" y="3680"/>
              <a:ext cx="1335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окончательной изоляции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auto">
            <a:xfrm>
              <a:off x="1140" y="2455"/>
              <a:ext cx="334" cy="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9" y="31"/>
                </a:cxn>
                <a:cxn ang="0">
                  <a:pos x="387" y="56"/>
                </a:cxn>
              </a:cxnLst>
              <a:rect l="0" t="0" r="r" b="b"/>
              <a:pathLst>
                <a:path w="387" h="56">
                  <a:moveTo>
                    <a:pt x="0" y="0"/>
                  </a:moveTo>
                  <a:cubicBezTo>
                    <a:pt x="102" y="0"/>
                    <a:pt x="274" y="0"/>
                    <a:pt x="349" y="31"/>
                  </a:cubicBezTo>
                  <a:cubicBezTo>
                    <a:pt x="366" y="38"/>
                    <a:pt x="379" y="46"/>
                    <a:pt x="387" y="56"/>
                  </a:cubicBezTo>
                </a:path>
              </a:pathLst>
            </a:custGeom>
            <a:noFill/>
            <a:ln w="14288" cap="rnd">
              <a:solidFill>
                <a:srgbClr val="339966"/>
              </a:solidFill>
              <a:prstDash val="solid"/>
              <a:round/>
              <a:headEnd type="none"/>
              <a:tailEnd type="arrow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auto">
            <a:xfrm>
              <a:off x="1140" y="2455"/>
              <a:ext cx="1286" cy="4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8" y="111"/>
                </a:cxn>
                <a:cxn ang="0">
                  <a:pos x="1276" y="401"/>
                </a:cxn>
              </a:cxnLst>
              <a:rect l="0" t="0" r="r" b="b"/>
              <a:pathLst>
                <a:path w="1276" h="401">
                  <a:moveTo>
                    <a:pt x="0" y="0"/>
                  </a:moveTo>
                  <a:cubicBezTo>
                    <a:pt x="319" y="0"/>
                    <a:pt x="852" y="0"/>
                    <a:pt x="1088" y="111"/>
                  </a:cubicBezTo>
                  <a:cubicBezTo>
                    <a:pt x="1238" y="181"/>
                    <a:pt x="1269" y="296"/>
                    <a:pt x="1276" y="401"/>
                  </a:cubicBezTo>
                </a:path>
              </a:pathLst>
            </a:custGeom>
            <a:noFill/>
            <a:ln w="14288" cap="rnd">
              <a:solidFill>
                <a:srgbClr val="339966"/>
              </a:solidFill>
              <a:prstDash val="solid"/>
              <a:round/>
              <a:headEnd type="none"/>
              <a:tailEnd type="arrow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>
              <a:off x="2018" y="2750"/>
              <a:ext cx="408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" y="41"/>
                </a:cxn>
                <a:cxn ang="0">
                  <a:pos x="350" y="107"/>
                </a:cxn>
              </a:cxnLst>
              <a:rect l="0" t="0" r="r" b="b"/>
              <a:pathLst>
                <a:path w="350" h="107">
                  <a:moveTo>
                    <a:pt x="0" y="0"/>
                  </a:moveTo>
                  <a:cubicBezTo>
                    <a:pt x="89" y="0"/>
                    <a:pt x="235" y="0"/>
                    <a:pt x="302" y="41"/>
                  </a:cubicBezTo>
                  <a:cubicBezTo>
                    <a:pt x="329" y="58"/>
                    <a:pt x="343" y="82"/>
                    <a:pt x="350" y="107"/>
                  </a:cubicBezTo>
                </a:path>
              </a:pathLst>
            </a:custGeom>
            <a:noFill/>
            <a:ln w="14288" cap="rnd">
              <a:solidFill>
                <a:srgbClr val="339966"/>
              </a:solidFill>
              <a:prstDash val="solid"/>
              <a:round/>
              <a:headEnd type="arrow"/>
              <a:tailEnd type="arrow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>
              <a:off x="2878" y="3043"/>
              <a:ext cx="338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5" y="30"/>
                </a:cxn>
                <a:cxn ang="0">
                  <a:pos x="338" y="55"/>
                </a:cxn>
              </a:cxnLst>
              <a:rect l="0" t="0" r="r" b="b"/>
              <a:pathLst>
                <a:path w="338" h="55">
                  <a:moveTo>
                    <a:pt x="0" y="0"/>
                  </a:moveTo>
                  <a:cubicBezTo>
                    <a:pt x="89" y="0"/>
                    <a:pt x="238" y="0"/>
                    <a:pt x="305" y="30"/>
                  </a:cubicBezTo>
                  <a:cubicBezTo>
                    <a:pt x="319" y="37"/>
                    <a:pt x="330" y="46"/>
                    <a:pt x="338" y="55"/>
                  </a:cubicBezTo>
                </a:path>
              </a:pathLst>
            </a:custGeom>
            <a:noFill/>
            <a:ln w="14288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>
              <a:off x="3188" y="3084"/>
              <a:ext cx="52" cy="90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7" y="90"/>
                </a:cxn>
                <a:cxn ang="0">
                  <a:pos x="0" y="14"/>
                </a:cxn>
                <a:cxn ang="0">
                  <a:pos x="52" y="0"/>
                </a:cxn>
              </a:cxnLst>
              <a:rect l="0" t="0" r="r" b="b"/>
              <a:pathLst>
                <a:path w="52" h="90">
                  <a:moveTo>
                    <a:pt x="52" y="0"/>
                  </a:moveTo>
                  <a:lnTo>
                    <a:pt x="47" y="90"/>
                  </a:lnTo>
                  <a:lnTo>
                    <a:pt x="0" y="1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>
              <a:off x="3742" y="3283"/>
              <a:ext cx="680" cy="1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5" y="31"/>
                </a:cxn>
                <a:cxn ang="0">
                  <a:pos x="685" y="59"/>
                </a:cxn>
              </a:cxnLst>
              <a:rect l="0" t="0" r="r" b="b"/>
              <a:pathLst>
                <a:path w="685" h="59">
                  <a:moveTo>
                    <a:pt x="0" y="0"/>
                  </a:moveTo>
                  <a:cubicBezTo>
                    <a:pt x="179" y="0"/>
                    <a:pt x="483" y="0"/>
                    <a:pt x="615" y="31"/>
                  </a:cubicBezTo>
                  <a:cubicBezTo>
                    <a:pt x="648" y="39"/>
                    <a:pt x="670" y="48"/>
                    <a:pt x="685" y="59"/>
                  </a:cubicBezTo>
                </a:path>
              </a:pathLst>
            </a:custGeom>
            <a:noFill/>
            <a:ln w="14288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>
              <a:off x="4352" y="3324"/>
              <a:ext cx="59" cy="8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9" y="89"/>
                </a:cxn>
                <a:cxn ang="0">
                  <a:pos x="0" y="24"/>
                </a:cxn>
                <a:cxn ang="0">
                  <a:pos x="49" y="0"/>
                </a:cxn>
              </a:cxnLst>
              <a:rect l="0" t="0" r="r" b="b"/>
              <a:pathLst>
                <a:path w="59" h="89">
                  <a:moveTo>
                    <a:pt x="49" y="0"/>
                  </a:moveTo>
                  <a:lnTo>
                    <a:pt x="59" y="89"/>
                  </a:lnTo>
                  <a:lnTo>
                    <a:pt x="0" y="2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>
              <a:off x="2878" y="3043"/>
              <a:ext cx="1529" cy="2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4" y="89"/>
                </a:cxn>
                <a:cxn ang="0">
                  <a:pos x="1529" y="292"/>
                </a:cxn>
              </a:cxnLst>
              <a:rect l="0" t="0" r="r" b="b"/>
              <a:pathLst>
                <a:path w="1529" h="292">
                  <a:moveTo>
                    <a:pt x="0" y="0"/>
                  </a:moveTo>
                  <a:cubicBezTo>
                    <a:pt x="383" y="0"/>
                    <a:pt x="1032" y="0"/>
                    <a:pt x="1314" y="89"/>
                  </a:cubicBezTo>
                  <a:cubicBezTo>
                    <a:pt x="1474" y="139"/>
                    <a:pt x="1517" y="217"/>
                    <a:pt x="1529" y="292"/>
                  </a:cubicBezTo>
                </a:path>
              </a:pathLst>
            </a:custGeom>
            <a:noFill/>
            <a:ln w="14288" cap="rnd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auto">
            <a:xfrm>
              <a:off x="4380" y="3326"/>
              <a:ext cx="53" cy="87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1" y="87"/>
                </a:cxn>
                <a:cxn ang="0">
                  <a:pos x="0" y="3"/>
                </a:cxn>
                <a:cxn ang="0">
                  <a:pos x="53" y="0"/>
                </a:cxn>
              </a:cxnLst>
              <a:rect l="0" t="0" r="r" b="b"/>
              <a:pathLst>
                <a:path w="53" h="87">
                  <a:moveTo>
                    <a:pt x="53" y="0"/>
                  </a:moveTo>
                  <a:lnTo>
                    <a:pt x="31" y="87"/>
                  </a:lnTo>
                  <a:lnTo>
                    <a:pt x="0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3399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4368" y="1930"/>
              <a:ext cx="52" cy="8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3" y="89"/>
                </a:cxn>
                <a:cxn ang="0">
                  <a:pos x="0" y="11"/>
                </a:cxn>
                <a:cxn ang="0">
                  <a:pos x="52" y="0"/>
                </a:cxn>
              </a:cxnLst>
              <a:rect l="0" t="0" r="r" b="b"/>
              <a:pathLst>
                <a:path w="52" h="89">
                  <a:moveTo>
                    <a:pt x="52" y="0"/>
                  </a:moveTo>
                  <a:lnTo>
                    <a:pt x="43" y="89"/>
                  </a:lnTo>
                  <a:lnTo>
                    <a:pt x="0" y="1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5" name="Oval 57"/>
            <p:cNvSpPr>
              <a:spLocks noChangeArrowheads="1"/>
            </p:cNvSpPr>
            <p:nvPr/>
          </p:nvSpPr>
          <p:spPr bwMode="auto">
            <a:xfrm>
              <a:off x="3799" y="2686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6" name="Oval 58"/>
            <p:cNvSpPr>
              <a:spLocks noChangeArrowheads="1"/>
            </p:cNvSpPr>
            <p:nvPr/>
          </p:nvSpPr>
          <p:spPr bwMode="auto">
            <a:xfrm>
              <a:off x="3799" y="2686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7" name="Oval 59"/>
            <p:cNvSpPr>
              <a:spLocks noChangeArrowheads="1"/>
            </p:cNvSpPr>
            <p:nvPr/>
          </p:nvSpPr>
          <p:spPr bwMode="auto">
            <a:xfrm>
              <a:off x="3758" y="2734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8" name="Oval 60"/>
            <p:cNvSpPr>
              <a:spLocks noChangeArrowheads="1"/>
            </p:cNvSpPr>
            <p:nvPr/>
          </p:nvSpPr>
          <p:spPr bwMode="auto">
            <a:xfrm>
              <a:off x="3758" y="2734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9" name="Oval 61"/>
            <p:cNvSpPr>
              <a:spLocks noChangeArrowheads="1"/>
            </p:cNvSpPr>
            <p:nvPr/>
          </p:nvSpPr>
          <p:spPr bwMode="auto">
            <a:xfrm>
              <a:off x="3768" y="2549"/>
              <a:ext cx="13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0" name="Oval 62"/>
            <p:cNvSpPr>
              <a:spLocks noChangeArrowheads="1"/>
            </p:cNvSpPr>
            <p:nvPr/>
          </p:nvSpPr>
          <p:spPr bwMode="auto">
            <a:xfrm>
              <a:off x="3768" y="2549"/>
              <a:ext cx="13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1" name="Oval 63"/>
            <p:cNvSpPr>
              <a:spLocks noChangeArrowheads="1"/>
            </p:cNvSpPr>
            <p:nvPr/>
          </p:nvSpPr>
          <p:spPr bwMode="auto">
            <a:xfrm>
              <a:off x="3964" y="2664"/>
              <a:ext cx="13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2" name="Oval 64"/>
            <p:cNvSpPr>
              <a:spLocks noChangeArrowheads="1"/>
            </p:cNvSpPr>
            <p:nvPr/>
          </p:nvSpPr>
          <p:spPr bwMode="auto">
            <a:xfrm>
              <a:off x="3964" y="2664"/>
              <a:ext cx="13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3" name="Oval 65"/>
            <p:cNvSpPr>
              <a:spLocks noChangeArrowheads="1"/>
            </p:cNvSpPr>
            <p:nvPr/>
          </p:nvSpPr>
          <p:spPr bwMode="auto">
            <a:xfrm>
              <a:off x="3836" y="2717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4" name="Oval 66"/>
            <p:cNvSpPr>
              <a:spLocks noChangeArrowheads="1"/>
            </p:cNvSpPr>
            <p:nvPr/>
          </p:nvSpPr>
          <p:spPr bwMode="auto">
            <a:xfrm>
              <a:off x="3836" y="2717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5" name="Oval 67"/>
            <p:cNvSpPr>
              <a:spLocks noChangeArrowheads="1"/>
            </p:cNvSpPr>
            <p:nvPr/>
          </p:nvSpPr>
          <p:spPr bwMode="auto">
            <a:xfrm>
              <a:off x="3883" y="2745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6" name="Oval 68"/>
            <p:cNvSpPr>
              <a:spLocks noChangeArrowheads="1"/>
            </p:cNvSpPr>
            <p:nvPr/>
          </p:nvSpPr>
          <p:spPr bwMode="auto">
            <a:xfrm>
              <a:off x="3883" y="2745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7" name="Oval 69"/>
            <p:cNvSpPr>
              <a:spLocks noChangeArrowheads="1"/>
            </p:cNvSpPr>
            <p:nvPr/>
          </p:nvSpPr>
          <p:spPr bwMode="auto">
            <a:xfrm>
              <a:off x="3809" y="2810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8" name="Oval 70"/>
            <p:cNvSpPr>
              <a:spLocks noChangeArrowheads="1"/>
            </p:cNvSpPr>
            <p:nvPr/>
          </p:nvSpPr>
          <p:spPr bwMode="auto">
            <a:xfrm>
              <a:off x="3809" y="2810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9" name="Oval 71"/>
            <p:cNvSpPr>
              <a:spLocks noChangeArrowheads="1"/>
            </p:cNvSpPr>
            <p:nvPr/>
          </p:nvSpPr>
          <p:spPr bwMode="auto">
            <a:xfrm>
              <a:off x="3911" y="2783"/>
              <a:ext cx="13" cy="11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0" name="Oval 72"/>
            <p:cNvSpPr>
              <a:spLocks noChangeArrowheads="1"/>
            </p:cNvSpPr>
            <p:nvPr/>
          </p:nvSpPr>
          <p:spPr bwMode="auto">
            <a:xfrm>
              <a:off x="3911" y="2783"/>
              <a:ext cx="13" cy="11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1" name="Oval 73"/>
            <p:cNvSpPr>
              <a:spLocks noChangeArrowheads="1"/>
            </p:cNvSpPr>
            <p:nvPr/>
          </p:nvSpPr>
          <p:spPr bwMode="auto">
            <a:xfrm>
              <a:off x="3870" y="2832"/>
              <a:ext cx="13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2" name="Oval 74"/>
            <p:cNvSpPr>
              <a:spLocks noChangeArrowheads="1"/>
            </p:cNvSpPr>
            <p:nvPr/>
          </p:nvSpPr>
          <p:spPr bwMode="auto">
            <a:xfrm>
              <a:off x="3870" y="2832"/>
              <a:ext cx="13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3" name="Oval 75"/>
            <p:cNvSpPr>
              <a:spLocks noChangeArrowheads="1"/>
            </p:cNvSpPr>
            <p:nvPr/>
          </p:nvSpPr>
          <p:spPr bwMode="auto">
            <a:xfrm>
              <a:off x="3975" y="2739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4" name="Oval 76"/>
            <p:cNvSpPr>
              <a:spLocks noChangeArrowheads="1"/>
            </p:cNvSpPr>
            <p:nvPr/>
          </p:nvSpPr>
          <p:spPr bwMode="auto">
            <a:xfrm>
              <a:off x="3975" y="2739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5" name="Oval 77"/>
            <p:cNvSpPr>
              <a:spLocks noChangeArrowheads="1"/>
            </p:cNvSpPr>
            <p:nvPr/>
          </p:nvSpPr>
          <p:spPr bwMode="auto">
            <a:xfrm>
              <a:off x="4046" y="2663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6" name="Oval 78"/>
            <p:cNvSpPr>
              <a:spLocks noChangeArrowheads="1"/>
            </p:cNvSpPr>
            <p:nvPr/>
          </p:nvSpPr>
          <p:spPr bwMode="auto">
            <a:xfrm>
              <a:off x="4046" y="2663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7" name="Oval 79"/>
            <p:cNvSpPr>
              <a:spLocks noChangeArrowheads="1"/>
            </p:cNvSpPr>
            <p:nvPr/>
          </p:nvSpPr>
          <p:spPr bwMode="auto">
            <a:xfrm>
              <a:off x="4424" y="2734"/>
              <a:ext cx="13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8" name="Oval 80"/>
            <p:cNvSpPr>
              <a:spLocks noChangeArrowheads="1"/>
            </p:cNvSpPr>
            <p:nvPr/>
          </p:nvSpPr>
          <p:spPr bwMode="auto">
            <a:xfrm>
              <a:off x="4424" y="2734"/>
              <a:ext cx="13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9" name="Oval 81"/>
            <p:cNvSpPr>
              <a:spLocks noChangeArrowheads="1"/>
            </p:cNvSpPr>
            <p:nvPr/>
          </p:nvSpPr>
          <p:spPr bwMode="auto">
            <a:xfrm>
              <a:off x="4324" y="2664"/>
              <a:ext cx="13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0" name="Oval 82"/>
            <p:cNvSpPr>
              <a:spLocks noChangeArrowheads="1"/>
            </p:cNvSpPr>
            <p:nvPr/>
          </p:nvSpPr>
          <p:spPr bwMode="auto">
            <a:xfrm>
              <a:off x="4324" y="2664"/>
              <a:ext cx="13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1" name="Oval 83"/>
            <p:cNvSpPr>
              <a:spLocks noChangeArrowheads="1"/>
            </p:cNvSpPr>
            <p:nvPr/>
          </p:nvSpPr>
          <p:spPr bwMode="auto">
            <a:xfrm>
              <a:off x="4588" y="2816"/>
              <a:ext cx="12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2" name="Oval 84"/>
            <p:cNvSpPr>
              <a:spLocks noChangeArrowheads="1"/>
            </p:cNvSpPr>
            <p:nvPr/>
          </p:nvSpPr>
          <p:spPr bwMode="auto">
            <a:xfrm>
              <a:off x="4588" y="2816"/>
              <a:ext cx="12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3" name="Oval 85"/>
            <p:cNvSpPr>
              <a:spLocks noChangeArrowheads="1"/>
            </p:cNvSpPr>
            <p:nvPr/>
          </p:nvSpPr>
          <p:spPr bwMode="auto">
            <a:xfrm>
              <a:off x="4844" y="2882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4" name="Oval 86"/>
            <p:cNvSpPr>
              <a:spLocks noChangeArrowheads="1"/>
            </p:cNvSpPr>
            <p:nvPr/>
          </p:nvSpPr>
          <p:spPr bwMode="auto">
            <a:xfrm>
              <a:off x="4844" y="2882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5" name="Oval 87"/>
            <p:cNvSpPr>
              <a:spLocks noChangeArrowheads="1"/>
            </p:cNvSpPr>
            <p:nvPr/>
          </p:nvSpPr>
          <p:spPr bwMode="auto">
            <a:xfrm>
              <a:off x="4821" y="2837"/>
              <a:ext cx="12" cy="12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6" name="Oval 88"/>
            <p:cNvSpPr>
              <a:spLocks noChangeArrowheads="1"/>
            </p:cNvSpPr>
            <p:nvPr/>
          </p:nvSpPr>
          <p:spPr bwMode="auto">
            <a:xfrm>
              <a:off x="4821" y="2837"/>
              <a:ext cx="12" cy="12"/>
            </a:xfrm>
            <a:prstGeom prst="ellipse">
              <a:avLst/>
            </a:prstGeom>
            <a:noFill/>
            <a:ln w="25400" cap="rnd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7" name="Oval 89"/>
            <p:cNvSpPr>
              <a:spLocks noChangeArrowheads="1"/>
            </p:cNvSpPr>
            <p:nvPr/>
          </p:nvSpPr>
          <p:spPr bwMode="auto">
            <a:xfrm>
              <a:off x="4977" y="2789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8" name="Oval 90"/>
            <p:cNvSpPr>
              <a:spLocks noChangeArrowheads="1"/>
            </p:cNvSpPr>
            <p:nvPr/>
          </p:nvSpPr>
          <p:spPr bwMode="auto">
            <a:xfrm>
              <a:off x="4977" y="2789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9" name="Oval 91"/>
            <p:cNvSpPr>
              <a:spLocks noChangeArrowheads="1"/>
            </p:cNvSpPr>
            <p:nvPr/>
          </p:nvSpPr>
          <p:spPr bwMode="auto">
            <a:xfrm>
              <a:off x="4136" y="2695"/>
              <a:ext cx="13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0" name="Oval 92"/>
            <p:cNvSpPr>
              <a:spLocks noChangeArrowheads="1"/>
            </p:cNvSpPr>
            <p:nvPr/>
          </p:nvSpPr>
          <p:spPr bwMode="auto">
            <a:xfrm>
              <a:off x="4136" y="2695"/>
              <a:ext cx="13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1" name="Oval 93"/>
            <p:cNvSpPr>
              <a:spLocks noChangeArrowheads="1"/>
            </p:cNvSpPr>
            <p:nvPr/>
          </p:nvSpPr>
          <p:spPr bwMode="auto">
            <a:xfrm>
              <a:off x="4132" y="2669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2" name="Oval 94"/>
            <p:cNvSpPr>
              <a:spLocks noChangeArrowheads="1"/>
            </p:cNvSpPr>
            <p:nvPr/>
          </p:nvSpPr>
          <p:spPr bwMode="auto">
            <a:xfrm>
              <a:off x="4132" y="2669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3" name="Oval 95"/>
            <p:cNvSpPr>
              <a:spLocks noChangeArrowheads="1"/>
            </p:cNvSpPr>
            <p:nvPr/>
          </p:nvSpPr>
          <p:spPr bwMode="auto">
            <a:xfrm>
              <a:off x="3993" y="2761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4" name="Oval 96"/>
            <p:cNvSpPr>
              <a:spLocks noChangeArrowheads="1"/>
            </p:cNvSpPr>
            <p:nvPr/>
          </p:nvSpPr>
          <p:spPr bwMode="auto">
            <a:xfrm>
              <a:off x="3993" y="2761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5" name="Oval 97"/>
            <p:cNvSpPr>
              <a:spLocks noChangeArrowheads="1"/>
            </p:cNvSpPr>
            <p:nvPr/>
          </p:nvSpPr>
          <p:spPr bwMode="auto">
            <a:xfrm>
              <a:off x="3744" y="2663"/>
              <a:ext cx="12" cy="12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6" name="Oval 98"/>
            <p:cNvSpPr>
              <a:spLocks noChangeArrowheads="1"/>
            </p:cNvSpPr>
            <p:nvPr/>
          </p:nvSpPr>
          <p:spPr bwMode="auto">
            <a:xfrm>
              <a:off x="3744" y="2663"/>
              <a:ext cx="12" cy="12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7" name="Oval 99"/>
            <p:cNvSpPr>
              <a:spLocks noChangeArrowheads="1"/>
            </p:cNvSpPr>
            <p:nvPr/>
          </p:nvSpPr>
          <p:spPr bwMode="auto">
            <a:xfrm>
              <a:off x="4153" y="2680"/>
              <a:ext cx="12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8" name="Oval 100"/>
            <p:cNvSpPr>
              <a:spLocks noChangeArrowheads="1"/>
            </p:cNvSpPr>
            <p:nvPr/>
          </p:nvSpPr>
          <p:spPr bwMode="auto">
            <a:xfrm>
              <a:off x="4153" y="2680"/>
              <a:ext cx="12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9" name="Oval 101"/>
            <p:cNvSpPr>
              <a:spLocks noChangeArrowheads="1"/>
            </p:cNvSpPr>
            <p:nvPr/>
          </p:nvSpPr>
          <p:spPr bwMode="auto">
            <a:xfrm>
              <a:off x="3808" y="2721"/>
              <a:ext cx="12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0" name="Oval 102"/>
            <p:cNvSpPr>
              <a:spLocks noChangeArrowheads="1"/>
            </p:cNvSpPr>
            <p:nvPr/>
          </p:nvSpPr>
          <p:spPr bwMode="auto">
            <a:xfrm>
              <a:off x="3808" y="2721"/>
              <a:ext cx="12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1" name="Oval 103"/>
            <p:cNvSpPr>
              <a:spLocks noChangeArrowheads="1"/>
            </p:cNvSpPr>
            <p:nvPr/>
          </p:nvSpPr>
          <p:spPr bwMode="auto">
            <a:xfrm>
              <a:off x="4306" y="2716"/>
              <a:ext cx="12" cy="13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2" name="Oval 104"/>
            <p:cNvSpPr>
              <a:spLocks noChangeArrowheads="1"/>
            </p:cNvSpPr>
            <p:nvPr/>
          </p:nvSpPr>
          <p:spPr bwMode="auto">
            <a:xfrm>
              <a:off x="4306" y="2716"/>
              <a:ext cx="12" cy="13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3" name="Oval 105"/>
            <p:cNvSpPr>
              <a:spLocks noChangeArrowheads="1"/>
            </p:cNvSpPr>
            <p:nvPr/>
          </p:nvSpPr>
          <p:spPr bwMode="auto">
            <a:xfrm>
              <a:off x="3961" y="2758"/>
              <a:ext cx="12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4" name="Oval 106"/>
            <p:cNvSpPr>
              <a:spLocks noChangeArrowheads="1"/>
            </p:cNvSpPr>
            <p:nvPr/>
          </p:nvSpPr>
          <p:spPr bwMode="auto">
            <a:xfrm>
              <a:off x="3961" y="2758"/>
              <a:ext cx="12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5" name="Oval 107"/>
            <p:cNvSpPr>
              <a:spLocks noChangeArrowheads="1"/>
            </p:cNvSpPr>
            <p:nvPr/>
          </p:nvSpPr>
          <p:spPr bwMode="auto">
            <a:xfrm>
              <a:off x="4820" y="2836"/>
              <a:ext cx="12" cy="12"/>
            </a:xfrm>
            <a:prstGeom prst="ellipse">
              <a:avLst/>
            </a:prstGeom>
            <a:solidFill>
              <a:srgbClr val="00CC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6" name="Oval 108"/>
            <p:cNvSpPr>
              <a:spLocks noChangeArrowheads="1"/>
            </p:cNvSpPr>
            <p:nvPr/>
          </p:nvSpPr>
          <p:spPr bwMode="auto">
            <a:xfrm>
              <a:off x="4820" y="2836"/>
              <a:ext cx="12" cy="12"/>
            </a:xfrm>
            <a:prstGeom prst="ellipse">
              <a:avLst/>
            </a:prstGeom>
            <a:noFill/>
            <a:ln w="46038" cap="rnd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7" name="Oval 109"/>
            <p:cNvSpPr>
              <a:spLocks noChangeArrowheads="1"/>
            </p:cNvSpPr>
            <p:nvPr/>
          </p:nvSpPr>
          <p:spPr bwMode="auto">
            <a:xfrm>
              <a:off x="3842" y="2628"/>
              <a:ext cx="13" cy="12"/>
            </a:xfrm>
            <a:prstGeom prst="ellipse">
              <a:avLst/>
            </a:prstGeom>
            <a:solidFill>
              <a:srgbClr val="00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8" name="Oval 110"/>
            <p:cNvSpPr>
              <a:spLocks noChangeArrowheads="1"/>
            </p:cNvSpPr>
            <p:nvPr/>
          </p:nvSpPr>
          <p:spPr bwMode="auto">
            <a:xfrm>
              <a:off x="3842" y="2628"/>
              <a:ext cx="13" cy="12"/>
            </a:xfrm>
            <a:prstGeom prst="ellipse">
              <a:avLst/>
            </a:prstGeom>
            <a:noFill/>
            <a:ln w="46038" cap="rnd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9" name="Oval 111"/>
            <p:cNvSpPr>
              <a:spLocks noChangeArrowheads="1"/>
            </p:cNvSpPr>
            <p:nvPr/>
          </p:nvSpPr>
          <p:spPr bwMode="auto">
            <a:xfrm>
              <a:off x="3934" y="2684"/>
              <a:ext cx="13" cy="12"/>
            </a:xfrm>
            <a:prstGeom prst="ellipse">
              <a:avLst/>
            </a:prstGeom>
            <a:solidFill>
              <a:srgbClr val="00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0" name="Oval 112"/>
            <p:cNvSpPr>
              <a:spLocks noChangeArrowheads="1"/>
            </p:cNvSpPr>
            <p:nvPr/>
          </p:nvSpPr>
          <p:spPr bwMode="auto">
            <a:xfrm>
              <a:off x="3934" y="2684"/>
              <a:ext cx="13" cy="12"/>
            </a:xfrm>
            <a:prstGeom prst="ellipse">
              <a:avLst/>
            </a:prstGeom>
            <a:noFill/>
            <a:ln w="46038" cap="rnd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1" name="Oval 113"/>
            <p:cNvSpPr>
              <a:spLocks noChangeArrowheads="1"/>
            </p:cNvSpPr>
            <p:nvPr/>
          </p:nvSpPr>
          <p:spPr bwMode="auto">
            <a:xfrm>
              <a:off x="4108" y="2695"/>
              <a:ext cx="13" cy="12"/>
            </a:xfrm>
            <a:prstGeom prst="ellipse">
              <a:avLst/>
            </a:prstGeom>
            <a:solidFill>
              <a:srgbClr val="00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2" name="Oval 114"/>
            <p:cNvSpPr>
              <a:spLocks noChangeArrowheads="1"/>
            </p:cNvSpPr>
            <p:nvPr/>
          </p:nvSpPr>
          <p:spPr bwMode="auto">
            <a:xfrm>
              <a:off x="4108" y="2695"/>
              <a:ext cx="13" cy="12"/>
            </a:xfrm>
            <a:prstGeom prst="ellipse">
              <a:avLst/>
            </a:prstGeom>
            <a:noFill/>
            <a:ln w="46038" cap="rnd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3" name="Oval 115"/>
            <p:cNvSpPr>
              <a:spLocks noChangeArrowheads="1"/>
            </p:cNvSpPr>
            <p:nvPr/>
          </p:nvSpPr>
          <p:spPr bwMode="auto">
            <a:xfrm>
              <a:off x="4456" y="2754"/>
              <a:ext cx="12" cy="12"/>
            </a:xfrm>
            <a:prstGeom prst="ellipse">
              <a:avLst/>
            </a:prstGeom>
            <a:solidFill>
              <a:srgbClr val="008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4" name="Oval 116"/>
            <p:cNvSpPr>
              <a:spLocks noChangeArrowheads="1"/>
            </p:cNvSpPr>
            <p:nvPr/>
          </p:nvSpPr>
          <p:spPr bwMode="auto">
            <a:xfrm>
              <a:off x="4456" y="2754"/>
              <a:ext cx="12" cy="12"/>
            </a:xfrm>
            <a:prstGeom prst="ellipse">
              <a:avLst/>
            </a:prstGeom>
            <a:noFill/>
            <a:ln w="46038" cap="rnd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3" name="Freeform 125"/>
            <p:cNvSpPr>
              <a:spLocks/>
            </p:cNvSpPr>
            <p:nvPr/>
          </p:nvSpPr>
          <p:spPr bwMode="auto">
            <a:xfrm>
              <a:off x="220" y="822"/>
              <a:ext cx="982" cy="217"/>
            </a:xfrm>
            <a:custGeom>
              <a:avLst/>
              <a:gdLst/>
              <a:ahLst/>
              <a:cxnLst>
                <a:cxn ang="0">
                  <a:pos x="302" y="605"/>
                </a:cxn>
                <a:cxn ang="0">
                  <a:pos x="2418" y="605"/>
                </a:cxn>
                <a:cxn ang="0">
                  <a:pos x="2721" y="303"/>
                </a:cxn>
                <a:cxn ang="0">
                  <a:pos x="2721" y="303"/>
                </a:cxn>
                <a:cxn ang="0">
                  <a:pos x="2418" y="0"/>
                </a:cxn>
                <a:cxn ang="0">
                  <a:pos x="2418" y="0"/>
                </a:cxn>
                <a:cxn ang="0">
                  <a:pos x="302" y="0"/>
                </a:cxn>
                <a:cxn ang="0">
                  <a:pos x="0" y="303"/>
                </a:cxn>
                <a:cxn ang="0">
                  <a:pos x="302" y="605"/>
                </a:cxn>
              </a:cxnLst>
              <a:rect l="0" t="0" r="r" b="b"/>
              <a:pathLst>
                <a:path w="2721" h="605">
                  <a:moveTo>
                    <a:pt x="302" y="605"/>
                  </a:moveTo>
                  <a:lnTo>
                    <a:pt x="2418" y="605"/>
                  </a:lnTo>
                  <a:cubicBezTo>
                    <a:pt x="2585" y="605"/>
                    <a:pt x="2721" y="470"/>
                    <a:pt x="2721" y="303"/>
                  </a:cubicBezTo>
                  <a:cubicBezTo>
                    <a:pt x="2721" y="303"/>
                    <a:pt x="2721" y="303"/>
                    <a:pt x="2721" y="303"/>
                  </a:cubicBezTo>
                  <a:cubicBezTo>
                    <a:pt x="2721" y="136"/>
                    <a:pt x="2585" y="0"/>
                    <a:pt x="2418" y="0"/>
                  </a:cubicBezTo>
                  <a:lnTo>
                    <a:pt x="2418" y="0"/>
                  </a:lnTo>
                  <a:lnTo>
                    <a:pt x="302" y="0"/>
                  </a:lnTo>
                  <a:cubicBezTo>
                    <a:pt x="135" y="0"/>
                    <a:pt x="0" y="136"/>
                    <a:pt x="0" y="303"/>
                  </a:cubicBezTo>
                  <a:cubicBezTo>
                    <a:pt x="0" y="470"/>
                    <a:pt x="135" y="605"/>
                    <a:pt x="302" y="605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5" name="Rectangle 127"/>
            <p:cNvSpPr>
              <a:spLocks noChangeArrowheads="1"/>
            </p:cNvSpPr>
            <p:nvPr/>
          </p:nvSpPr>
          <p:spPr bwMode="auto">
            <a:xfrm>
              <a:off x="249" y="845"/>
              <a:ext cx="91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Хранилища РАО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76" name="Line 128"/>
            <p:cNvSpPr>
              <a:spLocks noChangeShapeType="1"/>
            </p:cNvSpPr>
            <p:nvPr/>
          </p:nvSpPr>
          <p:spPr bwMode="auto">
            <a:xfrm>
              <a:off x="680" y="1039"/>
              <a:ext cx="1" cy="88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7" name="Freeform 129"/>
            <p:cNvSpPr>
              <a:spLocks/>
            </p:cNvSpPr>
            <p:nvPr/>
          </p:nvSpPr>
          <p:spPr bwMode="auto">
            <a:xfrm>
              <a:off x="653" y="1113"/>
              <a:ext cx="54" cy="57"/>
            </a:xfrm>
            <a:custGeom>
              <a:avLst/>
              <a:gdLst/>
              <a:ahLst/>
              <a:cxnLst>
                <a:cxn ang="0">
                  <a:pos x="79" y="159"/>
                </a:cxn>
                <a:cxn ang="0">
                  <a:pos x="0" y="0"/>
                </a:cxn>
                <a:cxn ang="0">
                  <a:pos x="158" y="0"/>
                </a:cxn>
                <a:cxn ang="0">
                  <a:pos x="79" y="159"/>
                </a:cxn>
              </a:cxnLst>
              <a:rect l="0" t="0" r="r" b="b"/>
              <a:pathLst>
                <a:path w="158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5"/>
                    <a:pt x="158" y="0"/>
                  </a:cubicBez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6" name="Скругленный прямоугольник 135"/>
          <p:cNvSpPr/>
          <p:nvPr/>
        </p:nvSpPr>
        <p:spPr>
          <a:xfrm>
            <a:off x="2195736" y="1740917"/>
            <a:ext cx="172819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Неизвлекаемые</a:t>
            </a:r>
            <a:r>
              <a:rPr lang="ru-RU" sz="1600" dirty="0" smtClean="0">
                <a:solidFill>
                  <a:schemeClr val="tx1"/>
                </a:solidFill>
              </a:rPr>
              <a:t> РАО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38" name="Прямая со стрелкой 137"/>
          <p:cNvCxnSpPr>
            <a:stCxn id="2056" idx="3"/>
          </p:cNvCxnSpPr>
          <p:nvPr/>
        </p:nvCxnSpPr>
        <p:spPr>
          <a:xfrm>
            <a:off x="1809750" y="2030413"/>
            <a:ext cx="385986" cy="304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>
            <a:stCxn id="136" idx="3"/>
          </p:cNvCxnSpPr>
          <p:nvPr/>
        </p:nvCxnSpPr>
        <p:spPr>
          <a:xfrm flipV="1">
            <a:off x="3923928" y="2060848"/>
            <a:ext cx="288032" cy="410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Скругленный прямоугольник 141"/>
          <p:cNvSpPr/>
          <p:nvPr/>
        </p:nvSpPr>
        <p:spPr>
          <a:xfrm>
            <a:off x="107504" y="2852936"/>
            <a:ext cx="1944216" cy="648072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Извлекаемые РАО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43" name="Прямая со стрелкой 142"/>
          <p:cNvCxnSpPr>
            <a:stCxn id="2056" idx="2"/>
            <a:endCxn id="142" idx="0"/>
          </p:cNvCxnSpPr>
          <p:nvPr/>
        </p:nvCxnSpPr>
        <p:spPr>
          <a:xfrm>
            <a:off x="1079501" y="2203466"/>
            <a:ext cx="111" cy="64947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>
            <a:stCxn id="142" idx="2"/>
            <a:endCxn id="2072" idx="0"/>
          </p:cNvCxnSpPr>
          <p:nvPr/>
        </p:nvCxnSpPr>
        <p:spPr>
          <a:xfrm flipH="1">
            <a:off x="1079501" y="3501008"/>
            <a:ext cx="111" cy="22329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0966" y="4481002"/>
            <a:ext cx="72008" cy="6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2007" y="500042"/>
            <a:ext cx="6642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2.1 Работы в </a:t>
            </a:r>
            <a:r>
              <a:rPr lang="ru-RU" sz="2400" b="1" dirty="0" err="1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Кирово-Чепецком</a:t>
            </a:r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 отделении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1124744"/>
            <a:ext cx="91440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Состав работ: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ликвидация радиационно-загрязненных зданий и сооружений,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превращение хранилищ в пункты консервации особых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РАО,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реабилитация территорий.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Разработана проектно-сметная документация, до конца 2012 г. ожидается положительное заключение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Главгосэкспертизы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Начало работ запланировано на 2013 г..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769768"/>
            <a:ext cx="438338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8142632 - 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85710"/>
            <a:ext cx="3563888" cy="267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J:\01-radon\KI-Чепецк\26-09-07\IMG_05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672" y="3284984"/>
            <a:ext cx="2952328" cy="209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476672"/>
            <a:ext cx="5477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2.2 Вывод из эксплуатации ПХРО </a:t>
            </a:r>
            <a:r>
              <a:rPr lang="ru-RU" sz="24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1071092"/>
            <a:ext cx="91440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На основании Решения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Госкорпорации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«Росатом» запланирован вывод из эксплуатации ПХРО Мурманского, Благовещенского, Казанского и Челябинского отделений. 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Целевое состояние – зеленая/коричневая лужайка.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В 2012 г. – концепции вывода из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эксплуатации, с 2013 – начало ПИР и выполнение работ.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В 2011-2012 гг. в Мурманском отделении проводятся работы по физической инвентаризации РАО и приведению условий их размещения в соответствие требованиям нормативных документов.</a:t>
            </a:r>
          </a:p>
        </p:txBody>
      </p:sp>
      <p:pic>
        <p:nvPicPr>
          <p:cNvPr id="6" name="Picture 3" descr="E:\ПХРО Мурманск фото\Фото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4798"/>
            <a:ext cx="2619601" cy="2053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0782" y="4441304"/>
            <a:ext cx="2808312" cy="209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ПХРО Мурманск фото\IMG_0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541132" cy="1939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6702" y="500042"/>
            <a:ext cx="658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2.3 Реабилитация бывших объектов ВМФ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15</a:t>
            </a:fld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7" name="Picture 6" descr="перимОсушка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</a:blip>
          <a:srcRect/>
          <a:stretch>
            <a:fillRect/>
          </a:stretch>
        </p:blipFill>
        <p:spPr bwMode="auto">
          <a:xfrm>
            <a:off x="0" y="3978275"/>
            <a:ext cx="3889375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4751388" cy="2179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512" y="1432522"/>
            <a:ext cx="878497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Основные направления работ: 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СевРАО – реабилитация площадок в губе Андреева и Гремихе. Планируется разработка концепций вывода из эксплуатации.</a:t>
            </a: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ДальРАО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– реабилитация площадки в г.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Вилючинске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. Проведено КИРО, разрабатывается проект вывода из эксплуатации.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17"/>
          <p:cNvSpPr txBox="1">
            <a:spLocks/>
          </p:cNvSpPr>
          <p:nvPr/>
        </p:nvSpPr>
        <p:spPr>
          <a:xfrm>
            <a:off x="539552" y="1340768"/>
            <a:ext cx="8352928" cy="4298032"/>
          </a:xfrm>
          <a:prstGeom prst="rect">
            <a:avLst/>
          </a:prstGeom>
        </p:spPr>
        <p:txBody>
          <a:bodyPr anchor="ctr"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403648" y="1412776"/>
          <a:ext cx="4104456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39552" y="1268760"/>
            <a:ext cx="5328592" cy="3168352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flipV="1">
            <a:off x="459994" y="1340764"/>
            <a:ext cx="1015663" cy="295232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Приведение РАО в соответствие критериям приемлемости</a:t>
            </a:r>
            <a:endParaRPr lang="ru-RU" b="1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611560" y="4437112"/>
          <a:ext cx="525658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Стрелка вниз 11"/>
          <p:cNvSpPr/>
          <p:nvPr/>
        </p:nvSpPr>
        <p:spPr>
          <a:xfrm>
            <a:off x="2483768" y="4509120"/>
            <a:ext cx="1440160" cy="288032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ьная выноска 12"/>
          <p:cNvSpPr/>
          <p:nvPr/>
        </p:nvSpPr>
        <p:spPr>
          <a:xfrm>
            <a:off x="6156176" y="1556792"/>
            <a:ext cx="2808312" cy="1656184"/>
          </a:xfrm>
          <a:prstGeom prst="wedgeEllipseCallout">
            <a:avLst>
              <a:gd name="adj1" fmla="val -59003"/>
              <a:gd name="adj2" fmla="val 3883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Требования к критериям приемлемости устанавливают федеральные нормы и правила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(ст. 8 ФЗ-190)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188640"/>
            <a:ext cx="3776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 3 Кондиционирование </a:t>
            </a:r>
          </a:p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накопленных РАО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Rectangle 2"/>
          <p:cNvSpPr txBox="1">
            <a:spLocks noChangeArrowheads="1"/>
          </p:cNvSpPr>
          <p:nvPr/>
        </p:nvSpPr>
        <p:spPr bwMode="auto">
          <a:xfrm>
            <a:off x="142875" y="1357313"/>
            <a:ext cx="8839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8775" indent="-358775" defTabSz="912813" fontAlgn="base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-428625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D60E4-0DD0-4993-B931-76A2FB65C35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17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179512" y="1350641"/>
            <a:ext cx="885653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1. Подавляющее количество РАО, хранящихся на площадках предприятия, не соответствуют критериям приемлемости для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захоронения.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В 2012 г. начата работа по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извлечению РАО из хранилищ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(непроектных) Саратовского отделения. </a:t>
            </a:r>
            <a:endParaRPr lang="ru-RU" b="1" dirty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188640"/>
            <a:ext cx="6774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Извлечение РАО из </a:t>
            </a:r>
          </a:p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исторических хранилищ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72701"/>
            <a:ext cx="3888432" cy="218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293096"/>
            <a:ext cx="3394348" cy="190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564904"/>
            <a:ext cx="3851920" cy="216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Rectangle 2"/>
          <p:cNvSpPr txBox="1">
            <a:spLocks noChangeArrowheads="1"/>
          </p:cNvSpPr>
          <p:nvPr/>
        </p:nvSpPr>
        <p:spPr bwMode="auto">
          <a:xfrm>
            <a:off x="142875" y="1357313"/>
            <a:ext cx="8839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8775" indent="-358775" defTabSz="912813" fontAlgn="base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-428625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D60E4-0DD0-4993-B931-76A2FB65C35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107950" y="1432520"/>
            <a:ext cx="903605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Целевое состояние на 2015 г.:</a:t>
            </a:r>
          </a:p>
          <a:p>
            <a:pPr marL="534988"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Создана б</a:t>
            </a:r>
            <a:r>
              <a:rPr lang="ru-RU" sz="2000" b="1" i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льшая часть инфраструктуры для обращения с РАО</a:t>
            </a:r>
          </a:p>
          <a:p>
            <a:pPr marL="534988"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Перерабатываются все поступающие и часть исторических РАО.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534988"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Изготавливаются кондиционированные формы РАО, приемлемые    для захоронения.</a:t>
            </a:r>
          </a:p>
          <a:p>
            <a:pPr marL="534988"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Ведутся работы по выводу из эксплуатации ПХРО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пяти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отделений.</a:t>
            </a:r>
          </a:p>
          <a:p>
            <a:pPr marL="534988" fontAlgn="base">
              <a:spcBef>
                <a:spcPct val="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Удовлетворяются потребности государства, производителей РАО и населения в области обеспечения ядерной и радиационной безопасности, в т.ч. при проведении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ремедиационных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работ.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696" y="476672"/>
            <a:ext cx="677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Перспективы развития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79512" y="2384505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79512" y="1916832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79512" y="2852936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79512" y="3584891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79512" y="4354745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Rectangle 2"/>
          <p:cNvSpPr txBox="1">
            <a:spLocks noChangeArrowheads="1"/>
          </p:cNvSpPr>
          <p:nvPr/>
        </p:nvSpPr>
        <p:spPr bwMode="auto">
          <a:xfrm>
            <a:off x="142875" y="1357313"/>
            <a:ext cx="8839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8775" indent="-358775" defTabSz="912813" fontAlgn="base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-428625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D60E4-0DD0-4993-B931-76A2FB65C35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4208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8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22531" name="Rectangle 2"/>
          <p:cNvSpPr txBox="1">
            <a:spLocks noChangeArrowheads="1"/>
          </p:cNvSpPr>
          <p:nvPr/>
        </p:nvSpPr>
        <p:spPr bwMode="auto">
          <a:xfrm>
            <a:off x="142875" y="1357313"/>
            <a:ext cx="8839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8775" indent="-358775" defTabSz="912813" fontAlgn="base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-428625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76672"/>
            <a:ext cx="677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Краткая характеристика предприятия 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-30000" contrast="-11000"/>
          </a:blip>
          <a:srcRect/>
          <a:stretch>
            <a:fillRect/>
          </a:stretch>
        </p:blipFill>
        <p:spPr bwMode="auto">
          <a:xfrm>
            <a:off x="467544" y="1196752"/>
            <a:ext cx="6831702" cy="404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7884368" y="1772816"/>
            <a:ext cx="1152128" cy="1944216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lIns="0" tIns="72000" rIns="252000" bIns="72000" anchor="ctr"/>
          <a:lstStyle/>
          <a:p>
            <a:pPr indent="31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Также на хранении находится </a:t>
            </a:r>
            <a:r>
              <a:rPr lang="ru-RU" sz="1400" b="1" dirty="0" smtClean="0">
                <a:solidFill>
                  <a:srgbClr val="000000"/>
                </a:solidFill>
                <a:cs typeface="Arial" charset="0"/>
              </a:rPr>
              <a:t>более 2,3 млн. ОИИИ</a:t>
            </a:r>
            <a:endParaRPr lang="ru-RU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7380312" y="2060848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Group 131"/>
          <p:cNvGraphicFramePr>
            <a:graphicFrameLocks noGrp="1"/>
          </p:cNvGraphicFramePr>
          <p:nvPr/>
        </p:nvGraphicFramePr>
        <p:xfrm>
          <a:off x="467544" y="5128512"/>
          <a:ext cx="6876256" cy="1729488"/>
        </p:xfrm>
        <a:graphic>
          <a:graphicData uri="http://schemas.openxmlformats.org/drawingml/2006/table">
            <a:tbl>
              <a:tblPr/>
              <a:tblGrid>
                <a:gridCol w="1979712"/>
                <a:gridCol w="1224136"/>
                <a:gridCol w="1165802"/>
                <a:gridCol w="1219399"/>
                <a:gridCol w="1287207"/>
              </a:tblGrid>
              <a:tr h="3018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2009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2011 год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2012 год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alpha val="50195"/>
                      </a:schemeClr>
                    </a:solidFill>
                  </a:tcPr>
                </a:tc>
              </a:tr>
              <a:tr h="359702">
                <a:tc rowSpan="2">
                  <a:txBody>
                    <a:bodyPr/>
                    <a:lstStyle/>
                    <a:p>
                      <a:pPr marL="85725" marR="0" lvl="0" indent="-8572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спецкомбинатов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«Радон» Госстроя РФ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85725" marR="0" lvl="0" indent="-8572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Площадка спец. производств (г.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Кирово-Чепецк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 ГК «Росатом»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16 отделений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16 отделений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21 отделение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21 отделение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</a:tr>
              <a:tr h="603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7 филиалов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7 филиалов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8 филиалов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8 филиалов</a:t>
                      </a: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</a:tr>
              <a:tr h="43569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Объем РАО на хранении: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79 тыс.м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376 тыс.м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548 тыс.м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549 тыс.м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550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тыс.м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90000" marT="0" marB="46800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188640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Основные направления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деятельности компании</a:t>
            </a:r>
          </a:p>
        </p:txBody>
      </p:sp>
      <p:sp>
        <p:nvSpPr>
          <p:cNvPr id="11" name="Номер слайда 3"/>
          <p:cNvSpPr txBox="1">
            <a:spLocks noGrp="1"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DE07EE-85ED-44B3-884F-CFE194BBACEE}" type="slidenum">
              <a:rPr lang="ru-RU" b="1">
                <a:solidFill>
                  <a:srgbClr val="003274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b="1" dirty="0">
              <a:solidFill>
                <a:srgbClr val="003274"/>
              </a:solidFill>
              <a:cs typeface="Arial" charset="0"/>
            </a:endParaRPr>
          </a:p>
        </p:txBody>
      </p:sp>
      <p:sp>
        <p:nvSpPr>
          <p:cNvPr id="6" name="Номер слайда 3"/>
          <p:cNvSpPr txBox="1">
            <a:spLocks noGrp="1"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4C7F6F5-41DB-4F9D-B40C-7ACED73DC201}" type="slidenum">
              <a:rPr lang="ru-RU" sz="2200" b="1">
                <a:solidFill>
                  <a:srgbClr val="003274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sz="2200" b="1" dirty="0">
              <a:solidFill>
                <a:srgbClr val="003274"/>
              </a:solidFill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0" y="1124744"/>
            <a:ext cx="9144001" cy="65556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41414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Комплексное обращение с РАО (сбор,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транспортирование, переработка, хранение)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dirty="0" smtClean="0">
              <a:solidFill>
                <a:srgbClr val="41414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Радиационное обследование и контроль;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реабилитация радиационно-опасных объектов;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dirty="0" smtClean="0">
              <a:solidFill>
                <a:srgbClr val="414142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 Комплекс работ по утилизации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 атомных подводных лодок (АПЛ),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 судов АТО и реабилитация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 бывших объектов Военно-морского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414142"/>
                </a:solidFill>
              </a:rPr>
              <a:t>              флота.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5" name="Рисунок 34" descr="IMG_168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301208"/>
            <a:ext cx="108012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Рисунок 30" descr="сортитровка металла загрязненного  РВ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573016"/>
            <a:ext cx="1584176" cy="133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2" descr="C:\Users\User RosRAO\Desktop\ФОТО в презентацию\IMG_47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492896"/>
            <a:ext cx="1773210" cy="157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" descr="C:\Users\User RosRAO\Desktop\IMG_32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196752"/>
            <a:ext cx="1800200" cy="16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Рисунок 18" descr="лаборатория поверки дозиметрических приборов_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301208"/>
            <a:ext cx="97160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4581128"/>
            <a:ext cx="231108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5301208"/>
            <a:ext cx="1678417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право 14"/>
          <p:cNvSpPr/>
          <p:nvPr/>
        </p:nvSpPr>
        <p:spPr>
          <a:xfrm>
            <a:off x="179512" y="1628800"/>
            <a:ext cx="395536" cy="2880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179512" y="2420888"/>
            <a:ext cx="395536" cy="288032"/>
          </a:xfrm>
          <a:prstGeom prst="rightArrow">
            <a:avLst/>
          </a:prstGeom>
          <a:solidFill>
            <a:srgbClr val="025EA1"/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179512" y="3284984"/>
            <a:ext cx="395536" cy="288032"/>
          </a:xfrm>
          <a:prstGeom prst="rightArrow">
            <a:avLst/>
          </a:prstGeom>
          <a:solidFill>
            <a:srgbClr val="025EA1"/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69" name="TextBox 19"/>
          <p:cNvSpPr txBox="1">
            <a:spLocks noChangeArrowheads="1"/>
          </p:cNvSpPr>
          <p:nvPr/>
        </p:nvSpPr>
        <p:spPr bwMode="auto">
          <a:xfrm>
            <a:off x="3544888" y="2636838"/>
            <a:ext cx="985837" cy="44767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Свердловское отделение</a:t>
            </a:r>
          </a:p>
        </p:txBody>
      </p:sp>
      <p:grpSp>
        <p:nvGrpSpPr>
          <p:cNvPr id="2" name="Группа 66"/>
          <p:cNvGrpSpPr>
            <a:grpSpLocks/>
          </p:cNvGrpSpPr>
          <p:nvPr/>
        </p:nvGrpSpPr>
        <p:grpSpPr bwMode="auto">
          <a:xfrm>
            <a:off x="76200" y="1214438"/>
            <a:ext cx="8456613" cy="4575175"/>
            <a:chOff x="2089740" y="1152824"/>
            <a:chExt cx="7967281" cy="4412622"/>
          </a:xfrm>
        </p:grpSpPr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4757776" y="1639766"/>
              <a:ext cx="145454" cy="44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82" name="TextBox 5"/>
            <p:cNvSpPr txBox="1">
              <a:spLocks noChangeArrowheads="1"/>
            </p:cNvSpPr>
            <p:nvPr/>
          </p:nvSpPr>
          <p:spPr bwMode="auto">
            <a:xfrm>
              <a:off x="4222314" y="1152824"/>
              <a:ext cx="4193754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Генеральная дирекция ФГУП «РосРАО»</a:t>
              </a:r>
            </a:p>
          </p:txBody>
        </p:sp>
        <p:sp>
          <p:nvSpPr>
            <p:cNvPr id="2073" name="TextBox 6"/>
            <p:cNvSpPr txBox="1">
              <a:spLocks noChangeArrowheads="1"/>
            </p:cNvSpPr>
            <p:nvPr/>
          </p:nvSpPr>
          <p:spPr bwMode="auto">
            <a:xfrm>
              <a:off x="2161531" y="2541529"/>
              <a:ext cx="928794" cy="43176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Ленинградское отделение</a:t>
              </a:r>
            </a:p>
          </p:txBody>
        </p:sp>
        <p:sp>
          <p:nvSpPr>
            <p:cNvPr id="2074" name="TextBox 7"/>
            <p:cNvSpPr txBox="1">
              <a:spLocks noChangeArrowheads="1"/>
            </p:cNvSpPr>
            <p:nvPr/>
          </p:nvSpPr>
          <p:spPr bwMode="auto">
            <a:xfrm>
              <a:off x="2161531" y="3016169"/>
              <a:ext cx="928794" cy="43176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Мурманское отделение</a:t>
              </a:r>
            </a:p>
          </p:txBody>
        </p:sp>
        <p:sp>
          <p:nvSpPr>
            <p:cNvPr id="2075" name="TextBox 12"/>
            <p:cNvSpPr txBox="1">
              <a:spLocks noChangeArrowheads="1"/>
            </p:cNvSpPr>
            <p:nvPr/>
          </p:nvSpPr>
          <p:spPr bwMode="auto">
            <a:xfrm>
              <a:off x="3214462" y="3010044"/>
              <a:ext cx="928794" cy="43023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Казанское отделение</a:t>
              </a:r>
            </a:p>
          </p:txBody>
        </p:sp>
        <p:sp>
          <p:nvSpPr>
            <p:cNvPr id="2076" name="TextBox 13"/>
            <p:cNvSpPr txBox="1">
              <a:spLocks noChangeArrowheads="1"/>
            </p:cNvSpPr>
            <p:nvPr/>
          </p:nvSpPr>
          <p:spPr bwMode="auto">
            <a:xfrm>
              <a:off x="3214462" y="3515306"/>
              <a:ext cx="928794" cy="43176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Нижегородское отделение</a:t>
              </a:r>
            </a:p>
          </p:txBody>
        </p:sp>
        <p:sp>
          <p:nvSpPr>
            <p:cNvPr id="2077" name="TextBox 14"/>
            <p:cNvSpPr txBox="1">
              <a:spLocks noChangeArrowheads="1"/>
            </p:cNvSpPr>
            <p:nvPr/>
          </p:nvSpPr>
          <p:spPr bwMode="auto">
            <a:xfrm>
              <a:off x="3214462" y="3991478"/>
              <a:ext cx="928794" cy="43176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Самарское отделение</a:t>
              </a:r>
            </a:p>
          </p:txBody>
        </p:sp>
        <p:sp>
          <p:nvSpPr>
            <p:cNvPr id="2078" name="TextBox 15"/>
            <p:cNvSpPr txBox="1">
              <a:spLocks noChangeArrowheads="1"/>
            </p:cNvSpPr>
            <p:nvPr/>
          </p:nvSpPr>
          <p:spPr bwMode="auto">
            <a:xfrm>
              <a:off x="3214462" y="4476835"/>
              <a:ext cx="928794" cy="43023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Саратовское отделение</a:t>
              </a:r>
            </a:p>
          </p:txBody>
        </p:sp>
        <p:sp>
          <p:nvSpPr>
            <p:cNvPr id="2079" name="TextBox 16"/>
            <p:cNvSpPr txBox="1">
              <a:spLocks noChangeArrowheads="1"/>
            </p:cNvSpPr>
            <p:nvPr/>
          </p:nvSpPr>
          <p:spPr bwMode="auto">
            <a:xfrm>
              <a:off x="4286837" y="2533874"/>
              <a:ext cx="928793" cy="430238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Волгоградское отделение</a:t>
              </a:r>
            </a:p>
          </p:txBody>
        </p:sp>
        <p:sp>
          <p:nvSpPr>
            <p:cNvPr id="2080" name="TextBox 17"/>
            <p:cNvSpPr txBox="1">
              <a:spLocks noChangeArrowheads="1"/>
            </p:cNvSpPr>
            <p:nvPr/>
          </p:nvSpPr>
          <p:spPr bwMode="auto">
            <a:xfrm>
              <a:off x="4286837" y="3010044"/>
              <a:ext cx="928793" cy="43023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Грозненское отделение</a:t>
              </a:r>
            </a:p>
          </p:txBody>
        </p:sp>
        <p:sp>
          <p:nvSpPr>
            <p:cNvPr id="2081" name="TextBox 18"/>
            <p:cNvSpPr txBox="1">
              <a:spLocks noChangeArrowheads="1"/>
            </p:cNvSpPr>
            <p:nvPr/>
          </p:nvSpPr>
          <p:spPr bwMode="auto">
            <a:xfrm>
              <a:off x="4286837" y="3518369"/>
              <a:ext cx="928793" cy="43176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Ростовское отделение</a:t>
              </a:r>
            </a:p>
          </p:txBody>
        </p:sp>
        <p:sp>
          <p:nvSpPr>
            <p:cNvPr id="2082" name="TextBox 21"/>
            <p:cNvSpPr txBox="1">
              <a:spLocks noChangeArrowheads="1"/>
            </p:cNvSpPr>
            <p:nvPr/>
          </p:nvSpPr>
          <p:spPr bwMode="auto">
            <a:xfrm>
              <a:off x="6430091" y="2536936"/>
              <a:ext cx="927298" cy="43176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Иркутское отделение</a:t>
              </a:r>
            </a:p>
          </p:txBody>
        </p:sp>
        <p:sp>
          <p:nvSpPr>
            <p:cNvPr id="2083" name="TextBox 22"/>
            <p:cNvSpPr txBox="1">
              <a:spLocks noChangeArrowheads="1"/>
            </p:cNvSpPr>
            <p:nvPr/>
          </p:nvSpPr>
          <p:spPr bwMode="auto">
            <a:xfrm>
              <a:off x="6430091" y="3010044"/>
              <a:ext cx="927298" cy="43023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Новосибирское отделение</a:t>
              </a:r>
            </a:p>
          </p:txBody>
        </p:sp>
        <p:sp>
          <p:nvSpPr>
            <p:cNvPr id="2084" name="TextBox 23"/>
            <p:cNvSpPr txBox="1">
              <a:spLocks noChangeArrowheads="1"/>
            </p:cNvSpPr>
            <p:nvPr/>
          </p:nvSpPr>
          <p:spPr bwMode="auto">
            <a:xfrm>
              <a:off x="7500970" y="2535404"/>
              <a:ext cx="928794" cy="430239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Хабаровское отделение</a:t>
              </a:r>
            </a:p>
          </p:txBody>
        </p:sp>
        <p:sp>
          <p:nvSpPr>
            <p:cNvPr id="2085" name="TextBox 24"/>
            <p:cNvSpPr txBox="1">
              <a:spLocks noChangeArrowheads="1"/>
            </p:cNvSpPr>
            <p:nvPr/>
          </p:nvSpPr>
          <p:spPr bwMode="auto">
            <a:xfrm>
              <a:off x="3214462" y="2535404"/>
              <a:ext cx="928794" cy="416458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 err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Благовещен-ское</a:t>
              </a: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 отделение</a:t>
              </a:r>
            </a:p>
          </p:txBody>
        </p:sp>
        <p:cxnSp>
          <p:nvCxnSpPr>
            <p:cNvPr id="28" name="Прямая соединительная линия 27"/>
            <p:cNvCxnSpPr/>
            <p:nvPr/>
          </p:nvCxnSpPr>
          <p:spPr>
            <a:xfrm rot="5400000">
              <a:off x="3633982" y="1694850"/>
              <a:ext cx="194450" cy="14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16200000" flipH="1">
              <a:off x="3437926" y="2969523"/>
              <a:ext cx="1561719" cy="44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4213550" y="2700763"/>
              <a:ext cx="732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4213550" y="3169278"/>
              <a:ext cx="732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4213550" y="3737316"/>
              <a:ext cx="73287" cy="30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/>
            <p:cNvSpPr/>
            <p:nvPr/>
          </p:nvSpPr>
          <p:spPr>
            <a:xfrm>
              <a:off x="4213550" y="1714736"/>
              <a:ext cx="1002080" cy="757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Филиал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Южный </a:t>
              </a:r>
            </a:p>
            <a:p>
              <a:pPr algn="ctr">
                <a:defRPr/>
              </a:pPr>
              <a:r>
                <a:rPr lang="ru-RU" sz="1100" dirty="0" err="1">
                  <a:solidFill>
                    <a:srgbClr val="414142"/>
                  </a:solidFill>
                  <a:latin typeface="Arial Narrow" pitchFamily="34" charset="0"/>
                </a:rPr>
                <a:t>территориаль-ный</a:t>
              </a: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 округ</a:t>
              </a: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1590157" y="3562860"/>
              <a:ext cx="3103534" cy="74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3144167" y="2674735"/>
              <a:ext cx="702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3144167" y="3213681"/>
              <a:ext cx="702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3144167" y="3689852"/>
              <a:ext cx="702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3144167" y="4166023"/>
              <a:ext cx="702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3144167" y="4642194"/>
              <a:ext cx="702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5285926" y="3235116"/>
              <a:ext cx="91234" cy="30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10800000" flipV="1">
              <a:off x="6358300" y="1961243"/>
              <a:ext cx="1496" cy="12769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6358300" y="2700763"/>
              <a:ext cx="71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6358300" y="3238178"/>
              <a:ext cx="71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7251554" y="2487958"/>
              <a:ext cx="356745" cy="1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7430675" y="2667079"/>
              <a:ext cx="71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16200000" flipH="1">
              <a:off x="1612803" y="2768897"/>
              <a:ext cx="9538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V="1">
              <a:off x="2089740" y="3245833"/>
              <a:ext cx="71791" cy="1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V="1">
              <a:off x="2595267" y="1569282"/>
              <a:ext cx="7461754" cy="244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rot="5400000">
              <a:off x="2492826" y="1700992"/>
              <a:ext cx="192918" cy="2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rot="5400000">
              <a:off x="5688992" y="1694850"/>
              <a:ext cx="194450" cy="14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5285926" y="1714736"/>
              <a:ext cx="1000583" cy="757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Филиал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Уральский </a:t>
              </a:r>
            </a:p>
            <a:p>
              <a:pPr algn="ctr">
                <a:defRPr/>
              </a:pPr>
              <a:r>
                <a:rPr lang="ru-RU" sz="1100" dirty="0" err="1">
                  <a:solidFill>
                    <a:srgbClr val="414142"/>
                  </a:solidFill>
                  <a:latin typeface="Arial Narrow" pitchFamily="34" charset="0"/>
                </a:rPr>
                <a:t>территориаль-ный</a:t>
              </a: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 округ</a:t>
              </a: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 rot="5400000">
              <a:off x="6819372" y="1650448"/>
              <a:ext cx="93397" cy="14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7840508" y="1681853"/>
              <a:ext cx="191387" cy="2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 11"/>
            <p:cNvSpPr/>
            <p:nvPr/>
          </p:nvSpPr>
          <p:spPr>
            <a:xfrm>
              <a:off x="7429179" y="1714736"/>
              <a:ext cx="1000584" cy="757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bIns="36000"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Филиал Дальневосточный </a:t>
              </a:r>
            </a:p>
            <a:p>
              <a:pPr algn="ctr">
                <a:defRPr/>
              </a:pPr>
              <a:r>
                <a:rPr lang="ru-RU" sz="1100" dirty="0" err="1">
                  <a:solidFill>
                    <a:srgbClr val="414142"/>
                  </a:solidFill>
                  <a:latin typeface="Arial Narrow" pitchFamily="34" charset="0"/>
                </a:rPr>
                <a:t>территориаль-ный</a:t>
              </a: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 округ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358300" y="1714736"/>
              <a:ext cx="999088" cy="757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Филиал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Сибирский </a:t>
              </a:r>
            </a:p>
            <a:p>
              <a:pPr algn="ctr">
                <a:defRPr/>
              </a:pPr>
              <a:r>
                <a:rPr lang="ru-RU" sz="1100" dirty="0" err="1" smtClean="0">
                  <a:solidFill>
                    <a:srgbClr val="414142"/>
                  </a:solidFill>
                  <a:latin typeface="Arial Narrow" pitchFamily="34" charset="0"/>
                </a:rPr>
                <a:t>территориаль-ный</a:t>
              </a:r>
              <a:r>
                <a:rPr lang="ru-RU" sz="1100" dirty="0" smtClean="0">
                  <a:solidFill>
                    <a:srgbClr val="414142"/>
                  </a:solidFill>
                  <a:latin typeface="Arial Narrow" pitchFamily="34" charset="0"/>
                </a:rPr>
                <a:t> </a:t>
              </a: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округ</a:t>
              </a: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089740" y="1731579"/>
              <a:ext cx="1000584" cy="7410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Филиал Северо-Западный  </a:t>
              </a:r>
              <a:r>
                <a:rPr lang="ru-RU" sz="1100" dirty="0" err="1">
                  <a:solidFill>
                    <a:srgbClr val="414142"/>
                  </a:solidFill>
                  <a:latin typeface="Arial Narrow" pitchFamily="34" charset="0"/>
                </a:rPr>
                <a:t>территориаль-ный</a:t>
              </a: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 округ</a:t>
              </a:r>
            </a:p>
          </p:txBody>
        </p:sp>
        <p:cxnSp>
          <p:nvCxnSpPr>
            <p:cNvPr id="66" name="Прямая соединительная линия 65"/>
            <p:cNvCxnSpPr/>
            <p:nvPr/>
          </p:nvCxnSpPr>
          <p:spPr>
            <a:xfrm rot="10800000">
              <a:off x="9551494" y="3977703"/>
              <a:ext cx="673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6" name="TextBox 66"/>
            <p:cNvSpPr txBox="1">
              <a:spLocks noChangeArrowheads="1"/>
            </p:cNvSpPr>
            <p:nvPr/>
          </p:nvSpPr>
          <p:spPr bwMode="auto">
            <a:xfrm>
              <a:off x="3209976" y="4965256"/>
              <a:ext cx="933280" cy="600190"/>
            </a:xfrm>
            <a:prstGeom prst="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Кирово-Чепецкое отделение</a:t>
              </a:r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3138185" y="5118366"/>
              <a:ext cx="71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rot="10800000" flipV="1">
              <a:off x="5285926" y="1990334"/>
              <a:ext cx="1495" cy="12478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5285926" y="2762007"/>
              <a:ext cx="91234" cy="15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2089740" y="2766600"/>
              <a:ext cx="71791" cy="15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Прямоугольник 61"/>
            <p:cNvSpPr/>
            <p:nvPr/>
          </p:nvSpPr>
          <p:spPr>
            <a:xfrm>
              <a:off x="3144167" y="1714736"/>
              <a:ext cx="999088" cy="7578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Филиал </a:t>
              </a:r>
            </a:p>
            <a:p>
              <a:pPr algn="ctr">
                <a:defRPr/>
              </a:pP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Приволжский </a:t>
              </a:r>
              <a:r>
                <a:rPr lang="ru-RU" sz="1100" dirty="0" err="1">
                  <a:solidFill>
                    <a:srgbClr val="414142"/>
                  </a:solidFill>
                  <a:latin typeface="Arial Narrow" pitchFamily="34" charset="0"/>
                </a:rPr>
                <a:t>территориаль-ный</a:t>
              </a:r>
              <a:r>
                <a:rPr lang="ru-RU" sz="1100" dirty="0">
                  <a:solidFill>
                    <a:srgbClr val="414142"/>
                  </a:solidFill>
                  <a:latin typeface="Arial Narrow" pitchFamily="34" charset="0"/>
                </a:rPr>
                <a:t> округ</a:t>
              </a:r>
            </a:p>
          </p:txBody>
        </p:sp>
        <p:sp>
          <p:nvSpPr>
            <p:cNvPr id="2122" name="TextBox 20"/>
            <p:cNvSpPr txBox="1">
              <a:spLocks noChangeArrowheads="1"/>
            </p:cNvSpPr>
            <p:nvPr/>
          </p:nvSpPr>
          <p:spPr bwMode="auto">
            <a:xfrm>
              <a:off x="5357716" y="3010044"/>
              <a:ext cx="928793" cy="4302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414142"/>
                  </a:solidFill>
                  <a:latin typeface="Arial Narrow" pitchFamily="34" charset="0"/>
                  <a:cs typeface="Arial" charset="0"/>
                </a:rPr>
                <a:t>Челябинское отделение</a:t>
              </a:r>
            </a:p>
          </p:txBody>
        </p:sp>
      </p:grpSp>
      <p:sp>
        <p:nvSpPr>
          <p:cNvPr id="2053" name="TextBox 21"/>
          <p:cNvSpPr txBox="1">
            <a:spLocks noChangeArrowheads="1"/>
          </p:cNvSpPr>
          <p:nvPr/>
        </p:nvSpPr>
        <p:spPr bwMode="auto">
          <a:xfrm>
            <a:off x="8072438" y="3008313"/>
            <a:ext cx="985837" cy="677108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Центр по обращению с </a:t>
            </a:r>
            <a:r>
              <a:rPr lang="ru-RU" sz="1100" b="1" dirty="0" smtClean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РАО </a:t>
            </a: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– отделение Фокино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 bwMode="auto">
          <a:xfrm rot="5400000">
            <a:off x="5739610" y="3806047"/>
            <a:ext cx="2241562" cy="4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 bwMode="auto">
          <a:xfrm>
            <a:off x="6858000" y="1790700"/>
            <a:ext cx="1062038" cy="11477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bIns="36000" anchor="ctr"/>
          <a:lstStyle/>
          <a:p>
            <a:pPr algn="ctr">
              <a:defRPr/>
            </a:pPr>
            <a:r>
              <a:rPr lang="ru-RU" sz="1100" dirty="0">
                <a:solidFill>
                  <a:srgbClr val="414142"/>
                </a:solidFill>
                <a:latin typeface="Arial Narrow" pitchFamily="34" charset="0"/>
              </a:rPr>
              <a:t>Северо-Западный центр по обращению с </a:t>
            </a:r>
            <a:r>
              <a:rPr lang="ru-RU" sz="1100" dirty="0" err="1">
                <a:solidFill>
                  <a:srgbClr val="414142"/>
                </a:solidFill>
                <a:latin typeface="Arial Narrow" pitchFamily="34" charset="0"/>
              </a:rPr>
              <a:t>радиоактивными</a:t>
            </a:r>
            <a:r>
              <a:rPr lang="ru-RU" sz="1100" dirty="0">
                <a:solidFill>
                  <a:srgbClr val="414142"/>
                </a:solidFill>
                <a:latin typeface="Arial Narrow" pitchFamily="34" charset="0"/>
              </a:rPr>
              <a:t> отходами «</a:t>
            </a:r>
            <a:r>
              <a:rPr lang="ru-RU" sz="1100" dirty="0" err="1">
                <a:solidFill>
                  <a:srgbClr val="414142"/>
                </a:solidFill>
                <a:latin typeface="Arial Narrow" pitchFamily="34" charset="0"/>
              </a:rPr>
              <a:t>СевРАО</a:t>
            </a:r>
            <a:r>
              <a:rPr lang="ru-RU" sz="1100" dirty="0">
                <a:solidFill>
                  <a:srgbClr val="414142"/>
                </a:solidFill>
                <a:latin typeface="Arial Narrow" pitchFamily="34" charset="0"/>
              </a:rPr>
              <a:t>» - филиал</a:t>
            </a: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7994650" y="1785938"/>
            <a:ext cx="1060450" cy="1152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bIns="36000" anchor="ctr"/>
          <a:lstStyle/>
          <a:p>
            <a:pPr algn="ctr">
              <a:defRPr/>
            </a:pPr>
            <a:r>
              <a:rPr lang="ru-RU" sz="1100" dirty="0">
                <a:solidFill>
                  <a:srgbClr val="414142"/>
                </a:solidFill>
                <a:latin typeface="Arial Narrow" pitchFamily="34" charset="0"/>
              </a:rPr>
              <a:t>Дальневосточный центр по обращению с радиоактивными отходами «</a:t>
            </a:r>
            <a:r>
              <a:rPr lang="ru-RU" sz="1100" dirty="0" err="1">
                <a:solidFill>
                  <a:srgbClr val="414142"/>
                </a:solidFill>
                <a:latin typeface="Arial Narrow" pitchFamily="34" charset="0"/>
              </a:rPr>
              <a:t>ДальРАО</a:t>
            </a:r>
            <a:r>
              <a:rPr lang="ru-RU" sz="1100" dirty="0">
                <a:solidFill>
                  <a:srgbClr val="414142"/>
                </a:solidFill>
                <a:latin typeface="Arial Narrow" pitchFamily="34" charset="0"/>
              </a:rPr>
              <a:t>» - филиал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 bwMode="auto">
          <a:xfrm rot="16200000" flipH="1">
            <a:off x="7310438" y="1704975"/>
            <a:ext cx="1428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 bwMode="auto">
          <a:xfrm rot="5400000">
            <a:off x="8460582" y="1704181"/>
            <a:ext cx="141288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TextBox 21"/>
          <p:cNvSpPr txBox="1">
            <a:spLocks noChangeArrowheads="1"/>
          </p:cNvSpPr>
          <p:nvPr/>
        </p:nvSpPr>
        <p:spPr bwMode="auto">
          <a:xfrm>
            <a:off x="8072462" y="3786190"/>
            <a:ext cx="985838" cy="677108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Центр по обращению с </a:t>
            </a:r>
            <a:r>
              <a:rPr lang="ru-RU" sz="1100" b="1" dirty="0" smtClean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РАО </a:t>
            </a: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– отделение </a:t>
            </a:r>
            <a:r>
              <a:rPr lang="ru-RU" sz="1100" b="1" dirty="0" err="1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Вилючинск</a:t>
            </a:r>
            <a:endParaRPr lang="ru-RU" sz="1100" b="1" dirty="0">
              <a:solidFill>
                <a:srgbClr val="414142"/>
              </a:solidFill>
              <a:latin typeface="Arial Narrow" pitchFamily="34" charset="0"/>
              <a:cs typeface="Arial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 bwMode="auto">
          <a:xfrm rot="16200000" flipH="1">
            <a:off x="7288222" y="3430578"/>
            <a:ext cx="1423992" cy="1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 bwMode="auto">
          <a:xfrm rot="10800000">
            <a:off x="7999413" y="3368675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TextBox 21"/>
          <p:cNvSpPr txBox="1">
            <a:spLocks noChangeArrowheads="1"/>
          </p:cNvSpPr>
          <p:nvPr/>
        </p:nvSpPr>
        <p:spPr bwMode="auto">
          <a:xfrm>
            <a:off x="6931025" y="3008313"/>
            <a:ext cx="985838" cy="677108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Центр по обращению с </a:t>
            </a:r>
            <a:r>
              <a:rPr lang="ru-RU" sz="1100" b="1" dirty="0" smtClean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РАО– </a:t>
            </a: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отделение Губа Андреева</a:t>
            </a:r>
          </a:p>
        </p:txBody>
      </p:sp>
      <p:sp>
        <p:nvSpPr>
          <p:cNvPr id="2063" name="TextBox 21"/>
          <p:cNvSpPr txBox="1">
            <a:spLocks noChangeArrowheads="1"/>
          </p:cNvSpPr>
          <p:nvPr/>
        </p:nvSpPr>
        <p:spPr bwMode="auto">
          <a:xfrm>
            <a:off x="6929454" y="3786190"/>
            <a:ext cx="985837" cy="677108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Центр по обращению с </a:t>
            </a:r>
            <a:r>
              <a:rPr lang="ru-RU" sz="1100" b="1" dirty="0" smtClean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РАО </a:t>
            </a: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– отделение Гремиха</a:t>
            </a:r>
          </a:p>
        </p:txBody>
      </p:sp>
      <p:cxnSp>
        <p:nvCxnSpPr>
          <p:cNvPr id="97" name="Прямая соединительная линия 96"/>
          <p:cNvCxnSpPr/>
          <p:nvPr/>
        </p:nvCxnSpPr>
        <p:spPr bwMode="auto">
          <a:xfrm rot="10800000">
            <a:off x="6869113" y="3381375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929454" y="4572008"/>
            <a:ext cx="985837" cy="677108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Центр по обращению с </a:t>
            </a:r>
            <a:r>
              <a:rPr lang="ru-RU" sz="1100" b="1" dirty="0" smtClean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РАО </a:t>
            </a: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– отделение Сайда-Губа</a:t>
            </a:r>
          </a:p>
        </p:txBody>
      </p:sp>
      <p:cxnSp>
        <p:nvCxnSpPr>
          <p:cNvPr id="101" name="Прямая соединительная линия 100"/>
          <p:cNvCxnSpPr/>
          <p:nvPr/>
        </p:nvCxnSpPr>
        <p:spPr bwMode="auto">
          <a:xfrm rot="10800000">
            <a:off x="6858016" y="4143380"/>
            <a:ext cx="71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 bwMode="auto">
          <a:xfrm rot="10800000">
            <a:off x="6858016" y="4929198"/>
            <a:ext cx="71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 bwMode="auto">
          <a:xfrm rot="5400000">
            <a:off x="4521200" y="1595438"/>
            <a:ext cx="107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TextBox 76"/>
          <p:cNvSpPr txBox="1">
            <a:spLocks noChangeArrowheads="1"/>
          </p:cNvSpPr>
          <p:nvPr/>
        </p:nvSpPr>
        <p:spPr bwMode="auto">
          <a:xfrm>
            <a:off x="2771800" y="5517232"/>
            <a:ext cx="48244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3274"/>
                </a:solidFill>
                <a:latin typeface="Arial" charset="0"/>
                <a:cs typeface="Arial" charset="0"/>
              </a:rPr>
              <a:t>Общая численность персонала – около 2100 чел.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000" b="1" dirty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TextBox 23"/>
          <p:cNvSpPr txBox="1">
            <a:spLocks noChangeArrowheads="1"/>
          </p:cNvSpPr>
          <p:nvPr/>
        </p:nvSpPr>
        <p:spPr bwMode="auto">
          <a:xfrm>
            <a:off x="49213" y="4308475"/>
            <a:ext cx="1041400" cy="938213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414142"/>
                </a:solidFill>
                <a:latin typeface="Arial Narrow" pitchFamily="34" charset="0"/>
                <a:cs typeface="Arial" charset="0"/>
              </a:rPr>
              <a:t>ПХРО в Сергиево-Посадском р-не Московской обл.</a:t>
            </a:r>
          </a:p>
        </p:txBody>
      </p:sp>
      <p:cxnSp>
        <p:nvCxnSpPr>
          <p:cNvPr id="81" name="Прямая соединительная линия 80"/>
          <p:cNvCxnSpPr/>
          <p:nvPr/>
        </p:nvCxnSpPr>
        <p:spPr bwMode="auto">
          <a:xfrm flipH="1">
            <a:off x="57150" y="1674813"/>
            <a:ext cx="53975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 bwMode="auto">
          <a:xfrm>
            <a:off x="31750" y="1681163"/>
            <a:ext cx="0" cy="26654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566850" y="591071"/>
            <a:ext cx="496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Филиальная сеть предприятия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Стрелка вправо 86"/>
          <p:cNvSpPr/>
          <p:nvPr/>
        </p:nvSpPr>
        <p:spPr>
          <a:xfrm>
            <a:off x="2483768" y="5589240"/>
            <a:ext cx="395536" cy="288032"/>
          </a:xfrm>
          <a:prstGeom prst="rightArrow">
            <a:avLst/>
          </a:prstGeom>
          <a:solidFill>
            <a:srgbClr val="025EA1"/>
          </a:solidFill>
          <a:ln>
            <a:solidFill>
              <a:srgbClr val="025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20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7" name="Rectangle 2"/>
          <p:cNvSpPr txBox="1">
            <a:spLocks noChangeArrowheads="1"/>
          </p:cNvSpPr>
          <p:nvPr/>
        </p:nvSpPr>
        <p:spPr bwMode="auto">
          <a:xfrm>
            <a:off x="142875" y="1357313"/>
            <a:ext cx="8839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8775" indent="-358775" defTabSz="912813" fontAlgn="base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-428625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5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215454" y="1834952"/>
            <a:ext cx="8928546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1. </a:t>
            </a:r>
            <a:r>
              <a:rPr lang="ru-RU" sz="2000" b="1" dirty="0">
                <a:solidFill>
                  <a:srgbClr val="003274"/>
                </a:solidFill>
                <a:latin typeface="Arial" charset="0"/>
                <a:cs typeface="Arial" charset="0"/>
              </a:rPr>
              <a:t>Х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ранение </a:t>
            </a:r>
            <a:r>
              <a:rPr lang="ru-RU" sz="2000" b="1" dirty="0">
                <a:solidFill>
                  <a:srgbClr val="003274"/>
                </a:solidFill>
                <a:latin typeface="Arial" charset="0"/>
                <a:cs typeface="Arial" charset="0"/>
              </a:rPr>
              <a:t>ранее накопленных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РАО и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ОИИИ</a:t>
            </a:r>
            <a:r>
              <a:rPr lang="en-US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-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22 ПХРО </a:t>
            </a:r>
            <a:r>
              <a:rPr lang="ru-RU" sz="2000" b="1" dirty="0">
                <a:solidFill>
                  <a:srgbClr val="003274"/>
                </a:solidFill>
                <a:latin typeface="Arial" charset="0"/>
                <a:cs typeface="Arial" charset="0"/>
              </a:rPr>
              <a:t>на всей территории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РФ. Общее количество -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около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200 хранилищ (высокая степень износа хранилищ определяет постоянные значительные затраты на их содержание);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Прием отходов от производителей РАО (в основном – предприятий, не входящих в контур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Росатома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, поступление РАО около 1500 куб.м/год) и размещение их на хранение.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В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большинстве случаев конечные формы не соответствуют критериям приемлемости для захоронения.</a:t>
            </a:r>
            <a:endParaRPr lang="ru-RU" sz="2000" b="1" dirty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6356" y="357166"/>
            <a:ext cx="6131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Основные задачи, решаемые до 2011 г.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31" name="Rectangle 2"/>
          <p:cNvSpPr txBox="1">
            <a:spLocks noChangeArrowheads="1"/>
          </p:cNvSpPr>
          <p:nvPr/>
        </p:nvSpPr>
        <p:spPr bwMode="auto">
          <a:xfrm>
            <a:off x="142875" y="1357313"/>
            <a:ext cx="8839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8775" indent="-358775" defTabSz="912813" fontAlgn="base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-428625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41414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6D60E4-0DD0-4993-B931-76A2FB65C35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6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35496" y="1412775"/>
            <a:ext cx="90360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1. Трансформация предприятия в специализированную организацию, обеспечивающую полный цикл обращения с РАО от их сбора (включая реабилитационные работы) до изготовления кондиционированных форм, приемлемых для захоронения. Ключевая задача - создание современной инфраструктуры обращения с РАО.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Решение проблем «наследия» и оптимизация затрат на хранение РАО – вывод из эксплуатации ПХРО неперспективных отделений.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3. Приведение к критериям приемлемости отходов, накопленных на площадках предприятия.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4. Адаптация учетной и финансовой политик (первичная регистрация и классификация РАО, оценка обязательств и др.)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-71250"/>
            <a:ext cx="6774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Основные направления развития в рамках выполнения требований 190-ФЗ и создания ЕГС РАО 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7144" y="188640"/>
            <a:ext cx="413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1 Создание современной </a:t>
            </a:r>
          </a:p>
          <a:p>
            <a:pPr marL="457200" indent="-457200"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1129382"/>
            <a:ext cx="9144000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Создаваемые технологические мощности по направлениям: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1. Развитие базовых отделений (Ленинградское, Свердловское, Иркутское) – создание технологических  комплексов полного цикла для получения кондиционированных форм РАО, приемлемых для захоронения.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2.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Логистические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центры (Ростовское, Саратовское и др.), имеющие достаточные мощности для накопления РАО и оснащенные модульным оборудованием для предобработки РАО.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3. Инфраструктура для решения проблем наследия на бывших объектах ВМФ: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- комплексы переработки РАО в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Сайда-Губе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и Губе Андреева (СевРАО),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- ПДХРО в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Сайда-Губе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(СевРАО),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- ПДХРО на м. Устричный (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ДальРАО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0449" y="500042"/>
            <a:ext cx="531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1.1 </a:t>
            </a:r>
            <a:r>
              <a:rPr lang="ru-RU" sz="24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Развитие базовых отделений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1042864"/>
            <a:ext cx="91440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В Ленинградском, Свердловском и Иркутском отделениях планируется создание технологических комплексов, позволяющих получать кондиционированные формы РАО, приемлемые для захоронения.  Идут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предпроектные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работы, для Ленинградского отделения начато проектирование.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Основные технологические операции (варианты):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сортировка РАО,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подпрессовка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и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суперпрессование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ТРО,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плавление металла и теплоизоляционных материалов,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очистка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ЖРО,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цементирование,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кондиционирование РАО.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973935"/>
            <a:ext cx="2438265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8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293096"/>
            <a:ext cx="1908470" cy="198884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5282694"/>
            <a:ext cx="2771800" cy="157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003274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538045" y="3019944"/>
            <a:ext cx="1753940" cy="1283930"/>
            <a:chOff x="6778500" y="4509120"/>
            <a:chExt cx="1753940" cy="128393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78500" y="4509120"/>
              <a:ext cx="1753940" cy="1283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71686" y="4701394"/>
              <a:ext cx="1714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75742" y="4699266"/>
              <a:ext cx="1714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02848" y="4699266"/>
              <a:ext cx="1714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35580" y="4704892"/>
              <a:ext cx="1714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_презентация_рус_экран_внутр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7178" y="500042"/>
            <a:ext cx="578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3274"/>
                </a:solidFill>
                <a:latin typeface="Arial" pitchFamily="34" charset="0"/>
                <a:cs typeface="Arial" pitchFamily="34" charset="0"/>
              </a:rPr>
              <a:t>1.2 </a:t>
            </a:r>
            <a:r>
              <a:rPr lang="ru-RU" sz="24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Развитие логистических центров</a:t>
            </a:r>
            <a:endParaRPr lang="ru-RU" sz="2400" b="1" dirty="0">
              <a:solidFill>
                <a:srgbClr val="0032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1484784"/>
            <a:ext cx="914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В Ростовском, Саратовском и др. отделениях имеются или планируются мощности для накопления и хранения РАО. В 2013 г. отделения будут оснащены технологическим оборудованием в мобильном исполнении для проведения предобработки РАО. 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Основные технологические операции (варианты):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сортировка РАО,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подпрессовка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ТРО,</a:t>
            </a:r>
          </a:p>
          <a:p>
            <a:pPr marL="96838" indent="127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 err="1" smtClean="0">
                <a:solidFill>
                  <a:srgbClr val="003274"/>
                </a:solidFill>
                <a:latin typeface="Arial" charset="0"/>
                <a:cs typeface="Arial" charset="0"/>
              </a:rPr>
              <a:t>виброуплотнение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 сыпучих </a:t>
            </a:r>
            <a:r>
              <a:rPr lang="ru-RU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ТРО</a:t>
            </a:r>
            <a:r>
              <a:rPr lang="en-US" sz="2000" b="1" dirty="0" smtClean="0">
                <a:solidFill>
                  <a:srgbClr val="003274"/>
                </a:solidFill>
                <a:latin typeface="Arial" charset="0"/>
                <a:cs typeface="Arial" charset="0"/>
              </a:rPr>
              <a:t>.</a:t>
            </a:r>
            <a:endParaRPr lang="ru-RU" sz="2000" b="1" dirty="0" smtClean="0">
              <a:solidFill>
                <a:srgbClr val="003274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285345"/>
            <a:ext cx="1872208" cy="157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013176"/>
            <a:ext cx="2088232" cy="149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861048"/>
            <a:ext cx="1776975" cy="133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09120"/>
            <a:ext cx="2267744" cy="151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7"/>
          <p:cNvSpPr>
            <a:spLocks noGrp="1"/>
          </p:cNvSpPr>
          <p:nvPr>
            <p:ph type="sldNum" sz="quarter" idx="10"/>
          </p:nvPr>
        </p:nvSpPr>
        <p:spPr>
          <a:xfrm>
            <a:off x="8332788" y="6448425"/>
            <a:ext cx="811212" cy="377825"/>
          </a:xfrm>
        </p:spPr>
        <p:txBody>
          <a:bodyPr/>
          <a:lstStyle/>
          <a:p>
            <a:pPr>
              <a:defRPr/>
            </a:pPr>
            <a:fld id="{0D0CF99B-D687-4FF2-A2FA-C27BB462B7FF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9</a:t>
            </a:fld>
            <a:endParaRPr lang="ru-RU" dirty="0">
              <a:solidFill>
                <a:srgbClr val="003274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884368" y="2855243"/>
            <a:ext cx="1303977" cy="2445965"/>
            <a:chOff x="4211960" y="4412035"/>
            <a:chExt cx="1303977" cy="2445965"/>
          </a:xfrm>
        </p:grpSpPr>
        <p:pic>
          <p:nvPicPr>
            <p:cNvPr id="12" name="Рисунок 11" descr="http://www.macfab.ru/img/inside/press_macfab_Barrel-Press-open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11960" y="4412035"/>
              <a:ext cx="1303977" cy="2445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83874" y="5283503"/>
              <a:ext cx="492181" cy="82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Оформление по умолчанию">
  <a:themeElements>
    <a:clrScheme name="8_Оформление по умолчанию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8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Оформление по умолчанию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-default">
  <a:themeElements>
    <a:clrScheme name="a-default 6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 lIns="0" tIns="0" rIns="0" bIns="0" rtlCol="0" anchor="ctr" anchorCtr="1">
        <a:spAutoFit/>
      </a:bodyPr>
      <a:lstStyle>
        <a:defPPr algn="r">
          <a:defRPr sz="2200" b="1" dirty="0" smtClean="0">
            <a:solidFill>
              <a:schemeClr val="hlink"/>
            </a:solidFill>
          </a:defRPr>
        </a:defPPr>
      </a:lstStyle>
    </a:txDef>
  </a:objectDefaults>
  <a:extraClrSchemeLst>
    <a:extraClrScheme>
      <a:clrScheme name="a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-default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2075</Words>
  <Application>Microsoft Office PowerPoint</Application>
  <PresentationFormat>Экран (4:3)</PresentationFormat>
  <Paragraphs>284</Paragraphs>
  <Slides>19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8_Оформление по умолчанию</vt:lpstr>
      <vt:lpstr>a-default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voronina</dc:creator>
  <cp:lastModifiedBy>volkovas</cp:lastModifiedBy>
  <cp:revision>82</cp:revision>
  <cp:lastPrinted>2011-09-23T12:15:47Z</cp:lastPrinted>
  <dcterms:created xsi:type="dcterms:W3CDTF">2011-09-23T11:45:19Z</dcterms:created>
  <dcterms:modified xsi:type="dcterms:W3CDTF">2012-10-15T10:20:42Z</dcterms:modified>
</cp:coreProperties>
</file>