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27" r:id="rId2"/>
  </p:sldMasterIdLst>
  <p:notesMasterIdLst>
    <p:notesMasterId r:id="rId10"/>
  </p:notesMasterIdLst>
  <p:sldIdLst>
    <p:sldId id="351" r:id="rId3"/>
    <p:sldId id="358" r:id="rId4"/>
    <p:sldId id="359" r:id="rId5"/>
    <p:sldId id="360" r:id="rId6"/>
    <p:sldId id="361" r:id="rId7"/>
    <p:sldId id="362" r:id="rId8"/>
    <p:sldId id="363" r:id="rId9"/>
  </p:sldIdLst>
  <p:sldSz cx="9144000" cy="6858000" type="screen4x3"/>
  <p:notesSz cx="6718300" cy="9855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EC2E0E"/>
    <a:srgbClr val="F391EC"/>
    <a:srgbClr val="E119D3"/>
    <a:srgbClr val="F62C04"/>
    <a:srgbClr val="33CCFF"/>
    <a:srgbClr val="FF3300"/>
    <a:srgbClr val="8EF6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003" autoAdjust="0"/>
    <p:restoredTop sz="94660"/>
  </p:normalViewPr>
  <p:slideViewPr>
    <p:cSldViewPr>
      <p:cViewPr>
        <p:scale>
          <a:sx n="100" d="100"/>
          <a:sy n="100" d="100"/>
        </p:scale>
        <p:origin x="-73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EF754B9-99BA-4311-959F-BD68E7D69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1685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Calibri" pitchFamily="34" charset="0"/>
            </a:endParaRPr>
          </a:p>
        </p:txBody>
      </p:sp>
      <p:sp>
        <p:nvSpPr>
          <p:cNvPr id="159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5C418E54-0719-4BAF-BDC8-0315A209C079}" type="slidenum">
              <a:rPr lang="ru-RU" smtClean="0"/>
              <a:pPr defTabSz="914400"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Calibri" pitchFamily="34" charset="0"/>
            </a:endParaRPr>
          </a:p>
        </p:txBody>
      </p:sp>
      <p:sp>
        <p:nvSpPr>
          <p:cNvPr id="159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5C418E54-0719-4BAF-BDC8-0315A209C079}" type="slidenum">
              <a:rPr lang="ru-RU" smtClean="0"/>
              <a:pPr defTabSz="914400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Calibri" pitchFamily="34" charset="0"/>
            </a:endParaRPr>
          </a:p>
        </p:txBody>
      </p:sp>
      <p:sp>
        <p:nvSpPr>
          <p:cNvPr id="159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5C418E54-0719-4BAF-BDC8-0315A209C079}" type="slidenum">
              <a:rPr lang="ru-RU" smtClean="0"/>
              <a:pPr defTabSz="914400"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Calibri" pitchFamily="34" charset="0"/>
            </a:endParaRPr>
          </a:p>
        </p:txBody>
      </p:sp>
      <p:sp>
        <p:nvSpPr>
          <p:cNvPr id="159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5C418E54-0719-4BAF-BDC8-0315A209C079}" type="slidenum">
              <a:rPr lang="ru-RU" smtClean="0"/>
              <a:pPr defTabSz="914400"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Calibri" pitchFamily="34" charset="0"/>
            </a:endParaRPr>
          </a:p>
        </p:txBody>
      </p:sp>
      <p:sp>
        <p:nvSpPr>
          <p:cNvPr id="159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5C418E54-0719-4BAF-BDC8-0315A209C079}" type="slidenum">
              <a:rPr lang="ru-RU" smtClean="0"/>
              <a:pPr defTabSz="914400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Calibri" pitchFamily="34" charset="0"/>
            </a:endParaRPr>
          </a:p>
        </p:txBody>
      </p:sp>
      <p:sp>
        <p:nvSpPr>
          <p:cNvPr id="159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5C418E54-0719-4BAF-BDC8-0315A209C079}" type="slidenum">
              <a:rPr lang="ru-RU" smtClean="0"/>
              <a:pPr defTabSz="914400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Calibri" pitchFamily="34" charset="0"/>
            </a:endParaRPr>
          </a:p>
        </p:txBody>
      </p:sp>
      <p:sp>
        <p:nvSpPr>
          <p:cNvPr id="159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5C418E54-0719-4BAF-BDC8-0315A209C079}" type="slidenum">
              <a:rPr lang="ru-RU" smtClean="0"/>
              <a:pPr defTabSz="914400"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2195513" y="1406525"/>
            <a:ext cx="6948487" cy="366713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chemeClr val="bg1"/>
                </a:solidFill>
              </a:rPr>
              <a:t>               </a:t>
            </a:r>
            <a:r>
              <a:rPr lang="en-US" b="1">
                <a:solidFill>
                  <a:schemeClr val="bg1"/>
                </a:solidFill>
              </a:rPr>
              <a:t>FSUE “Mining and Chemical Combine”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1AD10-1788-44A7-8E56-1F89962AC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3A71B-5F01-401F-8DA9-20FBB96DE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8207375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3897313"/>
            <a:ext cx="8207375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FEADE-CA18-4000-950A-49C5FF307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1774-D2F8-4790-A1E4-3F01C0CB68DF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A06-5366-42C3-BF75-01E03461D65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navigation8" descr="ujkm,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2195513" y="1406525"/>
            <a:ext cx="6948487" cy="366713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chemeClr val="bg1"/>
                </a:solidFill>
              </a:rPr>
              <a:t>               </a:t>
            </a:r>
            <a:r>
              <a:rPr lang="en-US" b="1">
                <a:solidFill>
                  <a:schemeClr val="bg1"/>
                </a:solidFill>
              </a:rPr>
              <a:t>FSUE “Mining and Chemical Combine”</a:t>
            </a:r>
            <a:endParaRPr lang="ru-RU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164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1774-D2F8-4790-A1E4-3F01C0CB68DF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3A92F-ED47-40BB-93D9-8F4C5E7D01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4906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1774-D2F8-4790-A1E4-3F01C0CB68DF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EF6F4-CC1B-41C9-A62C-702F76F954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3513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1774-D2F8-4790-A1E4-3F01C0CB68DF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6293C-AF2A-446A-8DFD-99968ED0BA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7297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1774-D2F8-4790-A1E4-3F01C0CB68DF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2109C-6BAE-4F73-9E2D-E8BCD6D3C1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53737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1774-D2F8-4790-A1E4-3F01C0CB68DF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FE848-3093-4B9B-AB59-3A71A36506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518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1774-D2F8-4790-A1E4-3F01C0CB68DF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7E8E3-C9A3-4041-A1DA-118ED36C58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86438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3A92F-ED47-40BB-93D9-8F4C5E7D0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1774-D2F8-4790-A1E4-3F01C0CB68DF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6CDAE-BD8F-43FD-BE56-2BB8E618B6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61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1774-D2F8-4790-A1E4-3F01C0CB68DF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4E09F9-9CA0-45BC-B96B-26C0064B9A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9739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1774-D2F8-4790-A1E4-3F01C0CB68DF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1AD10-1788-44A7-8E56-1F89962AC0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024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1774-D2F8-4790-A1E4-3F01C0CB68DF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3A71B-5F01-401F-8DA9-20FBB96DE4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36461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EF6F4-CC1B-41C9-A62C-702F76F95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6293C-AF2A-446A-8DFD-99968ED0B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2109C-6BAE-4F73-9E2D-E8BCD6D3C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FE848-3093-4B9B-AB59-3A71A3650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7E8E3-C9A3-4041-A1DA-118ED36C5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6CDAE-BD8F-43FD-BE56-2BB8E618B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E09F9-9CA0-45BC-B96B-26C0064B9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6BF04CBC-9B69-45C3-94C4-4A4A70050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24" r:id="rId3"/>
    <p:sldLayoutId id="2147483723" r:id="rId4"/>
    <p:sldLayoutId id="2147483722" r:id="rId5"/>
    <p:sldLayoutId id="2147483721" r:id="rId6"/>
    <p:sldLayoutId id="2147483720" r:id="rId7"/>
    <p:sldLayoutId id="2147483719" r:id="rId8"/>
    <p:sldLayoutId id="2147483718" r:id="rId9"/>
    <p:sldLayoutId id="2147483717" r:id="rId10"/>
    <p:sldLayoutId id="2147483716" r:id="rId11"/>
    <p:sldLayoutId id="2147483715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C1774-D2F8-4790-A1E4-3F01C0CB68DF}" type="datetimeFigureOut">
              <a:rPr lang="ru-RU" smtClean="0"/>
              <a:pPr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F04CBC-9B69-45C3-94C4-4A4A70050D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085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5" descr="ВНИИНМ-9.png"/>
          <p:cNvPicPr>
            <a:picLocks noChangeAspect="1"/>
          </p:cNvPicPr>
          <p:nvPr/>
        </p:nvPicPr>
        <p:blipFill>
          <a:blip r:embed="rId3">
            <a:lum bright="-20000" contrast="20000"/>
          </a:blip>
          <a:srcRect r="69769" b="3186"/>
          <a:stretch>
            <a:fillRect/>
          </a:stretch>
        </p:blipFill>
        <p:spPr bwMode="auto">
          <a:xfrm>
            <a:off x="571501" y="-23"/>
            <a:ext cx="571476" cy="5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7" descr="ТВЭЛ-1.png"/>
          <p:cNvPicPr>
            <a:picLocks noChangeAspect="1"/>
          </p:cNvPicPr>
          <p:nvPr/>
        </p:nvPicPr>
        <p:blipFill>
          <a:blip r:embed="rId4"/>
          <a:srcRect r="54547" b="-9731"/>
          <a:stretch>
            <a:fillRect/>
          </a:stretch>
        </p:blipFill>
        <p:spPr bwMode="auto">
          <a:xfrm>
            <a:off x="8072462" y="-24"/>
            <a:ext cx="842938" cy="67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2285984" y="0"/>
            <a:ext cx="4781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ОАО «ВНИИНМ имени </a:t>
            </a:r>
            <a:r>
              <a:rPr lang="ru-RU" b="1" dirty="0" err="1">
                <a:solidFill>
                  <a:srgbClr val="002060"/>
                </a:solidFill>
              </a:rPr>
              <a:t>А.А.Бочвара</a:t>
            </a:r>
            <a:r>
              <a:rPr lang="ru-RU" b="1" dirty="0">
                <a:solidFill>
                  <a:srgbClr val="002060"/>
                </a:solidFill>
              </a:rPr>
              <a:t>» 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Центр  по обращению с ОЯТ, РАО и ВЭ</a:t>
            </a:r>
          </a:p>
        </p:txBody>
      </p:sp>
      <p:sp>
        <p:nvSpPr>
          <p:cNvPr id="7" name="copyContent1"/>
          <p:cNvSpPr txBox="1">
            <a:spLocks noChangeArrowheads="1"/>
          </p:cNvSpPr>
          <p:nvPr/>
        </p:nvSpPr>
        <p:spPr>
          <a:xfrm>
            <a:off x="0" y="2061418"/>
            <a:ext cx="9144000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Использование полимерных покрытий при дезактивации и выводе из эксплуатации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42910" y="712768"/>
            <a:ext cx="8143932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28992" y="4572008"/>
            <a:ext cx="2946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70C0"/>
                </a:solidFill>
              </a:rPr>
              <a:t>Воронько Игорь Георгиевич,</a:t>
            </a:r>
            <a:endParaRPr lang="ru-RU" sz="1600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1600" i="1" dirty="0" smtClean="0">
                <a:solidFill>
                  <a:srgbClr val="0070C0"/>
                </a:solidFill>
              </a:rPr>
              <a:t>г</a:t>
            </a:r>
            <a:r>
              <a:rPr lang="ru-RU" sz="1600" i="1" dirty="0" smtClean="0">
                <a:solidFill>
                  <a:srgbClr val="0070C0"/>
                </a:solidFill>
              </a:rPr>
              <a:t>лавный специалист</a:t>
            </a:r>
            <a:endParaRPr lang="ru-RU" sz="1600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6500834"/>
            <a:ext cx="21323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err="1" smtClean="0"/>
              <a:t>АтомЭко</a:t>
            </a:r>
            <a:r>
              <a:rPr lang="ru-RU" sz="1000" b="1" dirty="0" smtClean="0"/>
              <a:t>, 16-17 октября 2012 </a:t>
            </a:r>
            <a:r>
              <a:rPr lang="ru-RU" sz="1000" b="1" dirty="0" smtClean="0"/>
              <a:t>г.</a:t>
            </a:r>
            <a:endParaRPr lang="ru-RU" sz="1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5" descr="ВНИИНМ-9.png"/>
          <p:cNvPicPr>
            <a:picLocks noChangeAspect="1"/>
          </p:cNvPicPr>
          <p:nvPr/>
        </p:nvPicPr>
        <p:blipFill>
          <a:blip r:embed="rId3">
            <a:lum bright="-20000" contrast="20000"/>
          </a:blip>
          <a:srcRect r="69769" b="3186"/>
          <a:stretch>
            <a:fillRect/>
          </a:stretch>
        </p:blipFill>
        <p:spPr bwMode="auto">
          <a:xfrm>
            <a:off x="571501" y="-23"/>
            <a:ext cx="571476" cy="5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7" descr="ТВЭЛ-1.png"/>
          <p:cNvPicPr>
            <a:picLocks noChangeAspect="1"/>
          </p:cNvPicPr>
          <p:nvPr/>
        </p:nvPicPr>
        <p:blipFill>
          <a:blip r:embed="rId4"/>
          <a:srcRect r="54547" b="-9731"/>
          <a:stretch>
            <a:fillRect/>
          </a:stretch>
        </p:blipFill>
        <p:spPr bwMode="auto">
          <a:xfrm>
            <a:off x="8072462" y="-24"/>
            <a:ext cx="842938" cy="67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2285984" y="0"/>
            <a:ext cx="4781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ОАО «ВНИИНМ имени </a:t>
            </a:r>
            <a:r>
              <a:rPr lang="ru-RU" b="1" dirty="0" err="1">
                <a:solidFill>
                  <a:srgbClr val="002060"/>
                </a:solidFill>
              </a:rPr>
              <a:t>А.А.Бочвара</a:t>
            </a:r>
            <a:r>
              <a:rPr lang="ru-RU" b="1" dirty="0">
                <a:solidFill>
                  <a:srgbClr val="002060"/>
                </a:solidFill>
              </a:rPr>
              <a:t>» 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Центр  по обращению с ОЯТ, РАО и ВЭ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42910" y="712768"/>
            <a:ext cx="8143932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57224" y="1071546"/>
            <a:ext cx="5770626" cy="2222222"/>
            <a:chOff x="1433" y="2421"/>
            <a:chExt cx="8967" cy="3494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1433" y="2421"/>
              <a:ext cx="6009" cy="3494"/>
              <a:chOff x="1778" y="5226"/>
              <a:chExt cx="7803" cy="4537"/>
            </a:xfrm>
          </p:grpSpPr>
          <p:grpSp>
            <p:nvGrpSpPr>
              <p:cNvPr id="4" name="Group 5"/>
              <p:cNvGrpSpPr>
                <a:grpSpLocks noChangeAspect="1"/>
              </p:cNvGrpSpPr>
              <p:nvPr/>
            </p:nvGrpSpPr>
            <p:grpSpPr bwMode="auto">
              <a:xfrm>
                <a:off x="1778" y="5226"/>
                <a:ext cx="7766" cy="4537"/>
                <a:chOff x="1778" y="5226"/>
                <a:chExt cx="7766" cy="4537"/>
              </a:xfrm>
            </p:grpSpPr>
            <p:sp>
              <p:nvSpPr>
                <p:cNvPr id="5" name="Freeform 6" descr="Светлый диагональный 1"/>
                <p:cNvSpPr>
                  <a:spLocks noChangeAspect="1"/>
                </p:cNvSpPr>
                <p:nvPr/>
              </p:nvSpPr>
              <p:spPr bwMode="auto">
                <a:xfrm>
                  <a:off x="1778" y="8133"/>
                  <a:ext cx="7766" cy="1630"/>
                </a:xfrm>
                <a:custGeom>
                  <a:avLst/>
                  <a:gdLst>
                    <a:gd name="T0" fmla="*/ 0 w 7766"/>
                    <a:gd name="T1" fmla="*/ 106 h 1630"/>
                    <a:gd name="T2" fmla="*/ 240 w 7766"/>
                    <a:gd name="T3" fmla="*/ 506 h 1630"/>
                    <a:gd name="T4" fmla="*/ 320 w 7766"/>
                    <a:gd name="T5" fmla="*/ 626 h 1630"/>
                    <a:gd name="T6" fmla="*/ 360 w 7766"/>
                    <a:gd name="T7" fmla="*/ 686 h 1630"/>
                    <a:gd name="T8" fmla="*/ 460 w 7766"/>
                    <a:gd name="T9" fmla="*/ 946 h 1630"/>
                    <a:gd name="T10" fmla="*/ 580 w 7766"/>
                    <a:gd name="T11" fmla="*/ 986 h 1630"/>
                    <a:gd name="T12" fmla="*/ 640 w 7766"/>
                    <a:gd name="T13" fmla="*/ 1006 h 1630"/>
                    <a:gd name="T14" fmla="*/ 760 w 7766"/>
                    <a:gd name="T15" fmla="*/ 1086 h 1630"/>
                    <a:gd name="T16" fmla="*/ 1040 w 7766"/>
                    <a:gd name="T17" fmla="*/ 1366 h 1630"/>
                    <a:gd name="T18" fmla="*/ 1720 w 7766"/>
                    <a:gd name="T19" fmla="*/ 1466 h 1630"/>
                    <a:gd name="T20" fmla="*/ 2960 w 7766"/>
                    <a:gd name="T21" fmla="*/ 1626 h 1630"/>
                    <a:gd name="T22" fmla="*/ 3440 w 7766"/>
                    <a:gd name="T23" fmla="*/ 1566 h 1630"/>
                    <a:gd name="T24" fmla="*/ 4020 w 7766"/>
                    <a:gd name="T25" fmla="*/ 1386 h 1630"/>
                    <a:gd name="T26" fmla="*/ 5340 w 7766"/>
                    <a:gd name="T27" fmla="*/ 1546 h 1630"/>
                    <a:gd name="T28" fmla="*/ 6060 w 7766"/>
                    <a:gd name="T29" fmla="*/ 1506 h 1630"/>
                    <a:gd name="T30" fmla="*/ 6300 w 7766"/>
                    <a:gd name="T31" fmla="*/ 1366 h 1630"/>
                    <a:gd name="T32" fmla="*/ 6960 w 7766"/>
                    <a:gd name="T33" fmla="*/ 1286 h 1630"/>
                    <a:gd name="T34" fmla="*/ 7140 w 7766"/>
                    <a:gd name="T35" fmla="*/ 1206 h 1630"/>
                    <a:gd name="T36" fmla="*/ 7380 w 7766"/>
                    <a:gd name="T37" fmla="*/ 986 h 1630"/>
                    <a:gd name="T38" fmla="*/ 7480 w 7766"/>
                    <a:gd name="T39" fmla="*/ 886 h 1630"/>
                    <a:gd name="T40" fmla="*/ 7520 w 7766"/>
                    <a:gd name="T41" fmla="*/ 826 h 1630"/>
                    <a:gd name="T42" fmla="*/ 7580 w 7766"/>
                    <a:gd name="T43" fmla="*/ 766 h 1630"/>
                    <a:gd name="T44" fmla="*/ 7640 w 7766"/>
                    <a:gd name="T45" fmla="*/ 646 h 1630"/>
                    <a:gd name="T46" fmla="*/ 7700 w 7766"/>
                    <a:gd name="T47" fmla="*/ 386 h 1630"/>
                    <a:gd name="T48" fmla="*/ 7740 w 7766"/>
                    <a:gd name="T49" fmla="*/ 266 h 1630"/>
                    <a:gd name="T50" fmla="*/ 7760 w 7766"/>
                    <a:gd name="T51" fmla="*/ 6 h 1630"/>
                    <a:gd name="T52" fmla="*/ 58 w 7766"/>
                    <a:gd name="T53" fmla="*/ 0 h 1630"/>
                    <a:gd name="T54" fmla="*/ 0 w 7766"/>
                    <a:gd name="T55" fmla="*/ 106 h 16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7766" h="1630">
                      <a:moveTo>
                        <a:pt x="0" y="106"/>
                      </a:moveTo>
                      <a:cubicBezTo>
                        <a:pt x="40" y="264"/>
                        <a:pt x="151" y="373"/>
                        <a:pt x="240" y="506"/>
                      </a:cubicBezTo>
                      <a:cubicBezTo>
                        <a:pt x="267" y="546"/>
                        <a:pt x="293" y="586"/>
                        <a:pt x="320" y="626"/>
                      </a:cubicBezTo>
                      <a:cubicBezTo>
                        <a:pt x="333" y="646"/>
                        <a:pt x="360" y="686"/>
                        <a:pt x="360" y="686"/>
                      </a:cubicBezTo>
                      <a:cubicBezTo>
                        <a:pt x="372" y="786"/>
                        <a:pt x="355" y="899"/>
                        <a:pt x="460" y="946"/>
                      </a:cubicBezTo>
                      <a:cubicBezTo>
                        <a:pt x="499" y="963"/>
                        <a:pt x="540" y="973"/>
                        <a:pt x="580" y="986"/>
                      </a:cubicBezTo>
                      <a:cubicBezTo>
                        <a:pt x="600" y="993"/>
                        <a:pt x="622" y="994"/>
                        <a:pt x="640" y="1006"/>
                      </a:cubicBezTo>
                      <a:cubicBezTo>
                        <a:pt x="680" y="1033"/>
                        <a:pt x="760" y="1086"/>
                        <a:pt x="760" y="1086"/>
                      </a:cubicBezTo>
                      <a:cubicBezTo>
                        <a:pt x="818" y="1173"/>
                        <a:pt x="935" y="1320"/>
                        <a:pt x="1040" y="1366"/>
                      </a:cubicBezTo>
                      <a:cubicBezTo>
                        <a:pt x="1253" y="1461"/>
                        <a:pt x="1492" y="1451"/>
                        <a:pt x="1720" y="1466"/>
                      </a:cubicBezTo>
                      <a:cubicBezTo>
                        <a:pt x="2119" y="1599"/>
                        <a:pt x="2545" y="1609"/>
                        <a:pt x="2960" y="1626"/>
                      </a:cubicBezTo>
                      <a:cubicBezTo>
                        <a:pt x="3401" y="1584"/>
                        <a:pt x="3247" y="1630"/>
                        <a:pt x="3440" y="1566"/>
                      </a:cubicBezTo>
                      <a:cubicBezTo>
                        <a:pt x="3617" y="1389"/>
                        <a:pt x="3781" y="1403"/>
                        <a:pt x="4020" y="1386"/>
                      </a:cubicBezTo>
                      <a:cubicBezTo>
                        <a:pt x="4466" y="1412"/>
                        <a:pt x="4896" y="1506"/>
                        <a:pt x="5340" y="1546"/>
                      </a:cubicBezTo>
                      <a:cubicBezTo>
                        <a:pt x="5481" y="1541"/>
                        <a:pt x="5855" y="1540"/>
                        <a:pt x="6060" y="1506"/>
                      </a:cubicBezTo>
                      <a:cubicBezTo>
                        <a:pt x="6157" y="1490"/>
                        <a:pt x="6213" y="1395"/>
                        <a:pt x="6300" y="1366"/>
                      </a:cubicBezTo>
                      <a:cubicBezTo>
                        <a:pt x="6535" y="1288"/>
                        <a:pt x="6675" y="1299"/>
                        <a:pt x="6960" y="1286"/>
                      </a:cubicBezTo>
                      <a:cubicBezTo>
                        <a:pt x="7025" y="1264"/>
                        <a:pt x="7075" y="1228"/>
                        <a:pt x="7140" y="1206"/>
                      </a:cubicBezTo>
                      <a:cubicBezTo>
                        <a:pt x="7220" y="1126"/>
                        <a:pt x="7287" y="1048"/>
                        <a:pt x="7380" y="986"/>
                      </a:cubicBezTo>
                      <a:cubicBezTo>
                        <a:pt x="7487" y="826"/>
                        <a:pt x="7347" y="1019"/>
                        <a:pt x="7480" y="886"/>
                      </a:cubicBezTo>
                      <a:cubicBezTo>
                        <a:pt x="7497" y="869"/>
                        <a:pt x="7505" y="844"/>
                        <a:pt x="7520" y="826"/>
                      </a:cubicBezTo>
                      <a:cubicBezTo>
                        <a:pt x="7538" y="804"/>
                        <a:pt x="7560" y="786"/>
                        <a:pt x="7580" y="766"/>
                      </a:cubicBezTo>
                      <a:cubicBezTo>
                        <a:pt x="7630" y="615"/>
                        <a:pt x="7562" y="801"/>
                        <a:pt x="7640" y="646"/>
                      </a:cubicBezTo>
                      <a:cubicBezTo>
                        <a:pt x="7680" y="566"/>
                        <a:pt x="7679" y="470"/>
                        <a:pt x="7700" y="386"/>
                      </a:cubicBezTo>
                      <a:cubicBezTo>
                        <a:pt x="7710" y="345"/>
                        <a:pt x="7740" y="266"/>
                        <a:pt x="7740" y="266"/>
                      </a:cubicBezTo>
                      <a:cubicBezTo>
                        <a:pt x="7766" y="86"/>
                        <a:pt x="7760" y="173"/>
                        <a:pt x="7760" y="6"/>
                      </a:cubicBezTo>
                      <a:lnTo>
                        <a:pt x="58" y="0"/>
                      </a:lnTo>
                      <a:cubicBezTo>
                        <a:pt x="39" y="35"/>
                        <a:pt x="0" y="106"/>
                        <a:pt x="0" y="106"/>
                      </a:cubicBezTo>
                      <a:close/>
                    </a:path>
                  </a:pathLst>
                </a:custGeom>
                <a:pattFill prst="ltDnDiag">
                  <a:fgClr>
                    <a:srgbClr val="8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Rectangle 7" descr="10%"/>
                <p:cNvSpPr>
                  <a:spLocks noChangeAspect="1" noChangeArrowheads="1"/>
                </p:cNvSpPr>
                <p:nvPr/>
              </p:nvSpPr>
              <p:spPr bwMode="auto">
                <a:xfrm>
                  <a:off x="1815" y="5614"/>
                  <a:ext cx="7680" cy="2529"/>
                </a:xfrm>
                <a:prstGeom prst="rect">
                  <a:avLst/>
                </a:prstGeom>
                <a:pattFill prst="pct10">
                  <a:fgClr>
                    <a:srgbClr val="CCFFFF"/>
                  </a:fgClr>
                  <a:bgClr>
                    <a:srgbClr val="FFFFFF"/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Oval 8"/>
                <p:cNvSpPr>
                  <a:spLocks noChangeAspect="1" noChangeArrowheads="1"/>
                </p:cNvSpPr>
                <p:nvPr/>
              </p:nvSpPr>
              <p:spPr bwMode="auto">
                <a:xfrm>
                  <a:off x="2978" y="6694"/>
                  <a:ext cx="340" cy="340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Oval 9"/>
                <p:cNvSpPr>
                  <a:spLocks noChangeAspect="1" noChangeArrowheads="1"/>
                </p:cNvSpPr>
                <p:nvPr/>
              </p:nvSpPr>
              <p:spPr bwMode="auto">
                <a:xfrm>
                  <a:off x="4538" y="7025"/>
                  <a:ext cx="340" cy="340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6338" y="6334"/>
                  <a:ext cx="340" cy="340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Freeform 11"/>
                <p:cNvSpPr>
                  <a:spLocks noChangeAspect="1"/>
                </p:cNvSpPr>
                <p:nvPr/>
              </p:nvSpPr>
              <p:spPr bwMode="auto">
                <a:xfrm>
                  <a:off x="1800" y="5640"/>
                  <a:ext cx="80" cy="2520"/>
                </a:xfrm>
                <a:custGeom>
                  <a:avLst/>
                  <a:gdLst>
                    <a:gd name="T0" fmla="*/ 80 w 80"/>
                    <a:gd name="T1" fmla="*/ 0 h 2520"/>
                    <a:gd name="T2" fmla="*/ 60 w 80"/>
                    <a:gd name="T3" fmla="*/ 580 h 2520"/>
                    <a:gd name="T4" fmla="*/ 0 w 80"/>
                    <a:gd name="T5" fmla="*/ 1140 h 2520"/>
                    <a:gd name="T6" fmla="*/ 80 w 80"/>
                    <a:gd name="T7" fmla="*/ 1880 h 2520"/>
                    <a:gd name="T8" fmla="*/ 60 w 80"/>
                    <a:gd name="T9" fmla="*/ 2160 h 2520"/>
                    <a:gd name="T10" fmla="*/ 20 w 80"/>
                    <a:gd name="T11" fmla="*/ 2520 h 25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0" h="2520">
                      <a:moveTo>
                        <a:pt x="80" y="0"/>
                      </a:moveTo>
                      <a:cubicBezTo>
                        <a:pt x="51" y="264"/>
                        <a:pt x="40" y="284"/>
                        <a:pt x="60" y="580"/>
                      </a:cubicBezTo>
                      <a:cubicBezTo>
                        <a:pt x="45" y="873"/>
                        <a:pt x="44" y="921"/>
                        <a:pt x="0" y="1140"/>
                      </a:cubicBezTo>
                      <a:cubicBezTo>
                        <a:pt x="19" y="1385"/>
                        <a:pt x="2" y="1645"/>
                        <a:pt x="80" y="1880"/>
                      </a:cubicBezTo>
                      <a:cubicBezTo>
                        <a:pt x="73" y="1973"/>
                        <a:pt x="69" y="2067"/>
                        <a:pt x="60" y="2160"/>
                      </a:cubicBezTo>
                      <a:cubicBezTo>
                        <a:pt x="49" y="2280"/>
                        <a:pt x="20" y="2520"/>
                        <a:pt x="20" y="252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Line 12"/>
                <p:cNvSpPr>
                  <a:spLocks noChangeShapeType="1"/>
                </p:cNvSpPr>
                <p:nvPr/>
              </p:nvSpPr>
              <p:spPr bwMode="auto">
                <a:xfrm>
                  <a:off x="1898" y="5614"/>
                  <a:ext cx="76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Line 13"/>
                <p:cNvSpPr>
                  <a:spLocks noChangeShapeType="1"/>
                </p:cNvSpPr>
                <p:nvPr/>
              </p:nvSpPr>
              <p:spPr bwMode="auto">
                <a:xfrm>
                  <a:off x="1815" y="8133"/>
                  <a:ext cx="768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7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2978" y="5226"/>
                  <a:ext cx="5090" cy="720"/>
                  <a:chOff x="2978" y="3294"/>
                  <a:chExt cx="5090" cy="720"/>
                </a:xfrm>
              </p:grpSpPr>
              <p:sp>
                <p:nvSpPr>
                  <p:cNvPr id="18" name="Oval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98" y="3294"/>
                    <a:ext cx="170" cy="170"/>
                  </a:xfrm>
                  <a:prstGeom prst="ellipse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" name="Oval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78" y="3294"/>
                    <a:ext cx="170" cy="170"/>
                  </a:xfrm>
                  <a:prstGeom prst="ellipse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78" y="3474"/>
                    <a:ext cx="170" cy="170"/>
                  </a:xfrm>
                  <a:prstGeom prst="ellipse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8" y="3294"/>
                    <a:ext cx="170" cy="170"/>
                  </a:xfrm>
                  <a:prstGeom prst="ellipse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4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062" y="3654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5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6067" y="3474"/>
                    <a:ext cx="0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6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763" y="3474"/>
                    <a:ext cx="0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7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7995" y="3474"/>
                    <a:ext cx="0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2" name="Group 23"/>
                <p:cNvGrpSpPr>
                  <a:grpSpLocks noChangeAspect="1"/>
                </p:cNvGrpSpPr>
                <p:nvPr/>
              </p:nvGrpSpPr>
              <p:grpSpPr bwMode="auto">
                <a:xfrm>
                  <a:off x="2858" y="7388"/>
                  <a:ext cx="5330" cy="1427"/>
                  <a:chOff x="2858" y="7388"/>
                  <a:chExt cx="5330" cy="1427"/>
                </a:xfrm>
              </p:grpSpPr>
              <p:sp>
                <p:nvSpPr>
                  <p:cNvPr id="23" name="Oval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78" y="8645"/>
                    <a:ext cx="170" cy="170"/>
                  </a:xfrm>
                  <a:prstGeom prst="ellipse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8" y="8645"/>
                    <a:ext cx="170" cy="170"/>
                  </a:xfrm>
                  <a:prstGeom prst="ellipse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" name="Oval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58" y="8465"/>
                    <a:ext cx="170" cy="170"/>
                  </a:xfrm>
                  <a:prstGeom prst="ellipse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6" name="Oval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018" y="8465"/>
                    <a:ext cx="170" cy="170"/>
                  </a:xfrm>
                  <a:prstGeom prst="ellipse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" name="Oval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8" y="8285"/>
                    <a:ext cx="170" cy="170"/>
                  </a:xfrm>
                  <a:prstGeom prst="ellipse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858" y="8645"/>
                    <a:ext cx="170" cy="170"/>
                  </a:xfrm>
                  <a:prstGeom prst="ellipse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9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58" y="7925"/>
                    <a:ext cx="170" cy="170"/>
                  </a:xfrm>
                  <a:prstGeom prst="ellipse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" name="Oval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578" y="7925"/>
                    <a:ext cx="170" cy="170"/>
                  </a:xfrm>
                  <a:prstGeom prst="ellipse">
                    <a:avLst/>
                  </a:prstGeom>
                  <a:solidFill>
                    <a:srgbClr val="00C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49" y="7925"/>
                    <a:ext cx="0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954" y="7925"/>
                    <a:ext cx="0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3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26" y="7925"/>
                    <a:ext cx="0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04" y="7745"/>
                    <a:ext cx="0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5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58" y="7925"/>
                    <a:ext cx="0" cy="7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6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09" y="7925"/>
                    <a:ext cx="0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7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16" y="7565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8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634" y="7388"/>
                    <a:ext cx="0" cy="5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ru-RU"/>
                  </a:p>
                </p:txBody>
              </p:sp>
            </p:grpSp>
          </p:grpSp>
          <p:sp>
            <p:nvSpPr>
              <p:cNvPr id="39" name="Freeform 40"/>
              <p:cNvSpPr>
                <a:spLocks noChangeAspect="1"/>
              </p:cNvSpPr>
              <p:nvPr/>
            </p:nvSpPr>
            <p:spPr bwMode="auto">
              <a:xfrm>
                <a:off x="9449" y="5620"/>
                <a:ext cx="132" cy="2540"/>
              </a:xfrm>
              <a:custGeom>
                <a:avLst/>
                <a:gdLst>
                  <a:gd name="T0" fmla="*/ 71 w 132"/>
                  <a:gd name="T1" fmla="*/ 0 h 2540"/>
                  <a:gd name="T2" fmla="*/ 71 w 132"/>
                  <a:gd name="T3" fmla="*/ 720 h 2540"/>
                  <a:gd name="T4" fmla="*/ 71 w 132"/>
                  <a:gd name="T5" fmla="*/ 1420 h 2540"/>
                  <a:gd name="T6" fmla="*/ 71 w 132"/>
                  <a:gd name="T7" fmla="*/ 2540 h 25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2" h="2540">
                    <a:moveTo>
                      <a:pt x="71" y="0"/>
                    </a:moveTo>
                    <a:cubicBezTo>
                      <a:pt x="60" y="210"/>
                      <a:pt x="0" y="508"/>
                      <a:pt x="71" y="720"/>
                    </a:cubicBezTo>
                    <a:cubicBezTo>
                      <a:pt x="93" y="962"/>
                      <a:pt x="132" y="1176"/>
                      <a:pt x="71" y="1420"/>
                    </a:cubicBezTo>
                    <a:cubicBezTo>
                      <a:pt x="96" y="1798"/>
                      <a:pt x="71" y="2156"/>
                      <a:pt x="71" y="254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40" name="Text Box 41"/>
            <p:cNvSpPr txBox="1">
              <a:spLocks noChangeArrowheads="1"/>
            </p:cNvSpPr>
            <p:nvPr/>
          </p:nvSpPr>
          <p:spPr bwMode="auto">
            <a:xfrm>
              <a:off x="7778" y="4990"/>
              <a:ext cx="262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Дезактивируемая поверхность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Text Box 42"/>
            <p:cNvSpPr txBox="1">
              <a:spLocks noChangeArrowheads="1"/>
            </p:cNvSpPr>
            <p:nvPr/>
          </p:nvSpPr>
          <p:spPr bwMode="auto">
            <a:xfrm>
              <a:off x="7898" y="3910"/>
              <a:ext cx="18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Жидкая фаза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7058" y="5170"/>
              <a:ext cx="84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>
              <a:off x="6818" y="4090"/>
              <a:ext cx="1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44" name="Group 45"/>
          <p:cNvGrpSpPr>
            <a:grpSpLocks/>
          </p:cNvGrpSpPr>
          <p:nvPr/>
        </p:nvGrpSpPr>
        <p:grpSpPr bwMode="auto">
          <a:xfrm>
            <a:off x="785786" y="3643314"/>
            <a:ext cx="7056726" cy="2395776"/>
            <a:chOff x="1433" y="6430"/>
            <a:chExt cx="10965" cy="3767"/>
          </a:xfrm>
        </p:grpSpPr>
        <p:grpSp>
          <p:nvGrpSpPr>
            <p:cNvPr id="45" name="Group 46"/>
            <p:cNvGrpSpPr>
              <a:grpSpLocks/>
            </p:cNvGrpSpPr>
            <p:nvPr/>
          </p:nvGrpSpPr>
          <p:grpSpPr bwMode="auto">
            <a:xfrm>
              <a:off x="1433" y="6731"/>
              <a:ext cx="6000" cy="3466"/>
              <a:chOff x="1778" y="9054"/>
              <a:chExt cx="7812" cy="4178"/>
            </a:xfrm>
          </p:grpSpPr>
          <p:sp>
            <p:nvSpPr>
              <p:cNvPr id="46" name="Rectangle 47" descr="10%"/>
              <p:cNvSpPr>
                <a:spLocks noChangeArrowheads="1"/>
              </p:cNvSpPr>
              <p:nvPr/>
            </p:nvSpPr>
            <p:spPr bwMode="auto">
              <a:xfrm>
                <a:off x="1865" y="9445"/>
                <a:ext cx="7680" cy="1800"/>
              </a:xfrm>
              <a:prstGeom prst="rect">
                <a:avLst/>
              </a:prstGeom>
              <a:pattFill prst="pct10">
                <a:fgClr>
                  <a:srgbClr val="CCFFFF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/>
              </a:p>
            </p:txBody>
          </p:sp>
          <p:grpSp>
            <p:nvGrpSpPr>
              <p:cNvPr id="47" name="Group 48"/>
              <p:cNvGrpSpPr>
                <a:grpSpLocks/>
              </p:cNvGrpSpPr>
              <p:nvPr/>
            </p:nvGrpSpPr>
            <p:grpSpPr bwMode="auto">
              <a:xfrm>
                <a:off x="1778" y="9082"/>
                <a:ext cx="7767" cy="4150"/>
                <a:chOff x="1778" y="9082"/>
                <a:chExt cx="7767" cy="4150"/>
              </a:xfrm>
            </p:grpSpPr>
            <p:sp>
              <p:nvSpPr>
                <p:cNvPr id="48" name="Rectangle 49" descr="20%"/>
                <p:cNvSpPr>
                  <a:spLocks noChangeArrowheads="1"/>
                </p:cNvSpPr>
                <p:nvPr/>
              </p:nvSpPr>
              <p:spPr bwMode="auto">
                <a:xfrm>
                  <a:off x="1865" y="9082"/>
                  <a:ext cx="7680" cy="360"/>
                </a:xfrm>
                <a:prstGeom prst="rect">
                  <a:avLst/>
                </a:prstGeom>
                <a:pattFill prst="pct20">
                  <a:fgClr>
                    <a:srgbClr val="99CCFF"/>
                  </a:fgClr>
                  <a:bgClr>
                    <a:srgbClr val="FFFFFF"/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Rectangle 50" descr="20%"/>
                <p:cNvSpPr>
                  <a:spLocks noChangeArrowheads="1"/>
                </p:cNvSpPr>
                <p:nvPr/>
              </p:nvSpPr>
              <p:spPr bwMode="auto">
                <a:xfrm>
                  <a:off x="1865" y="11242"/>
                  <a:ext cx="7680" cy="360"/>
                </a:xfrm>
                <a:prstGeom prst="rect">
                  <a:avLst/>
                </a:prstGeom>
                <a:pattFill prst="pct20">
                  <a:fgClr>
                    <a:srgbClr val="99CCFF"/>
                  </a:fgClr>
                  <a:bgClr>
                    <a:srgbClr val="FFFFFF"/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AutoShape 51"/>
                <p:cNvSpPr>
                  <a:spLocks noChangeArrowheads="1"/>
                </p:cNvSpPr>
                <p:nvPr/>
              </p:nvSpPr>
              <p:spPr bwMode="auto">
                <a:xfrm rot="-5400000">
                  <a:off x="8438" y="10942"/>
                  <a:ext cx="660" cy="540"/>
                </a:xfrm>
                <a:custGeom>
                  <a:avLst/>
                  <a:gdLst>
                    <a:gd name="G0" fmla="+- 17280 0 0"/>
                    <a:gd name="G1" fmla="+- 6200 0 0"/>
                    <a:gd name="G2" fmla="+- 21600 0 6200"/>
                    <a:gd name="G3" fmla="+- 10800 0 6200"/>
                    <a:gd name="G4" fmla="+- 21600 0 17280"/>
                    <a:gd name="G5" fmla="*/ G4 G3 10800"/>
                    <a:gd name="G6" fmla="+- 21600 0 G5"/>
                    <a:gd name="T0" fmla="*/ 17280 w 21600"/>
                    <a:gd name="T1" fmla="*/ 0 h 21600"/>
                    <a:gd name="T2" fmla="*/ 0 w 21600"/>
                    <a:gd name="T3" fmla="*/ 10800 h 21600"/>
                    <a:gd name="T4" fmla="*/ 1728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7280" y="0"/>
                      </a:moveTo>
                      <a:lnTo>
                        <a:pt x="17280" y="6200"/>
                      </a:lnTo>
                      <a:lnTo>
                        <a:pt x="3375" y="6200"/>
                      </a:lnTo>
                      <a:lnTo>
                        <a:pt x="3375" y="15400"/>
                      </a:lnTo>
                      <a:lnTo>
                        <a:pt x="17280" y="15400"/>
                      </a:lnTo>
                      <a:lnTo>
                        <a:pt x="1728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6200"/>
                      </a:moveTo>
                      <a:lnTo>
                        <a:pt x="1350" y="15400"/>
                      </a:lnTo>
                      <a:lnTo>
                        <a:pt x="2700" y="15400"/>
                      </a:lnTo>
                      <a:lnTo>
                        <a:pt x="2700" y="6200"/>
                      </a:lnTo>
                      <a:close/>
                    </a:path>
                    <a:path w="21600" h="21600">
                      <a:moveTo>
                        <a:pt x="0" y="6200"/>
                      </a:moveTo>
                      <a:lnTo>
                        <a:pt x="0" y="15400"/>
                      </a:lnTo>
                      <a:lnTo>
                        <a:pt x="675" y="15400"/>
                      </a:lnTo>
                      <a:lnTo>
                        <a:pt x="675" y="62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CC99FF"/>
                    </a:gs>
                    <a:gs pos="100000">
                      <a:srgbClr val="EEDDFF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AutoShape 52"/>
                <p:cNvSpPr>
                  <a:spLocks noChangeArrowheads="1"/>
                </p:cNvSpPr>
                <p:nvPr/>
              </p:nvSpPr>
              <p:spPr bwMode="auto">
                <a:xfrm rot="5400000">
                  <a:off x="8438" y="9322"/>
                  <a:ext cx="660" cy="540"/>
                </a:xfrm>
                <a:custGeom>
                  <a:avLst/>
                  <a:gdLst>
                    <a:gd name="G0" fmla="+- 17280 0 0"/>
                    <a:gd name="G1" fmla="+- 6200 0 0"/>
                    <a:gd name="G2" fmla="+- 21600 0 6200"/>
                    <a:gd name="G3" fmla="+- 10800 0 6200"/>
                    <a:gd name="G4" fmla="+- 21600 0 17280"/>
                    <a:gd name="G5" fmla="*/ G4 G3 10800"/>
                    <a:gd name="G6" fmla="+- 21600 0 G5"/>
                    <a:gd name="T0" fmla="*/ 17280 w 21600"/>
                    <a:gd name="T1" fmla="*/ 0 h 21600"/>
                    <a:gd name="T2" fmla="*/ 0 w 21600"/>
                    <a:gd name="T3" fmla="*/ 10800 h 21600"/>
                    <a:gd name="T4" fmla="*/ 1728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7280" y="0"/>
                      </a:moveTo>
                      <a:lnTo>
                        <a:pt x="17280" y="6200"/>
                      </a:lnTo>
                      <a:lnTo>
                        <a:pt x="3375" y="6200"/>
                      </a:lnTo>
                      <a:lnTo>
                        <a:pt x="3375" y="15400"/>
                      </a:lnTo>
                      <a:lnTo>
                        <a:pt x="17280" y="15400"/>
                      </a:lnTo>
                      <a:lnTo>
                        <a:pt x="1728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6200"/>
                      </a:moveTo>
                      <a:lnTo>
                        <a:pt x="1350" y="15400"/>
                      </a:lnTo>
                      <a:lnTo>
                        <a:pt x="2700" y="15400"/>
                      </a:lnTo>
                      <a:lnTo>
                        <a:pt x="2700" y="6200"/>
                      </a:lnTo>
                      <a:close/>
                    </a:path>
                    <a:path w="21600" h="21600">
                      <a:moveTo>
                        <a:pt x="0" y="6200"/>
                      </a:moveTo>
                      <a:lnTo>
                        <a:pt x="0" y="15400"/>
                      </a:lnTo>
                      <a:lnTo>
                        <a:pt x="675" y="15400"/>
                      </a:lnTo>
                      <a:lnTo>
                        <a:pt x="675" y="62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CC99FF"/>
                    </a:gs>
                    <a:gs pos="100000">
                      <a:srgbClr val="EEDDFF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Oval 53"/>
                <p:cNvSpPr>
                  <a:spLocks noChangeArrowheads="1"/>
                </p:cNvSpPr>
                <p:nvPr/>
              </p:nvSpPr>
              <p:spPr bwMode="auto">
                <a:xfrm>
                  <a:off x="3218" y="10522"/>
                  <a:ext cx="170" cy="170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Oval 54"/>
                <p:cNvSpPr>
                  <a:spLocks noChangeArrowheads="1"/>
                </p:cNvSpPr>
                <p:nvPr/>
              </p:nvSpPr>
              <p:spPr bwMode="auto">
                <a:xfrm>
                  <a:off x="5258" y="10522"/>
                  <a:ext cx="170" cy="170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Oval 55"/>
                <p:cNvSpPr>
                  <a:spLocks noChangeArrowheads="1"/>
                </p:cNvSpPr>
                <p:nvPr/>
              </p:nvSpPr>
              <p:spPr bwMode="auto">
                <a:xfrm>
                  <a:off x="3938" y="9527"/>
                  <a:ext cx="170" cy="170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Oval 56"/>
                <p:cNvSpPr>
                  <a:spLocks noChangeArrowheads="1"/>
                </p:cNvSpPr>
                <p:nvPr/>
              </p:nvSpPr>
              <p:spPr bwMode="auto">
                <a:xfrm>
                  <a:off x="5018" y="10702"/>
                  <a:ext cx="170" cy="170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Oval 57"/>
                <p:cNvSpPr>
                  <a:spLocks noChangeArrowheads="1"/>
                </p:cNvSpPr>
                <p:nvPr/>
              </p:nvSpPr>
              <p:spPr bwMode="auto">
                <a:xfrm>
                  <a:off x="4058" y="11062"/>
                  <a:ext cx="170" cy="170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Oval 58"/>
                <p:cNvSpPr>
                  <a:spLocks noChangeArrowheads="1"/>
                </p:cNvSpPr>
                <p:nvPr/>
              </p:nvSpPr>
              <p:spPr bwMode="auto">
                <a:xfrm>
                  <a:off x="3338" y="10162"/>
                  <a:ext cx="170" cy="170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Oval 59"/>
                <p:cNvSpPr>
                  <a:spLocks noChangeArrowheads="1"/>
                </p:cNvSpPr>
                <p:nvPr/>
              </p:nvSpPr>
              <p:spPr bwMode="auto">
                <a:xfrm>
                  <a:off x="2498" y="11062"/>
                  <a:ext cx="170" cy="170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Oval 60"/>
                <p:cNvSpPr>
                  <a:spLocks noChangeArrowheads="1"/>
                </p:cNvSpPr>
                <p:nvPr/>
              </p:nvSpPr>
              <p:spPr bwMode="auto">
                <a:xfrm>
                  <a:off x="2978" y="10162"/>
                  <a:ext cx="340" cy="340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Freeform 61" descr="Светлый диагональный 1"/>
                <p:cNvSpPr>
                  <a:spLocks/>
                </p:cNvSpPr>
                <p:nvPr/>
              </p:nvSpPr>
              <p:spPr bwMode="auto">
                <a:xfrm>
                  <a:off x="1778" y="11602"/>
                  <a:ext cx="7766" cy="1630"/>
                </a:xfrm>
                <a:custGeom>
                  <a:avLst/>
                  <a:gdLst>
                    <a:gd name="T0" fmla="*/ 0 w 7766"/>
                    <a:gd name="T1" fmla="*/ 106 h 1630"/>
                    <a:gd name="T2" fmla="*/ 240 w 7766"/>
                    <a:gd name="T3" fmla="*/ 506 h 1630"/>
                    <a:gd name="T4" fmla="*/ 320 w 7766"/>
                    <a:gd name="T5" fmla="*/ 626 h 1630"/>
                    <a:gd name="T6" fmla="*/ 360 w 7766"/>
                    <a:gd name="T7" fmla="*/ 686 h 1630"/>
                    <a:gd name="T8" fmla="*/ 460 w 7766"/>
                    <a:gd name="T9" fmla="*/ 946 h 1630"/>
                    <a:gd name="T10" fmla="*/ 580 w 7766"/>
                    <a:gd name="T11" fmla="*/ 986 h 1630"/>
                    <a:gd name="T12" fmla="*/ 640 w 7766"/>
                    <a:gd name="T13" fmla="*/ 1006 h 1630"/>
                    <a:gd name="T14" fmla="*/ 760 w 7766"/>
                    <a:gd name="T15" fmla="*/ 1086 h 1630"/>
                    <a:gd name="T16" fmla="*/ 1040 w 7766"/>
                    <a:gd name="T17" fmla="*/ 1366 h 1630"/>
                    <a:gd name="T18" fmla="*/ 1720 w 7766"/>
                    <a:gd name="T19" fmla="*/ 1466 h 1630"/>
                    <a:gd name="T20" fmla="*/ 2960 w 7766"/>
                    <a:gd name="T21" fmla="*/ 1626 h 1630"/>
                    <a:gd name="T22" fmla="*/ 3440 w 7766"/>
                    <a:gd name="T23" fmla="*/ 1566 h 1630"/>
                    <a:gd name="T24" fmla="*/ 4020 w 7766"/>
                    <a:gd name="T25" fmla="*/ 1386 h 1630"/>
                    <a:gd name="T26" fmla="*/ 5340 w 7766"/>
                    <a:gd name="T27" fmla="*/ 1546 h 1630"/>
                    <a:gd name="T28" fmla="*/ 6060 w 7766"/>
                    <a:gd name="T29" fmla="*/ 1506 h 1630"/>
                    <a:gd name="T30" fmla="*/ 6300 w 7766"/>
                    <a:gd name="T31" fmla="*/ 1366 h 1630"/>
                    <a:gd name="T32" fmla="*/ 6960 w 7766"/>
                    <a:gd name="T33" fmla="*/ 1286 h 1630"/>
                    <a:gd name="T34" fmla="*/ 7140 w 7766"/>
                    <a:gd name="T35" fmla="*/ 1206 h 1630"/>
                    <a:gd name="T36" fmla="*/ 7380 w 7766"/>
                    <a:gd name="T37" fmla="*/ 986 h 1630"/>
                    <a:gd name="T38" fmla="*/ 7480 w 7766"/>
                    <a:gd name="T39" fmla="*/ 886 h 1630"/>
                    <a:gd name="T40" fmla="*/ 7520 w 7766"/>
                    <a:gd name="T41" fmla="*/ 826 h 1630"/>
                    <a:gd name="T42" fmla="*/ 7580 w 7766"/>
                    <a:gd name="T43" fmla="*/ 766 h 1630"/>
                    <a:gd name="T44" fmla="*/ 7640 w 7766"/>
                    <a:gd name="T45" fmla="*/ 646 h 1630"/>
                    <a:gd name="T46" fmla="*/ 7700 w 7766"/>
                    <a:gd name="T47" fmla="*/ 386 h 1630"/>
                    <a:gd name="T48" fmla="*/ 7740 w 7766"/>
                    <a:gd name="T49" fmla="*/ 266 h 1630"/>
                    <a:gd name="T50" fmla="*/ 7760 w 7766"/>
                    <a:gd name="T51" fmla="*/ 6 h 1630"/>
                    <a:gd name="T52" fmla="*/ 58 w 7766"/>
                    <a:gd name="T53" fmla="*/ 0 h 1630"/>
                    <a:gd name="T54" fmla="*/ 0 w 7766"/>
                    <a:gd name="T55" fmla="*/ 106 h 163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7766" h="1630">
                      <a:moveTo>
                        <a:pt x="0" y="106"/>
                      </a:moveTo>
                      <a:cubicBezTo>
                        <a:pt x="40" y="264"/>
                        <a:pt x="151" y="373"/>
                        <a:pt x="240" y="506"/>
                      </a:cubicBezTo>
                      <a:cubicBezTo>
                        <a:pt x="267" y="546"/>
                        <a:pt x="293" y="586"/>
                        <a:pt x="320" y="626"/>
                      </a:cubicBezTo>
                      <a:cubicBezTo>
                        <a:pt x="333" y="646"/>
                        <a:pt x="360" y="686"/>
                        <a:pt x="360" y="686"/>
                      </a:cubicBezTo>
                      <a:cubicBezTo>
                        <a:pt x="372" y="786"/>
                        <a:pt x="355" y="899"/>
                        <a:pt x="460" y="946"/>
                      </a:cubicBezTo>
                      <a:cubicBezTo>
                        <a:pt x="499" y="963"/>
                        <a:pt x="540" y="973"/>
                        <a:pt x="580" y="986"/>
                      </a:cubicBezTo>
                      <a:cubicBezTo>
                        <a:pt x="600" y="993"/>
                        <a:pt x="622" y="994"/>
                        <a:pt x="640" y="1006"/>
                      </a:cubicBezTo>
                      <a:cubicBezTo>
                        <a:pt x="680" y="1033"/>
                        <a:pt x="760" y="1086"/>
                        <a:pt x="760" y="1086"/>
                      </a:cubicBezTo>
                      <a:cubicBezTo>
                        <a:pt x="818" y="1173"/>
                        <a:pt x="935" y="1320"/>
                        <a:pt x="1040" y="1366"/>
                      </a:cubicBezTo>
                      <a:cubicBezTo>
                        <a:pt x="1253" y="1461"/>
                        <a:pt x="1492" y="1451"/>
                        <a:pt x="1720" y="1466"/>
                      </a:cubicBezTo>
                      <a:cubicBezTo>
                        <a:pt x="2119" y="1599"/>
                        <a:pt x="2545" y="1609"/>
                        <a:pt x="2960" y="1626"/>
                      </a:cubicBezTo>
                      <a:cubicBezTo>
                        <a:pt x="3401" y="1584"/>
                        <a:pt x="3247" y="1630"/>
                        <a:pt x="3440" y="1566"/>
                      </a:cubicBezTo>
                      <a:cubicBezTo>
                        <a:pt x="3617" y="1389"/>
                        <a:pt x="3781" y="1403"/>
                        <a:pt x="4020" y="1386"/>
                      </a:cubicBezTo>
                      <a:cubicBezTo>
                        <a:pt x="4466" y="1412"/>
                        <a:pt x="4896" y="1506"/>
                        <a:pt x="5340" y="1546"/>
                      </a:cubicBezTo>
                      <a:cubicBezTo>
                        <a:pt x="5481" y="1541"/>
                        <a:pt x="5855" y="1540"/>
                        <a:pt x="6060" y="1506"/>
                      </a:cubicBezTo>
                      <a:cubicBezTo>
                        <a:pt x="6157" y="1490"/>
                        <a:pt x="6213" y="1395"/>
                        <a:pt x="6300" y="1366"/>
                      </a:cubicBezTo>
                      <a:cubicBezTo>
                        <a:pt x="6535" y="1288"/>
                        <a:pt x="6675" y="1299"/>
                        <a:pt x="6960" y="1286"/>
                      </a:cubicBezTo>
                      <a:cubicBezTo>
                        <a:pt x="7025" y="1264"/>
                        <a:pt x="7075" y="1228"/>
                        <a:pt x="7140" y="1206"/>
                      </a:cubicBezTo>
                      <a:cubicBezTo>
                        <a:pt x="7220" y="1126"/>
                        <a:pt x="7287" y="1048"/>
                        <a:pt x="7380" y="986"/>
                      </a:cubicBezTo>
                      <a:cubicBezTo>
                        <a:pt x="7487" y="826"/>
                        <a:pt x="7347" y="1019"/>
                        <a:pt x="7480" y="886"/>
                      </a:cubicBezTo>
                      <a:cubicBezTo>
                        <a:pt x="7497" y="869"/>
                        <a:pt x="7505" y="844"/>
                        <a:pt x="7520" y="826"/>
                      </a:cubicBezTo>
                      <a:cubicBezTo>
                        <a:pt x="7538" y="804"/>
                        <a:pt x="7560" y="786"/>
                        <a:pt x="7580" y="766"/>
                      </a:cubicBezTo>
                      <a:cubicBezTo>
                        <a:pt x="7630" y="615"/>
                        <a:pt x="7562" y="801"/>
                        <a:pt x="7640" y="646"/>
                      </a:cubicBezTo>
                      <a:cubicBezTo>
                        <a:pt x="7680" y="566"/>
                        <a:pt x="7679" y="470"/>
                        <a:pt x="7700" y="386"/>
                      </a:cubicBezTo>
                      <a:cubicBezTo>
                        <a:pt x="7710" y="345"/>
                        <a:pt x="7740" y="266"/>
                        <a:pt x="7740" y="266"/>
                      </a:cubicBezTo>
                      <a:cubicBezTo>
                        <a:pt x="7766" y="86"/>
                        <a:pt x="7760" y="173"/>
                        <a:pt x="7760" y="6"/>
                      </a:cubicBezTo>
                      <a:lnTo>
                        <a:pt x="58" y="0"/>
                      </a:lnTo>
                      <a:cubicBezTo>
                        <a:pt x="39" y="35"/>
                        <a:pt x="0" y="106"/>
                        <a:pt x="0" y="106"/>
                      </a:cubicBezTo>
                      <a:close/>
                    </a:path>
                  </a:pathLst>
                </a:custGeom>
                <a:pattFill prst="ltDnDiag">
                  <a:fgClr>
                    <a:srgbClr val="8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Oval 62"/>
                <p:cNvSpPr>
                  <a:spLocks noChangeArrowheads="1"/>
                </p:cNvSpPr>
                <p:nvPr/>
              </p:nvSpPr>
              <p:spPr bwMode="auto">
                <a:xfrm>
                  <a:off x="5138" y="10702"/>
                  <a:ext cx="340" cy="340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Oval 63"/>
                <p:cNvSpPr>
                  <a:spLocks noChangeArrowheads="1"/>
                </p:cNvSpPr>
                <p:nvPr/>
              </p:nvSpPr>
              <p:spPr bwMode="auto">
                <a:xfrm>
                  <a:off x="6338" y="9802"/>
                  <a:ext cx="340" cy="340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Oval 64"/>
                <p:cNvSpPr>
                  <a:spLocks noChangeArrowheads="1"/>
                </p:cNvSpPr>
                <p:nvPr/>
              </p:nvSpPr>
              <p:spPr bwMode="auto">
                <a:xfrm>
                  <a:off x="6698" y="9982"/>
                  <a:ext cx="170" cy="170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Oval 65"/>
                <p:cNvSpPr>
                  <a:spLocks noChangeArrowheads="1"/>
                </p:cNvSpPr>
                <p:nvPr/>
              </p:nvSpPr>
              <p:spPr bwMode="auto">
                <a:xfrm>
                  <a:off x="6218" y="9774"/>
                  <a:ext cx="170" cy="170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Line 66"/>
                <p:cNvSpPr>
                  <a:spLocks noChangeShapeType="1"/>
                </p:cNvSpPr>
                <p:nvPr/>
              </p:nvSpPr>
              <p:spPr bwMode="auto">
                <a:xfrm>
                  <a:off x="1878" y="9445"/>
                  <a:ext cx="76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Line 67"/>
                <p:cNvSpPr>
                  <a:spLocks noChangeShapeType="1"/>
                </p:cNvSpPr>
                <p:nvPr/>
              </p:nvSpPr>
              <p:spPr bwMode="auto">
                <a:xfrm>
                  <a:off x="1898" y="11242"/>
                  <a:ext cx="76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Freeform 68"/>
                <p:cNvSpPr>
                  <a:spLocks/>
                </p:cNvSpPr>
                <p:nvPr/>
              </p:nvSpPr>
              <p:spPr bwMode="auto">
                <a:xfrm>
                  <a:off x="1800" y="9108"/>
                  <a:ext cx="80" cy="2520"/>
                </a:xfrm>
                <a:custGeom>
                  <a:avLst/>
                  <a:gdLst>
                    <a:gd name="T0" fmla="*/ 80 w 80"/>
                    <a:gd name="T1" fmla="*/ 0 h 2520"/>
                    <a:gd name="T2" fmla="*/ 60 w 80"/>
                    <a:gd name="T3" fmla="*/ 580 h 2520"/>
                    <a:gd name="T4" fmla="*/ 0 w 80"/>
                    <a:gd name="T5" fmla="*/ 1140 h 2520"/>
                    <a:gd name="T6" fmla="*/ 80 w 80"/>
                    <a:gd name="T7" fmla="*/ 1880 h 2520"/>
                    <a:gd name="T8" fmla="*/ 60 w 80"/>
                    <a:gd name="T9" fmla="*/ 2160 h 2520"/>
                    <a:gd name="T10" fmla="*/ 20 w 80"/>
                    <a:gd name="T11" fmla="*/ 2520 h 25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0" h="2520">
                      <a:moveTo>
                        <a:pt x="80" y="0"/>
                      </a:moveTo>
                      <a:cubicBezTo>
                        <a:pt x="51" y="264"/>
                        <a:pt x="40" y="284"/>
                        <a:pt x="60" y="580"/>
                      </a:cubicBezTo>
                      <a:cubicBezTo>
                        <a:pt x="45" y="873"/>
                        <a:pt x="44" y="921"/>
                        <a:pt x="0" y="1140"/>
                      </a:cubicBezTo>
                      <a:cubicBezTo>
                        <a:pt x="19" y="1385"/>
                        <a:pt x="2" y="1645"/>
                        <a:pt x="80" y="1880"/>
                      </a:cubicBezTo>
                      <a:cubicBezTo>
                        <a:pt x="73" y="1973"/>
                        <a:pt x="69" y="2067"/>
                        <a:pt x="60" y="2160"/>
                      </a:cubicBezTo>
                      <a:cubicBezTo>
                        <a:pt x="49" y="2280"/>
                        <a:pt x="20" y="2520"/>
                        <a:pt x="20" y="252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Oval 69"/>
                <p:cNvSpPr>
                  <a:spLocks noChangeArrowheads="1"/>
                </p:cNvSpPr>
                <p:nvPr/>
              </p:nvSpPr>
              <p:spPr bwMode="auto">
                <a:xfrm>
                  <a:off x="7418" y="9442"/>
                  <a:ext cx="170" cy="170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Oval 70"/>
                <p:cNvSpPr>
                  <a:spLocks noChangeArrowheads="1"/>
                </p:cNvSpPr>
                <p:nvPr/>
              </p:nvSpPr>
              <p:spPr bwMode="auto">
                <a:xfrm>
                  <a:off x="4298" y="10162"/>
                  <a:ext cx="170" cy="170"/>
                </a:xfrm>
                <a:prstGeom prst="ellipse">
                  <a:avLst/>
                </a:prstGeom>
                <a:solidFill>
                  <a:srgbClr val="00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0" name="Freeform 71"/>
              <p:cNvSpPr>
                <a:spLocks/>
              </p:cNvSpPr>
              <p:nvPr/>
            </p:nvSpPr>
            <p:spPr bwMode="auto">
              <a:xfrm>
                <a:off x="9458" y="9054"/>
                <a:ext cx="132" cy="2540"/>
              </a:xfrm>
              <a:custGeom>
                <a:avLst/>
                <a:gdLst>
                  <a:gd name="T0" fmla="*/ 71 w 132"/>
                  <a:gd name="T1" fmla="*/ 0 h 2540"/>
                  <a:gd name="T2" fmla="*/ 71 w 132"/>
                  <a:gd name="T3" fmla="*/ 720 h 2540"/>
                  <a:gd name="T4" fmla="*/ 71 w 132"/>
                  <a:gd name="T5" fmla="*/ 1420 h 2540"/>
                  <a:gd name="T6" fmla="*/ 71 w 132"/>
                  <a:gd name="T7" fmla="*/ 2540 h 25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2" h="2540">
                    <a:moveTo>
                      <a:pt x="71" y="0"/>
                    </a:moveTo>
                    <a:cubicBezTo>
                      <a:pt x="60" y="210"/>
                      <a:pt x="0" y="508"/>
                      <a:pt x="71" y="720"/>
                    </a:cubicBezTo>
                    <a:cubicBezTo>
                      <a:pt x="93" y="962"/>
                      <a:pt x="132" y="1176"/>
                      <a:pt x="71" y="1420"/>
                    </a:cubicBezTo>
                    <a:cubicBezTo>
                      <a:pt x="96" y="1798"/>
                      <a:pt x="71" y="2156"/>
                      <a:pt x="71" y="254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71" name="Line 72"/>
              <p:cNvSpPr>
                <a:spLocks noChangeShapeType="1"/>
              </p:cNvSpPr>
              <p:nvPr/>
            </p:nvSpPr>
            <p:spPr bwMode="auto">
              <a:xfrm>
                <a:off x="1898" y="9082"/>
                <a:ext cx="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72" name="Text Box 73"/>
            <p:cNvSpPr txBox="1">
              <a:spLocks noChangeArrowheads="1"/>
            </p:cNvSpPr>
            <p:nvPr/>
          </p:nvSpPr>
          <p:spPr bwMode="auto">
            <a:xfrm>
              <a:off x="8180" y="8001"/>
              <a:ext cx="4218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Направление</a:t>
              </a:r>
              <a:r>
                <a:rPr kumimoji="0" lang="ru-RU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полимеризации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3" name="Text Box 74"/>
            <p:cNvSpPr txBox="1">
              <a:spLocks noChangeArrowheads="1"/>
            </p:cNvSpPr>
            <p:nvPr/>
          </p:nvSpPr>
          <p:spPr bwMode="auto">
            <a:xfrm>
              <a:off x="8564" y="6430"/>
              <a:ext cx="361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Полимеризованная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фаза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4" name="Line 75"/>
            <p:cNvSpPr>
              <a:spLocks noChangeShapeType="1"/>
            </p:cNvSpPr>
            <p:nvPr/>
          </p:nvSpPr>
          <p:spPr bwMode="auto">
            <a:xfrm flipH="1">
              <a:off x="7178" y="6655"/>
              <a:ext cx="1668" cy="3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75" name="Line 76"/>
            <p:cNvSpPr>
              <a:spLocks noChangeShapeType="1"/>
            </p:cNvSpPr>
            <p:nvPr/>
          </p:nvSpPr>
          <p:spPr bwMode="auto">
            <a:xfrm flipH="1">
              <a:off x="7178" y="6655"/>
              <a:ext cx="1668" cy="21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76" name="Line 77"/>
            <p:cNvSpPr>
              <a:spLocks noChangeShapeType="1"/>
            </p:cNvSpPr>
            <p:nvPr/>
          </p:nvSpPr>
          <p:spPr bwMode="auto">
            <a:xfrm>
              <a:off x="6818" y="7330"/>
              <a:ext cx="1584" cy="897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77" name="Line 78"/>
            <p:cNvSpPr>
              <a:spLocks noChangeShapeType="1"/>
            </p:cNvSpPr>
            <p:nvPr/>
          </p:nvSpPr>
          <p:spPr bwMode="auto">
            <a:xfrm flipH="1">
              <a:off x="6818" y="8227"/>
              <a:ext cx="1584" cy="183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</p:grpSp>
      <p:sp>
        <p:nvSpPr>
          <p:cNvPr id="78" name="Rectangle 79"/>
          <p:cNvSpPr>
            <a:spLocks noChangeArrowheads="1"/>
          </p:cNvSpPr>
          <p:nvPr/>
        </p:nvSpPr>
        <p:spPr bwMode="auto">
          <a:xfrm>
            <a:off x="428596" y="785794"/>
            <a:ext cx="8215370" cy="56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Стадия I – сразу после нанесения пленкообразующего дезактивирующего состава.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79" name="Rectangle 80"/>
          <p:cNvSpPr>
            <a:spLocks noChangeArrowheads="1"/>
          </p:cNvSpPr>
          <p:nvPr/>
        </p:nvSpPr>
        <p:spPr bwMode="auto">
          <a:xfrm>
            <a:off x="1285852" y="3514161"/>
            <a:ext cx="5429288" cy="34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Стадия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 – формирование плёнки.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grpSp>
        <p:nvGrpSpPr>
          <p:cNvPr id="80" name="Group 81"/>
          <p:cNvGrpSpPr>
            <a:grpSpLocks/>
          </p:cNvGrpSpPr>
          <p:nvPr/>
        </p:nvGrpSpPr>
        <p:grpSpPr bwMode="auto">
          <a:xfrm>
            <a:off x="6000760" y="5500702"/>
            <a:ext cx="3071828" cy="568428"/>
            <a:chOff x="8381" y="11940"/>
            <a:chExt cx="4773" cy="894"/>
          </a:xfrm>
        </p:grpSpPr>
        <p:sp>
          <p:nvSpPr>
            <p:cNvPr id="81" name="Oval 82"/>
            <p:cNvSpPr>
              <a:spLocks noChangeArrowheads="1"/>
            </p:cNvSpPr>
            <p:nvPr/>
          </p:nvSpPr>
          <p:spPr bwMode="auto">
            <a:xfrm>
              <a:off x="8714" y="12386"/>
              <a:ext cx="340" cy="3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sz="1400"/>
            </a:p>
          </p:txBody>
        </p:sp>
        <p:sp>
          <p:nvSpPr>
            <p:cNvPr id="82" name="Oval 83"/>
            <p:cNvSpPr>
              <a:spLocks noChangeArrowheads="1"/>
            </p:cNvSpPr>
            <p:nvPr/>
          </p:nvSpPr>
          <p:spPr bwMode="auto">
            <a:xfrm>
              <a:off x="8825" y="12053"/>
              <a:ext cx="170" cy="17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sz="1400"/>
            </a:p>
          </p:txBody>
        </p:sp>
        <p:sp>
          <p:nvSpPr>
            <p:cNvPr id="83" name="Rectangle 84"/>
            <p:cNvSpPr>
              <a:spLocks noChangeArrowheads="1"/>
            </p:cNvSpPr>
            <p:nvPr/>
          </p:nvSpPr>
          <p:spPr bwMode="auto">
            <a:xfrm>
              <a:off x="8381" y="11940"/>
              <a:ext cx="4773" cy="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Times New Roman" pitchFamily="18" charset="0"/>
                <a:buChar char="-"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радионуклиды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457200" marR="0" lvl="1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Times New Roman" pitchFamily="18" charset="0"/>
                <a:buChar char="-"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молекулы связывающих добавок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4000496" y="6500834"/>
            <a:ext cx="21323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err="1" smtClean="0"/>
              <a:t>АтомЭко</a:t>
            </a:r>
            <a:r>
              <a:rPr lang="ru-RU" sz="1000" b="1" dirty="0" smtClean="0"/>
              <a:t>, 16-17 октября 2012 </a:t>
            </a:r>
            <a:r>
              <a:rPr lang="ru-RU" sz="1000" b="1" dirty="0" smtClean="0"/>
              <a:t>г.</a:t>
            </a:r>
            <a:endParaRPr lang="ru-RU" sz="1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5" descr="ВНИИНМ-9.png"/>
          <p:cNvPicPr>
            <a:picLocks noChangeAspect="1"/>
          </p:cNvPicPr>
          <p:nvPr/>
        </p:nvPicPr>
        <p:blipFill>
          <a:blip r:embed="rId3">
            <a:lum bright="-20000" contrast="20000"/>
          </a:blip>
          <a:srcRect r="69769" b="3186"/>
          <a:stretch>
            <a:fillRect/>
          </a:stretch>
        </p:blipFill>
        <p:spPr bwMode="auto">
          <a:xfrm>
            <a:off x="571501" y="-23"/>
            <a:ext cx="571476" cy="5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7" descr="ТВЭЛ-1.png"/>
          <p:cNvPicPr>
            <a:picLocks noChangeAspect="1"/>
          </p:cNvPicPr>
          <p:nvPr/>
        </p:nvPicPr>
        <p:blipFill>
          <a:blip r:embed="rId4"/>
          <a:srcRect r="54547" b="-9731"/>
          <a:stretch>
            <a:fillRect/>
          </a:stretch>
        </p:blipFill>
        <p:spPr bwMode="auto">
          <a:xfrm>
            <a:off x="8072462" y="-24"/>
            <a:ext cx="842938" cy="67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2285984" y="0"/>
            <a:ext cx="4781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ОАО «ВНИИНМ имени </a:t>
            </a:r>
            <a:r>
              <a:rPr lang="ru-RU" b="1" dirty="0" err="1">
                <a:solidFill>
                  <a:srgbClr val="002060"/>
                </a:solidFill>
              </a:rPr>
              <a:t>А.А.Бочвара</a:t>
            </a:r>
            <a:r>
              <a:rPr lang="ru-RU" b="1" dirty="0">
                <a:solidFill>
                  <a:srgbClr val="002060"/>
                </a:solidFill>
              </a:rPr>
              <a:t>» 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Центр  по обращению с ОЯТ, РАО и ВЭ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42910" y="712768"/>
            <a:ext cx="8143932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Рисунок 88" descr="100_0244"/>
          <p:cNvPicPr/>
          <p:nvPr/>
        </p:nvPicPr>
        <p:blipFill rotWithShape="1">
          <a:blip r:embed="rId5" cstate="print">
            <a:lum bright="20000" contrast="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25897"/>
          <a:stretch/>
        </p:blipFill>
        <p:spPr bwMode="auto">
          <a:xfrm>
            <a:off x="571472" y="857232"/>
            <a:ext cx="3977487" cy="5517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4714876" y="3000372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Применение покрытий </a:t>
            </a:r>
            <a:r>
              <a:rPr lang="ru-RU" sz="1600" dirty="0" smtClean="0"/>
              <a:t>позволяет </a:t>
            </a:r>
            <a:r>
              <a:rPr lang="ru-RU" sz="1600" dirty="0" smtClean="0"/>
              <a:t>дезактивировать поверхность конструкционных материалов до допустимых норм </a:t>
            </a:r>
            <a:endParaRPr lang="ru-RU" sz="1600" dirty="0"/>
          </a:p>
        </p:txBody>
      </p:sp>
      <p:sp>
        <p:nvSpPr>
          <p:cNvPr id="91" name="TextBox 90"/>
          <p:cNvSpPr txBox="1"/>
          <p:nvPr/>
        </p:nvSpPr>
        <p:spPr>
          <a:xfrm>
            <a:off x="4000496" y="6500834"/>
            <a:ext cx="21323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err="1" smtClean="0"/>
              <a:t>АтомЭко</a:t>
            </a:r>
            <a:r>
              <a:rPr lang="ru-RU" sz="1000" b="1" dirty="0" smtClean="0"/>
              <a:t>, 16-17 октября 2012 </a:t>
            </a:r>
            <a:r>
              <a:rPr lang="ru-RU" sz="1000" b="1" dirty="0" smtClean="0"/>
              <a:t>г.</a:t>
            </a:r>
            <a:endParaRPr lang="ru-RU" sz="1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5" descr="ВНИИНМ-9.png"/>
          <p:cNvPicPr>
            <a:picLocks noChangeAspect="1"/>
          </p:cNvPicPr>
          <p:nvPr/>
        </p:nvPicPr>
        <p:blipFill>
          <a:blip r:embed="rId3">
            <a:lum bright="-20000" contrast="20000"/>
          </a:blip>
          <a:srcRect r="69769" b="3186"/>
          <a:stretch>
            <a:fillRect/>
          </a:stretch>
        </p:blipFill>
        <p:spPr bwMode="auto">
          <a:xfrm>
            <a:off x="571501" y="-23"/>
            <a:ext cx="571476" cy="5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7" descr="ТВЭЛ-1.png"/>
          <p:cNvPicPr>
            <a:picLocks noChangeAspect="1"/>
          </p:cNvPicPr>
          <p:nvPr/>
        </p:nvPicPr>
        <p:blipFill>
          <a:blip r:embed="rId4"/>
          <a:srcRect r="54547" b="-9731"/>
          <a:stretch>
            <a:fillRect/>
          </a:stretch>
        </p:blipFill>
        <p:spPr bwMode="auto">
          <a:xfrm>
            <a:off x="8072462" y="-24"/>
            <a:ext cx="842938" cy="67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2285984" y="0"/>
            <a:ext cx="4781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ОАО «ВНИИНМ имени </a:t>
            </a:r>
            <a:r>
              <a:rPr lang="ru-RU" b="1" dirty="0" err="1">
                <a:solidFill>
                  <a:srgbClr val="002060"/>
                </a:solidFill>
              </a:rPr>
              <a:t>А.А.Бочвара</a:t>
            </a:r>
            <a:r>
              <a:rPr lang="ru-RU" b="1" dirty="0">
                <a:solidFill>
                  <a:srgbClr val="002060"/>
                </a:solidFill>
              </a:rPr>
              <a:t>» 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Центр  по обращению с ОЯТ, РАО и ВЭ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42910" y="712768"/>
            <a:ext cx="8143932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DSC00559"/>
          <p:cNvPicPr/>
          <p:nvPr/>
        </p:nvPicPr>
        <p:blipFill rotWithShape="1">
          <a:blip r:embed="rId5" cstate="print">
            <a:lum contrast="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10283"/>
          <a:stretch/>
        </p:blipFill>
        <p:spPr bwMode="auto">
          <a:xfrm rot="5400000">
            <a:off x="541491" y="731968"/>
            <a:ext cx="5191129" cy="54416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29322" y="2786058"/>
            <a:ext cx="2786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</a:t>
            </a:r>
            <a:r>
              <a:rPr lang="ru-RU" sz="1600" dirty="0" smtClean="0"/>
              <a:t>качестве </a:t>
            </a:r>
            <a:r>
              <a:rPr lang="ru-RU" sz="1600" dirty="0" err="1" smtClean="0"/>
              <a:t>пленкообразователя</a:t>
            </a:r>
            <a:r>
              <a:rPr lang="ru-RU" sz="1600" dirty="0" smtClean="0"/>
              <a:t> в пленочных рецептурах всех типов </a:t>
            </a:r>
            <a:r>
              <a:rPr lang="ru-RU" sz="1600" dirty="0" smtClean="0"/>
              <a:t>предпочтительно </a:t>
            </a:r>
            <a:r>
              <a:rPr lang="ru-RU" sz="1600" dirty="0" smtClean="0"/>
              <a:t>использовать водные растворы ПВС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000496" y="6500834"/>
            <a:ext cx="21323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err="1" smtClean="0"/>
              <a:t>АтомЭко</a:t>
            </a:r>
            <a:r>
              <a:rPr lang="ru-RU" sz="1000" b="1" dirty="0" smtClean="0"/>
              <a:t>, 16-17 октября 2012 </a:t>
            </a:r>
            <a:r>
              <a:rPr lang="ru-RU" sz="1000" b="1" dirty="0" smtClean="0"/>
              <a:t>г.</a:t>
            </a:r>
            <a:endParaRPr lang="ru-RU" sz="1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5" descr="ВНИИНМ-9.png"/>
          <p:cNvPicPr>
            <a:picLocks noChangeAspect="1"/>
          </p:cNvPicPr>
          <p:nvPr/>
        </p:nvPicPr>
        <p:blipFill>
          <a:blip r:embed="rId3">
            <a:lum bright="-20000" contrast="20000"/>
          </a:blip>
          <a:srcRect r="69769" b="3186"/>
          <a:stretch>
            <a:fillRect/>
          </a:stretch>
        </p:blipFill>
        <p:spPr bwMode="auto">
          <a:xfrm>
            <a:off x="571501" y="-23"/>
            <a:ext cx="571476" cy="5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7" descr="ТВЭЛ-1.png"/>
          <p:cNvPicPr>
            <a:picLocks noChangeAspect="1"/>
          </p:cNvPicPr>
          <p:nvPr/>
        </p:nvPicPr>
        <p:blipFill>
          <a:blip r:embed="rId4"/>
          <a:srcRect r="54547" b="-9731"/>
          <a:stretch>
            <a:fillRect/>
          </a:stretch>
        </p:blipFill>
        <p:spPr bwMode="auto">
          <a:xfrm>
            <a:off x="8072462" y="-24"/>
            <a:ext cx="842938" cy="67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2285984" y="0"/>
            <a:ext cx="4781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ОАО «ВНИИНМ имени </a:t>
            </a:r>
            <a:r>
              <a:rPr lang="ru-RU" b="1" dirty="0" err="1">
                <a:solidFill>
                  <a:srgbClr val="002060"/>
                </a:solidFill>
              </a:rPr>
              <a:t>А.А.Бочвара</a:t>
            </a:r>
            <a:r>
              <a:rPr lang="ru-RU" b="1" dirty="0">
                <a:solidFill>
                  <a:srgbClr val="002060"/>
                </a:solidFill>
              </a:rPr>
              <a:t>» 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Центр  по обращению с ОЯТ, РАО и ВЭ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42910" y="712768"/>
            <a:ext cx="8143932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100_0251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34862"/>
          <a:stretch>
            <a:fillRect/>
          </a:stretch>
        </p:blipFill>
        <p:spPr bwMode="auto">
          <a:xfrm>
            <a:off x="857224" y="857232"/>
            <a:ext cx="4786345" cy="54292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857884" y="3000372"/>
            <a:ext cx="29289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Основополагающим фактором использования технологий дезактивации полимерными покрытиями сложных поверхностей является армирование дезактивирующих покрытий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000496" y="6500834"/>
            <a:ext cx="21323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err="1" smtClean="0"/>
              <a:t>АтомЭко</a:t>
            </a:r>
            <a:r>
              <a:rPr lang="ru-RU" sz="1000" b="1" dirty="0" smtClean="0"/>
              <a:t>, 16-17 октября 2012 </a:t>
            </a:r>
            <a:r>
              <a:rPr lang="ru-RU" sz="1000" b="1" dirty="0" smtClean="0"/>
              <a:t>г.</a:t>
            </a:r>
            <a:endParaRPr lang="ru-RU" sz="1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5" descr="ВНИИНМ-9.png"/>
          <p:cNvPicPr>
            <a:picLocks noChangeAspect="1"/>
          </p:cNvPicPr>
          <p:nvPr/>
        </p:nvPicPr>
        <p:blipFill>
          <a:blip r:embed="rId3">
            <a:lum bright="-20000" contrast="20000"/>
          </a:blip>
          <a:srcRect r="69769" b="3186"/>
          <a:stretch>
            <a:fillRect/>
          </a:stretch>
        </p:blipFill>
        <p:spPr bwMode="auto">
          <a:xfrm>
            <a:off x="571501" y="-23"/>
            <a:ext cx="571476" cy="5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7" descr="ТВЭЛ-1.png"/>
          <p:cNvPicPr>
            <a:picLocks noChangeAspect="1"/>
          </p:cNvPicPr>
          <p:nvPr/>
        </p:nvPicPr>
        <p:blipFill>
          <a:blip r:embed="rId4"/>
          <a:srcRect r="54547" b="-9731"/>
          <a:stretch>
            <a:fillRect/>
          </a:stretch>
        </p:blipFill>
        <p:spPr bwMode="auto">
          <a:xfrm>
            <a:off x="8072462" y="-24"/>
            <a:ext cx="842938" cy="67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2285984" y="0"/>
            <a:ext cx="4781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ОАО «ВНИИНМ имени </a:t>
            </a:r>
            <a:r>
              <a:rPr lang="ru-RU" b="1" dirty="0" err="1">
                <a:solidFill>
                  <a:srgbClr val="002060"/>
                </a:solidFill>
              </a:rPr>
              <a:t>А.А.Бочвара</a:t>
            </a:r>
            <a:r>
              <a:rPr lang="ru-RU" b="1" dirty="0">
                <a:solidFill>
                  <a:srgbClr val="002060"/>
                </a:solidFill>
              </a:rPr>
              <a:t>» 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Центр  по обращению с ОЯТ, РАО и ВЭ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42910" y="712768"/>
            <a:ext cx="8143932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SDC11774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1142984"/>
            <a:ext cx="5428956" cy="47469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000760" y="3066162"/>
            <a:ext cx="2928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Увеличение </a:t>
            </a:r>
            <a:r>
              <a:rPr lang="ru-RU" sz="1600" dirty="0" smtClean="0"/>
              <a:t>скорости нанесения полимерной композиции </a:t>
            </a:r>
            <a:r>
              <a:rPr lang="ru-RU" sz="1600" dirty="0" smtClean="0"/>
              <a:t>пневматическим распылением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000496" y="6500834"/>
            <a:ext cx="21323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err="1" smtClean="0"/>
              <a:t>АтомЭко</a:t>
            </a:r>
            <a:r>
              <a:rPr lang="ru-RU" sz="1000" b="1" dirty="0" smtClean="0"/>
              <a:t>, 16-17 октября 2012 </a:t>
            </a:r>
            <a:r>
              <a:rPr lang="ru-RU" sz="1000" b="1" dirty="0" smtClean="0"/>
              <a:t>г.</a:t>
            </a:r>
            <a:endParaRPr lang="ru-RU" sz="1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5" descr="ВНИИНМ-9.png"/>
          <p:cNvPicPr>
            <a:picLocks noChangeAspect="1"/>
          </p:cNvPicPr>
          <p:nvPr/>
        </p:nvPicPr>
        <p:blipFill>
          <a:blip r:embed="rId3">
            <a:lum bright="-20000" contrast="20000"/>
          </a:blip>
          <a:srcRect r="69769" b="3186"/>
          <a:stretch>
            <a:fillRect/>
          </a:stretch>
        </p:blipFill>
        <p:spPr bwMode="auto">
          <a:xfrm>
            <a:off x="571501" y="-23"/>
            <a:ext cx="571476" cy="5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7" descr="ТВЭЛ-1.png"/>
          <p:cNvPicPr>
            <a:picLocks noChangeAspect="1"/>
          </p:cNvPicPr>
          <p:nvPr/>
        </p:nvPicPr>
        <p:blipFill>
          <a:blip r:embed="rId4"/>
          <a:srcRect r="54547" b="-9731"/>
          <a:stretch>
            <a:fillRect/>
          </a:stretch>
        </p:blipFill>
        <p:spPr bwMode="auto">
          <a:xfrm>
            <a:off x="8072462" y="-24"/>
            <a:ext cx="842938" cy="67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2285984" y="0"/>
            <a:ext cx="4781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ОАО «ВНИИНМ имени </a:t>
            </a:r>
            <a:r>
              <a:rPr lang="ru-RU" b="1" dirty="0" err="1">
                <a:solidFill>
                  <a:srgbClr val="002060"/>
                </a:solidFill>
              </a:rPr>
              <a:t>А.А.Бочвара</a:t>
            </a:r>
            <a:r>
              <a:rPr lang="ru-RU" b="1" dirty="0">
                <a:solidFill>
                  <a:srgbClr val="002060"/>
                </a:solidFill>
              </a:rPr>
              <a:t>» 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Центр  по обращению с ОЯТ, РАО и ВЭ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42910" y="712768"/>
            <a:ext cx="8143932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E:\ГХК\Установка\шквал с выносками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84423"/>
            <a:ext cx="7500958" cy="578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14678" y="928670"/>
            <a:ext cx="5929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Установка безвоздушного нанесения дезактивирующих и локализующих полимерных покрытий </a:t>
            </a:r>
            <a:endParaRPr lang="ru-RU" sz="1600" dirty="0" smtClean="0"/>
          </a:p>
          <a:p>
            <a:pPr algn="ctr"/>
            <a:r>
              <a:rPr lang="ru-RU" sz="1600" dirty="0" smtClean="0"/>
              <a:t>«</a:t>
            </a:r>
            <a:r>
              <a:rPr lang="ru-RU" sz="1600" dirty="0" smtClean="0"/>
              <a:t>УБНП-2/И-8»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000496" y="6500834"/>
            <a:ext cx="21323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err="1" smtClean="0"/>
              <a:t>АтомЭко</a:t>
            </a:r>
            <a:r>
              <a:rPr lang="ru-RU" sz="1000" b="1" dirty="0" smtClean="0"/>
              <a:t>, 16-17 октября 2012 </a:t>
            </a:r>
            <a:r>
              <a:rPr lang="ru-RU" sz="1000" b="1" dirty="0" smtClean="0"/>
              <a:t>г.</a:t>
            </a:r>
            <a:endParaRPr lang="ru-RU" sz="1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9035</TotalTime>
  <Words>260</Words>
  <Application>Microsoft Office PowerPoint</Application>
  <PresentationFormat>Экран (4:3)</PresentationFormat>
  <Paragraphs>45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a-default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ФГУП ГХК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презентации. (если название очень большое, то его можно писать в три строки)</dc:title>
  <dc:creator>to0338</dc:creator>
  <cp:lastModifiedBy>dv</cp:lastModifiedBy>
  <cp:revision>370</cp:revision>
  <dcterms:created xsi:type="dcterms:W3CDTF">2009-09-30T05:19:52Z</dcterms:created>
  <dcterms:modified xsi:type="dcterms:W3CDTF">2012-10-16T13:04:13Z</dcterms:modified>
</cp:coreProperties>
</file>