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notesSlides/notesSlide8.xml" ContentType="application/vnd.openxmlformats-officedocument.presentationml.notesSlide+xml"/>
  <Override PartName="/ppt/diagrams/layout2.xml" ContentType="application/vnd.openxmlformats-officedocument.drawingml.diagramLayout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64" r:id="rId2"/>
  </p:sldMasterIdLst>
  <p:notesMasterIdLst>
    <p:notesMasterId r:id="rId19"/>
  </p:notesMasterIdLst>
  <p:handoutMasterIdLst>
    <p:handoutMasterId r:id="rId20"/>
  </p:handoutMasterIdLst>
  <p:sldIdLst>
    <p:sldId id="256" r:id="rId3"/>
    <p:sldId id="263" r:id="rId4"/>
    <p:sldId id="264" r:id="rId5"/>
    <p:sldId id="265" r:id="rId6"/>
    <p:sldId id="266" r:id="rId7"/>
    <p:sldId id="268" r:id="rId8"/>
    <p:sldId id="267" r:id="rId9"/>
    <p:sldId id="269" r:id="rId10"/>
    <p:sldId id="275" r:id="rId11"/>
    <p:sldId id="271" r:id="rId12"/>
    <p:sldId id="272" r:id="rId13"/>
    <p:sldId id="276" r:id="rId14"/>
    <p:sldId id="270" r:id="rId15"/>
    <p:sldId id="277" r:id="rId16"/>
    <p:sldId id="274" r:id="rId17"/>
    <p:sldId id="273" r:id="rId18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DA7A"/>
    <a:srgbClr val="FDF1D7"/>
  </p:clrMru>
</p:presentationPr>
</file>

<file path=ppt/tableStyles.xml><?xml version="1.0" encoding="utf-8"?>
<a:tblStyleLst xmlns:a="http://schemas.openxmlformats.org/drawingml/2006/main" def="{B301B821-A1FF-4177-AEE7-76D212191A09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576" autoAdjust="0"/>
  </p:normalViewPr>
  <p:slideViewPr>
    <p:cSldViewPr>
      <p:cViewPr>
        <p:scale>
          <a:sx n="67" d="100"/>
          <a:sy n="67" d="100"/>
        </p:scale>
        <p:origin x="-522" y="768"/>
      </p:cViewPr>
      <p:guideLst>
        <p:guide orient="horz" pos="2160"/>
        <p:guide pos="2880"/>
      </p:guideLst>
    </p:cSldViewPr>
  </p:slideViewPr>
  <p:outlineViewPr>
    <p:cViewPr>
      <p:scale>
        <a:sx n="1" d="1"/>
        <a:sy n="1" d="1"/>
      </p:scale>
      <p:origin x="0" y="1448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B402773-D90C-4E4C-8CA9-57D1C042DBEA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34686E1-5126-41AA-9A50-8CD0696B638B}">
      <dgm:prSet phldrT="[Текст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ru-RU" sz="1400" b="1" cap="all" baseline="0" dirty="0" smtClean="0">
              <a:solidFill>
                <a:schemeClr val="accent4">
                  <a:lumMod val="75000"/>
                </a:schemeClr>
              </a:solidFill>
              <a:latin typeface="+mj-lt"/>
            </a:rPr>
            <a:t>Направления , которые должны  быть представлены </a:t>
          </a:r>
          <a:br>
            <a:rPr lang="ru-RU" sz="1400" b="1" cap="all" baseline="0" dirty="0" smtClean="0">
              <a:solidFill>
                <a:schemeClr val="accent4">
                  <a:lumMod val="75000"/>
                </a:schemeClr>
              </a:solidFill>
              <a:latin typeface="+mj-lt"/>
            </a:rPr>
          </a:br>
          <a:r>
            <a:rPr lang="ru-RU" sz="1400" b="1" cap="all" baseline="0" dirty="0" smtClean="0">
              <a:solidFill>
                <a:schemeClr val="accent4">
                  <a:lumMod val="75000"/>
                </a:schemeClr>
              </a:solidFill>
              <a:latin typeface="+mj-lt"/>
            </a:rPr>
            <a:t>в базе данных</a:t>
          </a:r>
          <a:endParaRPr lang="ru-RU" sz="1400" b="1" cap="all" baseline="0" dirty="0">
            <a:solidFill>
              <a:schemeClr val="accent4">
                <a:lumMod val="75000"/>
              </a:schemeClr>
            </a:solidFill>
            <a:latin typeface="+mj-lt"/>
          </a:endParaRPr>
        </a:p>
      </dgm:t>
    </dgm:pt>
    <dgm:pt modelId="{322A6C77-3CE6-4FEB-9F3E-86F0CC2ECD6F}" type="parTrans" cxnId="{9779EE72-A9B4-4A97-BA7B-4D79277FE204}">
      <dgm:prSet/>
      <dgm:spPr/>
      <dgm:t>
        <a:bodyPr/>
        <a:lstStyle/>
        <a:p>
          <a:endParaRPr lang="ru-RU"/>
        </a:p>
      </dgm:t>
    </dgm:pt>
    <dgm:pt modelId="{D0E07EDA-3D45-42AB-A350-72EEE13BEB3B}" type="sibTrans" cxnId="{9779EE72-A9B4-4A97-BA7B-4D79277FE204}">
      <dgm:prSet/>
      <dgm:spPr/>
      <dgm:t>
        <a:bodyPr/>
        <a:lstStyle/>
        <a:p>
          <a:endParaRPr lang="ru-RU"/>
        </a:p>
      </dgm:t>
    </dgm:pt>
    <dgm:pt modelId="{F6B0E7EA-9846-42E0-8B5E-785A7C4BCD75}">
      <dgm:prSet phldrT="[Текст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ru-RU" sz="2000" b="1" dirty="0" smtClean="0"/>
            <a:t>История эксплуатации </a:t>
          </a:r>
          <a:endParaRPr lang="ru-RU" sz="2000" b="1" dirty="0"/>
        </a:p>
      </dgm:t>
    </dgm:pt>
    <dgm:pt modelId="{B0AA9B48-7DFD-44EA-A79C-9801CCE882E2}" type="parTrans" cxnId="{16CD77B9-B9DE-4919-A9F2-3E91BBE10D67}">
      <dgm:prSet/>
      <dgm:spPr>
        <a:solidFill>
          <a:schemeClr val="bg1">
            <a:lumMod val="65000"/>
          </a:schemeClr>
        </a:solidFill>
      </dgm:spPr>
      <dgm:t>
        <a:bodyPr/>
        <a:lstStyle/>
        <a:p>
          <a:endParaRPr lang="ru-RU"/>
        </a:p>
      </dgm:t>
    </dgm:pt>
    <dgm:pt modelId="{ADDC2CB2-35F8-41BA-8404-2A42D39D9D44}" type="sibTrans" cxnId="{16CD77B9-B9DE-4919-A9F2-3E91BBE10D67}">
      <dgm:prSet/>
      <dgm:spPr/>
      <dgm:t>
        <a:bodyPr/>
        <a:lstStyle/>
        <a:p>
          <a:endParaRPr lang="ru-RU"/>
        </a:p>
      </dgm:t>
    </dgm:pt>
    <dgm:pt modelId="{E0AECAB4-8A03-4FE6-B076-465A2BB42A96}">
      <dgm:prSet phldrT="[Текст]" custT="1"/>
      <dgm:spPr/>
      <dgm:t>
        <a:bodyPr/>
        <a:lstStyle/>
        <a:p>
          <a:r>
            <a:rPr lang="ru-RU" sz="2000" b="1" dirty="0" smtClean="0"/>
            <a:t>Работа с документацией</a:t>
          </a:r>
          <a:endParaRPr lang="ru-RU" sz="2000" b="1" dirty="0"/>
        </a:p>
      </dgm:t>
    </dgm:pt>
    <dgm:pt modelId="{B64E5C7F-BE21-4736-973F-FC0396C8E5F9}" type="parTrans" cxnId="{71C05757-D3DA-4DD3-8B5B-C39765574493}">
      <dgm:prSet/>
      <dgm:spPr>
        <a:solidFill>
          <a:schemeClr val="bg1">
            <a:lumMod val="65000"/>
          </a:schemeClr>
        </a:solidFill>
      </dgm:spPr>
      <dgm:t>
        <a:bodyPr/>
        <a:lstStyle/>
        <a:p>
          <a:endParaRPr lang="ru-RU"/>
        </a:p>
      </dgm:t>
    </dgm:pt>
    <dgm:pt modelId="{64F48003-CC15-434D-B22F-49F1C63D896D}" type="sibTrans" cxnId="{71C05757-D3DA-4DD3-8B5B-C39765574493}">
      <dgm:prSet/>
      <dgm:spPr/>
      <dgm:t>
        <a:bodyPr/>
        <a:lstStyle/>
        <a:p>
          <a:endParaRPr lang="ru-RU"/>
        </a:p>
      </dgm:t>
    </dgm:pt>
    <dgm:pt modelId="{D0EF6ED7-53FD-4321-A6CF-0DBA03E2677C}">
      <dgm:prSet phldrT="[Текст]" custT="1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ru-RU" sz="2000" b="1" dirty="0" smtClean="0"/>
            <a:t>Обращение с демонтируемым оборудованием</a:t>
          </a:r>
          <a:endParaRPr lang="ru-RU" sz="2000" b="1" dirty="0"/>
        </a:p>
      </dgm:t>
    </dgm:pt>
    <dgm:pt modelId="{CB95865A-01B1-4E21-BBB3-E360E62DE400}" type="parTrans" cxnId="{80EA6C72-CF0B-4B9D-A704-475AFD647B5C}">
      <dgm:prSet/>
      <dgm:spPr>
        <a:solidFill>
          <a:schemeClr val="bg1">
            <a:lumMod val="65000"/>
          </a:schemeClr>
        </a:solidFill>
      </dgm:spPr>
      <dgm:t>
        <a:bodyPr/>
        <a:lstStyle/>
        <a:p>
          <a:endParaRPr lang="ru-RU"/>
        </a:p>
      </dgm:t>
    </dgm:pt>
    <dgm:pt modelId="{07067637-A6D0-4FB5-A95E-FB1A605E63E7}" type="sibTrans" cxnId="{80EA6C72-CF0B-4B9D-A704-475AFD647B5C}">
      <dgm:prSet/>
      <dgm:spPr/>
      <dgm:t>
        <a:bodyPr/>
        <a:lstStyle/>
        <a:p>
          <a:endParaRPr lang="ru-RU"/>
        </a:p>
      </dgm:t>
    </dgm:pt>
    <dgm:pt modelId="{51853809-60E2-4F4B-8EAF-F4389A53E789}">
      <dgm:prSet custT="1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ru-RU" sz="2000" b="1" dirty="0" smtClean="0"/>
            <a:t>Радиационные и </a:t>
          </a:r>
          <a:br>
            <a:rPr lang="ru-RU" sz="2000" b="1" dirty="0" smtClean="0"/>
          </a:br>
          <a:r>
            <a:rPr lang="ru-RU" sz="2000" b="1" dirty="0" smtClean="0"/>
            <a:t>технические </a:t>
          </a:r>
          <a:br>
            <a:rPr lang="ru-RU" sz="2000" b="1" dirty="0" smtClean="0"/>
          </a:br>
          <a:r>
            <a:rPr lang="ru-RU" sz="2000" b="1" dirty="0" smtClean="0"/>
            <a:t>характеристики</a:t>
          </a:r>
          <a:endParaRPr lang="ru-RU" sz="2000" b="1" dirty="0"/>
        </a:p>
      </dgm:t>
    </dgm:pt>
    <dgm:pt modelId="{306048E1-1513-44E6-AD67-F5B833AF8A2E}" type="parTrans" cxnId="{6D44270C-F737-4255-B1A8-F39D587EA67C}">
      <dgm:prSet/>
      <dgm:spPr>
        <a:solidFill>
          <a:schemeClr val="bg1">
            <a:lumMod val="65000"/>
          </a:schemeClr>
        </a:solidFill>
      </dgm:spPr>
      <dgm:t>
        <a:bodyPr/>
        <a:lstStyle/>
        <a:p>
          <a:endParaRPr lang="ru-RU"/>
        </a:p>
      </dgm:t>
    </dgm:pt>
    <dgm:pt modelId="{8C03442E-1FA0-4BD6-A570-BD95D0DD6BEE}" type="sibTrans" cxnId="{6D44270C-F737-4255-B1A8-F39D587EA67C}">
      <dgm:prSet/>
      <dgm:spPr/>
      <dgm:t>
        <a:bodyPr/>
        <a:lstStyle/>
        <a:p>
          <a:endParaRPr lang="ru-RU"/>
        </a:p>
      </dgm:t>
    </dgm:pt>
    <dgm:pt modelId="{6C43B69E-A024-4554-90E5-CA8E53F98D88}">
      <dgm:prSet custT="1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ru-RU" sz="2000" b="1" dirty="0" smtClean="0"/>
            <a:t>Дезактивация оборудования и строительных конструкций </a:t>
          </a:r>
          <a:endParaRPr lang="ru-RU" sz="2000" b="1" dirty="0"/>
        </a:p>
      </dgm:t>
    </dgm:pt>
    <dgm:pt modelId="{8E305E4C-D2AA-40E2-846C-C25B2D604D3E}" type="parTrans" cxnId="{6FCBE627-77EB-4D5F-815E-28213499708A}">
      <dgm:prSet/>
      <dgm:spPr>
        <a:solidFill>
          <a:schemeClr val="bg1">
            <a:lumMod val="65000"/>
          </a:schemeClr>
        </a:solidFill>
      </dgm:spPr>
      <dgm:t>
        <a:bodyPr/>
        <a:lstStyle/>
        <a:p>
          <a:endParaRPr lang="ru-RU"/>
        </a:p>
      </dgm:t>
    </dgm:pt>
    <dgm:pt modelId="{30CFB2AD-7B2D-4439-BC99-43A63BCCB27F}" type="sibTrans" cxnId="{6FCBE627-77EB-4D5F-815E-28213499708A}">
      <dgm:prSet/>
      <dgm:spPr/>
      <dgm:t>
        <a:bodyPr/>
        <a:lstStyle/>
        <a:p>
          <a:endParaRPr lang="ru-RU"/>
        </a:p>
      </dgm:t>
    </dgm:pt>
    <dgm:pt modelId="{82AF1A87-4ACE-42D0-B44F-2028AEB531E9}">
      <dgm:prSet custT="1"/>
      <dgm:spPr/>
      <dgm:t>
        <a:bodyPr/>
        <a:lstStyle/>
        <a:p>
          <a:r>
            <a:rPr lang="ru-RU" sz="2000" b="1" dirty="0" smtClean="0"/>
            <a:t>Радиационная защита персонала и трудозатраты</a:t>
          </a:r>
          <a:endParaRPr lang="ru-RU" sz="2000" b="1" dirty="0"/>
        </a:p>
      </dgm:t>
    </dgm:pt>
    <dgm:pt modelId="{76861B77-C15C-461B-AA58-57D55AC6D86C}" type="parTrans" cxnId="{B466EC99-53C5-492D-AB78-88B8A15ECBF8}">
      <dgm:prSet/>
      <dgm:spPr>
        <a:solidFill>
          <a:schemeClr val="bg1">
            <a:lumMod val="65000"/>
          </a:schemeClr>
        </a:solidFill>
      </dgm:spPr>
      <dgm:t>
        <a:bodyPr/>
        <a:lstStyle/>
        <a:p>
          <a:endParaRPr lang="ru-RU"/>
        </a:p>
      </dgm:t>
    </dgm:pt>
    <dgm:pt modelId="{06ACBECC-4F02-430F-8796-634DC2744F9C}" type="sibTrans" cxnId="{B466EC99-53C5-492D-AB78-88B8A15ECBF8}">
      <dgm:prSet/>
      <dgm:spPr/>
      <dgm:t>
        <a:bodyPr/>
        <a:lstStyle/>
        <a:p>
          <a:endParaRPr lang="ru-RU"/>
        </a:p>
      </dgm:t>
    </dgm:pt>
    <dgm:pt modelId="{D058F35C-E506-48F2-BC8A-FC8EAE76B752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ru-RU" sz="2000" b="1" dirty="0" smtClean="0"/>
            <a:t>Обращение с радиоактивными отходами</a:t>
          </a:r>
          <a:endParaRPr lang="ru-RU" sz="2000" b="1" dirty="0"/>
        </a:p>
      </dgm:t>
    </dgm:pt>
    <dgm:pt modelId="{ACFE24AF-36B7-425D-A6F9-2950266E25D3}" type="parTrans" cxnId="{BC5B5FF8-C196-4F24-981F-41FE0B9B6B0B}">
      <dgm:prSet/>
      <dgm:spPr>
        <a:solidFill>
          <a:schemeClr val="bg1">
            <a:lumMod val="65000"/>
          </a:schemeClr>
        </a:solidFill>
      </dgm:spPr>
      <dgm:t>
        <a:bodyPr/>
        <a:lstStyle/>
        <a:p>
          <a:endParaRPr lang="ru-RU"/>
        </a:p>
      </dgm:t>
    </dgm:pt>
    <dgm:pt modelId="{3B1AB668-C05D-42E3-A19F-E37AB7A288C3}" type="sibTrans" cxnId="{BC5B5FF8-C196-4F24-981F-41FE0B9B6B0B}">
      <dgm:prSet/>
      <dgm:spPr/>
      <dgm:t>
        <a:bodyPr/>
        <a:lstStyle/>
        <a:p>
          <a:endParaRPr lang="ru-RU"/>
        </a:p>
      </dgm:t>
    </dgm:pt>
    <dgm:pt modelId="{223A117D-FA3D-412D-A373-0593ED5BC80D}" type="pres">
      <dgm:prSet presAssocID="{1B402773-D90C-4E4C-8CA9-57D1C042DBEA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D9F4A98-F712-4C3A-A03D-BEF349E385F7}" type="pres">
      <dgm:prSet presAssocID="{234686E1-5126-41AA-9A50-8CD0696B638B}" presName="centerShape" presStyleLbl="node0" presStyleIdx="0" presStyleCnt="1" custScaleX="93821" custScaleY="73451" custLinFactNeighborX="-1603" custLinFactNeighborY="-49869"/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C79DF022-BEF5-4813-8EE8-0C1019FFF342}" type="pres">
      <dgm:prSet presAssocID="{B0AA9B48-7DFD-44EA-A79C-9801CCE882E2}" presName="parTrans" presStyleLbl="bgSibTrans2D1" presStyleIdx="0" presStyleCnt="7" custAng="21134218" custScaleX="37476" custScaleY="68968" custLinFactNeighborX="35803" custLinFactNeighborY="-36240"/>
      <dgm:spPr>
        <a:prstGeom prst="rightArrow">
          <a:avLst/>
        </a:prstGeom>
      </dgm:spPr>
      <dgm:t>
        <a:bodyPr/>
        <a:lstStyle/>
        <a:p>
          <a:endParaRPr lang="ru-RU"/>
        </a:p>
      </dgm:t>
    </dgm:pt>
    <dgm:pt modelId="{EA62F40D-4324-4F95-9995-B860AD6E74E8}" type="pres">
      <dgm:prSet presAssocID="{F6B0E7EA-9846-42E0-8B5E-785A7C4BCD75}" presName="node" presStyleLbl="node1" presStyleIdx="0" presStyleCnt="7" custScaleX="187856" custRadScaleRad="99391" custRadScaleInc="1170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6E04A4-8DC2-4416-BD1E-B2B1A6B673FC}" type="pres">
      <dgm:prSet presAssocID="{B64E5C7F-BE21-4736-973F-FC0396C8E5F9}" presName="parTrans" presStyleLbl="bgSibTrans2D1" presStyleIdx="1" presStyleCnt="7" custScaleX="30282" custScaleY="50569" custLinFactNeighborX="35847" custLinFactNeighborY="-2528"/>
      <dgm:spPr>
        <a:prstGeom prst="rightArrow">
          <a:avLst/>
        </a:prstGeom>
      </dgm:spPr>
      <dgm:t>
        <a:bodyPr/>
        <a:lstStyle/>
        <a:p>
          <a:endParaRPr lang="ru-RU"/>
        </a:p>
      </dgm:t>
    </dgm:pt>
    <dgm:pt modelId="{AFB66D6D-6FE7-4C17-8ACF-630F779E19C8}" type="pres">
      <dgm:prSet presAssocID="{E0AECAB4-8A03-4FE6-B076-465A2BB42A96}" presName="node" presStyleLbl="node1" presStyleIdx="1" presStyleCnt="7" custScaleX="173531" custRadScaleRad="132890" custRadScaleInc="698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65D6C8-02CC-4772-80D3-1D1A3DA672EC}" type="pres">
      <dgm:prSet presAssocID="{CB95865A-01B1-4E21-BBB3-E360E62DE400}" presName="parTrans" presStyleLbl="bgSibTrans2D1" presStyleIdx="2" presStyleCnt="7" custScaleX="74418" custScaleY="60090" custLinFactNeighborX="16297" custLinFactNeighborY="-66800"/>
      <dgm:spPr>
        <a:prstGeom prst="rightArrow">
          <a:avLst/>
        </a:prstGeom>
      </dgm:spPr>
      <dgm:t>
        <a:bodyPr/>
        <a:lstStyle/>
        <a:p>
          <a:endParaRPr lang="ru-RU"/>
        </a:p>
      </dgm:t>
    </dgm:pt>
    <dgm:pt modelId="{26D7C310-D62E-4BD2-B2E0-DA58C0C43554}" type="pres">
      <dgm:prSet presAssocID="{D0EF6ED7-53FD-4321-A6CF-0DBA03E2677C}" presName="node" presStyleLbl="node1" presStyleIdx="2" presStyleCnt="7" custScaleX="172781" custScaleY="108973" custRadScaleRad="72911" custRadScaleInc="-2410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55B058-6A55-4EC1-BB7D-95DA133AE229}" type="pres">
      <dgm:prSet presAssocID="{8E305E4C-D2AA-40E2-846C-C25B2D604D3E}" presName="parTrans" presStyleLbl="bgSibTrans2D1" presStyleIdx="3" presStyleCnt="7" custAng="471345" custScaleX="73847" custScaleY="64860" custLinFactNeighborX="-14070" custLinFactNeighborY="-69600"/>
      <dgm:spPr>
        <a:prstGeom prst="rightArrow">
          <a:avLst/>
        </a:prstGeom>
      </dgm:spPr>
      <dgm:t>
        <a:bodyPr/>
        <a:lstStyle/>
        <a:p>
          <a:endParaRPr lang="ru-RU"/>
        </a:p>
      </dgm:t>
    </dgm:pt>
    <dgm:pt modelId="{C2995B36-77D4-4099-B457-563BEA38AE6F}" type="pres">
      <dgm:prSet presAssocID="{6C43B69E-A024-4554-90E5-CA8E53F98D88}" presName="node" presStyleLbl="node1" presStyleIdx="3" presStyleCnt="7" custScaleX="160279" custScaleY="104029" custRadScaleRad="68998" custRadScaleInc="3554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2B001C-1613-4BAF-A631-10D417167E6A}" type="pres">
      <dgm:prSet presAssocID="{306048E1-1513-44E6-AD67-F5B833AF8A2E}" presName="parTrans" presStyleLbl="bgSibTrans2D1" presStyleIdx="4" presStyleCnt="7" custAng="21582748" custScaleX="81394" custScaleY="68820" custLinFactNeighborX="757" custLinFactNeighborY="-66551"/>
      <dgm:spPr>
        <a:prstGeom prst="rightArrow">
          <a:avLst/>
        </a:prstGeom>
      </dgm:spPr>
      <dgm:t>
        <a:bodyPr/>
        <a:lstStyle/>
        <a:p>
          <a:endParaRPr lang="ru-RU"/>
        </a:p>
      </dgm:t>
    </dgm:pt>
    <dgm:pt modelId="{7D0931A4-D42B-4AF0-B9B8-0176EA1F396B}" type="pres">
      <dgm:prSet presAssocID="{51853809-60E2-4F4B-8EAF-F4389A53E789}" presName="node" presStyleLbl="node1" presStyleIdx="4" presStyleCnt="7" custScaleX="157447" custScaleY="105810" custRadScaleRad="2142" custRadScaleInc="66868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C12EB8-0336-4B02-9CF9-9F172E669D0E}" type="pres">
      <dgm:prSet presAssocID="{76861B77-C15C-461B-AA58-57D55AC6D86C}" presName="parTrans" presStyleLbl="bgSibTrans2D1" presStyleIdx="5" presStyleCnt="7" custScaleX="31716" custScaleY="55459" custLinFactNeighborX="-35314" custLinFactNeighborY="-15514"/>
      <dgm:spPr>
        <a:prstGeom prst="rightArrow">
          <a:avLst/>
        </a:prstGeom>
      </dgm:spPr>
      <dgm:t>
        <a:bodyPr/>
        <a:lstStyle/>
        <a:p>
          <a:endParaRPr lang="ru-RU"/>
        </a:p>
      </dgm:t>
    </dgm:pt>
    <dgm:pt modelId="{D7AEF561-7E50-4E4A-9895-44BD59A89923}" type="pres">
      <dgm:prSet presAssocID="{82AF1A87-4ACE-42D0-B44F-2028AEB531E9}" presName="node" presStyleLbl="node1" presStyleIdx="5" presStyleCnt="7" custScaleX="166688" custRadScaleRad="125790" custRadScaleInc="-786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A1C199-B090-48CC-83EF-C2950B6535C2}" type="pres">
      <dgm:prSet presAssocID="{ACFE24AF-36B7-425D-A6F9-2950266E25D3}" presName="parTrans" presStyleLbl="bgSibTrans2D1" presStyleIdx="6" presStyleCnt="7" custAng="738994" custScaleX="41432" custScaleY="53577" custLinFactNeighborX="-28084" custLinFactNeighborY="-58191"/>
      <dgm:spPr>
        <a:prstGeom prst="rightArrow">
          <a:avLst/>
        </a:prstGeom>
      </dgm:spPr>
      <dgm:t>
        <a:bodyPr/>
        <a:lstStyle/>
        <a:p>
          <a:endParaRPr lang="ru-RU"/>
        </a:p>
      </dgm:t>
    </dgm:pt>
    <dgm:pt modelId="{BD597727-93ED-4A89-87B2-E672F64B83B8}" type="pres">
      <dgm:prSet presAssocID="{D058F35C-E506-48F2-BC8A-FC8EAE76B752}" presName="node" presStyleLbl="node1" presStyleIdx="6" presStyleCnt="7" custScaleX="185012" custRadScaleRad="96236" custRadScaleInc="-1213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6CD77B9-B9DE-4919-A9F2-3E91BBE10D67}" srcId="{234686E1-5126-41AA-9A50-8CD0696B638B}" destId="{F6B0E7EA-9846-42E0-8B5E-785A7C4BCD75}" srcOrd="0" destOrd="0" parTransId="{B0AA9B48-7DFD-44EA-A79C-9801CCE882E2}" sibTransId="{ADDC2CB2-35F8-41BA-8404-2A42D39D9D44}"/>
    <dgm:cxn modelId="{5C878EB2-E172-4DD9-9EEE-A1FCF842EDD9}" type="presOf" srcId="{D0EF6ED7-53FD-4321-A6CF-0DBA03E2677C}" destId="{26D7C310-D62E-4BD2-B2E0-DA58C0C43554}" srcOrd="0" destOrd="0" presId="urn:microsoft.com/office/officeart/2005/8/layout/radial4"/>
    <dgm:cxn modelId="{40826F02-1EA1-4EB8-A613-822A5FEBB76E}" type="presOf" srcId="{306048E1-1513-44E6-AD67-F5B833AF8A2E}" destId="{D22B001C-1613-4BAF-A631-10D417167E6A}" srcOrd="0" destOrd="0" presId="urn:microsoft.com/office/officeart/2005/8/layout/radial4"/>
    <dgm:cxn modelId="{6D44270C-F737-4255-B1A8-F39D587EA67C}" srcId="{234686E1-5126-41AA-9A50-8CD0696B638B}" destId="{51853809-60E2-4F4B-8EAF-F4389A53E789}" srcOrd="4" destOrd="0" parTransId="{306048E1-1513-44E6-AD67-F5B833AF8A2E}" sibTransId="{8C03442E-1FA0-4BD6-A570-BD95D0DD6BEE}"/>
    <dgm:cxn modelId="{05A86ABF-6D1E-4D0F-98A2-9B02704192AB}" type="presOf" srcId="{ACFE24AF-36B7-425D-A6F9-2950266E25D3}" destId="{24A1C199-B090-48CC-83EF-C2950B6535C2}" srcOrd="0" destOrd="0" presId="urn:microsoft.com/office/officeart/2005/8/layout/radial4"/>
    <dgm:cxn modelId="{690E6632-46AF-4138-AC0E-67A154EB1D8C}" type="presOf" srcId="{E0AECAB4-8A03-4FE6-B076-465A2BB42A96}" destId="{AFB66D6D-6FE7-4C17-8ACF-630F779E19C8}" srcOrd="0" destOrd="0" presId="urn:microsoft.com/office/officeart/2005/8/layout/radial4"/>
    <dgm:cxn modelId="{B466EC99-53C5-492D-AB78-88B8A15ECBF8}" srcId="{234686E1-5126-41AA-9A50-8CD0696B638B}" destId="{82AF1A87-4ACE-42D0-B44F-2028AEB531E9}" srcOrd="5" destOrd="0" parTransId="{76861B77-C15C-461B-AA58-57D55AC6D86C}" sibTransId="{06ACBECC-4F02-430F-8796-634DC2744F9C}"/>
    <dgm:cxn modelId="{AD2BEAF3-A566-43CA-9C13-1FF6A15D22EC}" type="presOf" srcId="{234686E1-5126-41AA-9A50-8CD0696B638B}" destId="{5D9F4A98-F712-4C3A-A03D-BEF349E385F7}" srcOrd="0" destOrd="0" presId="urn:microsoft.com/office/officeart/2005/8/layout/radial4"/>
    <dgm:cxn modelId="{7CDF9EBB-E5D3-4772-A623-88D6F58FC045}" type="presOf" srcId="{D058F35C-E506-48F2-BC8A-FC8EAE76B752}" destId="{BD597727-93ED-4A89-87B2-E672F64B83B8}" srcOrd="0" destOrd="0" presId="urn:microsoft.com/office/officeart/2005/8/layout/radial4"/>
    <dgm:cxn modelId="{6A8F3655-8912-4CE0-82B9-5140606DCBCA}" type="presOf" srcId="{F6B0E7EA-9846-42E0-8B5E-785A7C4BCD75}" destId="{EA62F40D-4324-4F95-9995-B860AD6E74E8}" srcOrd="0" destOrd="0" presId="urn:microsoft.com/office/officeart/2005/8/layout/radial4"/>
    <dgm:cxn modelId="{6FCBE627-77EB-4D5F-815E-28213499708A}" srcId="{234686E1-5126-41AA-9A50-8CD0696B638B}" destId="{6C43B69E-A024-4554-90E5-CA8E53F98D88}" srcOrd="3" destOrd="0" parTransId="{8E305E4C-D2AA-40E2-846C-C25B2D604D3E}" sibTransId="{30CFB2AD-7B2D-4439-BC99-43A63BCCB27F}"/>
    <dgm:cxn modelId="{BC5B5FF8-C196-4F24-981F-41FE0B9B6B0B}" srcId="{234686E1-5126-41AA-9A50-8CD0696B638B}" destId="{D058F35C-E506-48F2-BC8A-FC8EAE76B752}" srcOrd="6" destOrd="0" parTransId="{ACFE24AF-36B7-425D-A6F9-2950266E25D3}" sibTransId="{3B1AB668-C05D-42E3-A19F-E37AB7A288C3}"/>
    <dgm:cxn modelId="{65C5F6BF-AB50-4A54-8D86-9D03A867CCA0}" type="presOf" srcId="{B0AA9B48-7DFD-44EA-A79C-9801CCE882E2}" destId="{C79DF022-BEF5-4813-8EE8-0C1019FFF342}" srcOrd="0" destOrd="0" presId="urn:microsoft.com/office/officeart/2005/8/layout/radial4"/>
    <dgm:cxn modelId="{D6E850C5-993A-4375-B7AB-E8E8B7B23BD0}" type="presOf" srcId="{6C43B69E-A024-4554-90E5-CA8E53F98D88}" destId="{C2995B36-77D4-4099-B457-563BEA38AE6F}" srcOrd="0" destOrd="0" presId="urn:microsoft.com/office/officeart/2005/8/layout/radial4"/>
    <dgm:cxn modelId="{69D8EBBC-5433-4722-B8B4-60B688AC6BC4}" type="presOf" srcId="{1B402773-D90C-4E4C-8CA9-57D1C042DBEA}" destId="{223A117D-FA3D-412D-A373-0593ED5BC80D}" srcOrd="0" destOrd="0" presId="urn:microsoft.com/office/officeart/2005/8/layout/radial4"/>
    <dgm:cxn modelId="{4396F78E-F1E9-4BC4-9D2E-9CEA164E5F78}" type="presOf" srcId="{CB95865A-01B1-4E21-BBB3-E360E62DE400}" destId="{B965D6C8-02CC-4772-80D3-1D1A3DA672EC}" srcOrd="0" destOrd="0" presId="urn:microsoft.com/office/officeart/2005/8/layout/radial4"/>
    <dgm:cxn modelId="{71C05757-D3DA-4DD3-8B5B-C39765574493}" srcId="{234686E1-5126-41AA-9A50-8CD0696B638B}" destId="{E0AECAB4-8A03-4FE6-B076-465A2BB42A96}" srcOrd="1" destOrd="0" parTransId="{B64E5C7F-BE21-4736-973F-FC0396C8E5F9}" sibTransId="{64F48003-CC15-434D-B22F-49F1C63D896D}"/>
    <dgm:cxn modelId="{7E9C3C13-7734-4A5D-8BBC-5942AA05D9A8}" type="presOf" srcId="{B64E5C7F-BE21-4736-973F-FC0396C8E5F9}" destId="{656E04A4-8DC2-4416-BD1E-B2B1A6B673FC}" srcOrd="0" destOrd="0" presId="urn:microsoft.com/office/officeart/2005/8/layout/radial4"/>
    <dgm:cxn modelId="{36EFA2D8-20C8-4404-B778-5240A09898B7}" type="presOf" srcId="{82AF1A87-4ACE-42D0-B44F-2028AEB531E9}" destId="{D7AEF561-7E50-4E4A-9895-44BD59A89923}" srcOrd="0" destOrd="0" presId="urn:microsoft.com/office/officeart/2005/8/layout/radial4"/>
    <dgm:cxn modelId="{BA07B85D-CBE7-41EB-A07C-5D6DD668047E}" type="presOf" srcId="{76861B77-C15C-461B-AA58-57D55AC6D86C}" destId="{32C12EB8-0336-4B02-9CF9-9F172E669D0E}" srcOrd="0" destOrd="0" presId="urn:microsoft.com/office/officeart/2005/8/layout/radial4"/>
    <dgm:cxn modelId="{80EA6C72-CF0B-4B9D-A704-475AFD647B5C}" srcId="{234686E1-5126-41AA-9A50-8CD0696B638B}" destId="{D0EF6ED7-53FD-4321-A6CF-0DBA03E2677C}" srcOrd="2" destOrd="0" parTransId="{CB95865A-01B1-4E21-BBB3-E360E62DE400}" sibTransId="{07067637-A6D0-4FB5-A95E-FB1A605E63E7}"/>
    <dgm:cxn modelId="{9779EE72-A9B4-4A97-BA7B-4D79277FE204}" srcId="{1B402773-D90C-4E4C-8CA9-57D1C042DBEA}" destId="{234686E1-5126-41AA-9A50-8CD0696B638B}" srcOrd="0" destOrd="0" parTransId="{322A6C77-3CE6-4FEB-9F3E-86F0CC2ECD6F}" sibTransId="{D0E07EDA-3D45-42AB-A350-72EEE13BEB3B}"/>
    <dgm:cxn modelId="{2B5B7DEC-8399-46CE-B105-D3AF55E46514}" type="presOf" srcId="{51853809-60E2-4F4B-8EAF-F4389A53E789}" destId="{7D0931A4-D42B-4AF0-B9B8-0176EA1F396B}" srcOrd="0" destOrd="0" presId="urn:microsoft.com/office/officeart/2005/8/layout/radial4"/>
    <dgm:cxn modelId="{D0F1E581-F185-4A05-A913-B5605CFC30D9}" type="presOf" srcId="{8E305E4C-D2AA-40E2-846C-C25B2D604D3E}" destId="{7855B058-6A55-4EC1-BB7D-95DA133AE229}" srcOrd="0" destOrd="0" presId="urn:microsoft.com/office/officeart/2005/8/layout/radial4"/>
    <dgm:cxn modelId="{4E4E3E54-79ED-4973-B02D-4F4B50F1D582}" type="presParOf" srcId="{223A117D-FA3D-412D-A373-0593ED5BC80D}" destId="{5D9F4A98-F712-4C3A-A03D-BEF349E385F7}" srcOrd="0" destOrd="0" presId="urn:microsoft.com/office/officeart/2005/8/layout/radial4"/>
    <dgm:cxn modelId="{ABAA43B9-A59F-4220-B215-1645892B2997}" type="presParOf" srcId="{223A117D-FA3D-412D-A373-0593ED5BC80D}" destId="{C79DF022-BEF5-4813-8EE8-0C1019FFF342}" srcOrd="1" destOrd="0" presId="urn:microsoft.com/office/officeart/2005/8/layout/radial4"/>
    <dgm:cxn modelId="{BC01031C-21EF-4722-9E3A-762CC62EA118}" type="presParOf" srcId="{223A117D-FA3D-412D-A373-0593ED5BC80D}" destId="{EA62F40D-4324-4F95-9995-B860AD6E74E8}" srcOrd="2" destOrd="0" presId="urn:microsoft.com/office/officeart/2005/8/layout/radial4"/>
    <dgm:cxn modelId="{8CDC1862-4044-42A6-83D7-795AEEEE83D5}" type="presParOf" srcId="{223A117D-FA3D-412D-A373-0593ED5BC80D}" destId="{656E04A4-8DC2-4416-BD1E-B2B1A6B673FC}" srcOrd="3" destOrd="0" presId="urn:microsoft.com/office/officeart/2005/8/layout/radial4"/>
    <dgm:cxn modelId="{2D298759-113E-4251-B2E4-3AED3CC80050}" type="presParOf" srcId="{223A117D-FA3D-412D-A373-0593ED5BC80D}" destId="{AFB66D6D-6FE7-4C17-8ACF-630F779E19C8}" srcOrd="4" destOrd="0" presId="urn:microsoft.com/office/officeart/2005/8/layout/radial4"/>
    <dgm:cxn modelId="{661481E0-3AB2-4633-ABC7-5B563404AC7E}" type="presParOf" srcId="{223A117D-FA3D-412D-A373-0593ED5BC80D}" destId="{B965D6C8-02CC-4772-80D3-1D1A3DA672EC}" srcOrd="5" destOrd="0" presId="urn:microsoft.com/office/officeart/2005/8/layout/radial4"/>
    <dgm:cxn modelId="{D3D2BA48-064E-4DBE-A890-EDE836A06198}" type="presParOf" srcId="{223A117D-FA3D-412D-A373-0593ED5BC80D}" destId="{26D7C310-D62E-4BD2-B2E0-DA58C0C43554}" srcOrd="6" destOrd="0" presId="urn:microsoft.com/office/officeart/2005/8/layout/radial4"/>
    <dgm:cxn modelId="{312B25E8-1479-4A5A-B3C9-A36843F6A3CB}" type="presParOf" srcId="{223A117D-FA3D-412D-A373-0593ED5BC80D}" destId="{7855B058-6A55-4EC1-BB7D-95DA133AE229}" srcOrd="7" destOrd="0" presId="urn:microsoft.com/office/officeart/2005/8/layout/radial4"/>
    <dgm:cxn modelId="{E101D0F4-71C0-4D30-806D-6E10AB9352A8}" type="presParOf" srcId="{223A117D-FA3D-412D-A373-0593ED5BC80D}" destId="{C2995B36-77D4-4099-B457-563BEA38AE6F}" srcOrd="8" destOrd="0" presId="urn:microsoft.com/office/officeart/2005/8/layout/radial4"/>
    <dgm:cxn modelId="{D6071FD0-B0B1-4318-9375-5155FE7B03F1}" type="presParOf" srcId="{223A117D-FA3D-412D-A373-0593ED5BC80D}" destId="{D22B001C-1613-4BAF-A631-10D417167E6A}" srcOrd="9" destOrd="0" presId="urn:microsoft.com/office/officeart/2005/8/layout/radial4"/>
    <dgm:cxn modelId="{7ECFCB8F-6483-4490-B680-F7A33A0F7CF5}" type="presParOf" srcId="{223A117D-FA3D-412D-A373-0593ED5BC80D}" destId="{7D0931A4-D42B-4AF0-B9B8-0176EA1F396B}" srcOrd="10" destOrd="0" presId="urn:microsoft.com/office/officeart/2005/8/layout/radial4"/>
    <dgm:cxn modelId="{25E97D92-F7D6-4D25-BA6B-B791CE936CE1}" type="presParOf" srcId="{223A117D-FA3D-412D-A373-0593ED5BC80D}" destId="{32C12EB8-0336-4B02-9CF9-9F172E669D0E}" srcOrd="11" destOrd="0" presId="urn:microsoft.com/office/officeart/2005/8/layout/radial4"/>
    <dgm:cxn modelId="{DDE93EE9-C816-46F7-9851-E535178410D2}" type="presParOf" srcId="{223A117D-FA3D-412D-A373-0593ED5BC80D}" destId="{D7AEF561-7E50-4E4A-9895-44BD59A89923}" srcOrd="12" destOrd="0" presId="urn:microsoft.com/office/officeart/2005/8/layout/radial4"/>
    <dgm:cxn modelId="{0E1F17F9-75EF-4B0C-A0AE-B5E9699D0BFD}" type="presParOf" srcId="{223A117D-FA3D-412D-A373-0593ED5BC80D}" destId="{24A1C199-B090-48CC-83EF-C2950B6535C2}" srcOrd="13" destOrd="0" presId="urn:microsoft.com/office/officeart/2005/8/layout/radial4"/>
    <dgm:cxn modelId="{88E8B8D4-9283-43A5-817D-62C92DC61CAF}" type="presParOf" srcId="{223A117D-FA3D-412D-A373-0593ED5BC80D}" destId="{BD597727-93ED-4A89-87B2-E672F64B83B8}" srcOrd="1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E8205E8-5CC9-4C56-B644-E44E76055F06}" type="doc">
      <dgm:prSet loTypeId="urn:microsoft.com/office/officeart/2005/8/layout/chevron2" loCatId="list" qsTypeId="urn:microsoft.com/office/officeart/2005/8/quickstyle/simple1" qsCatId="simple" csTypeId="urn:microsoft.com/office/officeart/2005/8/colors/accent5_4" csCatId="accent5" phldr="1"/>
      <dgm:spPr/>
      <dgm:t>
        <a:bodyPr/>
        <a:lstStyle/>
        <a:p>
          <a:endParaRPr lang="ru-RU"/>
        </a:p>
      </dgm:t>
    </dgm:pt>
    <dgm:pt modelId="{19E96602-54D9-4D48-A316-498CCA43063A}">
      <dgm:prSet phldrT="[Текст]"/>
      <dgm:spPr/>
      <dgm:t>
        <a:bodyPr/>
        <a:lstStyle/>
        <a:p>
          <a:r>
            <a:rPr lang="ru-RU" dirty="0" smtClean="0"/>
            <a:t>1</a:t>
          </a:r>
          <a:endParaRPr lang="ru-RU" dirty="0"/>
        </a:p>
      </dgm:t>
    </dgm:pt>
    <dgm:pt modelId="{BF005FB2-4E61-41A2-8F06-6E0BFA55EA2B}" type="parTrans" cxnId="{370A9D3C-6AE4-4DC5-9399-1EA202D1CF72}">
      <dgm:prSet/>
      <dgm:spPr/>
      <dgm:t>
        <a:bodyPr/>
        <a:lstStyle/>
        <a:p>
          <a:endParaRPr lang="ru-RU"/>
        </a:p>
      </dgm:t>
    </dgm:pt>
    <dgm:pt modelId="{FEA29F5F-4700-4FBA-B05E-9BC0B6535F4B}" type="sibTrans" cxnId="{370A9D3C-6AE4-4DC5-9399-1EA202D1CF72}">
      <dgm:prSet/>
      <dgm:spPr/>
      <dgm:t>
        <a:bodyPr/>
        <a:lstStyle/>
        <a:p>
          <a:endParaRPr lang="ru-RU"/>
        </a:p>
      </dgm:t>
    </dgm:pt>
    <dgm:pt modelId="{7E00B3A7-432B-4467-A93A-88B38B9CC7CE}">
      <dgm:prSet phldrT="[Текст]" custT="1"/>
      <dgm:spPr/>
      <dgm:t>
        <a:bodyPr/>
        <a:lstStyle/>
        <a:p>
          <a:r>
            <a:rPr lang="ru-RU" sz="1800" dirty="0" smtClean="0"/>
            <a:t>Информация о демонтированном оборудовании</a:t>
          </a:r>
          <a:endParaRPr lang="ru-RU" sz="1800" dirty="0"/>
        </a:p>
      </dgm:t>
    </dgm:pt>
    <dgm:pt modelId="{5D0D2C48-51BF-4222-9A9A-2460F9971E98}" type="parTrans" cxnId="{73CEFF14-5A7B-4B3D-B803-D838003C9CC4}">
      <dgm:prSet/>
      <dgm:spPr/>
      <dgm:t>
        <a:bodyPr/>
        <a:lstStyle/>
        <a:p>
          <a:endParaRPr lang="ru-RU"/>
        </a:p>
      </dgm:t>
    </dgm:pt>
    <dgm:pt modelId="{93C1C5F6-7F29-4070-A891-D0E97ABB330F}" type="sibTrans" cxnId="{73CEFF14-5A7B-4B3D-B803-D838003C9CC4}">
      <dgm:prSet/>
      <dgm:spPr/>
      <dgm:t>
        <a:bodyPr/>
        <a:lstStyle/>
        <a:p>
          <a:endParaRPr lang="ru-RU"/>
        </a:p>
      </dgm:t>
    </dgm:pt>
    <dgm:pt modelId="{665355E6-71BE-4DF8-961D-3A5E7CD0A171}">
      <dgm:prSet phldrT="[Текст]" custT="1"/>
      <dgm:spPr/>
      <dgm:t>
        <a:bodyPr/>
        <a:lstStyle/>
        <a:p>
          <a:r>
            <a:rPr lang="ru-RU" sz="1800" dirty="0" smtClean="0"/>
            <a:t>Информация об обеспечивающем оборудовании </a:t>
          </a:r>
          <a:endParaRPr lang="ru-RU" sz="1800" dirty="0"/>
        </a:p>
      </dgm:t>
    </dgm:pt>
    <dgm:pt modelId="{59C36C9E-D795-429A-AEAF-07846E83B477}" type="parTrans" cxnId="{B84EFED6-B137-4C68-8503-6835F9B86EEB}">
      <dgm:prSet/>
      <dgm:spPr/>
      <dgm:t>
        <a:bodyPr/>
        <a:lstStyle/>
        <a:p>
          <a:endParaRPr lang="ru-RU"/>
        </a:p>
      </dgm:t>
    </dgm:pt>
    <dgm:pt modelId="{2A5D39F1-897D-44A9-A973-3EA5FA264B40}" type="sibTrans" cxnId="{B84EFED6-B137-4C68-8503-6835F9B86EEB}">
      <dgm:prSet/>
      <dgm:spPr/>
      <dgm:t>
        <a:bodyPr/>
        <a:lstStyle/>
        <a:p>
          <a:endParaRPr lang="ru-RU"/>
        </a:p>
      </dgm:t>
    </dgm:pt>
    <dgm:pt modelId="{029948EF-6A55-4B38-A61B-5880F1792E0B}">
      <dgm:prSet phldrT="[Текст]"/>
      <dgm:spPr/>
      <dgm:t>
        <a:bodyPr/>
        <a:lstStyle/>
        <a:p>
          <a:r>
            <a:rPr lang="ru-RU" dirty="0" smtClean="0"/>
            <a:t>2</a:t>
          </a:r>
          <a:endParaRPr lang="ru-RU" dirty="0"/>
        </a:p>
      </dgm:t>
    </dgm:pt>
    <dgm:pt modelId="{9B821266-1326-453E-A390-38BA855FACE1}" type="parTrans" cxnId="{5B703355-116C-4893-8AA5-1BA21F171AC7}">
      <dgm:prSet/>
      <dgm:spPr/>
      <dgm:t>
        <a:bodyPr/>
        <a:lstStyle/>
        <a:p>
          <a:endParaRPr lang="ru-RU"/>
        </a:p>
      </dgm:t>
    </dgm:pt>
    <dgm:pt modelId="{B3103B65-93E0-47BF-A45C-9486719CC27A}" type="sibTrans" cxnId="{5B703355-116C-4893-8AA5-1BA21F171AC7}">
      <dgm:prSet/>
      <dgm:spPr/>
      <dgm:t>
        <a:bodyPr/>
        <a:lstStyle/>
        <a:p>
          <a:endParaRPr lang="ru-RU"/>
        </a:p>
      </dgm:t>
    </dgm:pt>
    <dgm:pt modelId="{0851F697-F0F7-4C52-8F8F-C8C6C7031D12}">
      <dgm:prSet phldrT="[Текст]" custT="1"/>
      <dgm:spPr/>
      <dgm:t>
        <a:bodyPr/>
        <a:lstStyle/>
        <a:p>
          <a:r>
            <a:rPr lang="ru-RU" sz="1800" dirty="0" smtClean="0"/>
            <a:t>Очередность проведения работ</a:t>
          </a:r>
          <a:endParaRPr lang="ru-RU" sz="1800" dirty="0"/>
        </a:p>
      </dgm:t>
    </dgm:pt>
    <dgm:pt modelId="{911CBE39-1B73-48E3-B677-BFC3071D3EF2}" type="parTrans" cxnId="{911F6565-0562-4D61-B6EF-19B6C7D5F713}">
      <dgm:prSet/>
      <dgm:spPr/>
      <dgm:t>
        <a:bodyPr/>
        <a:lstStyle/>
        <a:p>
          <a:endParaRPr lang="ru-RU"/>
        </a:p>
      </dgm:t>
    </dgm:pt>
    <dgm:pt modelId="{802D920C-5474-40DD-B396-CC4986E9514A}" type="sibTrans" cxnId="{911F6565-0562-4D61-B6EF-19B6C7D5F713}">
      <dgm:prSet/>
      <dgm:spPr/>
      <dgm:t>
        <a:bodyPr/>
        <a:lstStyle/>
        <a:p>
          <a:endParaRPr lang="ru-RU"/>
        </a:p>
      </dgm:t>
    </dgm:pt>
    <dgm:pt modelId="{290BDEE1-49E3-418D-8BB1-1928B65975C4}">
      <dgm:prSet phldrT="[Текст]"/>
      <dgm:spPr/>
      <dgm:t>
        <a:bodyPr/>
        <a:lstStyle/>
        <a:p>
          <a:r>
            <a:rPr lang="ru-RU" dirty="0" smtClean="0"/>
            <a:t>3</a:t>
          </a:r>
          <a:endParaRPr lang="ru-RU" dirty="0"/>
        </a:p>
      </dgm:t>
    </dgm:pt>
    <dgm:pt modelId="{9A449D7E-0DEE-4ACC-8C71-04EB3A0AC66E}" type="parTrans" cxnId="{D66F3962-428C-4DF7-8554-080831D6AF60}">
      <dgm:prSet/>
      <dgm:spPr/>
      <dgm:t>
        <a:bodyPr/>
        <a:lstStyle/>
        <a:p>
          <a:endParaRPr lang="ru-RU"/>
        </a:p>
      </dgm:t>
    </dgm:pt>
    <dgm:pt modelId="{AF6AEDA3-FC3B-4AC0-AEC5-CB9BE88828C4}" type="sibTrans" cxnId="{D66F3962-428C-4DF7-8554-080831D6AF60}">
      <dgm:prSet/>
      <dgm:spPr/>
      <dgm:t>
        <a:bodyPr/>
        <a:lstStyle/>
        <a:p>
          <a:endParaRPr lang="ru-RU"/>
        </a:p>
      </dgm:t>
    </dgm:pt>
    <dgm:pt modelId="{D22E88D6-62A5-448F-982B-DA61242DBFFC}">
      <dgm:prSet phldrT="[Текст]" custT="1"/>
      <dgm:spPr/>
      <dgm:t>
        <a:bodyPr/>
        <a:lstStyle/>
        <a:p>
          <a:r>
            <a:rPr lang="ru-RU" sz="1800" dirty="0" smtClean="0"/>
            <a:t>Методы разборки</a:t>
          </a:r>
          <a:endParaRPr lang="ru-RU" sz="1800" dirty="0"/>
        </a:p>
      </dgm:t>
    </dgm:pt>
    <dgm:pt modelId="{37D5267E-D236-404A-98A1-33737DACCA8A}" type="parTrans" cxnId="{82735789-0B7B-4858-85FD-A4EDCEB2BD81}">
      <dgm:prSet/>
      <dgm:spPr/>
      <dgm:t>
        <a:bodyPr/>
        <a:lstStyle/>
        <a:p>
          <a:endParaRPr lang="ru-RU"/>
        </a:p>
      </dgm:t>
    </dgm:pt>
    <dgm:pt modelId="{EBD171E2-3088-4470-9139-B1C2ABD35618}" type="sibTrans" cxnId="{82735789-0B7B-4858-85FD-A4EDCEB2BD81}">
      <dgm:prSet/>
      <dgm:spPr/>
      <dgm:t>
        <a:bodyPr/>
        <a:lstStyle/>
        <a:p>
          <a:endParaRPr lang="ru-RU"/>
        </a:p>
      </dgm:t>
    </dgm:pt>
    <dgm:pt modelId="{B55F64FD-9E11-46E3-969B-8AB60BE65AC3}">
      <dgm:prSet phldrT="[Текст]" custT="1"/>
      <dgm:spPr/>
      <dgm:t>
        <a:bodyPr/>
        <a:lstStyle/>
        <a:p>
          <a:r>
            <a:rPr lang="ru-RU" sz="1800" dirty="0" smtClean="0"/>
            <a:t>Методы демонтажа</a:t>
          </a:r>
          <a:endParaRPr lang="ru-RU" sz="1800" dirty="0"/>
        </a:p>
      </dgm:t>
    </dgm:pt>
    <dgm:pt modelId="{0132DF2E-EDF4-46BF-BCA9-060736474850}" type="parTrans" cxnId="{3F7C2A25-7D6A-462F-86FD-3FADC115EB34}">
      <dgm:prSet/>
      <dgm:spPr/>
      <dgm:t>
        <a:bodyPr/>
        <a:lstStyle/>
        <a:p>
          <a:endParaRPr lang="ru-RU"/>
        </a:p>
      </dgm:t>
    </dgm:pt>
    <dgm:pt modelId="{4E12F285-AC36-45CE-9C8E-3E13B40CE648}" type="sibTrans" cxnId="{3F7C2A25-7D6A-462F-86FD-3FADC115EB34}">
      <dgm:prSet/>
      <dgm:spPr/>
      <dgm:t>
        <a:bodyPr/>
        <a:lstStyle/>
        <a:p>
          <a:endParaRPr lang="ru-RU"/>
        </a:p>
      </dgm:t>
    </dgm:pt>
    <dgm:pt modelId="{7EC3D0BF-7209-4514-BDE6-9046C36F952D}">
      <dgm:prSet phldrT="[Текст]"/>
      <dgm:spPr/>
      <dgm:t>
        <a:bodyPr/>
        <a:lstStyle/>
        <a:p>
          <a:endParaRPr lang="ru-RU" sz="1400" dirty="0"/>
        </a:p>
      </dgm:t>
    </dgm:pt>
    <dgm:pt modelId="{680CC92F-70DB-4BC4-AFE1-D9678CD24C4E}" type="parTrans" cxnId="{136E723B-A654-4F73-A88E-EF160163E17A}">
      <dgm:prSet/>
      <dgm:spPr/>
      <dgm:t>
        <a:bodyPr/>
        <a:lstStyle/>
        <a:p>
          <a:endParaRPr lang="ru-RU"/>
        </a:p>
      </dgm:t>
    </dgm:pt>
    <dgm:pt modelId="{E6595CAC-BE82-4F9A-8210-B9EE089B76CA}" type="sibTrans" cxnId="{136E723B-A654-4F73-A88E-EF160163E17A}">
      <dgm:prSet/>
      <dgm:spPr/>
      <dgm:t>
        <a:bodyPr/>
        <a:lstStyle/>
        <a:p>
          <a:endParaRPr lang="ru-RU"/>
        </a:p>
      </dgm:t>
    </dgm:pt>
    <dgm:pt modelId="{FB190A57-CC50-4267-8D2B-22ABB6C60882}">
      <dgm:prSet phldrT="[Текст]" custT="1"/>
      <dgm:spPr/>
      <dgm:t>
        <a:bodyPr/>
        <a:lstStyle/>
        <a:p>
          <a:r>
            <a:rPr lang="ru-RU" sz="1800" dirty="0" smtClean="0"/>
            <a:t>Места размещения</a:t>
          </a:r>
          <a:endParaRPr lang="ru-RU" sz="1800" dirty="0"/>
        </a:p>
      </dgm:t>
    </dgm:pt>
    <dgm:pt modelId="{35C271B9-EF5E-4456-B165-7180FB0933E4}" type="parTrans" cxnId="{B0E86D4A-CD23-4773-B518-CA6C56602993}">
      <dgm:prSet/>
      <dgm:spPr/>
      <dgm:t>
        <a:bodyPr/>
        <a:lstStyle/>
        <a:p>
          <a:endParaRPr lang="ru-RU"/>
        </a:p>
      </dgm:t>
    </dgm:pt>
    <dgm:pt modelId="{4A16A78A-A69E-4E3D-958D-F820F5FA6750}" type="sibTrans" cxnId="{B0E86D4A-CD23-4773-B518-CA6C56602993}">
      <dgm:prSet/>
      <dgm:spPr/>
      <dgm:t>
        <a:bodyPr/>
        <a:lstStyle/>
        <a:p>
          <a:endParaRPr lang="ru-RU"/>
        </a:p>
      </dgm:t>
    </dgm:pt>
    <dgm:pt modelId="{0766C7CF-1BA3-4FF5-8C80-43C0CCC4BDEB}">
      <dgm:prSet phldrT="[Текст]" custT="1"/>
      <dgm:spPr/>
      <dgm:t>
        <a:bodyPr/>
        <a:lstStyle/>
        <a:p>
          <a:r>
            <a:rPr lang="ru-RU" sz="1800" dirty="0" smtClean="0"/>
            <a:t>Маршруты перемещения</a:t>
          </a:r>
          <a:endParaRPr lang="ru-RU" sz="1800" dirty="0"/>
        </a:p>
      </dgm:t>
    </dgm:pt>
    <dgm:pt modelId="{F68AB300-096F-4E54-AFF2-88B21EF73E3C}" type="parTrans" cxnId="{BC7F0D7D-50B3-47C4-B79D-992C75CB54CB}">
      <dgm:prSet/>
      <dgm:spPr/>
      <dgm:t>
        <a:bodyPr/>
        <a:lstStyle/>
        <a:p>
          <a:endParaRPr lang="ru-RU"/>
        </a:p>
      </dgm:t>
    </dgm:pt>
    <dgm:pt modelId="{C0A8DF9F-8A70-4070-BB39-C8FD4ECFB665}" type="sibTrans" cxnId="{BC7F0D7D-50B3-47C4-B79D-992C75CB54CB}">
      <dgm:prSet/>
      <dgm:spPr/>
      <dgm:t>
        <a:bodyPr/>
        <a:lstStyle/>
        <a:p>
          <a:endParaRPr lang="ru-RU"/>
        </a:p>
      </dgm:t>
    </dgm:pt>
    <dgm:pt modelId="{BAD2C878-7C9D-4CD0-AC22-2AE83DB1A6DF}">
      <dgm:prSet phldrT="[Текст]" custT="1"/>
      <dgm:spPr/>
      <dgm:t>
        <a:bodyPr/>
        <a:lstStyle/>
        <a:p>
          <a:r>
            <a:rPr lang="ru-RU" sz="1800" dirty="0" smtClean="0"/>
            <a:t>Методы транспортировки</a:t>
          </a:r>
          <a:endParaRPr lang="ru-RU" sz="1800" dirty="0"/>
        </a:p>
      </dgm:t>
    </dgm:pt>
    <dgm:pt modelId="{347670A3-04AB-4416-9177-0B7395C883AE}" type="parTrans" cxnId="{AF8FBCF1-34F0-44D7-A1D5-B25856EC3E57}">
      <dgm:prSet/>
      <dgm:spPr/>
      <dgm:t>
        <a:bodyPr/>
        <a:lstStyle/>
        <a:p>
          <a:endParaRPr lang="ru-RU"/>
        </a:p>
      </dgm:t>
    </dgm:pt>
    <dgm:pt modelId="{21A25E6C-132B-447C-A9B4-36D53968F471}" type="sibTrans" cxnId="{AF8FBCF1-34F0-44D7-A1D5-B25856EC3E57}">
      <dgm:prSet/>
      <dgm:spPr/>
      <dgm:t>
        <a:bodyPr/>
        <a:lstStyle/>
        <a:p>
          <a:endParaRPr lang="ru-RU"/>
        </a:p>
      </dgm:t>
    </dgm:pt>
    <dgm:pt modelId="{834AD88D-F7C3-4862-9144-A101182F794A}" type="pres">
      <dgm:prSet presAssocID="{1E8205E8-5CC9-4C56-B644-E44E76055F0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4234D79-2CF8-4B2D-8C8E-9A6ECB4B5953}" type="pres">
      <dgm:prSet presAssocID="{19E96602-54D9-4D48-A316-498CCA43063A}" presName="composite" presStyleCnt="0"/>
      <dgm:spPr/>
    </dgm:pt>
    <dgm:pt modelId="{D1835B76-B97B-487F-A290-BDF826862E45}" type="pres">
      <dgm:prSet presAssocID="{19E96602-54D9-4D48-A316-498CCA43063A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1ED447-3599-4FF2-BA8C-657A4A9F8EFB}" type="pres">
      <dgm:prSet presAssocID="{19E96602-54D9-4D48-A316-498CCA43063A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84364D-B3DA-4CFF-85A3-052D803220F6}" type="pres">
      <dgm:prSet presAssocID="{FEA29F5F-4700-4FBA-B05E-9BC0B6535F4B}" presName="sp" presStyleCnt="0"/>
      <dgm:spPr/>
    </dgm:pt>
    <dgm:pt modelId="{C012861B-FD55-4E62-AB9F-BFCEA3B624A2}" type="pres">
      <dgm:prSet presAssocID="{029948EF-6A55-4B38-A61B-5880F1792E0B}" presName="composite" presStyleCnt="0"/>
      <dgm:spPr/>
    </dgm:pt>
    <dgm:pt modelId="{74D9C4F9-6723-4E99-8889-E0E2D3C63D1E}" type="pres">
      <dgm:prSet presAssocID="{029948EF-6A55-4B38-A61B-5880F1792E0B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23882B-89B5-4758-934F-76BF5F4712F5}" type="pres">
      <dgm:prSet presAssocID="{029948EF-6A55-4B38-A61B-5880F1792E0B}" presName="descendantText" presStyleLbl="alignAcc1" presStyleIdx="1" presStyleCnt="3" custLinFactNeighborX="813" custLinFactNeighborY="-68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890954-2914-45C6-BC65-BC937AD8B5F1}" type="pres">
      <dgm:prSet presAssocID="{B3103B65-93E0-47BF-A45C-9486719CC27A}" presName="sp" presStyleCnt="0"/>
      <dgm:spPr/>
    </dgm:pt>
    <dgm:pt modelId="{E774CA8F-0B90-4FBB-88EA-E1EF7909620D}" type="pres">
      <dgm:prSet presAssocID="{290BDEE1-49E3-418D-8BB1-1928B65975C4}" presName="composite" presStyleCnt="0"/>
      <dgm:spPr/>
    </dgm:pt>
    <dgm:pt modelId="{F7A6FFDC-BB13-4301-A9A0-B5E754C83C63}" type="pres">
      <dgm:prSet presAssocID="{290BDEE1-49E3-418D-8BB1-1928B65975C4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E7C62F-5F28-4A0C-9BB0-75DD00E9E46E}" type="pres">
      <dgm:prSet presAssocID="{290BDEE1-49E3-418D-8BB1-1928B65975C4}" presName="descendantText" presStyleLbl="alignAcc1" presStyleIdx="2" presStyleCnt="3" custLinFactNeighborX="813" custLinFactNeighborY="14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3CEFF14-5A7B-4B3D-B803-D838003C9CC4}" srcId="{19E96602-54D9-4D48-A316-498CCA43063A}" destId="{7E00B3A7-432B-4467-A93A-88B38B9CC7CE}" srcOrd="0" destOrd="0" parTransId="{5D0D2C48-51BF-4222-9A9A-2460F9971E98}" sibTransId="{93C1C5F6-7F29-4070-A891-D0E97ABB330F}"/>
    <dgm:cxn modelId="{346F0001-007B-4308-84BD-7CFE2D75B0B0}" type="presOf" srcId="{FB190A57-CC50-4267-8D2B-22ABB6C60882}" destId="{DD23882B-89B5-4758-934F-76BF5F4712F5}" srcOrd="0" destOrd="1" presId="urn:microsoft.com/office/officeart/2005/8/layout/chevron2"/>
    <dgm:cxn modelId="{A1A9CD7D-0830-4AE2-9D40-D28099986AFD}" type="presOf" srcId="{7EC3D0BF-7209-4514-BDE6-9046C36F952D}" destId="{DD23882B-89B5-4758-934F-76BF5F4712F5}" srcOrd="0" destOrd="3" presId="urn:microsoft.com/office/officeart/2005/8/layout/chevron2"/>
    <dgm:cxn modelId="{F461B4B4-F802-4115-BE22-9330216387E6}" type="presOf" srcId="{1E8205E8-5CC9-4C56-B644-E44E76055F06}" destId="{834AD88D-F7C3-4862-9144-A101182F794A}" srcOrd="0" destOrd="0" presId="urn:microsoft.com/office/officeart/2005/8/layout/chevron2"/>
    <dgm:cxn modelId="{3F7C2A25-7D6A-462F-86FD-3FADC115EB34}" srcId="{290BDEE1-49E3-418D-8BB1-1928B65975C4}" destId="{B55F64FD-9E11-46E3-969B-8AB60BE65AC3}" srcOrd="1" destOrd="0" parTransId="{0132DF2E-EDF4-46BF-BCA9-060736474850}" sibTransId="{4E12F285-AC36-45CE-9C8E-3E13B40CE648}"/>
    <dgm:cxn modelId="{5B703355-116C-4893-8AA5-1BA21F171AC7}" srcId="{1E8205E8-5CC9-4C56-B644-E44E76055F06}" destId="{029948EF-6A55-4B38-A61B-5880F1792E0B}" srcOrd="1" destOrd="0" parTransId="{9B821266-1326-453E-A390-38BA855FACE1}" sibTransId="{B3103B65-93E0-47BF-A45C-9486719CC27A}"/>
    <dgm:cxn modelId="{07DA1611-1323-43D0-9FC2-644982323C26}" type="presOf" srcId="{0766C7CF-1BA3-4FF5-8C80-43C0CCC4BDEB}" destId="{DD23882B-89B5-4758-934F-76BF5F4712F5}" srcOrd="0" destOrd="2" presId="urn:microsoft.com/office/officeart/2005/8/layout/chevron2"/>
    <dgm:cxn modelId="{B84EFED6-B137-4C68-8503-6835F9B86EEB}" srcId="{19E96602-54D9-4D48-A316-498CCA43063A}" destId="{665355E6-71BE-4DF8-961D-3A5E7CD0A171}" srcOrd="1" destOrd="0" parTransId="{59C36C9E-D795-429A-AEAF-07846E83B477}" sibTransId="{2A5D39F1-897D-44A9-A973-3EA5FA264B40}"/>
    <dgm:cxn modelId="{911F6565-0562-4D61-B6EF-19B6C7D5F713}" srcId="{029948EF-6A55-4B38-A61B-5880F1792E0B}" destId="{0851F697-F0F7-4C52-8F8F-C8C6C7031D12}" srcOrd="0" destOrd="0" parTransId="{911CBE39-1B73-48E3-B677-BFC3071D3EF2}" sibTransId="{802D920C-5474-40DD-B396-CC4986E9514A}"/>
    <dgm:cxn modelId="{BC7F0D7D-50B3-47C4-B79D-992C75CB54CB}" srcId="{029948EF-6A55-4B38-A61B-5880F1792E0B}" destId="{0766C7CF-1BA3-4FF5-8C80-43C0CCC4BDEB}" srcOrd="2" destOrd="0" parTransId="{F68AB300-096F-4E54-AFF2-88B21EF73E3C}" sibTransId="{C0A8DF9F-8A70-4070-BB39-C8FD4ECFB665}"/>
    <dgm:cxn modelId="{195B50A9-D88C-4812-A581-C17F12D5CF06}" type="presOf" srcId="{19E96602-54D9-4D48-A316-498CCA43063A}" destId="{D1835B76-B97B-487F-A290-BDF826862E45}" srcOrd="0" destOrd="0" presId="urn:microsoft.com/office/officeart/2005/8/layout/chevron2"/>
    <dgm:cxn modelId="{55CF4BFC-7091-400E-ADA8-DF92BB6EFF92}" type="presOf" srcId="{290BDEE1-49E3-418D-8BB1-1928B65975C4}" destId="{F7A6FFDC-BB13-4301-A9A0-B5E754C83C63}" srcOrd="0" destOrd="0" presId="urn:microsoft.com/office/officeart/2005/8/layout/chevron2"/>
    <dgm:cxn modelId="{12BBC5DA-BC4E-4D4E-BE31-802DD24C6C4B}" type="presOf" srcId="{7E00B3A7-432B-4467-A93A-88B38B9CC7CE}" destId="{631ED447-3599-4FF2-BA8C-657A4A9F8EFB}" srcOrd="0" destOrd="0" presId="urn:microsoft.com/office/officeart/2005/8/layout/chevron2"/>
    <dgm:cxn modelId="{CFB38307-A2E8-4236-A342-37F5EB290326}" type="presOf" srcId="{665355E6-71BE-4DF8-961D-3A5E7CD0A171}" destId="{631ED447-3599-4FF2-BA8C-657A4A9F8EFB}" srcOrd="0" destOrd="1" presId="urn:microsoft.com/office/officeart/2005/8/layout/chevron2"/>
    <dgm:cxn modelId="{D66F3962-428C-4DF7-8554-080831D6AF60}" srcId="{1E8205E8-5CC9-4C56-B644-E44E76055F06}" destId="{290BDEE1-49E3-418D-8BB1-1928B65975C4}" srcOrd="2" destOrd="0" parTransId="{9A449D7E-0DEE-4ACC-8C71-04EB3A0AC66E}" sibTransId="{AF6AEDA3-FC3B-4AC0-AEC5-CB9BE88828C4}"/>
    <dgm:cxn modelId="{4FC1E4B3-9C6D-40F8-B95D-AE4AB2C7FE72}" type="presOf" srcId="{D22E88D6-62A5-448F-982B-DA61242DBFFC}" destId="{09E7C62F-5F28-4A0C-9BB0-75DD00E9E46E}" srcOrd="0" destOrd="0" presId="urn:microsoft.com/office/officeart/2005/8/layout/chevron2"/>
    <dgm:cxn modelId="{370A9D3C-6AE4-4DC5-9399-1EA202D1CF72}" srcId="{1E8205E8-5CC9-4C56-B644-E44E76055F06}" destId="{19E96602-54D9-4D48-A316-498CCA43063A}" srcOrd="0" destOrd="0" parTransId="{BF005FB2-4E61-41A2-8F06-6E0BFA55EA2B}" sibTransId="{FEA29F5F-4700-4FBA-B05E-9BC0B6535F4B}"/>
    <dgm:cxn modelId="{62C72B3F-6004-40DC-90FE-7202499C16C4}" type="presOf" srcId="{0851F697-F0F7-4C52-8F8F-C8C6C7031D12}" destId="{DD23882B-89B5-4758-934F-76BF5F4712F5}" srcOrd="0" destOrd="0" presId="urn:microsoft.com/office/officeart/2005/8/layout/chevron2"/>
    <dgm:cxn modelId="{82735789-0B7B-4858-85FD-A4EDCEB2BD81}" srcId="{290BDEE1-49E3-418D-8BB1-1928B65975C4}" destId="{D22E88D6-62A5-448F-982B-DA61242DBFFC}" srcOrd="0" destOrd="0" parTransId="{37D5267E-D236-404A-98A1-33737DACCA8A}" sibTransId="{EBD171E2-3088-4470-9139-B1C2ABD35618}"/>
    <dgm:cxn modelId="{AF8FBCF1-34F0-44D7-A1D5-B25856EC3E57}" srcId="{290BDEE1-49E3-418D-8BB1-1928B65975C4}" destId="{BAD2C878-7C9D-4CD0-AC22-2AE83DB1A6DF}" srcOrd="2" destOrd="0" parTransId="{347670A3-04AB-4416-9177-0B7395C883AE}" sibTransId="{21A25E6C-132B-447C-A9B4-36D53968F471}"/>
    <dgm:cxn modelId="{F6378AFA-9DAB-4D59-AF13-04E1EE7E7972}" type="presOf" srcId="{BAD2C878-7C9D-4CD0-AC22-2AE83DB1A6DF}" destId="{09E7C62F-5F28-4A0C-9BB0-75DD00E9E46E}" srcOrd="0" destOrd="2" presId="urn:microsoft.com/office/officeart/2005/8/layout/chevron2"/>
    <dgm:cxn modelId="{369531B8-77B9-4FB3-A2C7-3930E290C7AC}" type="presOf" srcId="{B55F64FD-9E11-46E3-969B-8AB60BE65AC3}" destId="{09E7C62F-5F28-4A0C-9BB0-75DD00E9E46E}" srcOrd="0" destOrd="1" presId="urn:microsoft.com/office/officeart/2005/8/layout/chevron2"/>
    <dgm:cxn modelId="{B0E86D4A-CD23-4773-B518-CA6C56602993}" srcId="{029948EF-6A55-4B38-A61B-5880F1792E0B}" destId="{FB190A57-CC50-4267-8D2B-22ABB6C60882}" srcOrd="1" destOrd="0" parTransId="{35C271B9-EF5E-4456-B165-7180FB0933E4}" sibTransId="{4A16A78A-A69E-4E3D-958D-F820F5FA6750}"/>
    <dgm:cxn modelId="{1EF9FE50-E73F-4E01-BC3F-B8F0FAC1B39C}" type="presOf" srcId="{029948EF-6A55-4B38-A61B-5880F1792E0B}" destId="{74D9C4F9-6723-4E99-8889-E0E2D3C63D1E}" srcOrd="0" destOrd="0" presId="urn:microsoft.com/office/officeart/2005/8/layout/chevron2"/>
    <dgm:cxn modelId="{136E723B-A654-4F73-A88E-EF160163E17A}" srcId="{029948EF-6A55-4B38-A61B-5880F1792E0B}" destId="{7EC3D0BF-7209-4514-BDE6-9046C36F952D}" srcOrd="3" destOrd="0" parTransId="{680CC92F-70DB-4BC4-AFE1-D9678CD24C4E}" sibTransId="{E6595CAC-BE82-4F9A-8210-B9EE089B76CA}"/>
    <dgm:cxn modelId="{7709EFC5-E42F-40EC-9D0C-00A86A6CC721}" type="presParOf" srcId="{834AD88D-F7C3-4862-9144-A101182F794A}" destId="{74234D79-2CF8-4B2D-8C8E-9A6ECB4B5953}" srcOrd="0" destOrd="0" presId="urn:microsoft.com/office/officeart/2005/8/layout/chevron2"/>
    <dgm:cxn modelId="{050F15C6-BC1E-4F53-88DD-11A068C6C056}" type="presParOf" srcId="{74234D79-2CF8-4B2D-8C8E-9A6ECB4B5953}" destId="{D1835B76-B97B-487F-A290-BDF826862E45}" srcOrd="0" destOrd="0" presId="urn:microsoft.com/office/officeart/2005/8/layout/chevron2"/>
    <dgm:cxn modelId="{C4850A11-A6CF-49C0-8404-79389D858BB0}" type="presParOf" srcId="{74234D79-2CF8-4B2D-8C8E-9A6ECB4B5953}" destId="{631ED447-3599-4FF2-BA8C-657A4A9F8EFB}" srcOrd="1" destOrd="0" presId="urn:microsoft.com/office/officeart/2005/8/layout/chevron2"/>
    <dgm:cxn modelId="{6903B336-DAD6-41D1-8B2A-0F794327F3AD}" type="presParOf" srcId="{834AD88D-F7C3-4862-9144-A101182F794A}" destId="{B984364D-B3DA-4CFF-85A3-052D803220F6}" srcOrd="1" destOrd="0" presId="urn:microsoft.com/office/officeart/2005/8/layout/chevron2"/>
    <dgm:cxn modelId="{6A84D4EA-E684-4EAF-B639-FB7FAD38468B}" type="presParOf" srcId="{834AD88D-F7C3-4862-9144-A101182F794A}" destId="{C012861B-FD55-4E62-AB9F-BFCEA3B624A2}" srcOrd="2" destOrd="0" presId="urn:microsoft.com/office/officeart/2005/8/layout/chevron2"/>
    <dgm:cxn modelId="{06EBDDCD-EF2C-452C-81C6-37BC434894FE}" type="presParOf" srcId="{C012861B-FD55-4E62-AB9F-BFCEA3B624A2}" destId="{74D9C4F9-6723-4E99-8889-E0E2D3C63D1E}" srcOrd="0" destOrd="0" presId="urn:microsoft.com/office/officeart/2005/8/layout/chevron2"/>
    <dgm:cxn modelId="{ACAE2BCC-BD27-4FED-88AD-A4A5DF0DE3F3}" type="presParOf" srcId="{C012861B-FD55-4E62-AB9F-BFCEA3B624A2}" destId="{DD23882B-89B5-4758-934F-76BF5F4712F5}" srcOrd="1" destOrd="0" presId="urn:microsoft.com/office/officeart/2005/8/layout/chevron2"/>
    <dgm:cxn modelId="{F1E64827-DDDB-4457-959E-EC145E275639}" type="presParOf" srcId="{834AD88D-F7C3-4862-9144-A101182F794A}" destId="{45890954-2914-45C6-BC65-BC937AD8B5F1}" srcOrd="3" destOrd="0" presId="urn:microsoft.com/office/officeart/2005/8/layout/chevron2"/>
    <dgm:cxn modelId="{3AD3D0D5-27C1-4C08-BC5B-C10F80DA178E}" type="presParOf" srcId="{834AD88D-F7C3-4862-9144-A101182F794A}" destId="{E774CA8F-0B90-4FBB-88EA-E1EF7909620D}" srcOrd="4" destOrd="0" presId="urn:microsoft.com/office/officeart/2005/8/layout/chevron2"/>
    <dgm:cxn modelId="{FBF553F1-ADE9-4488-8CB0-2C3A9A861E07}" type="presParOf" srcId="{E774CA8F-0B90-4FBB-88EA-E1EF7909620D}" destId="{F7A6FFDC-BB13-4301-A9A0-B5E754C83C63}" srcOrd="0" destOrd="0" presId="urn:microsoft.com/office/officeart/2005/8/layout/chevron2"/>
    <dgm:cxn modelId="{C9AD5439-6818-4145-916E-C8DA55E57E7B}" type="presParOf" srcId="{E774CA8F-0B90-4FBB-88EA-E1EF7909620D}" destId="{09E7C62F-5F28-4A0C-9BB0-75DD00E9E46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D9F4A98-F712-4C3A-A03D-BEF349E385F7}">
      <dsp:nvSpPr>
        <dsp:cNvPr id="0" name=""/>
        <dsp:cNvSpPr/>
      </dsp:nvSpPr>
      <dsp:spPr>
        <a:xfrm>
          <a:off x="3185293" y="137822"/>
          <a:ext cx="1992596" cy="1559973"/>
        </a:xfrm>
        <a:prstGeom prst="ellipse">
          <a:avLst/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cap="all" baseline="0" dirty="0" smtClean="0">
              <a:solidFill>
                <a:schemeClr val="accent4">
                  <a:lumMod val="75000"/>
                </a:schemeClr>
              </a:solidFill>
              <a:latin typeface="+mj-lt"/>
            </a:rPr>
            <a:t>Направления , которые должны  быть представлены </a:t>
          </a:r>
          <a:br>
            <a:rPr lang="ru-RU" sz="1400" b="1" kern="1200" cap="all" baseline="0" dirty="0" smtClean="0">
              <a:solidFill>
                <a:schemeClr val="accent4">
                  <a:lumMod val="75000"/>
                </a:schemeClr>
              </a:solidFill>
              <a:latin typeface="+mj-lt"/>
            </a:rPr>
          </a:br>
          <a:r>
            <a:rPr lang="ru-RU" sz="1400" b="1" kern="1200" cap="all" baseline="0" dirty="0" smtClean="0">
              <a:solidFill>
                <a:schemeClr val="accent4">
                  <a:lumMod val="75000"/>
                </a:schemeClr>
              </a:solidFill>
              <a:latin typeface="+mj-lt"/>
            </a:rPr>
            <a:t>в базе данных</a:t>
          </a:r>
          <a:endParaRPr lang="ru-RU" sz="1400" b="1" kern="1200" cap="all" baseline="0" dirty="0">
            <a:solidFill>
              <a:schemeClr val="accent4">
                <a:lumMod val="75000"/>
              </a:schemeClr>
            </a:solidFill>
            <a:latin typeface="+mj-lt"/>
          </a:endParaRPr>
        </a:p>
      </dsp:txBody>
      <dsp:txXfrm>
        <a:off x="3185293" y="137822"/>
        <a:ext cx="1992596" cy="1559973"/>
      </dsp:txXfrm>
    </dsp:sp>
    <dsp:sp modelId="{C79DF022-BEF5-4813-8EE8-0C1019FFF342}">
      <dsp:nvSpPr>
        <dsp:cNvPr id="0" name=""/>
        <dsp:cNvSpPr/>
      </dsp:nvSpPr>
      <dsp:spPr>
        <a:xfrm rot="8469871">
          <a:off x="2666249" y="1645600"/>
          <a:ext cx="884713" cy="417457"/>
        </a:xfrm>
        <a:prstGeom prst="rightArrow">
          <a:avLst/>
        </a:prstGeom>
        <a:solidFill>
          <a:schemeClr val="bg1">
            <a:lumMod val="6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62F40D-4324-4F95-9995-B860AD6E74E8}">
      <dsp:nvSpPr>
        <dsp:cNvPr id="0" name=""/>
        <dsp:cNvSpPr/>
      </dsp:nvSpPr>
      <dsp:spPr>
        <a:xfrm>
          <a:off x="-144028" y="2088230"/>
          <a:ext cx="2792817" cy="1189343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История эксплуатации </a:t>
          </a:r>
          <a:endParaRPr lang="ru-RU" sz="2000" b="1" kern="1200" dirty="0"/>
        </a:p>
      </dsp:txBody>
      <dsp:txXfrm>
        <a:off x="-144028" y="2088230"/>
        <a:ext cx="2792817" cy="1189343"/>
      </dsp:txXfrm>
    </dsp:sp>
    <dsp:sp modelId="{656E04A4-8DC2-4416-BD1E-B2B1A6B673FC}">
      <dsp:nvSpPr>
        <dsp:cNvPr id="0" name=""/>
        <dsp:cNvSpPr/>
      </dsp:nvSpPr>
      <dsp:spPr>
        <a:xfrm rot="10757009">
          <a:off x="2536704" y="774818"/>
          <a:ext cx="559515" cy="306089"/>
        </a:xfrm>
        <a:prstGeom prst="rightArrow">
          <a:avLst/>
        </a:prstGeom>
        <a:solidFill>
          <a:schemeClr val="bg1">
            <a:lumMod val="6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B66D6D-6FE7-4C17-8ACF-630F779E19C8}">
      <dsp:nvSpPr>
        <dsp:cNvPr id="0" name=""/>
        <dsp:cNvSpPr/>
      </dsp:nvSpPr>
      <dsp:spPr>
        <a:xfrm>
          <a:off x="-59571" y="360045"/>
          <a:ext cx="2579850" cy="11893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Работа с документацией</a:t>
          </a:r>
          <a:endParaRPr lang="ru-RU" sz="2000" b="1" kern="1200" dirty="0"/>
        </a:p>
      </dsp:txBody>
      <dsp:txXfrm>
        <a:off x="-59571" y="360045"/>
        <a:ext cx="2579850" cy="1189343"/>
      </dsp:txXfrm>
    </dsp:sp>
    <dsp:sp modelId="{B965D6C8-02CC-4772-80D3-1D1A3DA672EC}">
      <dsp:nvSpPr>
        <dsp:cNvPr id="0" name=""/>
        <dsp:cNvSpPr/>
      </dsp:nvSpPr>
      <dsp:spPr>
        <a:xfrm rot="7455864">
          <a:off x="1958961" y="2565638"/>
          <a:ext cx="2493590" cy="363719"/>
        </a:xfrm>
        <a:prstGeom prst="rightArrow">
          <a:avLst/>
        </a:prstGeom>
        <a:solidFill>
          <a:schemeClr val="bg1">
            <a:lumMod val="6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D7C310-D62E-4BD2-B2E0-DA58C0C43554}">
      <dsp:nvSpPr>
        <dsp:cNvPr id="0" name=""/>
        <dsp:cNvSpPr/>
      </dsp:nvSpPr>
      <dsp:spPr>
        <a:xfrm>
          <a:off x="432059" y="3888427"/>
          <a:ext cx="2568700" cy="1296063"/>
        </a:xfrm>
        <a:prstGeom prst="roundRect">
          <a:avLst>
            <a:gd name="adj" fmla="val 10000"/>
          </a:avLst>
        </a:prstGeom>
        <a:solidFill>
          <a:schemeClr val="accent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Обращение с демонтируемым оборудованием</a:t>
          </a:r>
          <a:endParaRPr lang="ru-RU" sz="2000" b="1" kern="1200" dirty="0"/>
        </a:p>
      </dsp:txBody>
      <dsp:txXfrm>
        <a:off x="432059" y="3888427"/>
        <a:ext cx="2568700" cy="1296063"/>
      </dsp:txXfrm>
    </dsp:sp>
    <dsp:sp modelId="{7855B058-6A55-4EC1-BB7D-95DA133AE229}">
      <dsp:nvSpPr>
        <dsp:cNvPr id="0" name=""/>
        <dsp:cNvSpPr/>
      </dsp:nvSpPr>
      <dsp:spPr>
        <a:xfrm rot="3745009">
          <a:off x="4038250" y="2515508"/>
          <a:ext cx="2490734" cy="392591"/>
        </a:xfrm>
        <a:prstGeom prst="rightArrow">
          <a:avLst/>
        </a:prstGeom>
        <a:solidFill>
          <a:schemeClr val="bg1">
            <a:lumMod val="6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995B36-77D4-4099-B457-563BEA38AE6F}">
      <dsp:nvSpPr>
        <dsp:cNvPr id="0" name=""/>
        <dsp:cNvSpPr/>
      </dsp:nvSpPr>
      <dsp:spPr>
        <a:xfrm>
          <a:off x="5544600" y="3888436"/>
          <a:ext cx="2382835" cy="1237262"/>
        </a:xfrm>
        <a:prstGeom prst="roundRect">
          <a:avLst>
            <a:gd name="adj" fmla="val 10000"/>
          </a:avLst>
        </a:prstGeom>
        <a:solidFill>
          <a:schemeClr val="accent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Дезактивация оборудования и строительных конструкций </a:t>
          </a:r>
          <a:endParaRPr lang="ru-RU" sz="2000" b="1" kern="1200" dirty="0"/>
        </a:p>
      </dsp:txBody>
      <dsp:txXfrm>
        <a:off x="5544600" y="3888436"/>
        <a:ext cx="2382835" cy="1237262"/>
      </dsp:txXfrm>
    </dsp:sp>
    <dsp:sp modelId="{D22B001C-1613-4BAF-A631-10D417167E6A}">
      <dsp:nvSpPr>
        <dsp:cNvPr id="0" name=""/>
        <dsp:cNvSpPr/>
      </dsp:nvSpPr>
      <dsp:spPr>
        <a:xfrm rot="5301474">
          <a:off x="3170554" y="2574095"/>
          <a:ext cx="2169663" cy="416561"/>
        </a:xfrm>
        <a:prstGeom prst="rightArrow">
          <a:avLst/>
        </a:prstGeom>
        <a:solidFill>
          <a:schemeClr val="bg1">
            <a:lumMod val="6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0931A4-D42B-4AF0-B9B8-0176EA1F396B}">
      <dsp:nvSpPr>
        <dsp:cNvPr id="0" name=""/>
        <dsp:cNvSpPr/>
      </dsp:nvSpPr>
      <dsp:spPr>
        <a:xfrm>
          <a:off x="3096347" y="3888424"/>
          <a:ext cx="2340732" cy="1258444"/>
        </a:xfrm>
        <a:prstGeom prst="roundRect">
          <a:avLst>
            <a:gd name="adj" fmla="val 10000"/>
          </a:avLst>
        </a:prstGeom>
        <a:solidFill>
          <a:schemeClr val="accent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Радиационные и </a:t>
          </a:r>
          <a:br>
            <a:rPr lang="ru-RU" sz="2000" b="1" kern="1200" dirty="0" smtClean="0"/>
          </a:br>
          <a:r>
            <a:rPr lang="ru-RU" sz="2000" b="1" kern="1200" dirty="0" smtClean="0"/>
            <a:t>технические </a:t>
          </a:r>
          <a:br>
            <a:rPr lang="ru-RU" sz="2000" b="1" kern="1200" dirty="0" smtClean="0"/>
          </a:br>
          <a:r>
            <a:rPr lang="ru-RU" sz="2000" b="1" kern="1200" dirty="0" smtClean="0"/>
            <a:t>характеристики</a:t>
          </a:r>
          <a:endParaRPr lang="ru-RU" sz="2000" b="1" kern="1200" dirty="0"/>
        </a:p>
      </dsp:txBody>
      <dsp:txXfrm>
        <a:off x="3096347" y="3888424"/>
        <a:ext cx="2340732" cy="1258444"/>
      </dsp:txXfrm>
    </dsp:sp>
    <dsp:sp modelId="{32C12EB8-0336-4B02-9CF9-9F172E669D0E}">
      <dsp:nvSpPr>
        <dsp:cNvPr id="0" name=""/>
        <dsp:cNvSpPr/>
      </dsp:nvSpPr>
      <dsp:spPr>
        <a:xfrm rot="126347">
          <a:off x="5262546" y="730803"/>
          <a:ext cx="589914" cy="335688"/>
        </a:xfrm>
        <a:prstGeom prst="rightArrow">
          <a:avLst/>
        </a:prstGeom>
        <a:solidFill>
          <a:schemeClr val="bg1">
            <a:lumMod val="6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AEF561-7E50-4E4A-9895-44BD59A89923}">
      <dsp:nvSpPr>
        <dsp:cNvPr id="0" name=""/>
        <dsp:cNvSpPr/>
      </dsp:nvSpPr>
      <dsp:spPr>
        <a:xfrm>
          <a:off x="5904651" y="432052"/>
          <a:ext cx="2478116" cy="11893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Радиационная защита персонала и трудозатраты</a:t>
          </a:r>
          <a:endParaRPr lang="ru-RU" sz="2000" b="1" kern="1200" dirty="0"/>
        </a:p>
      </dsp:txBody>
      <dsp:txXfrm>
        <a:off x="5904651" y="432052"/>
        <a:ext cx="2478116" cy="1189343"/>
      </dsp:txXfrm>
    </dsp:sp>
    <dsp:sp modelId="{24A1C199-B090-48CC-83EF-C2950B6535C2}">
      <dsp:nvSpPr>
        <dsp:cNvPr id="0" name=""/>
        <dsp:cNvSpPr/>
      </dsp:nvSpPr>
      <dsp:spPr>
        <a:xfrm rot="2554151">
          <a:off x="4966367" y="1554700"/>
          <a:ext cx="1009584" cy="324296"/>
        </a:xfrm>
        <a:prstGeom prst="rightArrow">
          <a:avLst/>
        </a:prstGeom>
        <a:solidFill>
          <a:schemeClr val="bg1">
            <a:lumMod val="6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597727-93ED-4A89-87B2-E672F64B83B8}">
      <dsp:nvSpPr>
        <dsp:cNvPr id="0" name=""/>
        <dsp:cNvSpPr/>
      </dsp:nvSpPr>
      <dsp:spPr>
        <a:xfrm>
          <a:off x="5832660" y="2088229"/>
          <a:ext cx="2750535" cy="1189343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Обращение с радиоактивными отходами</a:t>
          </a:r>
          <a:endParaRPr lang="ru-RU" sz="2000" b="1" kern="1200" dirty="0"/>
        </a:p>
      </dsp:txBody>
      <dsp:txXfrm>
        <a:off x="5832660" y="2088229"/>
        <a:ext cx="2750535" cy="1189343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1835B76-B97B-487F-A290-BDF826862E45}">
      <dsp:nvSpPr>
        <dsp:cNvPr id="0" name=""/>
        <dsp:cNvSpPr/>
      </dsp:nvSpPr>
      <dsp:spPr>
        <a:xfrm rot="5400000">
          <a:off x="-222429" y="225592"/>
          <a:ext cx="1482862" cy="1038004"/>
        </a:xfrm>
        <a:prstGeom prst="chevron">
          <a:avLst/>
        </a:prstGeom>
        <a:solidFill>
          <a:schemeClr val="accent5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1</a:t>
          </a:r>
          <a:endParaRPr lang="ru-RU" sz="3100" kern="1200" dirty="0"/>
        </a:p>
      </dsp:txBody>
      <dsp:txXfrm rot="5400000">
        <a:off x="-222429" y="225592"/>
        <a:ext cx="1482862" cy="1038004"/>
      </dsp:txXfrm>
    </dsp:sp>
    <dsp:sp modelId="{631ED447-3599-4FF2-BA8C-657A4A9F8EFB}">
      <dsp:nvSpPr>
        <dsp:cNvPr id="0" name=""/>
        <dsp:cNvSpPr/>
      </dsp:nvSpPr>
      <dsp:spPr>
        <a:xfrm rot="5400000">
          <a:off x="4033515" y="-2992348"/>
          <a:ext cx="963860" cy="695488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Информация о демонтированном оборудовании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Информация об обеспечивающем оборудовании </a:t>
          </a:r>
          <a:endParaRPr lang="ru-RU" sz="1800" kern="1200" dirty="0"/>
        </a:p>
      </dsp:txBody>
      <dsp:txXfrm rot="5400000">
        <a:off x="4033515" y="-2992348"/>
        <a:ext cx="963860" cy="6954883"/>
      </dsp:txXfrm>
    </dsp:sp>
    <dsp:sp modelId="{74D9C4F9-6723-4E99-8889-E0E2D3C63D1E}">
      <dsp:nvSpPr>
        <dsp:cNvPr id="0" name=""/>
        <dsp:cNvSpPr/>
      </dsp:nvSpPr>
      <dsp:spPr>
        <a:xfrm rot="5400000">
          <a:off x="-222429" y="1512997"/>
          <a:ext cx="1482862" cy="1038004"/>
        </a:xfrm>
        <a:prstGeom prst="chevron">
          <a:avLst/>
        </a:prstGeom>
        <a:solidFill>
          <a:schemeClr val="accent5">
            <a:shade val="50000"/>
            <a:hueOff val="119636"/>
            <a:satOff val="5745"/>
            <a:lumOff val="25197"/>
            <a:alphaOff val="0"/>
          </a:schemeClr>
        </a:solidFill>
        <a:ln w="25400" cap="flat" cmpd="sng" algn="ctr">
          <a:solidFill>
            <a:schemeClr val="accent5">
              <a:shade val="50000"/>
              <a:hueOff val="119636"/>
              <a:satOff val="5745"/>
              <a:lumOff val="2519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2</a:t>
          </a:r>
          <a:endParaRPr lang="ru-RU" sz="3100" kern="1200" dirty="0"/>
        </a:p>
      </dsp:txBody>
      <dsp:txXfrm rot="5400000">
        <a:off x="-222429" y="1512997"/>
        <a:ext cx="1482862" cy="1038004"/>
      </dsp:txXfrm>
    </dsp:sp>
    <dsp:sp modelId="{DD23882B-89B5-4758-934F-76BF5F4712F5}">
      <dsp:nvSpPr>
        <dsp:cNvPr id="0" name=""/>
        <dsp:cNvSpPr/>
      </dsp:nvSpPr>
      <dsp:spPr>
        <a:xfrm rot="5400000">
          <a:off x="4033515" y="-1770591"/>
          <a:ext cx="963860" cy="695488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50000"/>
              <a:hueOff val="119636"/>
              <a:satOff val="5745"/>
              <a:lumOff val="2519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Очередность проведения работ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Места размещения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Маршруты перемещения</a:t>
          </a:r>
          <a:endParaRPr lang="ru-RU" sz="18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400" kern="1200" dirty="0"/>
        </a:p>
      </dsp:txBody>
      <dsp:txXfrm rot="5400000">
        <a:off x="4033515" y="-1770591"/>
        <a:ext cx="963860" cy="6954883"/>
      </dsp:txXfrm>
    </dsp:sp>
    <dsp:sp modelId="{F7A6FFDC-BB13-4301-A9A0-B5E754C83C63}">
      <dsp:nvSpPr>
        <dsp:cNvPr id="0" name=""/>
        <dsp:cNvSpPr/>
      </dsp:nvSpPr>
      <dsp:spPr>
        <a:xfrm rot="5400000">
          <a:off x="-222429" y="2800403"/>
          <a:ext cx="1482862" cy="1038004"/>
        </a:xfrm>
        <a:prstGeom prst="chevron">
          <a:avLst/>
        </a:prstGeom>
        <a:solidFill>
          <a:schemeClr val="accent5">
            <a:shade val="50000"/>
            <a:hueOff val="119636"/>
            <a:satOff val="5745"/>
            <a:lumOff val="25197"/>
            <a:alphaOff val="0"/>
          </a:schemeClr>
        </a:solidFill>
        <a:ln w="25400" cap="flat" cmpd="sng" algn="ctr">
          <a:solidFill>
            <a:schemeClr val="accent5">
              <a:shade val="50000"/>
              <a:hueOff val="119636"/>
              <a:satOff val="5745"/>
              <a:lumOff val="2519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3</a:t>
          </a:r>
          <a:endParaRPr lang="ru-RU" sz="3100" kern="1200" dirty="0"/>
        </a:p>
      </dsp:txBody>
      <dsp:txXfrm rot="5400000">
        <a:off x="-222429" y="2800403"/>
        <a:ext cx="1482862" cy="1038004"/>
      </dsp:txXfrm>
    </dsp:sp>
    <dsp:sp modelId="{09E7C62F-5F28-4A0C-9BB0-75DD00E9E46E}">
      <dsp:nvSpPr>
        <dsp:cNvPr id="0" name=""/>
        <dsp:cNvSpPr/>
      </dsp:nvSpPr>
      <dsp:spPr>
        <a:xfrm rot="5400000">
          <a:off x="4033515" y="-403773"/>
          <a:ext cx="963860" cy="695488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50000"/>
              <a:hueOff val="119636"/>
              <a:satOff val="5745"/>
              <a:lumOff val="2519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Методы разборки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Методы демонтажа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Методы транспортировки</a:t>
          </a:r>
          <a:endParaRPr lang="ru-RU" sz="1800" kern="1200" dirty="0"/>
        </a:p>
      </dsp:txBody>
      <dsp:txXfrm rot="5400000">
        <a:off x="4033515" y="-403773"/>
        <a:ext cx="963860" cy="69548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/>
          <a:lstStyle/>
          <a:p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/>
          <a:lstStyle/>
          <a:p>
            <a:fld id="{03170175-C3ED-4C72-B085-79CCCD670CC9}" type="datetimeFigureOut">
              <a:rPr lang="en-US" smtClean="0"/>
              <a:pPr/>
              <a:t>10/14/2012</a:t>
            </a:fld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/>
          <a:lstStyle/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/>
          <a:lstStyle/>
          <a:p>
            <a:fld id="{92977F1F-E40B-4E53-8E11-28ED506983A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/>
          <a:lstStyle/>
          <a:p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/>
          <a:lstStyle/>
          <a:p>
            <a:fld id="{2D9FB51A-E05F-4494-ADA5-A77EAE266FCF}" type="datetimeFigureOut">
              <a:rPr lang="en-US" smtClean="0"/>
              <a:pPr/>
              <a:t>10/14/2012</a:t>
            </a:fld>
            <a:endParaRPr lang="en-US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anchor="ctr"/>
          <a:lstStyle/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 noProof="1" smtClean="0"/>
              <a:t>Click to edit Master text styles</a:t>
            </a:r>
            <a:endParaRPr lang="en-US"/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/>
          <a:lstStyle/>
          <a:p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/>
          <a:lstStyle/>
          <a:p>
            <a:fld id="{13CD1B0D-083E-4DA2-81AD-16B7E971189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2D9FB51A-E05F-4494-ADA5-A77EAE266FCF}" type="datetimeFigureOut">
              <a:rPr lang="en-US" smtClean="0"/>
              <a:pPr/>
              <a:t>10/14/2012</a:t>
            </a:fld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1B0D-083E-4DA2-81AD-16B7E971189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2D9FB51A-E05F-4494-ADA5-A77EAE266FCF}" type="datetimeFigureOut">
              <a:rPr lang="en-US" smtClean="0"/>
              <a:pPr/>
              <a:t>10/14/2012</a:t>
            </a:fld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1B0D-083E-4DA2-81AD-16B7E971189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2D9FB51A-E05F-4494-ADA5-A77EAE266FCF}" type="datetimeFigureOut">
              <a:rPr lang="en-US" smtClean="0"/>
              <a:pPr/>
              <a:t>10/14/2012</a:t>
            </a:fld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1B0D-083E-4DA2-81AD-16B7E971189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2D9FB51A-E05F-4494-ADA5-A77EAE266FCF}" type="datetimeFigureOut">
              <a:rPr lang="en-US" smtClean="0"/>
              <a:pPr/>
              <a:t>10/14/2012</a:t>
            </a:fld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1B0D-083E-4DA2-81AD-16B7E971189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2D9FB51A-E05F-4494-ADA5-A77EAE266FCF}" type="datetimeFigureOut">
              <a:rPr lang="en-US" smtClean="0"/>
              <a:pPr/>
              <a:t>10/14/2012</a:t>
            </a:fld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1B0D-083E-4DA2-81AD-16B7E971189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2D9FB51A-E05F-4494-ADA5-A77EAE266FCF}" type="datetimeFigureOut">
              <a:rPr lang="en-US" smtClean="0"/>
              <a:pPr/>
              <a:t>10/14/2012</a:t>
            </a:fld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1B0D-083E-4DA2-81AD-16B7E971189E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2D9FB51A-E05F-4494-ADA5-A77EAE266FCF}" type="datetimeFigureOut">
              <a:rPr lang="en-US" smtClean="0"/>
              <a:pPr/>
              <a:t>10/14/2012</a:t>
            </a:fld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1B0D-083E-4DA2-81AD-16B7E971189E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2D9FB51A-E05F-4494-ADA5-A77EAE266FCF}" type="datetimeFigureOut">
              <a:rPr lang="en-US" smtClean="0"/>
              <a:pPr/>
              <a:t>10/14/2012</a:t>
            </a:fld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1B0D-083E-4DA2-81AD-16B7E971189E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2D9FB51A-E05F-4494-ADA5-A77EAE266FCF}" type="datetimeFigureOut">
              <a:rPr lang="en-US" smtClean="0"/>
              <a:pPr/>
              <a:t>10/14/2012</a:t>
            </a:fld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1B0D-083E-4DA2-81AD-16B7E971189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2D9FB51A-E05F-4494-ADA5-A77EAE266FCF}" type="datetimeFigureOut">
              <a:rPr lang="en-US" smtClean="0"/>
              <a:pPr/>
              <a:t>10/14/2012</a:t>
            </a:fld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1B0D-083E-4DA2-81AD-16B7E971189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2D9FB51A-E05F-4494-ADA5-A77EAE266FCF}" type="datetimeFigureOut">
              <a:rPr lang="en-US" smtClean="0"/>
              <a:pPr/>
              <a:t>10/14/2012</a:t>
            </a:fld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1B0D-083E-4DA2-81AD-16B7E971189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2D9FB51A-E05F-4494-ADA5-A77EAE266FCF}" type="datetimeFigureOut">
              <a:rPr lang="en-US" smtClean="0"/>
              <a:pPr/>
              <a:t>10/14/2012</a:t>
            </a:fld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1B0D-083E-4DA2-81AD-16B7E971189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2D9FB51A-E05F-4494-ADA5-A77EAE266FCF}" type="datetimeFigureOut">
              <a:rPr lang="en-US" smtClean="0"/>
              <a:pPr/>
              <a:t>10/14/2012</a:t>
            </a:fld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1B0D-083E-4DA2-81AD-16B7E971189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2D9FB51A-E05F-4494-ADA5-A77EAE266FCF}" type="datetimeFigureOut">
              <a:rPr lang="en-US" smtClean="0"/>
              <a:pPr/>
              <a:t>10/14/2012</a:t>
            </a:fld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1B0D-083E-4DA2-81AD-16B7E971189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2D9FB51A-E05F-4494-ADA5-A77EAE266FCF}" type="datetimeFigureOut">
              <a:rPr lang="en-US" smtClean="0"/>
              <a:pPr/>
              <a:t>10/14/2012</a:t>
            </a:fld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1B0D-083E-4DA2-81AD-16B7E971189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2D9FB51A-E05F-4494-ADA5-A77EAE266FCF}" type="datetimeFigureOut">
              <a:rPr lang="en-US" smtClean="0"/>
              <a:pPr/>
              <a:t>10/14/2012</a:t>
            </a:fld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1B0D-083E-4DA2-81AD-16B7E971189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0AB5E-65B2-470F-A90D-8944CCF2250D}" type="datetime2">
              <a:rPr lang="en-US" smtClean="0"/>
              <a:pPr/>
              <a:t>Sunday, October 14, 2012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F7A2BDD-D331-44F0-96AA-4FB4ED49706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4066D-E18E-46CA-ADDB-DC7D9F287FCD}" type="datetime2">
              <a:rPr lang="en-US" smtClean="0"/>
              <a:pPr/>
              <a:t>Sunday, October 14, 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F7A2BDD-D331-44F0-96AA-4FB4ED49706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E5AB2-AD30-4274-ADEE-77A916493B5C}" type="datetime2">
              <a:rPr lang="en-US" smtClean="0"/>
              <a:pPr/>
              <a:t>Sunday, October 14, 2012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A2BDD-D331-44F0-96AA-4FB4ED4970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76396-5064-41C5-A285-015EE0047001}" type="datetime2">
              <a:rPr lang="en-US" smtClean="0"/>
              <a:pPr/>
              <a:t>Sunday, October 14, 2012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A2BDD-D331-44F0-96AA-4FB4ED4970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noProof="1" smtClean="0"/>
              <a:t>Образец заголовка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noProof="1" smtClean="0"/>
              <a:t>Образец текста</a:t>
            </a:r>
          </a:p>
          <a:p>
            <a:pPr lvl="1"/>
            <a:r>
              <a:rPr lang="ru-RU" noProof="1" smtClean="0"/>
              <a:t>Второй уровень</a:t>
            </a:r>
          </a:p>
          <a:p>
            <a:pPr lvl="2"/>
            <a:r>
              <a:rPr lang="ru-RU" noProof="1" smtClean="0"/>
              <a:t>Третий уровень</a:t>
            </a:r>
          </a:p>
          <a:p>
            <a:pPr lvl="3"/>
            <a:r>
              <a:rPr lang="ru-RU" noProof="1" smtClean="0"/>
              <a:t>Четвертый уровень</a:t>
            </a:r>
          </a:p>
          <a:p>
            <a:pPr lvl="4"/>
            <a:r>
              <a:rPr lang="ru-RU" noProof="1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noProof="1" smtClean="0"/>
              <a:t>Образец текста</a:t>
            </a:r>
          </a:p>
          <a:p>
            <a:pPr lvl="1"/>
            <a:r>
              <a:rPr lang="ru-RU" noProof="1" smtClean="0"/>
              <a:t>Второй уровень</a:t>
            </a:r>
          </a:p>
          <a:p>
            <a:pPr lvl="2"/>
            <a:r>
              <a:rPr lang="ru-RU" noProof="1" smtClean="0"/>
              <a:t>Третий уровень</a:t>
            </a:r>
          </a:p>
          <a:p>
            <a:pPr lvl="3"/>
            <a:r>
              <a:rPr lang="ru-RU" noProof="1" smtClean="0"/>
              <a:t>Четвертый уровень</a:t>
            </a:r>
          </a:p>
          <a:p>
            <a:pPr lvl="4"/>
            <a:r>
              <a:rPr lang="ru-RU" noProof="1" smtClean="0"/>
              <a:t>Пятый уровень</a:t>
            </a:r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034B0-3E89-40BA-B086-97296A422E36}" type="datetimeFigureOut">
              <a:rPr lang="en-US" smtClean="0"/>
              <a:pPr/>
              <a:t>10/14/2012</a:t>
            </a:fld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C974-5669-4F4D-B5F7-AEFAF0EB8F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noProof="1" smtClean="0"/>
              <a:t>Образец заголовка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ru-RU" noProof="1" smtClean="0"/>
              <a:t>Образец текста</a:t>
            </a:r>
          </a:p>
          <a:p>
            <a:pPr lvl="1"/>
            <a:r>
              <a:rPr lang="ru-RU" noProof="1" smtClean="0"/>
              <a:t>Второй уровень</a:t>
            </a:r>
          </a:p>
          <a:p>
            <a:pPr lvl="2"/>
            <a:r>
              <a:rPr lang="ru-RU" noProof="1" smtClean="0"/>
              <a:t>Третий уровень</a:t>
            </a:r>
          </a:p>
          <a:p>
            <a:pPr lvl="3"/>
            <a:r>
              <a:rPr lang="ru-RU" noProof="1" smtClean="0"/>
              <a:t>Четвертый уровень</a:t>
            </a:r>
          </a:p>
          <a:p>
            <a:pPr lvl="4"/>
            <a:r>
              <a:rPr lang="ru-RU" noProof="1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034B0-3E89-40BA-B086-97296A422E36}" type="datetimeFigureOut">
              <a:rPr lang="en-US" smtClean="0"/>
              <a:pPr/>
              <a:t>10/14/2012</a:t>
            </a:fld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C974-5669-4F4D-B5F7-AEFAF0EB8F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preserve="1">
  <p:cSld name="Заголовок и текст в две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noProof="1" smtClean="0"/>
              <a:t>Образец заголовка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noProof="1" smtClean="0"/>
              <a:t>Образец текста</a:t>
            </a:r>
          </a:p>
          <a:p>
            <a:pPr lvl="1"/>
            <a:r>
              <a:rPr lang="ru-RU" noProof="1" smtClean="0"/>
              <a:t>Второй уровень</a:t>
            </a:r>
          </a:p>
          <a:p>
            <a:pPr lvl="2"/>
            <a:r>
              <a:rPr lang="ru-RU" noProof="1" smtClean="0"/>
              <a:t>Третий уровень</a:t>
            </a:r>
          </a:p>
          <a:p>
            <a:pPr lvl="3"/>
            <a:r>
              <a:rPr lang="ru-RU" noProof="1" smtClean="0"/>
              <a:t>Четвертый уровень</a:t>
            </a:r>
          </a:p>
          <a:p>
            <a:pPr lvl="4"/>
            <a:r>
              <a:rPr lang="ru-RU" noProof="1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noProof="1" smtClean="0"/>
              <a:t>Образец текста</a:t>
            </a:r>
          </a:p>
          <a:p>
            <a:pPr lvl="1"/>
            <a:r>
              <a:rPr lang="ru-RU" noProof="1" smtClean="0"/>
              <a:t>Второй уровень</a:t>
            </a:r>
          </a:p>
          <a:p>
            <a:pPr lvl="2"/>
            <a:r>
              <a:rPr lang="ru-RU" noProof="1" smtClean="0"/>
              <a:t>Третий уровень</a:t>
            </a:r>
          </a:p>
          <a:p>
            <a:pPr lvl="3"/>
            <a:r>
              <a:rPr lang="ru-RU" noProof="1" smtClean="0"/>
              <a:t>Четвертый уровень</a:t>
            </a:r>
          </a:p>
          <a:p>
            <a:pPr lvl="4"/>
            <a:r>
              <a:rPr lang="ru-RU" noProof="1" smtClean="0"/>
              <a:t>Пятый уровень</a:t>
            </a:r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034B0-3E89-40BA-B086-97296A422E36}" type="datetimeFigureOut">
              <a:rPr lang="en-US" smtClean="0"/>
              <a:pPr/>
              <a:t>10/14/2012</a:t>
            </a:fld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C974-5669-4F4D-B5F7-AEFAF0EB8F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>
              <a:defRPr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algn="l"/>
            <a:fld id="{4C8A7A92-D244-4C94-97DC-00C50A8E32A7}" type="datetime2">
              <a:rPr lang="en-US" smtClean="0"/>
              <a:pPr algn="l"/>
              <a:t>Sunday, October 14, 2012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>
              <a:defRPr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algn="r"/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>
              <a:defRPr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F7A2BDD-D331-44F0-96AA-4FB4ED497064}" type="slidenum">
              <a:rPr lang="en-US" smtClean="0">
                <a:solidFill>
                  <a:schemeClr val="accent1">
                    <a:shade val="75000"/>
                  </a:schemeClr>
                </a:solidFill>
              </a:rPr>
              <a:pPr/>
              <a:t>‹#›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</p:sldLayoutIdLst>
  <p:txStyles>
    <p:titleStyle>
      <a:lvl1pPr algn="l" rtl="0" eaLnBrk="1" latinLnBrk="0" hangingPunct="1">
        <a:spcBef>
          <a:spcPct val="0"/>
        </a:spcBef>
        <a:buNone/>
        <a:defRPr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3.jpe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4.png"/><Relationship Id="rId9" Type="http://schemas.microsoft.com/office/2007/relationships/diagramDrawing" Target="../diagrams/drawing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3.jpeg"/><Relationship Id="rId7" Type="http://schemas.openxmlformats.org/officeDocument/2006/relationships/diagramQuickStyle" Target="../diagrams/quickStyle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image" Target="../media/image4.png"/><Relationship Id="rId9" Type="http://schemas.microsoft.com/office/2007/relationships/diagramDrawing" Target="../diagrams/drawing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ctrTitle"/>
          </p:nvPr>
        </p:nvSpPr>
        <p:spPr>
          <a:xfrm>
            <a:off x="323528" y="1700808"/>
            <a:ext cx="8458200" cy="3382615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ТРЕБОВАНИЯ  К  СОСТАВУ  БАЗЫ </a:t>
            </a:r>
            <a:br>
              <a:rPr lang="ru-RU" sz="3200" b="1" dirty="0" smtClean="0">
                <a:solidFill>
                  <a:srgbClr val="FF0000"/>
                </a:solidFill>
              </a:rPr>
            </a:br>
            <a:r>
              <a:rPr lang="ru-RU" sz="3200" b="1" dirty="0" smtClean="0">
                <a:solidFill>
                  <a:srgbClr val="FF0000"/>
                </a:solidFill>
              </a:rPr>
              <a:t>ДАННЫХ  ДЛЯ  ОБЕСПЕЧЕНИЯ </a:t>
            </a:r>
            <a:br>
              <a:rPr lang="ru-RU" sz="3200" b="1" dirty="0" smtClean="0">
                <a:solidFill>
                  <a:srgbClr val="FF0000"/>
                </a:solidFill>
              </a:rPr>
            </a:br>
            <a:r>
              <a:rPr lang="ru-RU" sz="3200" b="1" dirty="0" err="1" smtClean="0">
                <a:solidFill>
                  <a:srgbClr val="FF0000"/>
                </a:solidFill>
              </a:rPr>
              <a:t>ВЫВода</a:t>
            </a:r>
            <a:r>
              <a:rPr lang="ru-RU" sz="3200" b="1" dirty="0" smtClean="0">
                <a:solidFill>
                  <a:srgbClr val="FF0000"/>
                </a:solidFill>
              </a:rPr>
              <a:t>  из  эксплуатации  ЯРОО</a:t>
            </a:r>
            <a:br>
              <a:rPr lang="ru-RU" sz="3200" b="1" dirty="0" smtClean="0">
                <a:solidFill>
                  <a:srgbClr val="FF0000"/>
                </a:solidFill>
              </a:rPr>
            </a:br>
            <a:r>
              <a:rPr lang="ru-RU" sz="3200" b="1" dirty="0" smtClean="0">
                <a:solidFill>
                  <a:srgbClr val="FF0000"/>
                </a:solidFill>
              </a:rPr>
              <a:t/>
            </a:r>
            <a:br>
              <a:rPr lang="ru-RU" sz="3200" b="1" dirty="0" smtClean="0">
                <a:solidFill>
                  <a:srgbClr val="FF0000"/>
                </a:solidFill>
              </a:rPr>
            </a:br>
            <a:r>
              <a:rPr lang="ru-RU" sz="1800" b="1" dirty="0" err="1" smtClean="0"/>
              <a:t>Крицкий</a:t>
            </a:r>
            <a:r>
              <a:rPr lang="ru-RU" sz="1800" b="1" dirty="0" smtClean="0"/>
              <a:t> В.Г.   Прохоров Н.А.   Демин  А.В.   Захарова С.В. </a:t>
            </a:r>
            <a:br>
              <a:rPr lang="ru-RU" sz="1800" b="1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2000" b="1" dirty="0" smtClean="0"/>
              <a:t>ОАО «Головной институт «ВНИПИЭТ»</a:t>
            </a:r>
            <a:br>
              <a:rPr lang="ru-RU" sz="2000" b="1" dirty="0" smtClean="0"/>
            </a:br>
            <a:endParaRPr lang="en-US" sz="2000" dirty="0">
              <a:solidFill>
                <a:srgbClr val="FF0000"/>
              </a:solidFill>
            </a:endParaRPr>
          </a:p>
        </p:txBody>
      </p:sp>
      <p:pic>
        <p:nvPicPr>
          <p:cNvPr id="13316" name="Picture 4" descr="http://www.givnipiet.ru/Images/institu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332656"/>
            <a:ext cx="1584176" cy="792088"/>
          </a:xfrm>
          <a:prstGeom prst="rect">
            <a:avLst/>
          </a:prstGeom>
          <a:noFill/>
        </p:spPr>
      </p:pic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08303" y="332656"/>
            <a:ext cx="1654479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835696" y="620688"/>
            <a:ext cx="540060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300" b="1" cap="all" dirty="0" smtClean="0">
                <a:solidFill>
                  <a:schemeClr val="tx2"/>
                </a:solidFill>
                <a:latin typeface="+mj-lt"/>
              </a:rPr>
              <a:t>VI</a:t>
            </a:r>
            <a:r>
              <a:rPr lang="ru-RU" sz="1300" b="1" cap="all" dirty="0" smtClean="0">
                <a:solidFill>
                  <a:schemeClr val="tx2"/>
                </a:solidFill>
                <a:latin typeface="+mj-lt"/>
              </a:rPr>
              <a:t> Международная выставка и конференция «АтомЭко-2012»</a:t>
            </a:r>
            <a:endParaRPr lang="ru-RU" sz="1300" cap="all" dirty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ctrTitle" idx="4294967295"/>
          </p:nvPr>
        </p:nvSpPr>
        <p:spPr>
          <a:xfrm>
            <a:off x="971600" y="1484784"/>
            <a:ext cx="6912768" cy="432048"/>
          </a:xfrm>
          <a:effectLst/>
        </p:spPr>
        <p:txBody>
          <a:bodyPr>
            <a:noAutofit/>
          </a:bodyPr>
          <a:lstStyle/>
          <a:p>
            <a:pPr lvl="0"/>
            <a:r>
              <a:rPr lang="ru-RU" sz="1800" b="1" dirty="0" smtClean="0"/>
              <a:t>Радиационные и технические характеристики объекта</a:t>
            </a:r>
            <a:endParaRPr lang="ru-RU" sz="1800" b="1" dirty="0"/>
          </a:p>
        </p:txBody>
      </p:sp>
      <p:pic>
        <p:nvPicPr>
          <p:cNvPr id="13316" name="Picture 4" descr="http://www.givnipiet.ru/Images/institu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332656"/>
            <a:ext cx="1584176" cy="792088"/>
          </a:xfrm>
          <a:prstGeom prst="rect">
            <a:avLst/>
          </a:prstGeom>
          <a:noFill/>
        </p:spPr>
      </p:pic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08303" y="332656"/>
            <a:ext cx="1654479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835696" y="620688"/>
            <a:ext cx="540060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300" b="1" cap="all" dirty="0" smtClean="0">
                <a:solidFill>
                  <a:schemeClr val="tx2"/>
                </a:solidFill>
                <a:latin typeface="+mj-lt"/>
              </a:rPr>
              <a:t>VI</a:t>
            </a:r>
            <a:r>
              <a:rPr lang="ru-RU" sz="1300" b="1" cap="all" dirty="0" smtClean="0">
                <a:solidFill>
                  <a:schemeClr val="tx2"/>
                </a:solidFill>
                <a:latin typeface="+mj-lt"/>
              </a:rPr>
              <a:t> Международная выставка и конференция «АтомЭко-2012»</a:t>
            </a:r>
            <a:endParaRPr lang="ru-RU" sz="1300" cap="all" dirty="0">
              <a:solidFill>
                <a:schemeClr val="tx2"/>
              </a:solidFill>
              <a:latin typeface="+mj-lt"/>
            </a:endParaRPr>
          </a:p>
        </p:txBody>
      </p:sp>
      <p:pic>
        <p:nvPicPr>
          <p:cNvPr id="9" name="Рисунок 8" descr="картограмма готово 2_cr.jpg"/>
          <p:cNvPicPr>
            <a:picLocks noChangeAspect="1"/>
          </p:cNvPicPr>
          <p:nvPr/>
        </p:nvPicPr>
        <p:blipFill>
          <a:blip r:embed="rId5" cstate="print">
            <a:lum bright="11000" contrast="-50000"/>
          </a:blip>
          <a:stretch>
            <a:fillRect/>
          </a:stretch>
        </p:blipFill>
        <p:spPr>
          <a:xfrm>
            <a:off x="4067944" y="3164837"/>
            <a:ext cx="4534649" cy="2897839"/>
          </a:xfrm>
          <a:prstGeom prst="rect">
            <a:avLst/>
          </a:prstGeom>
          <a:effectLst>
            <a:outerShdw blurRad="431800" dist="38100" dir="2700000" sx="105000" sy="105000" algn="tl" rotWithShape="0">
              <a:prstClr val="black">
                <a:alpha val="59000"/>
              </a:prst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323528" y="2204864"/>
            <a:ext cx="8568952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Специалистами ОАО «Головной институт «ВНИПИЭТ» накоплен</a:t>
            </a:r>
            <a:r>
              <a:rPr lang="ru-RU" i="1" dirty="0" smtClean="0"/>
              <a:t> </a:t>
            </a:r>
            <a:r>
              <a:rPr lang="ru-RU" dirty="0" smtClean="0"/>
              <a:t>большой опыт проведения КИРО на разных ОИАЭ, таких  как </a:t>
            </a:r>
          </a:p>
          <a:p>
            <a:pPr lvl="0"/>
            <a:r>
              <a:rPr lang="ru-RU" dirty="0" smtClean="0"/>
              <a:t>ЛАЭС (г. Сосновый Бор);</a:t>
            </a:r>
          </a:p>
          <a:p>
            <a:pPr lvl="0"/>
            <a:r>
              <a:rPr lang="ru-RU" dirty="0" smtClean="0"/>
              <a:t>НИТИ (г. Сосновый Бор);</a:t>
            </a:r>
          </a:p>
          <a:p>
            <a:pPr lvl="0"/>
            <a:r>
              <a:rPr lang="ru-RU" dirty="0" smtClean="0"/>
              <a:t>ЧАЭС (Украина); </a:t>
            </a:r>
          </a:p>
          <a:p>
            <a:pPr lvl="0"/>
            <a:r>
              <a:rPr lang="ru-RU" dirty="0" smtClean="0"/>
              <a:t>МАЭК (Казахстан); </a:t>
            </a:r>
          </a:p>
          <a:p>
            <a:pPr lvl="0"/>
            <a:r>
              <a:rPr lang="ru-RU" dirty="0" smtClean="0"/>
              <a:t>бывшие объекты ВМФ (г. </a:t>
            </a:r>
            <a:r>
              <a:rPr lang="ru-RU" dirty="0" err="1" smtClean="0"/>
              <a:t>Заозерск</a:t>
            </a:r>
            <a:r>
              <a:rPr lang="ru-RU" dirty="0" smtClean="0"/>
              <a:t>, пос. Гремиха);</a:t>
            </a:r>
          </a:p>
          <a:p>
            <a:pPr lvl="0"/>
            <a:r>
              <a:rPr lang="ru-RU" dirty="0" smtClean="0"/>
              <a:t>промышленные уран-графитовые реакторы (ПУГР); </a:t>
            </a:r>
          </a:p>
          <a:p>
            <a:pPr lvl="0"/>
            <a:r>
              <a:rPr lang="ru-RU" dirty="0" smtClean="0"/>
              <a:t>предприятия ЯТЦ в городах </a:t>
            </a:r>
            <a:r>
              <a:rPr lang="ru-RU" dirty="0" err="1" smtClean="0"/>
              <a:t>Саров</a:t>
            </a:r>
            <a:r>
              <a:rPr lang="ru-RU" dirty="0" smtClean="0"/>
              <a:t> и Заречный и многие другие. </a:t>
            </a:r>
          </a:p>
          <a:p>
            <a:pPr lvl="0"/>
            <a:endParaRPr lang="ru-RU" dirty="0" smtClean="0"/>
          </a:p>
          <a:p>
            <a:pPr lvl="0"/>
            <a:r>
              <a:rPr lang="ru-RU" sz="2400" i="1" dirty="0" smtClean="0"/>
              <a:t>Вся информация по КИРО в хронологическом порядке должна накапливаться, дополняться и храниться в базе данных.</a:t>
            </a:r>
            <a:r>
              <a:rPr lang="ru-RU" sz="2400" b="1" i="1" dirty="0" smtClean="0"/>
              <a:t> </a:t>
            </a:r>
          </a:p>
          <a:p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ctrTitle" idx="4294967295"/>
          </p:nvPr>
        </p:nvSpPr>
        <p:spPr>
          <a:xfrm>
            <a:off x="971600" y="1412776"/>
            <a:ext cx="7272808" cy="432048"/>
          </a:xfrm>
          <a:effectLst/>
        </p:spPr>
        <p:txBody>
          <a:bodyPr>
            <a:noAutofit/>
          </a:bodyPr>
          <a:lstStyle/>
          <a:p>
            <a:pPr lvl="0"/>
            <a:r>
              <a:rPr lang="ru-RU" sz="1800" b="1" dirty="0" smtClean="0"/>
              <a:t>Дезактивация оборудования и строительных конструкций</a:t>
            </a:r>
            <a:endParaRPr lang="ru-RU" sz="1800" b="1" dirty="0"/>
          </a:p>
        </p:txBody>
      </p:sp>
      <p:pic>
        <p:nvPicPr>
          <p:cNvPr id="13316" name="Picture 4" descr="http://www.givnipiet.ru/Images/institu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332656"/>
            <a:ext cx="1584176" cy="792088"/>
          </a:xfrm>
          <a:prstGeom prst="rect">
            <a:avLst/>
          </a:prstGeom>
          <a:noFill/>
        </p:spPr>
      </p:pic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08303" y="332656"/>
            <a:ext cx="1654479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835696" y="620688"/>
            <a:ext cx="540060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300" b="1" cap="all" dirty="0" smtClean="0">
                <a:solidFill>
                  <a:schemeClr val="tx2"/>
                </a:solidFill>
                <a:latin typeface="+mj-lt"/>
              </a:rPr>
              <a:t>VI</a:t>
            </a:r>
            <a:r>
              <a:rPr lang="ru-RU" sz="1300" b="1" cap="all" dirty="0" smtClean="0">
                <a:solidFill>
                  <a:schemeClr val="tx2"/>
                </a:solidFill>
                <a:latin typeface="+mj-lt"/>
              </a:rPr>
              <a:t> Международная выставка и конференция «АтомЭко-2012»</a:t>
            </a:r>
            <a:endParaRPr lang="ru-RU" sz="1300" cap="all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9552" y="2132856"/>
            <a:ext cx="813690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Специалистами института совместно с рядом других предприятий разработаны технологии, дезактивирующие составы, технические средства дезактивации для внутренних и наружных поверхностей оборудования и помещений целого ряда объектов: </a:t>
            </a:r>
          </a:p>
          <a:p>
            <a:pPr marL="442913" indent="-442913">
              <a:buFont typeface="Wingdings" pitchFamily="2" charset="2"/>
              <a:buChar char="v"/>
            </a:pPr>
            <a:r>
              <a:rPr lang="ru-RU" dirty="0" smtClean="0"/>
              <a:t>промышленных уран-графитовых установок в период их эксплуатации и в период вывода их из эксплуатации;</a:t>
            </a:r>
          </a:p>
          <a:p>
            <a:pPr marL="442913" indent="-442913">
              <a:buFont typeface="Wingdings" pitchFamily="2" charset="2"/>
              <a:buChar char="v"/>
            </a:pPr>
            <a:r>
              <a:rPr lang="ru-RU" dirty="0" smtClean="0"/>
              <a:t>действующих и выводимых из эксплуатации энергоблоков АС;</a:t>
            </a:r>
          </a:p>
          <a:p>
            <a:pPr marL="442913" indent="-442913">
              <a:buFont typeface="Wingdings" pitchFamily="2" charset="2"/>
              <a:buChar char="v"/>
            </a:pPr>
            <a:r>
              <a:rPr lang="ru-RU" dirty="0" smtClean="0"/>
              <a:t>радиохимических производств (заводов Б и РТ) производственных объединений «Маяк», «СХК» и «ГХК»;</a:t>
            </a:r>
          </a:p>
          <a:p>
            <a:pPr marL="442913" indent="-442913">
              <a:buFont typeface="Wingdings" pitchFamily="2" charset="2"/>
              <a:buChar char="v"/>
            </a:pPr>
            <a:r>
              <a:rPr lang="ru-RU" dirty="0" smtClean="0"/>
              <a:t>реакторных производств (заводов А) ПО «Маяк», ПО «СХК», ПО «ГХК»;</a:t>
            </a:r>
          </a:p>
          <a:p>
            <a:pPr marL="442913" indent="-442913">
              <a:buFont typeface="Wingdings" pitchFamily="2" charset="2"/>
              <a:buChar char="v"/>
            </a:pPr>
            <a:r>
              <a:rPr lang="ru-RU" dirty="0" smtClean="0"/>
              <a:t>металлургических производств (заводы М) ПО «Маяк», ПО «СХК»;</a:t>
            </a:r>
          </a:p>
          <a:p>
            <a:pPr marL="442913" indent="-442913">
              <a:buFont typeface="Wingdings" pitchFamily="2" charset="2"/>
              <a:buChar char="v"/>
            </a:pPr>
            <a:r>
              <a:rPr lang="ru-RU" dirty="0" smtClean="0"/>
              <a:t>производств ядерного топлива;</a:t>
            </a:r>
          </a:p>
          <a:p>
            <a:pPr marL="442913" indent="-442913">
              <a:buFont typeface="Wingdings" pitchFamily="2" charset="2"/>
              <a:buChar char="v"/>
            </a:pPr>
            <a:r>
              <a:rPr lang="ru-RU" dirty="0" smtClean="0"/>
              <a:t>комплексов переработки радиоактивных отходов;</a:t>
            </a:r>
          </a:p>
          <a:p>
            <a:pPr marL="442913" indent="-442913">
              <a:buFont typeface="Wingdings" pitchFamily="2" charset="2"/>
              <a:buChar char="v"/>
            </a:pPr>
            <a:r>
              <a:rPr lang="ru-RU" dirty="0" smtClean="0"/>
              <a:t>изотопных производств ПО «Маяк»;</a:t>
            </a:r>
          </a:p>
          <a:p>
            <a:pPr marL="442913" indent="-442913">
              <a:buFont typeface="Wingdings" pitchFamily="2" charset="2"/>
              <a:buChar char="v"/>
            </a:pPr>
            <a:r>
              <a:rPr lang="ru-RU" dirty="0" smtClean="0"/>
              <a:t>научно – исследовательских центров и др.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6" name="Picture 4" descr="http://www.givnipiet.ru/Images/institu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332656"/>
            <a:ext cx="1584176" cy="792088"/>
          </a:xfrm>
          <a:prstGeom prst="rect">
            <a:avLst/>
          </a:prstGeom>
          <a:noFill/>
        </p:spPr>
      </p:pic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08303" y="332656"/>
            <a:ext cx="1654479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835696" y="620688"/>
            <a:ext cx="540060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300" b="1" cap="all" dirty="0" smtClean="0">
                <a:solidFill>
                  <a:schemeClr val="tx2"/>
                </a:solidFill>
                <a:latin typeface="+mj-lt"/>
              </a:rPr>
              <a:t>VI</a:t>
            </a:r>
            <a:r>
              <a:rPr lang="ru-RU" sz="1300" b="1" cap="all" dirty="0" smtClean="0">
                <a:solidFill>
                  <a:schemeClr val="tx2"/>
                </a:solidFill>
                <a:latin typeface="+mj-lt"/>
              </a:rPr>
              <a:t> Международная выставка и конференция «АтомЭко-2012»</a:t>
            </a:r>
            <a:endParaRPr lang="ru-RU" sz="1300" cap="all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9552" y="1340768"/>
            <a:ext cx="8136904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 рамках проекта вывода из эксплуатации РУ БН-350 были выполнены следующие работы:</a:t>
            </a:r>
          </a:p>
          <a:p>
            <a:endParaRPr lang="ru-RU" dirty="0" smtClean="0"/>
          </a:p>
          <a:p>
            <a:pPr marL="357188" indent="-357188">
              <a:buFont typeface="Wingdings" pitchFamily="2" charset="2"/>
              <a:buChar char="v"/>
            </a:pPr>
            <a:r>
              <a:rPr lang="ru-RU" dirty="0" smtClean="0"/>
              <a:t>Разработка методик определения </a:t>
            </a:r>
            <a:r>
              <a:rPr lang="el-GR" sz="2000" dirty="0" smtClean="0">
                <a:latin typeface="Calibri"/>
                <a:cs typeface="Calibri"/>
              </a:rPr>
              <a:t>α</a:t>
            </a:r>
            <a:r>
              <a:rPr lang="ru-RU" sz="2000" dirty="0" smtClean="0"/>
              <a:t>-</a:t>
            </a:r>
            <a:r>
              <a:rPr lang="ru-RU" dirty="0" smtClean="0"/>
              <a:t>активного загрязнения трансурановыми нуклидами систем реакторной установки и содержания остатков топливной композиции, разработка рекомендаций по способам их удаления.</a:t>
            </a:r>
          </a:p>
          <a:p>
            <a:pPr marL="357188" indent="-357188">
              <a:buFont typeface="Wingdings" pitchFamily="2" charset="2"/>
              <a:buChar char="v"/>
            </a:pPr>
            <a:r>
              <a:rPr lang="ru-RU" dirty="0" smtClean="0"/>
              <a:t>Определение критериев безопасности и эффективности дезактивации систем, оборудования и помещений при выводе РУ из эксплуатации. </a:t>
            </a:r>
          </a:p>
          <a:p>
            <a:pPr marL="357188" indent="-357188">
              <a:buFont typeface="Wingdings" pitchFamily="2" charset="2"/>
              <a:buChar char="v"/>
            </a:pPr>
            <a:r>
              <a:rPr lang="ru-RU" dirty="0" smtClean="0"/>
              <a:t>Разработка способов обращения с натриевым и </a:t>
            </a:r>
            <a:r>
              <a:rPr lang="ru-RU" dirty="0" err="1" smtClean="0"/>
              <a:t>натрие-калиевым</a:t>
            </a:r>
            <a:r>
              <a:rPr lang="ru-RU" dirty="0" smtClean="0"/>
              <a:t> теплоносителем  (растворение расплава натрия в концентрированном</a:t>
            </a:r>
            <a:br>
              <a:rPr lang="ru-RU" dirty="0" smtClean="0"/>
            </a:br>
            <a:r>
              <a:rPr lang="ru-RU" dirty="0" smtClean="0"/>
              <a:t>(~70 %) щелочном растворе с последующим получением </a:t>
            </a:r>
            <a:r>
              <a:rPr lang="ru-RU" dirty="0" err="1" smtClean="0"/>
              <a:t>геоцементного</a:t>
            </a:r>
            <a:r>
              <a:rPr lang="ru-RU" dirty="0" smtClean="0"/>
              <a:t> камня; отмывка от натрия петель 1 и 2 контуров и дезактивацией 1 контура</a:t>
            </a:r>
            <a:br>
              <a:rPr lang="ru-RU" dirty="0" smtClean="0"/>
            </a:br>
            <a:r>
              <a:rPr lang="ru-RU" dirty="0" smtClean="0"/>
              <a:t>РУ БН-350).</a:t>
            </a:r>
          </a:p>
          <a:p>
            <a:r>
              <a:rPr lang="ru-RU" dirty="0" smtClean="0"/>
              <a:t>В нашем институте также был разработан проект вывода из эксплуатации промышленных уран-графитовых реакторов (ПУГР), который сейчас находится в стадии реализации.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ctrTitle" idx="4294967295"/>
          </p:nvPr>
        </p:nvSpPr>
        <p:spPr>
          <a:xfrm>
            <a:off x="1691680" y="1412776"/>
            <a:ext cx="5976664" cy="432048"/>
          </a:xfrm>
          <a:effectLst/>
        </p:spPr>
        <p:txBody>
          <a:bodyPr>
            <a:noAutofit/>
          </a:bodyPr>
          <a:lstStyle/>
          <a:p>
            <a:pPr lvl="0"/>
            <a:r>
              <a:rPr lang="ru-RU" sz="1800" b="1" dirty="0" smtClean="0"/>
              <a:t>Обращение с радиоактивными отходами</a:t>
            </a:r>
            <a:endParaRPr lang="ru-RU" sz="1800" b="1" dirty="0"/>
          </a:p>
        </p:txBody>
      </p:sp>
      <p:pic>
        <p:nvPicPr>
          <p:cNvPr id="13316" name="Picture 4" descr="http://www.givnipiet.ru/Images/institu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332656"/>
            <a:ext cx="1584176" cy="792088"/>
          </a:xfrm>
          <a:prstGeom prst="rect">
            <a:avLst/>
          </a:prstGeom>
          <a:noFill/>
        </p:spPr>
      </p:pic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08303" y="332656"/>
            <a:ext cx="1654479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835696" y="620688"/>
            <a:ext cx="540060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300" b="1" cap="all" dirty="0" smtClean="0">
                <a:solidFill>
                  <a:schemeClr val="tx2"/>
                </a:solidFill>
                <a:latin typeface="+mj-lt"/>
              </a:rPr>
              <a:t>VI</a:t>
            </a:r>
            <a:r>
              <a:rPr lang="ru-RU" sz="1300" b="1" cap="all" dirty="0" smtClean="0">
                <a:solidFill>
                  <a:schemeClr val="tx2"/>
                </a:solidFill>
                <a:latin typeface="+mj-lt"/>
              </a:rPr>
              <a:t> Международная выставка и конференция «АтомЭко-2012»</a:t>
            </a:r>
            <a:endParaRPr lang="ru-RU" sz="1300" cap="all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528" y="2420888"/>
            <a:ext cx="8424936" cy="32270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7188" lvl="0" indent="-357188">
              <a:lnSpc>
                <a:spcPct val="200000"/>
              </a:lnSpc>
              <a:buFont typeface="Wingdings" pitchFamily="2" charset="2"/>
              <a:buChar char="v"/>
            </a:pPr>
            <a:r>
              <a:rPr lang="ru-RU" dirty="0" smtClean="0"/>
              <a:t>Необходимо формирование и ведение базы данных РВ и РАО</a:t>
            </a:r>
          </a:p>
          <a:p>
            <a:pPr marL="357188" lvl="0" indent="-357188">
              <a:lnSpc>
                <a:spcPct val="200000"/>
              </a:lnSpc>
              <a:buFont typeface="Wingdings" pitchFamily="2" charset="2"/>
              <a:buChar char="v"/>
            </a:pPr>
            <a:r>
              <a:rPr lang="ru-RU" dirty="0" smtClean="0"/>
              <a:t>Ведение журнала первичного учета </a:t>
            </a:r>
            <a:r>
              <a:rPr lang="ru-RU" dirty="0" smtClean="0"/>
              <a:t>РАО</a:t>
            </a:r>
          </a:p>
          <a:p>
            <a:pPr marL="357188" lvl="0" indent="-357188">
              <a:lnSpc>
                <a:spcPct val="200000"/>
              </a:lnSpc>
              <a:buFont typeface="Wingdings" pitchFamily="2" charset="2"/>
              <a:buChar char="v"/>
            </a:pPr>
            <a:r>
              <a:rPr lang="ru-RU" dirty="0" smtClean="0"/>
              <a:t>Архивирование данных РВ и РАО</a:t>
            </a:r>
          </a:p>
          <a:p>
            <a:pPr marL="357188" lvl="0" indent="-357188">
              <a:lnSpc>
                <a:spcPct val="200000"/>
              </a:lnSpc>
              <a:buFont typeface="Wingdings" pitchFamily="2" charset="2"/>
              <a:buChar char="v"/>
            </a:pPr>
            <a:r>
              <a:rPr lang="ru-RU" dirty="0" smtClean="0"/>
              <a:t>Оценка объемов радиоактивных веществ и материалов, учет и контроль </a:t>
            </a:r>
          </a:p>
          <a:p>
            <a:pPr marL="357188" lvl="0" indent="-357188">
              <a:lnSpc>
                <a:spcPct val="200000"/>
              </a:lnSpc>
              <a:buFont typeface="Wingdings" pitchFamily="2" charset="2"/>
              <a:buChar char="v"/>
            </a:pPr>
            <a:r>
              <a:rPr lang="ru-RU" dirty="0" smtClean="0"/>
              <a:t>Оценка экономической выгоды вариантов обращения с РАО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6" name="Picture 4" descr="http://www.givnipiet.ru/Images/institu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332656"/>
            <a:ext cx="1584176" cy="792088"/>
          </a:xfrm>
          <a:prstGeom prst="rect">
            <a:avLst/>
          </a:prstGeom>
          <a:noFill/>
        </p:spPr>
      </p:pic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08303" y="332656"/>
            <a:ext cx="1654479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835696" y="620688"/>
            <a:ext cx="540060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300" b="1" cap="all" dirty="0" smtClean="0">
                <a:solidFill>
                  <a:schemeClr val="tx2"/>
                </a:solidFill>
                <a:latin typeface="+mj-lt"/>
              </a:rPr>
              <a:t>VI</a:t>
            </a:r>
            <a:r>
              <a:rPr lang="ru-RU" sz="1300" b="1" cap="all" dirty="0" smtClean="0">
                <a:solidFill>
                  <a:schemeClr val="tx2"/>
                </a:solidFill>
                <a:latin typeface="+mj-lt"/>
              </a:rPr>
              <a:t> Международная выставка и конференция «АтомЭко-2012»</a:t>
            </a:r>
            <a:endParaRPr lang="ru-RU" sz="1300" cap="all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1628800"/>
            <a:ext cx="842493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dirty="0" smtClean="0"/>
              <a:t>При создании проектов вывода из эксплуатации были разработаны следующие технологии:</a:t>
            </a:r>
          </a:p>
          <a:p>
            <a:pPr lvl="0"/>
            <a:r>
              <a:rPr lang="ru-RU" dirty="0" smtClean="0"/>
              <a:t> </a:t>
            </a:r>
          </a:p>
          <a:p>
            <a:pPr lvl="0"/>
            <a:r>
              <a:rPr lang="ru-RU" b="1" i="1" dirty="0" smtClean="0"/>
              <a:t>Обращение с отработавшим ядерным топливом</a:t>
            </a:r>
            <a:r>
              <a:rPr lang="ru-RU" dirty="0" smtClean="0"/>
              <a:t> (долговременное хранение ОЯТ РУ БН-350 в металлобетонных контейнерах);</a:t>
            </a:r>
          </a:p>
          <a:p>
            <a:pPr lvl="0"/>
            <a:endParaRPr lang="ru-RU" b="1" i="1" dirty="0" smtClean="0"/>
          </a:p>
          <a:p>
            <a:pPr lvl="0"/>
            <a:r>
              <a:rPr lang="ru-RU" b="1" i="1" dirty="0" smtClean="0"/>
              <a:t>Обращение с ЖРО</a:t>
            </a:r>
            <a:r>
              <a:rPr lang="ru-RU" dirty="0" smtClean="0"/>
              <a:t> (создание комплекса переработки ЖРО для РУ БН-350 по технологии их ионоселективной очистки от нуклидов цезия и цементирования шламов, накопленных при эксплуатации и в процессе переработки);</a:t>
            </a:r>
          </a:p>
          <a:p>
            <a:pPr lvl="0"/>
            <a:endParaRPr lang="ru-RU" b="1" i="1" dirty="0" smtClean="0"/>
          </a:p>
          <a:p>
            <a:pPr lvl="0"/>
            <a:r>
              <a:rPr lang="ru-RU" b="1" i="1" dirty="0" smtClean="0"/>
              <a:t>Обращение с ТРО</a:t>
            </a:r>
            <a:r>
              <a:rPr lang="ru-RU" dirty="0" smtClean="0"/>
              <a:t> (разгрузка траншей с использованием робототехники, сортировка, фрагментация, прессование и упаковка);</a:t>
            </a:r>
          </a:p>
          <a:p>
            <a:pPr lvl="0"/>
            <a:endParaRPr lang="ru-RU" b="1" i="1" dirty="0" smtClean="0"/>
          </a:p>
          <a:p>
            <a:pPr lvl="0"/>
            <a:r>
              <a:rPr lang="ru-RU" b="1" i="1" dirty="0" smtClean="0"/>
              <a:t>Обращение с кондиционированными РАО</a:t>
            </a:r>
            <a:r>
              <a:rPr lang="ru-RU" dirty="0" smtClean="0"/>
              <a:t> (создание хранилищ разного типа для хранения РАО всех уровней активности);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ctrTitle" idx="4294967295"/>
          </p:nvPr>
        </p:nvSpPr>
        <p:spPr>
          <a:xfrm>
            <a:off x="3707904" y="1196752"/>
            <a:ext cx="1512168" cy="432048"/>
          </a:xfrm>
          <a:effectLst/>
        </p:spPr>
        <p:txBody>
          <a:bodyPr>
            <a:noAutofit/>
          </a:bodyPr>
          <a:lstStyle/>
          <a:p>
            <a:pPr lvl="0"/>
            <a:r>
              <a:rPr lang="ru-RU" sz="1800" b="1" dirty="0" smtClean="0"/>
              <a:t>выводы</a:t>
            </a:r>
            <a:endParaRPr lang="ru-RU" sz="1800" b="1" dirty="0"/>
          </a:p>
        </p:txBody>
      </p:sp>
      <p:pic>
        <p:nvPicPr>
          <p:cNvPr id="13316" name="Picture 4" descr="http://www.givnipiet.ru/Images/institu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332656"/>
            <a:ext cx="1584176" cy="792088"/>
          </a:xfrm>
          <a:prstGeom prst="rect">
            <a:avLst/>
          </a:prstGeom>
          <a:noFill/>
        </p:spPr>
      </p:pic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08303" y="332656"/>
            <a:ext cx="1654479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835696" y="620688"/>
            <a:ext cx="540060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300" b="1" cap="all" dirty="0" smtClean="0">
                <a:solidFill>
                  <a:schemeClr val="tx2"/>
                </a:solidFill>
                <a:latin typeface="+mj-lt"/>
              </a:rPr>
              <a:t>VI</a:t>
            </a:r>
            <a:r>
              <a:rPr lang="ru-RU" sz="1300" b="1" cap="all" dirty="0" smtClean="0">
                <a:solidFill>
                  <a:schemeClr val="tx2"/>
                </a:solidFill>
                <a:latin typeface="+mj-lt"/>
              </a:rPr>
              <a:t> Международная выставка и конференция «АтомЭко-2012»</a:t>
            </a:r>
            <a:endParaRPr lang="ru-RU" sz="1300" cap="all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1520" y="1628800"/>
            <a:ext cx="867645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7188" lvl="0" indent="-357188" algn="just">
              <a:buFont typeface="Wingdings" pitchFamily="2" charset="2"/>
              <a:buChar char="v"/>
            </a:pPr>
            <a:r>
              <a:rPr lang="ru-RU" dirty="0" smtClean="0"/>
              <a:t>Создание базы данных должно осуществляться в общем русле систематизации и унификации подходов к решению проблемы вывода из эксплуатации. Но при формировании требований к ее составу </a:t>
            </a:r>
            <a:r>
              <a:rPr lang="ru-RU" dirty="0" smtClean="0"/>
              <a:t>обязательно нужно </a:t>
            </a:r>
            <a:r>
              <a:rPr lang="ru-RU" dirty="0" smtClean="0"/>
              <a:t>учитывать специфику объектов, выводимых из эксплуатации, так как эффективность создания такой базы определяется эффективностью обеспечения с ее помощью поддержки проектирования и проведения работ по выводу из эксплуатации конкретных ЯРОО. </a:t>
            </a:r>
          </a:p>
          <a:p>
            <a:pPr marL="357188" lvl="0" indent="-357188" algn="just">
              <a:buFont typeface="Wingdings" pitchFamily="2" charset="2"/>
              <a:buChar char="v"/>
            </a:pPr>
            <a:r>
              <a:rPr lang="ru-RU" dirty="0" smtClean="0"/>
              <a:t>Требования к базе данных для обеспечения вывода из эксплуатации должны соответствовать разным этапам процесса. На этапе проектирования на первый план выходит  обеспечение проектировщиков всей необходимой информацией как по радиоактивному загрязнению и состоянию оборудования и строительных конструкций, так и по нормативной базе. На этапе вывода становятся приоритетными направления, связанные с оценкой проводимого демонтажа оборудования, трудозатрат, количества образующихся РАО, состояния хранилищ, экономические аспекты и т.п.  </a:t>
            </a:r>
          </a:p>
          <a:p>
            <a:pPr marL="357188" lvl="0" indent="-357188" algn="just">
              <a:buFont typeface="Wingdings" pitchFamily="2" charset="2"/>
              <a:buChar char="v"/>
            </a:pPr>
            <a:r>
              <a:rPr lang="ru-RU" dirty="0" smtClean="0"/>
              <a:t>  Одним из основных требований к составу базы данных является хорошее представление в ней информации по КИРО как к элементу,   определяющему выбор технологий и последовательности вывода из эксплуатации.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ctrTitle" idx="4294967295"/>
          </p:nvPr>
        </p:nvSpPr>
        <p:spPr>
          <a:xfrm>
            <a:off x="3635896" y="1052736"/>
            <a:ext cx="1296144" cy="432048"/>
          </a:xfrm>
          <a:effectLst/>
        </p:spPr>
        <p:txBody>
          <a:bodyPr>
            <a:noAutofit/>
          </a:bodyPr>
          <a:lstStyle/>
          <a:p>
            <a:pPr lvl="0"/>
            <a:r>
              <a:rPr lang="ru-RU" sz="1800" b="1" dirty="0" smtClean="0"/>
              <a:t>выводы</a:t>
            </a:r>
            <a:endParaRPr lang="ru-RU" sz="1800" b="1" dirty="0"/>
          </a:p>
        </p:txBody>
      </p:sp>
      <p:pic>
        <p:nvPicPr>
          <p:cNvPr id="13316" name="Picture 4" descr="http://www.givnipiet.ru/Images/institu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332656"/>
            <a:ext cx="1584176" cy="792088"/>
          </a:xfrm>
          <a:prstGeom prst="rect">
            <a:avLst/>
          </a:prstGeom>
          <a:noFill/>
        </p:spPr>
      </p:pic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08303" y="332656"/>
            <a:ext cx="1654479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835696" y="620688"/>
            <a:ext cx="540060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300" b="1" cap="all" dirty="0" smtClean="0">
                <a:solidFill>
                  <a:schemeClr val="tx2"/>
                </a:solidFill>
                <a:latin typeface="+mj-lt"/>
              </a:rPr>
              <a:t>VI</a:t>
            </a:r>
            <a:r>
              <a:rPr lang="ru-RU" sz="1300" b="1" cap="all" dirty="0" smtClean="0">
                <a:solidFill>
                  <a:schemeClr val="tx2"/>
                </a:solidFill>
                <a:latin typeface="+mj-lt"/>
              </a:rPr>
              <a:t> Международная выставка и конференция «АтомЭко-2012»</a:t>
            </a:r>
            <a:endParaRPr lang="ru-RU" sz="1300" cap="all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5536" y="1502688"/>
            <a:ext cx="8496944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7188" lvl="0" indent="-357188" algn="just">
              <a:buFont typeface="Wingdings" pitchFamily="2" charset="2"/>
              <a:buChar char="v"/>
            </a:pPr>
            <a:r>
              <a:rPr lang="ru-RU" dirty="0" smtClean="0"/>
              <a:t>Следующим по важности становится требование хорошей организации в базе данных информации по обращению с РАО как одной из самых экономически и экологически значимых статей при выводе из эксплуатации.</a:t>
            </a:r>
          </a:p>
          <a:p>
            <a:pPr marL="357188" lvl="0" indent="-357188" algn="just">
              <a:buFont typeface="Wingdings" pitchFamily="2" charset="2"/>
              <a:buChar char="v"/>
            </a:pPr>
            <a:r>
              <a:rPr lang="ru-RU" dirty="0" smtClean="0"/>
              <a:t>Оценка </a:t>
            </a:r>
            <a:r>
              <a:rPr lang="ru-RU" dirty="0" smtClean="0"/>
              <a:t>влияющих факторов </a:t>
            </a:r>
            <a:r>
              <a:rPr lang="ru-RU" dirty="0" smtClean="0"/>
              <a:t>в процессе вывода из эксплуатации должна </a:t>
            </a:r>
            <a:r>
              <a:rPr lang="ru-RU" dirty="0" smtClean="0"/>
              <a:t>проводиться неоднократно, она необходима не только на этапе проектирования в ходе анализа и выбора оптимального варианта, но и на последующих этапах процесса. Очевидно, что в базе данных необходимы сравнительные автоматизированные расчеты, облегчающие процессы принятия решений. </a:t>
            </a:r>
          </a:p>
          <a:p>
            <a:pPr marL="357188" indent="-357188" algn="just">
              <a:buFont typeface="Wingdings" pitchFamily="2" charset="2"/>
              <a:buChar char="v"/>
            </a:pPr>
            <a:r>
              <a:rPr lang="ru-RU" dirty="0" smtClean="0"/>
              <a:t>ОАО «Головной институт «ВНИПИЭТ» накопил большой практический, зачастую уникальный, опыт в области подготовки к выводу из эксплуатации ЯРОО. Разрабатываемые институтом проекты обеспечивают полную экологическую безопасность сооружений. В институте имеется целый ряд собственных разработок, которые являются определяющими при выборе оптимальных технологий проведения работ и планирования затрат в процессе вывода из эксплуатации. Такие разработки должны найти свое отражение в структуре базы данных для обеспечения вывода из эксплуатации ЯРОО. </a:t>
            </a:r>
          </a:p>
          <a:p>
            <a:r>
              <a:rPr lang="ru-RU" dirty="0" smtClean="0"/>
              <a:t> </a:t>
            </a:r>
          </a:p>
          <a:p>
            <a:pPr>
              <a:buFont typeface="Wingdings" pitchFamily="2" charset="2"/>
              <a:buChar char="v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ctrTitle" idx="4294967295"/>
          </p:nvPr>
        </p:nvSpPr>
        <p:spPr>
          <a:xfrm>
            <a:off x="685800" y="1700808"/>
            <a:ext cx="8458200" cy="575841"/>
          </a:xfrm>
        </p:spPr>
        <p:txBody>
          <a:bodyPr>
            <a:noAutofit/>
          </a:bodyPr>
          <a:lstStyle/>
          <a:p>
            <a:r>
              <a:rPr lang="ru-RU" sz="1800" b="1" dirty="0" smtClean="0"/>
              <a:t>Аспекты вывода из эксплуатации</a:t>
            </a: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> </a:t>
            </a:r>
            <a:br>
              <a:rPr lang="ru-RU" sz="2000" b="1" dirty="0" smtClean="0"/>
            </a:br>
            <a:r>
              <a:rPr lang="ru-RU" sz="2000" b="1" dirty="0" smtClean="0"/>
              <a:t>                                                 </a:t>
            </a:r>
            <a:br>
              <a:rPr lang="ru-RU" sz="2000" b="1" dirty="0" smtClean="0"/>
            </a:br>
            <a:endParaRPr lang="en-US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3316" name="Picture 4" descr="http://www.givnipiet.ru/Images/institu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332656"/>
            <a:ext cx="1584176" cy="792088"/>
          </a:xfrm>
          <a:prstGeom prst="rect">
            <a:avLst/>
          </a:prstGeom>
          <a:noFill/>
        </p:spPr>
      </p:pic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08303" y="332656"/>
            <a:ext cx="1654479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835696" y="620688"/>
            <a:ext cx="540060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300" b="1" cap="all" dirty="0" smtClean="0">
                <a:solidFill>
                  <a:schemeClr val="tx2"/>
                </a:solidFill>
                <a:latin typeface="+mj-lt"/>
              </a:rPr>
              <a:t>VI</a:t>
            </a:r>
            <a:r>
              <a:rPr lang="ru-RU" sz="1300" b="1" cap="all" dirty="0" smtClean="0">
                <a:solidFill>
                  <a:schemeClr val="tx2"/>
                </a:solidFill>
                <a:latin typeface="+mj-lt"/>
              </a:rPr>
              <a:t> Международная выставка и конференция «АтомЭко-2012»</a:t>
            </a:r>
            <a:endParaRPr lang="ru-RU" sz="1300" cap="all" dirty="0">
              <a:solidFill>
                <a:schemeClr val="tx2"/>
              </a:solidFill>
              <a:latin typeface="+mj-lt"/>
            </a:endParaRPr>
          </a:p>
        </p:txBody>
      </p:sp>
      <p:grpSp>
        <p:nvGrpSpPr>
          <p:cNvPr id="23" name="Группа 22"/>
          <p:cNvGrpSpPr/>
          <p:nvPr/>
        </p:nvGrpSpPr>
        <p:grpSpPr>
          <a:xfrm>
            <a:off x="5220072" y="4149080"/>
            <a:ext cx="2952328" cy="2025516"/>
            <a:chOff x="5580112" y="2060848"/>
            <a:chExt cx="2952328" cy="2025516"/>
          </a:xfrm>
        </p:grpSpPr>
        <p:sp>
          <p:nvSpPr>
            <p:cNvPr id="11" name="Прямоугольник 10"/>
            <p:cNvSpPr/>
            <p:nvPr/>
          </p:nvSpPr>
          <p:spPr>
            <a:xfrm>
              <a:off x="5580112" y="2060848"/>
              <a:ext cx="2448272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dirty="0" smtClean="0"/>
                <a:t>- НП-012-99 </a:t>
              </a:r>
              <a:endParaRPr lang="ru-RU" dirty="0"/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5580112" y="2636912"/>
              <a:ext cx="161012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 smtClean="0"/>
                <a:t>- РБ-013-2000</a:t>
              </a:r>
              <a:endParaRPr lang="ru-RU" dirty="0"/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5580112" y="3140968"/>
              <a:ext cx="2304256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dirty="0" smtClean="0"/>
                <a:t>- РД ЭО 0013-93 </a:t>
              </a:r>
              <a:endParaRPr lang="ru-RU" dirty="0"/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5580112" y="3717032"/>
              <a:ext cx="2952328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dirty="0" smtClean="0"/>
                <a:t>- РД ЭО 1.1.2.25.0582-2011</a:t>
              </a:r>
              <a:endParaRPr lang="ru-RU" dirty="0"/>
            </a:p>
          </p:txBody>
        </p:sp>
      </p:grpSp>
      <p:sp>
        <p:nvSpPr>
          <p:cNvPr id="6" name="Пирог 5"/>
          <p:cNvSpPr/>
          <p:nvPr/>
        </p:nvSpPr>
        <p:spPr>
          <a:xfrm rot="3467395">
            <a:off x="1092881" y="1943680"/>
            <a:ext cx="2551036" cy="2475514"/>
          </a:xfrm>
          <a:prstGeom prst="pie">
            <a:avLst>
              <a:gd name="adj1" fmla="val 8805911"/>
              <a:gd name="adj2" fmla="val 16585133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10" name="Пирог 9"/>
          <p:cNvSpPr/>
          <p:nvPr/>
        </p:nvSpPr>
        <p:spPr>
          <a:xfrm rot="17807559">
            <a:off x="1100554" y="1985515"/>
            <a:ext cx="2470844" cy="2454564"/>
          </a:xfrm>
          <a:prstGeom prst="pie">
            <a:avLst>
              <a:gd name="adj1" fmla="val 9087811"/>
              <a:gd name="adj2" fmla="val 16039297"/>
            </a:avLst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Пирог 8"/>
          <p:cNvSpPr/>
          <p:nvPr/>
        </p:nvSpPr>
        <p:spPr>
          <a:xfrm rot="10544946">
            <a:off x="1130358" y="2006445"/>
            <a:ext cx="2508265" cy="2433797"/>
          </a:xfrm>
          <a:prstGeom prst="pie">
            <a:avLst>
              <a:gd name="adj1" fmla="val 9487149"/>
              <a:gd name="adj2" fmla="val 16382775"/>
            </a:avLst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47664" y="2348880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Социальный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 rot="3654500">
            <a:off x="814521" y="3400587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Экономический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 rot="18287115">
            <a:off x="2089363" y="3326416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Технологический</a:t>
            </a:r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4139952" y="3573016"/>
            <a:ext cx="47759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cap="all" dirty="0" smtClean="0"/>
              <a:t>Необходимость создания базы данных:</a:t>
            </a:r>
            <a:endParaRPr lang="ru-RU" cap="al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ctrTitle" idx="4294967295"/>
          </p:nvPr>
        </p:nvSpPr>
        <p:spPr>
          <a:xfrm>
            <a:off x="323528" y="1700808"/>
            <a:ext cx="8458200" cy="4105275"/>
          </a:xfrm>
          <a:effectLst/>
        </p:spPr>
        <p:txBody>
          <a:bodyPr>
            <a:noAutofit/>
          </a:bodyPr>
          <a:lstStyle/>
          <a:p>
            <a:pPr marL="342900" indent="-342900">
              <a:lnSpc>
                <a:spcPct val="150000"/>
              </a:lnSpc>
            </a:pPr>
            <a:r>
              <a:rPr lang="ru-RU" sz="1800" b="1" dirty="0" smtClean="0"/>
              <a:t>База Данных по выводу из эксплуатации блока ас - </a:t>
            </a:r>
            <a:r>
              <a:rPr lang="ru-RU" sz="1600" dirty="0" smtClean="0"/>
              <a:t>это совокупность документально подтвержденных и упорядоченных сведений об  эксплуатации блока АС,</a:t>
            </a:r>
            <a:br>
              <a:rPr lang="ru-RU" sz="1600" dirty="0" smtClean="0"/>
            </a:br>
            <a:r>
              <a:rPr lang="ru-RU" sz="1600" dirty="0" smtClean="0"/>
              <a:t>инженерных и радиационных обследованиях,</a:t>
            </a:r>
            <a:br>
              <a:rPr lang="ru-RU" sz="1600" dirty="0" smtClean="0"/>
            </a:br>
            <a:r>
              <a:rPr lang="ru-RU" sz="1600" dirty="0" smtClean="0"/>
              <a:t>результатах расчетных исследований,</a:t>
            </a:r>
            <a:br>
              <a:rPr lang="ru-RU" sz="1600" dirty="0" smtClean="0"/>
            </a:br>
            <a:r>
              <a:rPr lang="ru-RU" sz="1600" dirty="0" smtClean="0"/>
              <a:t>проектных данных, необходимых для планирования и проведения работ по выводу из эксплуатации блока АС, </a:t>
            </a:r>
            <a:br>
              <a:rPr lang="ru-RU" sz="1600" dirty="0" smtClean="0"/>
            </a:br>
            <a:r>
              <a:rPr lang="ru-RU" sz="1600" dirty="0" smtClean="0"/>
              <a:t> а также о результатах выполнения работ на всех этапах вывода из эксплуатации блока АС.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en-US" sz="2000" dirty="0">
              <a:solidFill>
                <a:srgbClr val="FF0000"/>
              </a:solidFill>
            </a:endParaRPr>
          </a:p>
        </p:txBody>
      </p:sp>
      <p:pic>
        <p:nvPicPr>
          <p:cNvPr id="13316" name="Picture 4" descr="http://www.givnipiet.ru/Images/institu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332656"/>
            <a:ext cx="1584176" cy="792088"/>
          </a:xfrm>
          <a:prstGeom prst="rect">
            <a:avLst/>
          </a:prstGeom>
          <a:noFill/>
        </p:spPr>
      </p:pic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08303" y="332656"/>
            <a:ext cx="1654479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835696" y="620688"/>
            <a:ext cx="540060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300" b="1" cap="all" dirty="0" smtClean="0">
                <a:solidFill>
                  <a:schemeClr val="tx2"/>
                </a:solidFill>
                <a:latin typeface="+mj-lt"/>
              </a:rPr>
              <a:t>VI</a:t>
            </a:r>
            <a:r>
              <a:rPr lang="ru-RU" sz="1300" b="1" cap="all" dirty="0" smtClean="0">
                <a:solidFill>
                  <a:schemeClr val="tx2"/>
                </a:solidFill>
                <a:latin typeface="+mj-lt"/>
              </a:rPr>
              <a:t> Международная выставка и конференция «АтомЭко-2012»</a:t>
            </a:r>
            <a:endParaRPr lang="ru-RU" sz="1300" cap="all" dirty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ctrTitle" idx="4294967295"/>
          </p:nvPr>
        </p:nvSpPr>
        <p:spPr>
          <a:xfrm>
            <a:off x="0" y="1700213"/>
            <a:ext cx="6948488" cy="576262"/>
          </a:xfrm>
          <a:effectLst/>
        </p:spPr>
        <p:txBody>
          <a:bodyPr>
            <a:noAutofit/>
          </a:bodyPr>
          <a:lstStyle/>
          <a:p>
            <a:pPr marL="342900" indent="-342900">
              <a:lnSpc>
                <a:spcPct val="150000"/>
              </a:lnSpc>
            </a:pPr>
            <a:r>
              <a:rPr lang="ru-RU" sz="1800" b="1" dirty="0" smtClean="0"/>
              <a:t>База Данных должна обеспечить</a:t>
            </a:r>
            <a:endParaRPr lang="en-US" sz="2000" dirty="0">
              <a:solidFill>
                <a:srgbClr val="FF0000"/>
              </a:solidFill>
            </a:endParaRPr>
          </a:p>
        </p:txBody>
      </p:sp>
      <p:pic>
        <p:nvPicPr>
          <p:cNvPr id="13316" name="Picture 4" descr="http://www.givnipiet.ru/Images/institu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332656"/>
            <a:ext cx="1584176" cy="792088"/>
          </a:xfrm>
          <a:prstGeom prst="rect">
            <a:avLst/>
          </a:prstGeom>
          <a:noFill/>
        </p:spPr>
      </p:pic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08303" y="332656"/>
            <a:ext cx="1654479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835696" y="620688"/>
            <a:ext cx="540060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300" b="1" cap="all" dirty="0" smtClean="0">
                <a:solidFill>
                  <a:schemeClr val="tx2"/>
                </a:solidFill>
                <a:latin typeface="+mj-lt"/>
              </a:rPr>
              <a:t>VI</a:t>
            </a:r>
            <a:r>
              <a:rPr lang="ru-RU" sz="1300" b="1" cap="all" dirty="0" smtClean="0">
                <a:solidFill>
                  <a:schemeClr val="tx2"/>
                </a:solidFill>
                <a:latin typeface="+mj-lt"/>
              </a:rPr>
              <a:t> Международная выставка и конференция «АтомЭко-2012»</a:t>
            </a:r>
            <a:endParaRPr lang="ru-RU" sz="1300" cap="all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9552" y="2348880"/>
            <a:ext cx="2232248" cy="369332"/>
          </a:xfrm>
          <a:prstGeom prst="rect">
            <a:avLst/>
          </a:prstGeom>
          <a:noFill/>
          <a:effectLst>
            <a:reflection blurRad="6350" stA="50000" endA="300" endPos="55000" dir="5400000" sy="-100000" algn="bl" rotWithShape="0"/>
          </a:effectLst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На этапе подготовки</a:t>
            </a:r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16016" y="2348880"/>
            <a:ext cx="3744416" cy="369332"/>
          </a:xfrm>
          <a:prstGeom prst="rect">
            <a:avLst/>
          </a:prstGeom>
          <a:noFill/>
          <a:effectLst>
            <a:reflection blurRad="6350" stA="50000" endA="300" endPos="55000" dir="5400000" sy="-100000" algn="bl" rotWithShape="0"/>
          </a:effectLst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На этапе вывода из эксплуатации</a:t>
            </a:r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79512" y="3284984"/>
            <a:ext cx="374441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1950" indent="-361950">
              <a:buFont typeface="Wingdings" pitchFamily="2" charset="2"/>
              <a:buChar char="v"/>
            </a:pPr>
            <a:r>
              <a:rPr lang="ru-RU" sz="1200" b="1" dirty="0" smtClean="0">
                <a:solidFill>
                  <a:schemeClr val="bg2">
                    <a:lumMod val="25000"/>
                  </a:schemeClr>
                </a:solidFill>
              </a:rPr>
              <a:t>накопление, долговременное хранение и представление в удобном для специалистов виде информации, требуемой для выполнения проектирования и организации комплекса работ по выводу из эксплуатации</a:t>
            </a:r>
            <a:endParaRPr lang="ru-RU" sz="12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355976" y="3212976"/>
            <a:ext cx="457200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lvl="0" indent="-180975">
              <a:buFont typeface="Wingdings" pitchFamily="2" charset="2"/>
              <a:buChar char="v"/>
            </a:pPr>
            <a:r>
              <a:rPr lang="ru-RU" sz="1200" b="1" dirty="0" smtClean="0">
                <a:solidFill>
                  <a:schemeClr val="bg2">
                    <a:lumMod val="25000"/>
                  </a:schemeClr>
                </a:solidFill>
              </a:rPr>
              <a:t>разработка документов, требуемых при выводе из эксплуатации блока АС;</a:t>
            </a:r>
          </a:p>
          <a:p>
            <a:pPr marL="180975" lvl="0" indent="-180975">
              <a:buFont typeface="Wingdings" pitchFamily="2" charset="2"/>
              <a:buChar char="v"/>
            </a:pPr>
            <a:r>
              <a:rPr lang="ru-RU" sz="1200" b="1" dirty="0" smtClean="0">
                <a:solidFill>
                  <a:schemeClr val="bg2">
                    <a:lumMod val="25000"/>
                  </a:schemeClr>
                </a:solidFill>
              </a:rPr>
              <a:t>составление отчетов о состоянии блока АС </a:t>
            </a:r>
          </a:p>
          <a:p>
            <a:pPr marL="180975" lvl="0" indent="-180975">
              <a:buFont typeface="Wingdings" pitchFamily="2" charset="2"/>
              <a:buChar char="v"/>
            </a:pPr>
            <a:r>
              <a:rPr lang="ru-RU" sz="1200" b="1" dirty="0" smtClean="0">
                <a:solidFill>
                  <a:schemeClr val="bg2">
                    <a:lumMod val="25000"/>
                  </a:schemeClr>
                </a:solidFill>
              </a:rPr>
              <a:t>перспективное и оперативное планирование работ по выводу блока АС из эксплуатации;</a:t>
            </a:r>
          </a:p>
          <a:p>
            <a:pPr marL="180975" lvl="0" indent="-180975">
              <a:buFont typeface="Wingdings" pitchFamily="2" charset="2"/>
              <a:buChar char="v"/>
            </a:pPr>
            <a:r>
              <a:rPr lang="ru-RU" sz="1200" b="1" dirty="0" smtClean="0">
                <a:solidFill>
                  <a:schemeClr val="bg2">
                    <a:lumMod val="25000"/>
                  </a:schemeClr>
                </a:solidFill>
              </a:rPr>
              <a:t>контроль  выполнения работ по ВЭ;</a:t>
            </a:r>
          </a:p>
          <a:p>
            <a:pPr marL="180975" lvl="0" indent="-180975">
              <a:buFont typeface="Wingdings" pitchFamily="2" charset="2"/>
              <a:buChar char="v"/>
            </a:pPr>
            <a:r>
              <a:rPr lang="ru-RU" sz="1200" b="1" dirty="0" smtClean="0">
                <a:solidFill>
                  <a:schemeClr val="bg2">
                    <a:lumMod val="25000"/>
                  </a:schemeClr>
                </a:solidFill>
              </a:rPr>
              <a:t>планирование средств, необходимых  для обеспечения работ по ВЭ;</a:t>
            </a:r>
          </a:p>
          <a:p>
            <a:pPr marL="180975" indent="-180975">
              <a:buFont typeface="Wingdings" pitchFamily="2" charset="2"/>
              <a:buChar char="v"/>
            </a:pPr>
            <a:r>
              <a:rPr lang="ru-RU" sz="1200" b="1" dirty="0" smtClean="0">
                <a:solidFill>
                  <a:schemeClr val="bg2">
                    <a:lumMod val="25000"/>
                  </a:schemeClr>
                </a:solidFill>
              </a:rPr>
              <a:t>разработка технологических процессов при выводе блока АС из эксплуатации</a:t>
            </a:r>
          </a:p>
          <a:p>
            <a:pPr marL="180975" indent="-180975">
              <a:buFont typeface="Wingdings" pitchFamily="2" charset="2"/>
              <a:buChar char="v"/>
            </a:pPr>
            <a:r>
              <a:rPr lang="ru-RU" sz="1200" b="1" dirty="0" smtClean="0">
                <a:solidFill>
                  <a:schemeClr val="bg2">
                    <a:lumMod val="25000"/>
                  </a:schemeClr>
                </a:solidFill>
              </a:rPr>
              <a:t>расчет технических , экономических и других показателей технологических процессов , планируемых для применения при выполнении работ и других задач, связанных с ВЭ. </a:t>
            </a:r>
            <a:endParaRPr lang="ru-RU" sz="12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1" name="Стрелка вниз 20"/>
          <p:cNvSpPr/>
          <p:nvPr/>
        </p:nvSpPr>
        <p:spPr>
          <a:xfrm>
            <a:off x="6372200" y="2780928"/>
            <a:ext cx="360040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низ 21"/>
          <p:cNvSpPr/>
          <p:nvPr/>
        </p:nvSpPr>
        <p:spPr>
          <a:xfrm>
            <a:off x="1475656" y="2780928"/>
            <a:ext cx="360040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6" name="Picture 4" descr="http://www.givnipiet.ru/Images/institu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332656"/>
            <a:ext cx="1584176" cy="792088"/>
          </a:xfrm>
          <a:prstGeom prst="rect">
            <a:avLst/>
          </a:prstGeom>
          <a:noFill/>
        </p:spPr>
      </p:pic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08303" y="332656"/>
            <a:ext cx="1654479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835696" y="620688"/>
            <a:ext cx="540060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300" b="1" cap="all" dirty="0" smtClean="0">
                <a:solidFill>
                  <a:schemeClr val="tx2"/>
                </a:solidFill>
                <a:latin typeface="+mj-lt"/>
              </a:rPr>
              <a:t>VI</a:t>
            </a:r>
            <a:r>
              <a:rPr lang="ru-RU" sz="1300" b="1" cap="all" dirty="0" smtClean="0">
                <a:solidFill>
                  <a:schemeClr val="tx2"/>
                </a:solidFill>
                <a:latin typeface="+mj-lt"/>
              </a:rPr>
              <a:t> Международная выставка и конференция «АтомЭко-2012»</a:t>
            </a:r>
            <a:endParaRPr lang="ru-RU" sz="1300" cap="all" dirty="0">
              <a:solidFill>
                <a:schemeClr val="tx2"/>
              </a:solidFill>
              <a:latin typeface="+mj-lt"/>
            </a:endParaRPr>
          </a:p>
        </p:txBody>
      </p:sp>
      <p:graphicFrame>
        <p:nvGraphicFramePr>
          <p:cNvPr id="20" name="Схема 19"/>
          <p:cNvGraphicFramePr/>
          <p:nvPr/>
        </p:nvGraphicFramePr>
        <p:xfrm>
          <a:off x="395536" y="1340768"/>
          <a:ext cx="8568952" cy="5517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ctrTitle" idx="4294967295"/>
          </p:nvPr>
        </p:nvSpPr>
        <p:spPr>
          <a:xfrm>
            <a:off x="2555776" y="1484784"/>
            <a:ext cx="3240360" cy="576262"/>
          </a:xfrm>
          <a:effectLst/>
        </p:spPr>
        <p:txBody>
          <a:bodyPr>
            <a:noAutofit/>
          </a:bodyPr>
          <a:lstStyle/>
          <a:p>
            <a:pPr marL="342900" indent="-342900">
              <a:lnSpc>
                <a:spcPct val="150000"/>
              </a:lnSpc>
            </a:pPr>
            <a:r>
              <a:rPr lang="ru-RU" sz="1800" b="1" dirty="0" smtClean="0"/>
              <a:t>Работа с документацией</a:t>
            </a:r>
            <a:endParaRPr lang="en-US" sz="2000" dirty="0">
              <a:solidFill>
                <a:srgbClr val="FF0000"/>
              </a:solidFill>
            </a:endParaRPr>
          </a:p>
        </p:txBody>
      </p:sp>
      <p:pic>
        <p:nvPicPr>
          <p:cNvPr id="13316" name="Picture 4" descr="http://www.givnipiet.ru/Images/institu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332656"/>
            <a:ext cx="1584176" cy="792088"/>
          </a:xfrm>
          <a:prstGeom prst="rect">
            <a:avLst/>
          </a:prstGeom>
          <a:noFill/>
        </p:spPr>
      </p:pic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08303" y="332656"/>
            <a:ext cx="1654479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835696" y="620688"/>
            <a:ext cx="540060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300" b="1" cap="all" dirty="0" smtClean="0">
                <a:solidFill>
                  <a:schemeClr val="tx2"/>
                </a:solidFill>
                <a:latin typeface="+mj-lt"/>
              </a:rPr>
              <a:t>VI</a:t>
            </a:r>
            <a:r>
              <a:rPr lang="ru-RU" sz="1300" b="1" cap="all" dirty="0" smtClean="0">
                <a:solidFill>
                  <a:schemeClr val="tx2"/>
                </a:solidFill>
                <a:latin typeface="+mj-lt"/>
              </a:rPr>
              <a:t> Международная выставка и конференция «АтомЭко-2012»</a:t>
            </a:r>
            <a:endParaRPr lang="ru-RU" sz="1300" cap="all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9552" y="2348880"/>
            <a:ext cx="2232248" cy="369332"/>
          </a:xfrm>
          <a:prstGeom prst="rect">
            <a:avLst/>
          </a:prstGeom>
          <a:noFill/>
          <a:effectLst>
            <a:reflection blurRad="6350" stA="50000" endA="300" endPos="55000" dir="5400000" sy="-100000" algn="bl" rotWithShape="0"/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Нормативная </a:t>
            </a:r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148064" y="2348880"/>
            <a:ext cx="2376264" cy="369332"/>
          </a:xfrm>
          <a:prstGeom prst="rect">
            <a:avLst/>
          </a:prstGeom>
          <a:noFill/>
          <a:effectLst>
            <a:reflection blurRad="6350" stA="50000" endA="300" endPos="55000" dir="5400000" sy="-100000" algn="bl" rotWithShape="0"/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Проектная</a:t>
            </a:r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79512" y="3356992"/>
            <a:ext cx="37444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1950" indent="-361950">
              <a:buFont typeface="Wingdings" pitchFamily="2" charset="2"/>
              <a:buChar char="v"/>
            </a:pPr>
            <a:r>
              <a:rPr lang="ru-RU" sz="1200" b="1" dirty="0" smtClean="0">
                <a:solidFill>
                  <a:schemeClr val="bg2">
                    <a:lumMod val="25000"/>
                  </a:schemeClr>
                </a:solidFill>
              </a:rPr>
              <a:t>Вся необходимая нормативная документация  по вопросу вывода из эксплуатации должна отражаться в базе данных и подвергаться регулярному обновлению</a:t>
            </a:r>
            <a:endParaRPr lang="ru-RU" sz="12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427984" y="3356992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marL="180975" lvl="0" indent="-180975">
              <a:buFont typeface="Wingdings" pitchFamily="2" charset="2"/>
              <a:buChar char="v"/>
            </a:pPr>
            <a:r>
              <a:rPr lang="ru-RU" sz="1200" b="1" dirty="0" smtClean="0">
                <a:solidFill>
                  <a:schemeClr val="bg2">
                    <a:lumMod val="25000"/>
                  </a:schemeClr>
                </a:solidFill>
              </a:rPr>
              <a:t>Необходимо предусмотреть организацию базовых электронных архивов проектной документации, а также инвентаризационных электронных архивов по фактическому состоянию оборудования</a:t>
            </a:r>
            <a:endParaRPr lang="ru-RU" sz="12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1" name="Стрелка вниз 20"/>
          <p:cNvSpPr/>
          <p:nvPr/>
        </p:nvSpPr>
        <p:spPr>
          <a:xfrm>
            <a:off x="6156176" y="2924944"/>
            <a:ext cx="360040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низ 21"/>
          <p:cNvSpPr/>
          <p:nvPr/>
        </p:nvSpPr>
        <p:spPr>
          <a:xfrm>
            <a:off x="1547664" y="2924944"/>
            <a:ext cx="360040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755576" y="5229200"/>
            <a:ext cx="7992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Вся эта информация обязательно должна быть представлена в БД.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ctrTitle" idx="4294967295"/>
          </p:nvPr>
        </p:nvSpPr>
        <p:spPr>
          <a:xfrm>
            <a:off x="2771800" y="980728"/>
            <a:ext cx="3240360" cy="432048"/>
          </a:xfrm>
          <a:effectLst/>
        </p:spPr>
        <p:txBody>
          <a:bodyPr>
            <a:noAutofit/>
          </a:bodyPr>
          <a:lstStyle/>
          <a:p>
            <a:pPr marL="342900" indent="-342900">
              <a:lnSpc>
                <a:spcPct val="150000"/>
              </a:lnSpc>
            </a:pPr>
            <a:r>
              <a:rPr lang="ru-RU" sz="1800" b="1" dirty="0" smtClean="0"/>
              <a:t>История эксплуатации</a:t>
            </a:r>
            <a:endParaRPr lang="en-US" sz="2000" dirty="0">
              <a:solidFill>
                <a:srgbClr val="FF0000"/>
              </a:solidFill>
            </a:endParaRPr>
          </a:p>
        </p:txBody>
      </p:sp>
      <p:pic>
        <p:nvPicPr>
          <p:cNvPr id="13316" name="Picture 4" descr="http://www.givnipiet.ru/Images/institu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332656"/>
            <a:ext cx="1584176" cy="792088"/>
          </a:xfrm>
          <a:prstGeom prst="rect">
            <a:avLst/>
          </a:prstGeom>
          <a:noFill/>
        </p:spPr>
      </p:pic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08303" y="332656"/>
            <a:ext cx="1654479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835696" y="620688"/>
            <a:ext cx="540060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300" b="1" cap="all" dirty="0" smtClean="0">
                <a:solidFill>
                  <a:schemeClr val="tx2"/>
                </a:solidFill>
                <a:latin typeface="+mj-lt"/>
              </a:rPr>
              <a:t>VI</a:t>
            </a:r>
            <a:r>
              <a:rPr lang="ru-RU" sz="1300" b="1" cap="all" dirty="0" smtClean="0">
                <a:solidFill>
                  <a:schemeClr val="tx2"/>
                </a:solidFill>
                <a:latin typeface="+mj-lt"/>
              </a:rPr>
              <a:t> Международная выставка и конференция «АтомЭко-2012»</a:t>
            </a:r>
            <a:endParaRPr lang="ru-RU" sz="1300" cap="all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5536" y="1556792"/>
            <a:ext cx="8568952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1463" lvl="0" indent="-271463">
              <a:buFont typeface="Wingdings" pitchFamily="2" charset="2"/>
              <a:buChar char="v"/>
            </a:pPr>
            <a:r>
              <a:rPr lang="ru-RU" dirty="0" smtClean="0"/>
              <a:t>Среднемесячные значения тепловой мощности реактора с момента пуска до останова</a:t>
            </a:r>
          </a:p>
          <a:p>
            <a:pPr marL="271463" lvl="0" indent="-271463">
              <a:buFont typeface="Wingdings" pitchFamily="2" charset="2"/>
              <a:buChar char="v"/>
            </a:pPr>
            <a:r>
              <a:rPr lang="ru-RU" dirty="0" smtClean="0"/>
              <a:t>Сведения об авариях и их последствиях, приведших к загрязнениям радиоактивными  веществами</a:t>
            </a:r>
          </a:p>
          <a:p>
            <a:pPr marL="271463" lvl="0" indent="-271463">
              <a:buFont typeface="Wingdings" pitchFamily="2" charset="2"/>
              <a:buChar char="v"/>
            </a:pPr>
            <a:r>
              <a:rPr lang="ru-RU" dirty="0" smtClean="0"/>
              <a:t>Содержание радионуклидов в наблюдательных скважинах на площадке и других точках контроля перед остановом</a:t>
            </a:r>
          </a:p>
          <a:p>
            <a:pPr marL="271463" lvl="0" indent="-271463">
              <a:buFont typeface="Wingdings" pitchFamily="2" charset="2"/>
              <a:buChar char="v"/>
            </a:pPr>
            <a:r>
              <a:rPr lang="ru-RU" dirty="0" smtClean="0"/>
              <a:t>Характеристики активной зоны реактора</a:t>
            </a:r>
          </a:p>
          <a:p>
            <a:pPr marL="271463" lvl="0" indent="-271463">
              <a:buFont typeface="Wingdings" pitchFamily="2" charset="2"/>
              <a:buChar char="v"/>
            </a:pPr>
            <a:r>
              <a:rPr lang="ru-RU" dirty="0" smtClean="0"/>
              <a:t>Количество ТВС с неполной </a:t>
            </a:r>
            <a:r>
              <a:rPr lang="ru-RU" dirty="0" err="1" smtClean="0"/>
              <a:t>энерговыработкой</a:t>
            </a:r>
            <a:endParaRPr lang="ru-RU" dirty="0" smtClean="0"/>
          </a:p>
          <a:p>
            <a:pPr marL="271463" lvl="0" indent="-271463">
              <a:buFont typeface="Wingdings" pitchFamily="2" charset="2"/>
              <a:buChar char="v"/>
            </a:pPr>
            <a:r>
              <a:rPr lang="ru-RU" dirty="0" smtClean="0"/>
              <a:t>Наполнение и состояние БВ ОЯТ</a:t>
            </a:r>
          </a:p>
          <a:p>
            <a:pPr marL="271463" lvl="0" indent="-271463">
              <a:buFont typeface="Wingdings" pitchFamily="2" charset="2"/>
              <a:buChar char="v"/>
            </a:pPr>
            <a:r>
              <a:rPr lang="ru-RU" dirty="0" smtClean="0"/>
              <a:t>Отступления от проекта в процессе эксплуатации</a:t>
            </a:r>
          </a:p>
          <a:p>
            <a:pPr marL="271463" lvl="0" indent="-271463">
              <a:buFont typeface="Wingdings" pitchFamily="2" charset="2"/>
              <a:buChar char="v"/>
            </a:pPr>
            <a:r>
              <a:rPr lang="ru-RU" dirty="0" smtClean="0"/>
              <a:t>Сведения о заменах оборудования, облучаемого нейтронами и контактирующего с радиоактивными средами</a:t>
            </a:r>
          </a:p>
          <a:p>
            <a:pPr marL="271463" lvl="0" indent="-271463">
              <a:buFont typeface="Wingdings" pitchFamily="2" charset="2"/>
              <a:buChar char="v"/>
            </a:pPr>
            <a:r>
              <a:rPr lang="ru-RU" dirty="0" smtClean="0"/>
              <a:t>Сведения о последних исследованиях фактического состояния строительных конструкций и основного оборудования</a:t>
            </a:r>
          </a:p>
          <a:p>
            <a:pPr marL="271463" lvl="0" indent="-271463">
              <a:buFont typeface="Wingdings" pitchFamily="2" charset="2"/>
              <a:buChar char="v"/>
            </a:pPr>
            <a:r>
              <a:rPr lang="ru-RU" dirty="0" smtClean="0"/>
              <a:t>Сведения о последних работах по дезактивации трубопроводов, оборудования, конструкций и помещений</a:t>
            </a:r>
          </a:p>
          <a:p>
            <a:pPr marL="271463" lvl="0" indent="-271463">
              <a:buFont typeface="Wingdings" pitchFamily="2" charset="2"/>
              <a:buChar char="v"/>
            </a:pPr>
            <a:r>
              <a:rPr lang="ru-RU" dirty="0" smtClean="0"/>
              <a:t>Количество накопленных РАО, классификация РАО, сведения о заполнении хранилищ РАО</a:t>
            </a:r>
          </a:p>
          <a:p>
            <a:r>
              <a:rPr lang="ru-RU" sz="1600" dirty="0" smtClean="0"/>
              <a:t> </a:t>
            </a:r>
          </a:p>
          <a:p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ctrTitle" idx="4294967295"/>
          </p:nvPr>
        </p:nvSpPr>
        <p:spPr>
          <a:xfrm>
            <a:off x="1547664" y="1412776"/>
            <a:ext cx="5976664" cy="432048"/>
          </a:xfrm>
          <a:effectLst/>
        </p:spPr>
        <p:txBody>
          <a:bodyPr>
            <a:noAutofit/>
          </a:bodyPr>
          <a:lstStyle/>
          <a:p>
            <a:pPr lvl="0"/>
            <a:r>
              <a:rPr lang="ru-RU" sz="1800" b="1" dirty="0" smtClean="0"/>
              <a:t>Обращение с демонтируемым оборудованием</a:t>
            </a:r>
            <a:endParaRPr lang="ru-RU" sz="1800" b="1" dirty="0"/>
          </a:p>
        </p:txBody>
      </p:sp>
      <p:pic>
        <p:nvPicPr>
          <p:cNvPr id="13316" name="Picture 4" descr="http://www.givnipiet.ru/Images/institu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332656"/>
            <a:ext cx="1584176" cy="792088"/>
          </a:xfrm>
          <a:prstGeom prst="rect">
            <a:avLst/>
          </a:prstGeom>
          <a:noFill/>
        </p:spPr>
      </p:pic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08303" y="332656"/>
            <a:ext cx="1654479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835696" y="620688"/>
            <a:ext cx="540060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300" b="1" cap="all" dirty="0" smtClean="0">
                <a:solidFill>
                  <a:schemeClr val="tx2"/>
                </a:solidFill>
                <a:latin typeface="+mj-lt"/>
              </a:rPr>
              <a:t>VI</a:t>
            </a:r>
            <a:r>
              <a:rPr lang="ru-RU" sz="1300" b="1" cap="all" dirty="0" smtClean="0">
                <a:solidFill>
                  <a:schemeClr val="tx2"/>
                </a:solidFill>
                <a:latin typeface="+mj-lt"/>
              </a:rPr>
              <a:t> Международная выставка и конференция «АтомЭко-2012»</a:t>
            </a:r>
            <a:endParaRPr lang="ru-RU" sz="1300" cap="all" dirty="0">
              <a:solidFill>
                <a:schemeClr val="tx2"/>
              </a:solidFill>
              <a:latin typeface="+mj-lt"/>
            </a:endParaRPr>
          </a:p>
        </p:txBody>
      </p:sp>
      <p:graphicFrame>
        <p:nvGraphicFramePr>
          <p:cNvPr id="9" name="Схема 8"/>
          <p:cNvGraphicFramePr/>
          <p:nvPr/>
        </p:nvGraphicFramePr>
        <p:xfrm>
          <a:off x="683568" y="1916832"/>
          <a:ext cx="799288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55576" y="6021288"/>
            <a:ext cx="7992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Вся эта информация должна быть систематизирована в БД и представлена как можно более полно и удобно.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ctrTitle" idx="4294967295"/>
          </p:nvPr>
        </p:nvSpPr>
        <p:spPr>
          <a:xfrm>
            <a:off x="827584" y="1340768"/>
            <a:ext cx="6912768" cy="432048"/>
          </a:xfrm>
          <a:effectLst/>
        </p:spPr>
        <p:txBody>
          <a:bodyPr>
            <a:noAutofit/>
          </a:bodyPr>
          <a:lstStyle/>
          <a:p>
            <a:pPr lvl="0"/>
            <a:r>
              <a:rPr lang="ru-RU" sz="1800" b="1" dirty="0" smtClean="0"/>
              <a:t>Радиационные и технические характеристики объекта</a:t>
            </a:r>
            <a:endParaRPr lang="ru-RU" sz="1800" b="1" dirty="0"/>
          </a:p>
        </p:txBody>
      </p:sp>
      <p:pic>
        <p:nvPicPr>
          <p:cNvPr id="13316" name="Picture 4" descr="http://www.givnipiet.ru/Images/institu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332656"/>
            <a:ext cx="1584176" cy="792088"/>
          </a:xfrm>
          <a:prstGeom prst="rect">
            <a:avLst/>
          </a:prstGeom>
          <a:noFill/>
        </p:spPr>
      </p:pic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08303" y="332656"/>
            <a:ext cx="1654479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835696" y="620688"/>
            <a:ext cx="540060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300" b="1" cap="all" dirty="0" smtClean="0">
                <a:solidFill>
                  <a:schemeClr val="tx2"/>
                </a:solidFill>
                <a:latin typeface="+mj-lt"/>
              </a:rPr>
              <a:t>VI</a:t>
            </a:r>
            <a:r>
              <a:rPr lang="ru-RU" sz="1300" b="1" cap="all" dirty="0" smtClean="0">
                <a:solidFill>
                  <a:schemeClr val="tx2"/>
                </a:solidFill>
                <a:latin typeface="+mj-lt"/>
              </a:rPr>
              <a:t> Международная выставка и конференция «АтомЭко-2012»</a:t>
            </a:r>
            <a:endParaRPr lang="ru-RU" sz="1300" cap="all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5536" y="2708920"/>
            <a:ext cx="8568952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2913" lvl="0" indent="-442913">
              <a:buFont typeface="Wingdings" pitchFamily="2" charset="2"/>
              <a:buChar char="v"/>
            </a:pPr>
            <a:r>
              <a:rPr lang="ru-RU" sz="1900" dirty="0" smtClean="0"/>
              <a:t>для разработки рекомендаций по безопасному выполнению работ по демонтажу,  обращению с системами и оборудованием</a:t>
            </a:r>
          </a:p>
          <a:p>
            <a:pPr marL="442913" lvl="0" indent="-442913">
              <a:buFont typeface="Wingdings" pitchFamily="2" charset="2"/>
              <a:buChar char="v"/>
            </a:pPr>
            <a:r>
              <a:rPr lang="ru-RU" sz="1900" dirty="0" smtClean="0"/>
              <a:t>для работ по консервации систем и оборудования, помещений, зданий и сооружений объекта </a:t>
            </a:r>
          </a:p>
          <a:p>
            <a:pPr marL="442913" lvl="0" indent="-442913">
              <a:buFont typeface="Wingdings" pitchFamily="2" charset="2"/>
              <a:buChar char="v"/>
            </a:pPr>
            <a:r>
              <a:rPr lang="ru-RU" sz="1900" dirty="0" smtClean="0"/>
              <a:t>для определения </a:t>
            </a:r>
            <a:r>
              <a:rPr lang="ru-RU" sz="1900" dirty="0" err="1" smtClean="0"/>
              <a:t>дозозатрат</a:t>
            </a:r>
            <a:r>
              <a:rPr lang="ru-RU" sz="1900" dirty="0" smtClean="0"/>
              <a:t> персонала, и возможностей снижения их при проведении работ </a:t>
            </a:r>
          </a:p>
          <a:p>
            <a:pPr marL="442913" lvl="0" indent="-442913">
              <a:buFont typeface="Wingdings" pitchFamily="2" charset="2"/>
              <a:buChar char="v"/>
            </a:pPr>
            <a:r>
              <a:rPr lang="ru-RU" sz="1900" dirty="0" smtClean="0"/>
              <a:t>для определения более эффективных технологий и технических средств дезактивации</a:t>
            </a:r>
          </a:p>
          <a:p>
            <a:pPr marL="442913" lvl="0" indent="-442913">
              <a:buFont typeface="Wingdings" pitchFamily="2" charset="2"/>
              <a:buChar char="v"/>
            </a:pPr>
            <a:r>
              <a:rPr lang="ru-RU" sz="1900" dirty="0" smtClean="0"/>
              <a:t>для принятия решений по обращению с образующимися РАО  </a:t>
            </a:r>
          </a:p>
          <a:p>
            <a:endParaRPr lang="ru-RU" b="1" dirty="0"/>
          </a:p>
        </p:txBody>
      </p:sp>
      <p:sp>
        <p:nvSpPr>
          <p:cNvPr id="8" name="TextBox 7"/>
          <p:cNvSpPr txBox="1"/>
          <p:nvPr/>
        </p:nvSpPr>
        <p:spPr>
          <a:xfrm>
            <a:off x="827584" y="2204864"/>
            <a:ext cx="6120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Результаты КИРО используются: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ojectOverviewPresentation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F3D43B"/>
      </a:hlink>
      <a:folHlink>
        <a:srgbClr val="969696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perspectiveFront" fov="60000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JhengHei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PMingLiu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</a:minorFont>
    </a:fontScheme>
    <a:fmtScheme name="Office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40000">
              <a:schemeClr val="phClr">
                <a:shade val="70000"/>
                <a:satMod val="145000"/>
              </a:schemeClr>
            </a:gs>
            <a:gs pos="100000">
              <a:schemeClr val="phClr">
                <a:tint val="85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JhengHei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PMingLiu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</a:minorFont>
    </a:fontScheme>
    <a:fmtScheme name="Office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40000">
              <a:schemeClr val="phClr">
                <a:shade val="70000"/>
                <a:satMod val="145000"/>
              </a:schemeClr>
            </a:gs>
            <a:gs pos="100000">
              <a:schemeClr val="phClr">
                <a:tint val="85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F5EF949-C7F2-468C-8C07-FCD819F733B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ProjectOverviewPresentation</Template>
  <TotalTime>0</TotalTime>
  <Words>1364</Words>
  <Application>Microsoft Office PowerPoint</Application>
  <PresentationFormat>Экран (4:3)</PresentationFormat>
  <Paragraphs>169</Paragraphs>
  <Slides>16</Slides>
  <Notes>16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ProjectOverviewPresentation</vt:lpstr>
      <vt:lpstr>ТРЕБОВАНИЯ  К  СОСТАВУ  БАЗЫ  ДАННЫХ  ДЛЯ  ОБЕСПЕЧЕНИЯ  ВЫВода  из  эксплуатации  ЯРОО  Крицкий В.Г.   Прохоров Н.А.   Демин  А.В.   Захарова С.В.   ОАО «Головной институт «ВНИПИЭТ» </vt:lpstr>
      <vt:lpstr>Аспекты вывода из эксплуатации                                                     </vt:lpstr>
      <vt:lpstr>База Данных по выводу из эксплуатации блока ас - это совокупность документально подтвержденных и упорядоченных сведений об  эксплуатации блока АС, инженерных и радиационных обследованиях, результатах расчетных исследований, проектных данных, необходимых для планирования и проведения работ по выводу из эксплуатации блока АС,   а также о результатах выполнения работ на всех этапах вывода из эксплуатации блока АС. </vt:lpstr>
      <vt:lpstr>База Данных должна обеспечить</vt:lpstr>
      <vt:lpstr>Слайд 5</vt:lpstr>
      <vt:lpstr>Работа с документацией</vt:lpstr>
      <vt:lpstr>История эксплуатации</vt:lpstr>
      <vt:lpstr>Обращение с демонтируемым оборудованием</vt:lpstr>
      <vt:lpstr>Радиационные и технические характеристики объекта</vt:lpstr>
      <vt:lpstr>Радиационные и технические характеристики объекта</vt:lpstr>
      <vt:lpstr>Дезактивация оборудования и строительных конструкций</vt:lpstr>
      <vt:lpstr>Слайд 12</vt:lpstr>
      <vt:lpstr>Обращение с радиоактивными отходами</vt:lpstr>
      <vt:lpstr>Слайд 14</vt:lpstr>
      <vt:lpstr>выводы</vt:lpstr>
      <vt:lpstr>выводы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2012-04-01T19:31:49Z</dcterms:created>
  <dcterms:modified xsi:type="dcterms:W3CDTF">2012-10-14T19:22:47Z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TC100851999990</vt:lpwstr>
  </property>
</Properties>
</file>